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260" r:id="rId3"/>
    <p:sldId id="285" r:id="rId4"/>
    <p:sldId id="287" r:id="rId5"/>
    <p:sldId id="279" r:id="rId6"/>
    <p:sldId id="261" r:id="rId7"/>
    <p:sldId id="257" r:id="rId8"/>
    <p:sldId id="258" r:id="rId9"/>
    <p:sldId id="278" r:id="rId10"/>
    <p:sldId id="286" r:id="rId11"/>
    <p:sldId id="259" r:id="rId12"/>
    <p:sldId id="262" r:id="rId13"/>
    <p:sldId id="263" r:id="rId14"/>
    <p:sldId id="264" r:id="rId15"/>
    <p:sldId id="267" r:id="rId16"/>
    <p:sldId id="281" r:id="rId17"/>
    <p:sldId id="268" r:id="rId18"/>
    <p:sldId id="288" r:id="rId19"/>
    <p:sldId id="289" r:id="rId20"/>
    <p:sldId id="290" r:id="rId21"/>
    <p:sldId id="293" r:id="rId22"/>
    <p:sldId id="283" r:id="rId23"/>
    <p:sldId id="269" r:id="rId24"/>
    <p:sldId id="270" r:id="rId25"/>
    <p:sldId id="282" r:id="rId26"/>
    <p:sldId id="271" r:id="rId27"/>
    <p:sldId id="272" r:id="rId28"/>
    <p:sldId id="273" r:id="rId29"/>
    <p:sldId id="274" r:id="rId30"/>
    <p:sldId id="275" r:id="rId31"/>
    <p:sldId id="277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8"/>
  </p:normalViewPr>
  <p:slideViewPr>
    <p:cSldViewPr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16AAAA-B65B-8E46-AAE7-3BFD1DEAEEBE}" type="datetimeFigureOut">
              <a:rPr lang="ru-RU" smtClean="0"/>
              <a:t>14.02.2019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C4C427-E67E-DF43-93DF-804E48CD87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18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4C427-E67E-DF43-93DF-804E48CD876B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22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387C03-8A40-448E-8E65-318F130C5FDF}" type="datetimeFigureOut">
              <a:rPr lang="ru-RU" smtClean="0"/>
              <a:t>14.02.2019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6F815F-6276-4E6B-8677-9565464C6EF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387C03-8A40-448E-8E65-318F130C5FDF}" type="datetimeFigureOut">
              <a:rPr lang="ru-RU" smtClean="0"/>
              <a:t>14.02.2019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6F815F-6276-4E6B-8677-9565464C6E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387C03-8A40-448E-8E65-318F130C5FDF}" type="datetimeFigureOut">
              <a:rPr lang="ru-RU" smtClean="0"/>
              <a:t>14.02.2019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6F815F-6276-4E6B-8677-9565464C6EF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387C03-8A40-448E-8E65-318F130C5FDF}" type="datetimeFigureOut">
              <a:rPr lang="ru-RU" smtClean="0"/>
              <a:t>14.02.2019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6F815F-6276-4E6B-8677-9565464C6E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387C03-8A40-448E-8E65-318F130C5FDF}" type="datetimeFigureOut">
              <a:rPr lang="ru-RU" smtClean="0"/>
              <a:t>14.02.2019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6F815F-6276-4E6B-8677-9565464C6E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387C03-8A40-448E-8E65-318F130C5FDF}" type="datetimeFigureOut">
              <a:rPr lang="ru-RU" smtClean="0"/>
              <a:t>14.02.2019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6F815F-6276-4E6B-8677-9565464C6E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387C03-8A40-448E-8E65-318F130C5FDF}" type="datetimeFigureOut">
              <a:rPr lang="ru-RU" smtClean="0"/>
              <a:t>14.02.2019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6F815F-6276-4E6B-8677-9565464C6EFF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387C03-8A40-448E-8E65-318F130C5FDF}" type="datetimeFigureOut">
              <a:rPr lang="ru-RU" smtClean="0"/>
              <a:t>14.02.2019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6F815F-6276-4E6B-8677-9565464C6E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387C03-8A40-448E-8E65-318F130C5FDF}" type="datetimeFigureOut">
              <a:rPr lang="ru-RU" smtClean="0"/>
              <a:t>14.02.2019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6F815F-6276-4E6B-8677-9565464C6EF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387C03-8A40-448E-8E65-318F130C5FDF}" type="datetimeFigureOut">
              <a:rPr lang="ru-RU" smtClean="0"/>
              <a:t>14.02.2019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6F815F-6276-4E6B-8677-9565464C6E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387C03-8A40-448E-8E65-318F130C5FDF}" type="datetimeFigureOut">
              <a:rPr lang="ru-RU" smtClean="0"/>
              <a:t>14.02.2019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6F815F-6276-4E6B-8677-9565464C6E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A387C03-8A40-448E-8E65-318F130C5FDF}" type="datetimeFigureOut">
              <a:rPr lang="ru-RU" smtClean="0"/>
              <a:t>14.02.2019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76F815F-6276-4E6B-8677-9565464C6EFF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dp836EAiD4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Лекция 1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 smtClean="0"/>
              <a:t>Основы теории права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r">
              <a:spcBef>
                <a:spcPts val="0"/>
              </a:spcBef>
              <a:buNone/>
            </a:pPr>
            <a:endParaRPr lang="ru-RU" dirty="0" smtClean="0"/>
          </a:p>
          <a:p>
            <a:pPr marL="0" indent="0" algn="r">
              <a:spcBef>
                <a:spcPts val="0"/>
              </a:spcBef>
              <a:buNone/>
            </a:pPr>
            <a:endParaRPr lang="ru-RU" dirty="0"/>
          </a:p>
          <a:p>
            <a:pPr marL="0" indent="0" algn="r">
              <a:spcBef>
                <a:spcPts val="0"/>
              </a:spcBef>
              <a:buNone/>
            </a:pPr>
            <a:endParaRPr lang="ru-RU" dirty="0" smtClean="0"/>
          </a:p>
          <a:p>
            <a:pPr marL="0" indent="0" algn="r">
              <a:spcBef>
                <a:spcPts val="0"/>
              </a:spcBef>
              <a:buNone/>
            </a:pPr>
            <a:r>
              <a:rPr lang="ru-RU" dirty="0" smtClean="0"/>
              <a:t>Преподаватель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dirty="0" smtClean="0"/>
              <a:t>Матвеева Ольга Юрьевна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dirty="0" smtClean="0"/>
              <a:t> кандидат философских наук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dirty="0" smtClean="0"/>
              <a:t>Доцент ОСГН ШБИП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US" dirty="0" err="1" smtClean="0"/>
              <a:t>matveeva@tpu.ru</a:t>
            </a:r>
            <a:r>
              <a:rPr lang="ru-RU" dirty="0" smtClean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7555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3200" dirty="0">
                <a:solidFill>
                  <a:prstClr val="black"/>
                </a:solidFill>
                <a:ea typeface="+mn-ea"/>
                <a:cs typeface="+mn-cs"/>
              </a:rPr>
              <a:t>1.1. Понятие и сущность права</a:t>
            </a:r>
            <a:br>
              <a:rPr lang="ru-RU" sz="3200" dirty="0">
                <a:solidFill>
                  <a:prstClr val="black"/>
                </a:solidFill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Право </a:t>
            </a:r>
            <a:r>
              <a:rPr lang="ru-RU" dirty="0" smtClean="0"/>
              <a:t>– важнейший регулятор социальных отношений государственно-организованного общества. </a:t>
            </a:r>
          </a:p>
        </p:txBody>
      </p:sp>
    </p:spTree>
    <p:extLst>
      <p:ext uri="{BB962C8B-B14F-4D97-AF65-F5344CB8AC3E}">
        <p14:creationId xmlns:p14="http://schemas.microsoft.com/office/powerpoint/2010/main" val="2497206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altLang="ru-RU" b="1" dirty="0"/>
              <a:t>Право </a:t>
            </a:r>
            <a:r>
              <a:rPr lang="ru-RU" altLang="ru-RU" dirty="0"/>
              <a:t>как социальный институт возникло практически вместе с государством, поскольку во многом они призваны обеспечивать эффективность действия друг друга. Право организует политическую власть и выступает зачастую средством проведения политики конкретного государства</a:t>
            </a:r>
            <a:r>
              <a:rPr lang="ru-RU" altLang="ru-RU" dirty="0" smtClean="0"/>
              <a:t>.</a:t>
            </a:r>
          </a:p>
          <a:p>
            <a:pPr>
              <a:buNone/>
            </a:pP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53562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altLang="ru-RU" b="1" dirty="0"/>
              <a:t>Государство, </a:t>
            </a:r>
            <a:r>
              <a:rPr lang="ru-RU" altLang="ru-RU" dirty="0"/>
              <a:t>в свою очередь, устанавливает, применяет и гарантирует юридические нормы, органы государства становятся основными структурами, контролирующими выполнение правовых предписаний и реализующими в случае их нарушения соответствующие юридические санкции. </a:t>
            </a:r>
            <a:endParaRPr lang="ru-RU" altLang="ru-RU" dirty="0" smtClean="0"/>
          </a:p>
          <a:p>
            <a:r>
              <a:rPr lang="ru-RU" altLang="ru-RU" dirty="0" smtClean="0"/>
              <a:t>Посредством </a:t>
            </a:r>
            <a:r>
              <a:rPr lang="ru-RU" altLang="ru-RU" dirty="0"/>
              <a:t>права государство выражает свои веления в качестве общеобязательных.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1762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Право представляет собой целостную систему общественных норм, регулирующих поведение людей, их взаимоотношения в обществе. </a:t>
            </a:r>
          </a:p>
        </p:txBody>
      </p:sp>
    </p:spTree>
    <p:extLst>
      <p:ext uri="{BB962C8B-B14F-4D97-AF65-F5344CB8AC3E}">
        <p14:creationId xmlns:p14="http://schemas.microsoft.com/office/powerpoint/2010/main" val="1457514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solidFill>
                  <a:prstClr val="black"/>
                </a:solidFill>
                <a:ea typeface="+mn-ea"/>
                <a:cs typeface="+mn-cs"/>
              </a:rPr>
              <a:t>1.2. Нормы права. Реализация норм права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Норма права – это общее правило поведения людей. Это правило определяет образ действия субъектов права.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4265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Нормы права – это предписание, адресованное не конкретному лицу, а неопределенному числу лиц, объединенных общими свойствами, действующими в аналогичных обстоятельствах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7255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правовой нормы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Гипотеза</a:t>
            </a:r>
            <a:r>
              <a:rPr lang="ru-RU" dirty="0" smtClean="0"/>
              <a:t> – часть нормы, в которой определяются фактические условия ее применения. </a:t>
            </a:r>
          </a:p>
          <a:p>
            <a:r>
              <a:rPr lang="ru-RU" b="1" dirty="0" smtClean="0"/>
              <a:t>Диспозиция</a:t>
            </a:r>
            <a:r>
              <a:rPr lang="ru-RU" dirty="0" smtClean="0"/>
              <a:t> – часть нормы, содержащая само правило поведения, указания на права и обязанности участников регулируемого отношения.</a:t>
            </a:r>
          </a:p>
          <a:p>
            <a:r>
              <a:rPr lang="ru-RU" b="1" dirty="0" smtClean="0"/>
              <a:t> Санкция </a:t>
            </a:r>
            <a:r>
              <a:rPr lang="ru-RU" dirty="0" smtClean="0"/>
              <a:t>– часть нормы, указывающая на негативные последствия за нарушение правовой нормы для виновных лиц.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0260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935115"/>
            <a:ext cx="6150619" cy="3936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5559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Для конституционного права характерно, когда в статье </a:t>
            </a:r>
            <a:r>
              <a:rPr lang="ru-RU" dirty="0" smtClean="0"/>
              <a:t>содержатся </a:t>
            </a:r>
            <a:r>
              <a:rPr lang="ru-RU" dirty="0"/>
              <a:t>только гипотеза и диспозиция, а санкция находится в актах, развивающих то или иное конституционное положение. </a:t>
            </a:r>
            <a:endParaRPr lang="ru-RU" dirty="0" smtClean="0"/>
          </a:p>
          <a:p>
            <a:r>
              <a:rPr lang="ru-RU" dirty="0" smtClean="0"/>
              <a:t>Например</a:t>
            </a:r>
            <a:r>
              <a:rPr lang="ru-RU" dirty="0"/>
              <a:t>, в ст. 26 (ч. 1) КРФ, </a:t>
            </a:r>
            <a:r>
              <a:rPr lang="ru-RU" dirty="0" err="1" smtClean="0"/>
              <a:t>гласящеи</a:t>
            </a:r>
            <a:r>
              <a:rPr lang="ru-RU" dirty="0"/>
              <a:t>̆, что </a:t>
            </a:r>
            <a:r>
              <a:rPr lang="ru-RU" i="1" dirty="0"/>
              <a:t>«</a:t>
            </a:r>
            <a:r>
              <a:rPr lang="ru-RU" i="1" dirty="0" err="1"/>
              <a:t>каждыи</a:t>
            </a:r>
            <a:r>
              <a:rPr lang="ru-RU" i="1" dirty="0"/>
              <a:t>̆ вправе определять и указывать свою национальную </a:t>
            </a:r>
            <a:r>
              <a:rPr lang="ru-RU" i="1" dirty="0" smtClean="0"/>
              <a:t>принадлежность</a:t>
            </a:r>
            <a:r>
              <a:rPr lang="ru-RU" i="1" dirty="0"/>
              <a:t>. Никто не может быть принужден к определению и указанию </a:t>
            </a:r>
            <a:r>
              <a:rPr lang="ru-RU" i="1" dirty="0" err="1"/>
              <a:t>своеи</a:t>
            </a:r>
            <a:r>
              <a:rPr lang="ru-RU" i="1" dirty="0"/>
              <a:t>̆ </a:t>
            </a:r>
            <a:r>
              <a:rPr lang="ru-RU" i="1" dirty="0" err="1"/>
              <a:t>национальнои</a:t>
            </a:r>
            <a:r>
              <a:rPr lang="ru-RU" i="1" dirty="0"/>
              <a:t>̆ принадлежности» </a:t>
            </a:r>
            <a:r>
              <a:rPr lang="ru-RU" dirty="0"/>
              <a:t>содержатся две гипотезы и две диспозиции. </a:t>
            </a:r>
            <a:endParaRPr lang="ru-RU" dirty="0" smtClean="0"/>
          </a:p>
          <a:p>
            <a:r>
              <a:rPr lang="ru-RU" dirty="0" smtClean="0"/>
              <a:t>Что </a:t>
            </a:r>
            <a:r>
              <a:rPr lang="ru-RU" dirty="0"/>
              <a:t>же касается санкции за нарушение данного конституционного положения, то она предусмотрена другими нормативно-правовыми актами. 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14766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solidFill>
                  <a:prstClr val="black"/>
                </a:solidFill>
                <a:ea typeface="+mn-ea"/>
                <a:cs typeface="+mn-cs"/>
              </a:rPr>
              <a:t>Реализация норм права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– это практическое осуществление предписаний правовых норм в поведении, действиях субъектов права. </a:t>
            </a:r>
          </a:p>
          <a:p>
            <a:pPr marL="82296" indent="0">
              <a:buNone/>
            </a:pPr>
            <a:r>
              <a:rPr lang="ru-RU" dirty="0" smtClean="0"/>
              <a:t>Реализация норм права осуществляется в ряде форм: </a:t>
            </a:r>
          </a:p>
          <a:p>
            <a:r>
              <a:rPr lang="ru-RU" b="1" dirty="0" smtClean="0"/>
              <a:t>соблюдении, </a:t>
            </a:r>
          </a:p>
          <a:p>
            <a:r>
              <a:rPr lang="ru-RU" b="1" dirty="0" smtClean="0"/>
              <a:t>использовании, </a:t>
            </a:r>
          </a:p>
          <a:p>
            <a:r>
              <a:rPr lang="ru-RU" b="1" dirty="0" smtClean="0"/>
              <a:t>исполнении, </a:t>
            </a:r>
          </a:p>
          <a:p>
            <a:r>
              <a:rPr lang="ru-RU" b="1" dirty="0" smtClean="0"/>
              <a:t>применении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57289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Правоотношение</a:t>
            </a:r>
            <a:r>
              <a:rPr lang="ru-RU" dirty="0" smtClean="0"/>
              <a:t> – это общественное отношение, урегулированное нормой права. </a:t>
            </a:r>
          </a:p>
          <a:p>
            <a:r>
              <a:rPr lang="ru-RU" dirty="0" smtClean="0"/>
              <a:t>Права и обязанности, связанные между собой в правоотношении, называются </a:t>
            </a:r>
            <a:r>
              <a:rPr lang="ru-RU" b="1" dirty="0" smtClean="0"/>
              <a:t>субъективными правами и юридическими обязанностями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4778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1.3. Формы права. Система права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ru-RU" dirty="0"/>
              <a:t>два основных способа формирования права в процессе правотворчества: </a:t>
            </a:r>
            <a:endParaRPr lang="ru-RU" dirty="0" smtClean="0"/>
          </a:p>
          <a:p>
            <a:pPr marL="82296" indent="0">
              <a:buNone/>
            </a:pPr>
            <a:r>
              <a:rPr lang="ru-RU" dirty="0" smtClean="0"/>
              <a:t>1. </a:t>
            </a:r>
            <a:r>
              <a:rPr lang="ru-RU" dirty="0"/>
              <a:t>прямое установление правовых норм законами и иными государственными актами; </a:t>
            </a:r>
            <a:endParaRPr lang="ru-RU" dirty="0" smtClean="0"/>
          </a:p>
          <a:p>
            <a:pPr marL="82296" indent="0">
              <a:buNone/>
            </a:pPr>
            <a:r>
              <a:rPr lang="ru-RU" dirty="0" smtClean="0"/>
              <a:t>2. </a:t>
            </a:r>
            <a:r>
              <a:rPr lang="ru-RU" dirty="0"/>
              <a:t>санкционирование, т.е. придание государством юридической силы уже сложившимся правилам поведения неправового характера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9225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rgbClr val="FF0000"/>
                </a:solidFill>
                <a:effectLst/>
                <a:ea typeface="+mn-ea"/>
                <a:cs typeface="+mn-cs"/>
              </a:rPr>
              <a:t>основные формы права: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3891A7"/>
              </a:buClr>
            </a:pPr>
            <a:r>
              <a:rPr lang="ru-RU" sz="3600" dirty="0" smtClean="0">
                <a:solidFill>
                  <a:prstClr val="black"/>
                </a:solidFill>
              </a:rPr>
              <a:t>правовой обычай </a:t>
            </a:r>
          </a:p>
          <a:p>
            <a:pPr>
              <a:buClr>
                <a:srgbClr val="3891A7"/>
              </a:buClr>
            </a:pPr>
            <a:r>
              <a:rPr lang="ru-RU" sz="3600" dirty="0" smtClean="0">
                <a:solidFill>
                  <a:prstClr val="black"/>
                </a:solidFill>
              </a:rPr>
              <a:t>юридический прецедент </a:t>
            </a:r>
          </a:p>
          <a:p>
            <a:pPr>
              <a:buClr>
                <a:srgbClr val="3891A7"/>
              </a:buClr>
            </a:pPr>
            <a:r>
              <a:rPr lang="ru-RU" sz="3600" dirty="0" smtClean="0">
                <a:solidFill>
                  <a:prstClr val="black"/>
                </a:solidFill>
              </a:rPr>
              <a:t>договор </a:t>
            </a:r>
            <a:r>
              <a:rPr lang="ru-RU" sz="3600" dirty="0">
                <a:solidFill>
                  <a:prstClr val="black"/>
                </a:solidFill>
              </a:rPr>
              <a:t>с нормативным </a:t>
            </a:r>
            <a:r>
              <a:rPr lang="ru-RU" sz="3600" dirty="0" smtClean="0">
                <a:solidFill>
                  <a:prstClr val="black"/>
                </a:solidFill>
              </a:rPr>
              <a:t>содержанием</a:t>
            </a:r>
          </a:p>
          <a:p>
            <a:pPr>
              <a:buClr>
                <a:srgbClr val="3891A7"/>
              </a:buClr>
            </a:pPr>
            <a:r>
              <a:rPr lang="ru-RU" sz="3600" dirty="0" smtClean="0">
                <a:solidFill>
                  <a:prstClr val="black"/>
                </a:solidFill>
              </a:rPr>
              <a:t> нормативный </a:t>
            </a:r>
            <a:r>
              <a:rPr lang="ru-RU" sz="3600" dirty="0">
                <a:solidFill>
                  <a:prstClr val="black"/>
                </a:solidFill>
              </a:rPr>
              <a:t>акт.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0897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Закон </a:t>
            </a:r>
            <a:r>
              <a:rPr lang="ru-RU" dirty="0" smtClean="0"/>
              <a:t>- основной </a:t>
            </a:r>
            <a:r>
              <a:rPr lang="ru-RU" dirty="0"/>
              <a:t>вид нормативного акта.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400" dirty="0"/>
              <a:t>Законы РФ принимаются Государственной Думой при условии последующего одобрения Советом Федерации. </a:t>
            </a:r>
            <a:endParaRPr lang="ru-RU" sz="3400" dirty="0" smtClean="0"/>
          </a:p>
          <a:p>
            <a:r>
              <a:rPr lang="ru-RU" sz="3400" dirty="0" smtClean="0"/>
              <a:t>Принятый </a:t>
            </a:r>
            <a:r>
              <a:rPr lang="ru-RU" sz="3400" b="1" dirty="0" smtClean="0"/>
              <a:t>ГД и СФ </a:t>
            </a:r>
            <a:r>
              <a:rPr lang="ru-RU" sz="3400" dirty="0" smtClean="0"/>
              <a:t>закон </a:t>
            </a:r>
            <a:r>
              <a:rPr lang="ru-RU" sz="3400" dirty="0"/>
              <a:t>в течение 5 дней направляется Президенту для подписания и обнародования. </a:t>
            </a:r>
            <a:endParaRPr lang="ru-RU" sz="3400" dirty="0" smtClean="0"/>
          </a:p>
          <a:p>
            <a:r>
              <a:rPr lang="ru-RU" sz="3400" dirty="0" smtClean="0"/>
              <a:t>Президент </a:t>
            </a:r>
            <a:r>
              <a:rPr lang="ru-RU" sz="3400" dirty="0"/>
              <a:t>в течение 14 дней подписывает и обнародует закон. </a:t>
            </a:r>
            <a:endParaRPr lang="ru-RU" sz="3400" dirty="0" smtClean="0"/>
          </a:p>
          <a:p>
            <a:r>
              <a:rPr lang="ru-RU" sz="3400" dirty="0" smtClean="0"/>
              <a:t>Если </a:t>
            </a:r>
            <a:r>
              <a:rPr lang="ru-RU" sz="3400" dirty="0"/>
              <a:t>закон им отклоняется, то Госдума и Совет Федерации вновь рассматривают его. Если при повторном рассмотрении закон одобрен двумя третями депутатов Госдумы и членов Совета Федерации, то он подлежит подписанию Президентом в </a:t>
            </a:r>
            <a:r>
              <a:rPr lang="ru-RU" sz="3400" b="1" dirty="0"/>
              <a:t>течение 7 дней</a:t>
            </a:r>
            <a:r>
              <a:rPr lang="ru-RU" sz="3400" dirty="0" smtClean="0"/>
              <a:t>.</a:t>
            </a:r>
          </a:p>
          <a:p>
            <a:r>
              <a:rPr lang="ru-RU" b="1" dirty="0" smtClean="0"/>
              <a:t>Вступают в силу через 10 дней после опубликования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22777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820" y="332656"/>
            <a:ext cx="6129618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629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solidFill>
                  <a:prstClr val="black"/>
                </a:solidFill>
                <a:effectLst/>
                <a:ea typeface="+mn-ea"/>
                <a:cs typeface="+mn-cs"/>
              </a:rPr>
              <a:t>Другие нормативные акты: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- </a:t>
            </a:r>
            <a:r>
              <a:rPr lang="ru-RU" dirty="0"/>
              <a:t>указы и распоряжения Президента; </a:t>
            </a:r>
            <a:endParaRPr lang="ru-RU" dirty="0" smtClean="0"/>
          </a:p>
          <a:p>
            <a:r>
              <a:rPr lang="ru-RU" dirty="0" smtClean="0"/>
              <a:t>- </a:t>
            </a:r>
            <a:r>
              <a:rPr lang="ru-RU" dirty="0"/>
              <a:t>постановления и распоряжения </a:t>
            </a:r>
            <a:r>
              <a:rPr lang="ru-RU" dirty="0" smtClean="0"/>
              <a:t>Правительства </a:t>
            </a:r>
            <a:r>
              <a:rPr lang="ru-RU" b="1" dirty="0" smtClean="0"/>
              <a:t>( с момента утверждения); </a:t>
            </a:r>
          </a:p>
          <a:p>
            <a:r>
              <a:rPr lang="ru-RU" dirty="0" smtClean="0"/>
              <a:t>- </a:t>
            </a:r>
            <a:r>
              <a:rPr lang="ru-RU" dirty="0"/>
              <a:t>нормативные акты министерств, ведомств, комитетов; </a:t>
            </a:r>
            <a:endParaRPr lang="ru-RU" dirty="0" smtClean="0"/>
          </a:p>
          <a:p>
            <a:r>
              <a:rPr lang="ru-RU" dirty="0" smtClean="0"/>
              <a:t>- </a:t>
            </a:r>
            <a:r>
              <a:rPr lang="ru-RU" dirty="0"/>
              <a:t>нормативные акты местных органов управления; </a:t>
            </a:r>
            <a:endParaRPr lang="ru-RU" dirty="0" smtClean="0"/>
          </a:p>
          <a:p>
            <a:r>
              <a:rPr lang="ru-RU" dirty="0" smtClean="0"/>
              <a:t>- </a:t>
            </a:r>
            <a:r>
              <a:rPr lang="ru-RU" dirty="0"/>
              <a:t>локальные нормативные акты</a:t>
            </a:r>
            <a:r>
              <a:rPr lang="ru-RU" dirty="0" smtClean="0"/>
              <a:t>.</a:t>
            </a:r>
          </a:p>
          <a:p>
            <a:pPr marL="82296" indent="0">
              <a:buNone/>
            </a:pPr>
            <a:r>
              <a:rPr lang="ru-RU" b="1" dirty="0"/>
              <a:t> Все другие нормативные акты, если в них не указано, </a:t>
            </a:r>
            <a:r>
              <a:rPr lang="ru-RU" b="1" dirty="0" smtClean="0"/>
              <a:t>когда они </a:t>
            </a:r>
            <a:r>
              <a:rPr lang="ru-RU" b="1" dirty="0"/>
              <a:t>вступают в силу, действуют со дня их принятия</a:t>
            </a:r>
          </a:p>
        </p:txBody>
      </p:sp>
    </p:spTree>
    <p:extLst>
      <p:ext uri="{BB962C8B-B14F-4D97-AF65-F5344CB8AC3E}">
        <p14:creationId xmlns:p14="http://schemas.microsoft.com/office/powerpoint/2010/main" val="12834690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ru-RU" dirty="0" smtClean="0"/>
              <a:t>Нормативные акты, как правило, обратной силы не имеют</a:t>
            </a:r>
          </a:p>
          <a:p>
            <a:pPr marL="82296" indent="0">
              <a:buNone/>
            </a:pPr>
            <a:r>
              <a:rPr lang="ru-RU" b="1" dirty="0" smtClean="0"/>
              <a:t>Действие нормы права прекращается</a:t>
            </a:r>
          </a:p>
          <a:p>
            <a:r>
              <a:rPr lang="ru-RU" dirty="0" smtClean="0"/>
              <a:t> с момента официальной отмены</a:t>
            </a:r>
          </a:p>
          <a:p>
            <a:r>
              <a:rPr lang="ru-RU" dirty="0" smtClean="0"/>
              <a:t>по истечении срока, на который она была рассчитана</a:t>
            </a:r>
          </a:p>
          <a:p>
            <a:r>
              <a:rPr lang="ru-RU" dirty="0" smtClean="0"/>
              <a:t>в силу ее замены другой нормой права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82352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Система права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82296" indent="0">
              <a:buNone/>
            </a:pPr>
            <a:r>
              <a:rPr lang="ru-RU" dirty="0" smtClean="0"/>
              <a:t>Система права характеризуется единством права и разделением его на отрасли взаимодействующие друг с другом</a:t>
            </a:r>
          </a:p>
          <a:p>
            <a:r>
              <a:rPr lang="ru-RU" dirty="0"/>
              <a:t>Конституционное</a:t>
            </a:r>
          </a:p>
          <a:p>
            <a:r>
              <a:rPr lang="ru-RU" dirty="0"/>
              <a:t>Гражданское</a:t>
            </a:r>
          </a:p>
          <a:p>
            <a:r>
              <a:rPr lang="ru-RU" dirty="0"/>
              <a:t>Административное</a:t>
            </a:r>
          </a:p>
          <a:p>
            <a:r>
              <a:rPr lang="ru-RU" dirty="0"/>
              <a:t>Уголовное</a:t>
            </a:r>
          </a:p>
          <a:p>
            <a:r>
              <a:rPr lang="ru-RU" dirty="0"/>
              <a:t>Трудовое</a:t>
            </a:r>
          </a:p>
          <a:p>
            <a:r>
              <a:rPr lang="ru-RU" dirty="0"/>
              <a:t>Семейное</a:t>
            </a:r>
          </a:p>
          <a:p>
            <a:r>
              <a:rPr lang="ru-RU" dirty="0"/>
              <a:t>Финансовое</a:t>
            </a:r>
          </a:p>
          <a:p>
            <a:r>
              <a:rPr lang="ru-RU" dirty="0"/>
              <a:t>Экологическое (вкл. Земельное, водное, горное и </a:t>
            </a:r>
            <a:r>
              <a:rPr lang="ru-RU" dirty="0" err="1"/>
              <a:t>пр</a:t>
            </a:r>
            <a:r>
              <a:rPr lang="ru-RU" dirty="0"/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30488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Объекты правоотношений: понятие, виды.</a:t>
            </a:r>
            <a:br>
              <a:rPr lang="ru-RU" dirty="0">
                <a:effectLst/>
              </a:rPr>
            </a:br>
            <a:endParaRPr lang="ru-RU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Правоотношения начинаются, изменяются и заканчиваются с неких обстоятельств. </a:t>
            </a:r>
            <a:endParaRPr lang="ru-RU" dirty="0" smtClean="0"/>
          </a:p>
          <a:p>
            <a:r>
              <a:rPr lang="ru-RU" dirty="0" smtClean="0"/>
              <a:t>Такие </a:t>
            </a:r>
            <a:r>
              <a:rPr lang="ru-RU" dirty="0"/>
              <a:t>обстоятельства называются </a:t>
            </a:r>
            <a:r>
              <a:rPr lang="ru-RU" b="1" i="1" dirty="0"/>
              <a:t>юридическими фактами. </a:t>
            </a:r>
            <a:r>
              <a:rPr lang="ru-RU" dirty="0"/>
              <a:t>Именно юридические факты "включают" и "выключают" правоотношения.</a:t>
            </a:r>
          </a:p>
          <a:p>
            <a:r>
              <a:rPr lang="ru-RU" dirty="0"/>
              <a:t>Преобладающая часть наших действий - это юридические факты, потому что они влекут за собой юридические последствия - порождают права и обязанности. </a:t>
            </a:r>
            <a:endParaRPr lang="ru-RU" dirty="0" smtClean="0"/>
          </a:p>
          <a:p>
            <a:r>
              <a:rPr lang="ru-RU" dirty="0" smtClean="0"/>
              <a:t>Отсюда </a:t>
            </a:r>
            <a:r>
              <a:rPr lang="ru-RU" dirty="0"/>
              <a:t>вывод: следует продуманно совершать действия, предвидеть последствия своих действий.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98861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680" y="1693392"/>
            <a:ext cx="7132884" cy="439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6155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www.youtube.com/watch?v=wdp836EAiD4</a:t>
            </a:r>
            <a:r>
              <a:rPr lang="ru-RU" dirty="0" smtClean="0"/>
              <a:t> </a:t>
            </a:r>
          </a:p>
          <a:p>
            <a:r>
              <a:rPr lang="ru-RU" dirty="0" smtClean="0"/>
              <a:t>Конституция РФ</a:t>
            </a:r>
            <a:endParaRPr lang="ru-RU" dirty="0"/>
          </a:p>
          <a:p>
            <a:r>
              <a:rPr lang="en-US" dirty="0"/>
              <a:t>http://</a:t>
            </a:r>
            <a:r>
              <a:rPr lang="en-US" dirty="0" err="1"/>
              <a:t>documentalfilms.ucoz.ru</a:t>
            </a:r>
            <a:r>
              <a:rPr lang="en-US" dirty="0"/>
              <a:t>/load/</a:t>
            </a:r>
            <a:r>
              <a:rPr lang="en-US" dirty="0" err="1"/>
              <a:t>raznoe</a:t>
            </a:r>
            <a:r>
              <a:rPr lang="en-US" dirty="0"/>
              <a:t>/</a:t>
            </a:r>
            <a:r>
              <a:rPr lang="en-US" dirty="0" err="1"/>
              <a:t>drugoe</a:t>
            </a:r>
            <a:r>
              <a:rPr lang="en-US" dirty="0"/>
              <a:t>/</a:t>
            </a:r>
            <a:r>
              <a:rPr lang="en-US" dirty="0" err="1"/>
              <a:t>osnovnoj_zakon_dokumentalnyj_film_ko_dnju_konstitucii_rf</a:t>
            </a:r>
            <a:r>
              <a:rPr lang="en-US" dirty="0"/>
              <a:t>/83-1-0-19861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92885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4. Конституция РФ – основа правовой системы государства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Конституция Российской Федерации принята на всенародном референдуме </a:t>
            </a:r>
            <a:r>
              <a:rPr lang="ru-RU" b="1" dirty="0"/>
              <a:t>12 декабря 1993 </a:t>
            </a:r>
            <a:r>
              <a:rPr lang="ru-RU" b="1" dirty="0" smtClean="0"/>
              <a:t>г</a:t>
            </a:r>
          </a:p>
          <a:p>
            <a:endParaRPr lang="ru-RU" dirty="0"/>
          </a:p>
          <a:p>
            <a:pPr lvl="0">
              <a:buClr>
                <a:srgbClr val="3891A7"/>
              </a:buClr>
            </a:pPr>
            <a:r>
              <a:rPr lang="ru-RU" dirty="0">
                <a:solidFill>
                  <a:prstClr val="black"/>
                </a:solidFill>
              </a:rPr>
              <a:t>Конституция РФ состоит из 9 глав, включающих в себя 137 статей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83375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500" b="1" dirty="0">
                <a:solidFill>
                  <a:srgbClr val="FF0000"/>
                </a:solidFill>
                <a:effectLst/>
                <a:ea typeface="+mn-ea"/>
                <a:cs typeface="+mn-cs"/>
              </a:rPr>
              <a:t>Глава 1 называется «Основы конституционного строя».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Она </a:t>
            </a:r>
            <a:r>
              <a:rPr lang="ru-RU" dirty="0"/>
              <a:t>включает в себя </a:t>
            </a:r>
            <a:r>
              <a:rPr lang="ru-RU" b="1" dirty="0"/>
              <a:t>16 статей, </a:t>
            </a:r>
            <a:r>
              <a:rPr lang="ru-RU" dirty="0"/>
              <a:t>в которых определяется сущность нашего государства (как </a:t>
            </a:r>
            <a:r>
              <a:rPr lang="ru-RU" b="1" dirty="0"/>
              <a:t>демократического, федеративного, правового государства с республиканской формой правления</a:t>
            </a:r>
            <a:r>
              <a:rPr lang="ru-RU" dirty="0"/>
              <a:t>), </a:t>
            </a:r>
            <a:endParaRPr lang="ru-RU" dirty="0" smtClean="0"/>
          </a:p>
          <a:p>
            <a:r>
              <a:rPr lang="ru-RU" dirty="0" smtClean="0"/>
              <a:t>правовое </a:t>
            </a:r>
            <a:r>
              <a:rPr lang="ru-RU" dirty="0"/>
              <a:t>положение личности (</a:t>
            </a:r>
            <a:r>
              <a:rPr lang="ru-RU" b="1" dirty="0"/>
              <a:t>человек является высшей ценностью), </a:t>
            </a:r>
            <a:endParaRPr 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14118290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основа экономического строя (признаются </a:t>
            </a:r>
            <a:r>
              <a:rPr lang="ru-RU" b="1" dirty="0"/>
              <a:t>частная, государственная, муниципальная и иные формы собственности</a:t>
            </a:r>
            <a:r>
              <a:rPr lang="ru-RU" dirty="0"/>
              <a:t>),</a:t>
            </a:r>
          </a:p>
          <a:p>
            <a:r>
              <a:rPr lang="ru-RU" dirty="0"/>
              <a:t> состав, порядок и взаимодействие органов власти, которая осуществляется на основе ее разделения на </a:t>
            </a:r>
            <a:r>
              <a:rPr lang="ru-RU" b="1" dirty="0"/>
              <a:t>законодательную, исполнительную и судебную.</a:t>
            </a:r>
          </a:p>
        </p:txBody>
      </p:sp>
    </p:spTree>
    <p:extLst>
      <p:ext uri="{BB962C8B-B14F-4D97-AF65-F5344CB8AC3E}">
        <p14:creationId xmlns:p14="http://schemas.microsoft.com/office/powerpoint/2010/main" val="5254362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000" b="1" dirty="0">
                <a:solidFill>
                  <a:srgbClr val="FF0000"/>
                </a:solidFill>
                <a:effectLst/>
                <a:ea typeface="+mn-ea"/>
                <a:cs typeface="+mn-cs"/>
              </a:rPr>
              <a:t>В главе 2 «Права и свободы человека и гражданина</a:t>
            </a:r>
            <a:r>
              <a:rPr lang="ru-RU" sz="3000" b="1" dirty="0" smtClean="0">
                <a:solidFill>
                  <a:srgbClr val="FF0000"/>
                </a:solidFill>
                <a:effectLst/>
                <a:ea typeface="+mn-ea"/>
                <a:cs typeface="+mn-cs"/>
              </a:rPr>
              <a:t>» с 17 по 64 статьи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/>
              <a:t>Статья 17</a:t>
            </a:r>
          </a:p>
          <a:p>
            <a:r>
              <a:rPr lang="ru-RU" dirty="0"/>
              <a:t>1. В Российской Федерации признаются и гарантируются права и свободы человека и гражданина согласно общепризнанным принципам и нормам международного права и в соответствии с настоящей Конституцией.</a:t>
            </a:r>
          </a:p>
          <a:p>
            <a:r>
              <a:rPr lang="ru-RU" dirty="0"/>
              <a:t>2. Основные права и свободы человека неотчуждаемы и принадлежат каждому от рождения.</a:t>
            </a:r>
          </a:p>
          <a:p>
            <a:r>
              <a:rPr lang="ru-RU" dirty="0"/>
              <a:t>3. Осуществление прав и свобод человека и гражданина не должно нарушать права и свободы других лиц</a:t>
            </a:r>
          </a:p>
          <a:p>
            <a:endParaRPr lang="ru-RU" b="1" dirty="0" smtClean="0"/>
          </a:p>
          <a:p>
            <a:r>
              <a:rPr lang="ru-RU" b="1" dirty="0" smtClean="0"/>
              <a:t>Ст.51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31945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65760" lvl="0" indent="-283464">
              <a:spcBef>
                <a:spcPts val="600"/>
              </a:spcBef>
            </a:pPr>
            <a:r>
              <a:rPr lang="ru-RU" sz="3600" b="1" dirty="0">
                <a:solidFill>
                  <a:srgbClr val="FF0000"/>
                </a:solidFill>
                <a:effectLst/>
                <a:ea typeface="+mn-ea"/>
                <a:cs typeface="+mn-cs"/>
              </a:rPr>
              <a:t>Глава 3 «Федеративное устройство» закрепляет в составе РФ </a:t>
            </a:r>
            <a:r>
              <a:rPr lang="ru-RU" sz="3000" dirty="0">
                <a:solidFill>
                  <a:prstClr val="black"/>
                </a:solidFill>
                <a:effectLst/>
                <a:ea typeface="+mn-ea"/>
                <a:cs typeface="+mn-cs"/>
              </a:rPr>
              <a:t/>
            </a:r>
            <a:br>
              <a:rPr lang="ru-RU" sz="3000" dirty="0">
                <a:solidFill>
                  <a:prstClr val="black"/>
                </a:solidFill>
                <a:effectLst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ru-RU" dirty="0" smtClean="0">
                <a:solidFill>
                  <a:srgbClr val="000000"/>
                </a:solidFill>
                <a:latin typeface="Arial"/>
              </a:rPr>
              <a:t>85 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регионов - субъектов Российской 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Федерации</a:t>
            </a:r>
          </a:p>
          <a:p>
            <a:r>
              <a:rPr lang="ru-RU" dirty="0" smtClean="0">
                <a:solidFill>
                  <a:srgbClr val="000000"/>
                </a:solidFill>
                <a:latin typeface="Arial"/>
              </a:rPr>
              <a:t>22 республики</a:t>
            </a:r>
          </a:p>
          <a:p>
            <a:r>
              <a:rPr lang="ru-RU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9 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краёв </a:t>
            </a:r>
          </a:p>
          <a:p>
            <a:r>
              <a:rPr lang="ru-RU" dirty="0" smtClean="0">
                <a:solidFill>
                  <a:srgbClr val="000000"/>
                </a:solidFill>
                <a:latin typeface="Arial"/>
              </a:rPr>
              <a:t>46 областей </a:t>
            </a:r>
          </a:p>
          <a:p>
            <a:r>
              <a:rPr lang="ru-RU" dirty="0" smtClean="0">
                <a:solidFill>
                  <a:srgbClr val="000000"/>
                </a:solidFill>
                <a:latin typeface="Arial"/>
              </a:rPr>
              <a:t>3 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города федерального 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значения </a:t>
            </a:r>
          </a:p>
          <a:p>
            <a:r>
              <a:rPr lang="ru-RU" dirty="0" smtClean="0">
                <a:solidFill>
                  <a:srgbClr val="000000"/>
                </a:solidFill>
                <a:latin typeface="Arial"/>
              </a:rPr>
              <a:t>1 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автономная 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область </a:t>
            </a:r>
          </a:p>
          <a:p>
            <a:r>
              <a:rPr lang="ru-RU" dirty="0" smtClean="0">
                <a:solidFill>
                  <a:srgbClr val="000000"/>
                </a:solidFill>
                <a:latin typeface="Arial"/>
              </a:rPr>
              <a:t>4 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автономных округа.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47551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500" b="1" dirty="0">
                <a:solidFill>
                  <a:srgbClr val="FF0000"/>
                </a:solidFill>
                <a:effectLst/>
                <a:ea typeface="+mn-ea"/>
                <a:cs typeface="+mn-cs"/>
              </a:rPr>
              <a:t>Глава 4 «Президент Российской Федерации»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предшествует главам, определяющим </a:t>
            </a:r>
            <a:r>
              <a:rPr lang="ru-RU" dirty="0"/>
              <a:t>права и обязанности </a:t>
            </a:r>
            <a:r>
              <a:rPr lang="ru-RU" b="1" dirty="0"/>
              <a:t>трех ветвей власти </a:t>
            </a:r>
            <a:endParaRPr lang="ru-RU" b="1" dirty="0" smtClean="0"/>
          </a:p>
          <a:p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законодательной</a:t>
            </a:r>
            <a:r>
              <a:rPr lang="ru-RU" dirty="0" smtClean="0"/>
              <a:t>  глава </a:t>
            </a:r>
            <a:r>
              <a:rPr lang="ru-RU" dirty="0"/>
              <a:t>5 </a:t>
            </a:r>
            <a:r>
              <a:rPr lang="ru-RU" b="1" dirty="0"/>
              <a:t>«Федеральное Собрание</a:t>
            </a:r>
            <a:r>
              <a:rPr lang="ru-RU" b="1" dirty="0" smtClean="0"/>
              <a:t>»,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исполнительной</a:t>
            </a:r>
            <a:r>
              <a:rPr lang="ru-RU" dirty="0" smtClean="0"/>
              <a:t>  гл</a:t>
            </a:r>
            <a:r>
              <a:rPr lang="ru-RU" dirty="0"/>
              <a:t>. 6 </a:t>
            </a:r>
            <a:r>
              <a:rPr lang="ru-RU" b="1" dirty="0"/>
              <a:t>«Правительство Российской Федерации</a:t>
            </a:r>
            <a:r>
              <a:rPr lang="ru-RU" b="1" dirty="0" smtClean="0"/>
              <a:t>»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судебной </a:t>
            </a:r>
            <a:r>
              <a:rPr lang="ru-RU" dirty="0" smtClean="0"/>
              <a:t>гл</a:t>
            </a:r>
            <a:r>
              <a:rPr lang="ru-RU" dirty="0"/>
              <a:t>. 7 </a:t>
            </a:r>
            <a:r>
              <a:rPr lang="ru-RU" b="1" dirty="0"/>
              <a:t>«Судебная власть</a:t>
            </a:r>
            <a:r>
              <a:rPr lang="ru-RU" b="1" dirty="0" smtClean="0"/>
              <a:t>», </a:t>
            </a:r>
          </a:p>
          <a:p>
            <a:pPr marL="82296" indent="0">
              <a:buNone/>
            </a:pPr>
            <a:r>
              <a:rPr lang="ru-RU" dirty="0" smtClean="0"/>
              <a:t>поскольку </a:t>
            </a:r>
            <a:r>
              <a:rPr lang="ru-RU" dirty="0"/>
              <a:t>Конституция РФ построена по принципу разделения властей. </a:t>
            </a:r>
            <a:endParaRPr lang="ru-RU" dirty="0" smtClean="0"/>
          </a:p>
          <a:p>
            <a:r>
              <a:rPr lang="ru-RU" dirty="0" smtClean="0"/>
              <a:t>На </a:t>
            </a:r>
            <a:r>
              <a:rPr lang="ru-RU" dirty="0"/>
              <a:t>Президенте РФ лежит главная задача обеспечения взаимодействия властей, он выступает </a:t>
            </a:r>
            <a:r>
              <a:rPr lang="ru-RU" b="1" dirty="0"/>
              <a:t>как глава государства, как главнокомандующий вооруженными </a:t>
            </a:r>
            <a:r>
              <a:rPr lang="ru-RU" b="1" dirty="0" smtClean="0"/>
              <a:t>силами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751751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Глава 8 «Местное самоуправление»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дает </a:t>
            </a:r>
            <a:r>
              <a:rPr lang="ru-RU" dirty="0"/>
              <a:t>правовую характеристику местному самоуправлению как форме осуществления власти народом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В ней раскрывается сущность местного самоуправления, его главные признаки, очерчиваются границы действия, дается перечень важнейших вопросов, которые решают органы местного самоуправления, даются гарантии их прав и свобод.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0468658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Глава 9</a:t>
            </a:r>
            <a:r>
              <a:rPr lang="ru-RU" sz="2400" dirty="0">
                <a:solidFill>
                  <a:prstClr val="black"/>
                </a:solidFill>
                <a:effectLst/>
                <a:ea typeface="+mn-ea"/>
                <a:cs typeface="+mn-cs"/>
              </a:rPr>
              <a:t> </a:t>
            </a:r>
            <a:r>
              <a:rPr lang="ru-RU" sz="2400" dirty="0">
                <a:solidFill>
                  <a:srgbClr val="FF0000"/>
                </a:solidFill>
                <a:effectLst/>
                <a:ea typeface="+mn-ea"/>
                <a:cs typeface="+mn-cs"/>
              </a:rPr>
              <a:t>«</a:t>
            </a:r>
            <a:r>
              <a:rPr lang="ru-RU" sz="2400" b="1" dirty="0">
                <a:solidFill>
                  <a:srgbClr val="FF0000"/>
                </a:solidFill>
                <a:effectLst/>
                <a:ea typeface="+mn-ea"/>
                <a:cs typeface="+mn-cs"/>
              </a:rPr>
              <a:t>Конституционные поправки и пересмотр Конституции» 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>
              <a:buClr>
                <a:srgbClr val="3891A7"/>
              </a:buClr>
            </a:pPr>
            <a:r>
              <a:rPr lang="ru-RU" sz="2700" dirty="0" smtClean="0">
                <a:solidFill>
                  <a:prstClr val="black"/>
                </a:solidFill>
              </a:rPr>
              <a:t>определен </a:t>
            </a:r>
            <a:r>
              <a:rPr lang="ru-RU" sz="2700" dirty="0">
                <a:solidFill>
                  <a:prstClr val="black"/>
                </a:solidFill>
              </a:rPr>
              <a:t>порядок изменения и принятия новой Конституции России. </a:t>
            </a:r>
            <a:endParaRPr lang="ru-RU" sz="2700" dirty="0" smtClean="0">
              <a:solidFill>
                <a:prstClr val="black"/>
              </a:solidFill>
            </a:endParaRPr>
          </a:p>
          <a:p>
            <a:pPr lvl="0">
              <a:buClr>
                <a:srgbClr val="3891A7"/>
              </a:buClr>
            </a:pPr>
            <a:r>
              <a:rPr lang="ru-RU" b="1" dirty="0" smtClean="0"/>
              <a:t>Главы </a:t>
            </a:r>
            <a:r>
              <a:rPr lang="ru-RU" sz="3800" b="1" dirty="0" smtClean="0"/>
              <a:t>1-2</a:t>
            </a:r>
            <a:r>
              <a:rPr lang="ru-RU" b="1" dirty="0" smtClean="0"/>
              <a:t> , </a:t>
            </a:r>
            <a:r>
              <a:rPr lang="ru-RU" sz="3800" b="1" dirty="0"/>
              <a:t>9</a:t>
            </a:r>
            <a:r>
              <a:rPr lang="ru-RU" b="1" dirty="0"/>
              <a:t> не подлежат изменению</a:t>
            </a:r>
            <a:r>
              <a:rPr lang="ru-RU" dirty="0"/>
              <a:t>. Их изменение влечет за собой принятие новой </a:t>
            </a:r>
            <a:r>
              <a:rPr lang="ru-RU" dirty="0" smtClean="0"/>
              <a:t>Конституции</a:t>
            </a:r>
            <a:r>
              <a:rPr lang="ru-RU" dirty="0"/>
              <a:t>. </a:t>
            </a:r>
            <a:endParaRPr lang="ru-RU" dirty="0" smtClean="0"/>
          </a:p>
          <a:p>
            <a:pPr lvl="0">
              <a:buClr>
                <a:srgbClr val="3891A7"/>
              </a:buClr>
            </a:pPr>
            <a:r>
              <a:rPr lang="ru-RU" dirty="0" smtClean="0"/>
              <a:t>Поправки </a:t>
            </a:r>
            <a:r>
              <a:rPr lang="ru-RU" dirty="0"/>
              <a:t>в </a:t>
            </a:r>
            <a:r>
              <a:rPr lang="ru-RU" b="1" dirty="0"/>
              <a:t>главы 3-8 </a:t>
            </a:r>
            <a:r>
              <a:rPr lang="ru-RU" dirty="0"/>
              <a:t>принимаются в порядке, предусмотренном для принятия </a:t>
            </a:r>
            <a:r>
              <a:rPr lang="ru-RU" b="1" dirty="0"/>
              <a:t>федерального конституционного закона</a:t>
            </a:r>
            <a:r>
              <a:rPr lang="ru-RU" dirty="0"/>
              <a:t>, и вступают в силу после их одобрения органами законодательной власти не менее чем </a:t>
            </a:r>
            <a:r>
              <a:rPr lang="ru-RU" b="1" dirty="0"/>
              <a:t>двух третей субъектов Российской Федерации</a:t>
            </a:r>
            <a:r>
              <a:rPr lang="ru-RU" dirty="0"/>
              <a:t>. </a:t>
            </a:r>
            <a:endParaRPr lang="ru-RU" dirty="0" smtClean="0"/>
          </a:p>
          <a:p>
            <a:pPr lvl="0">
              <a:buClr>
                <a:srgbClr val="3891A7"/>
              </a:buClr>
            </a:pPr>
            <a:r>
              <a:rPr lang="ru-RU" dirty="0" smtClean="0"/>
              <a:t>Так </a:t>
            </a:r>
            <a:r>
              <a:rPr lang="ru-RU" dirty="0"/>
              <a:t>же вносятся изменения в состав и наименования субъектов Федерации, но без их одобрения законодателями в субъектах РФ. </a:t>
            </a:r>
          </a:p>
        </p:txBody>
      </p:sp>
    </p:spTree>
    <p:extLst>
      <p:ext uri="{BB962C8B-B14F-4D97-AF65-F5344CB8AC3E}">
        <p14:creationId xmlns:p14="http://schemas.microsoft.com/office/powerpoint/2010/main" val="32077103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https://zakon.ru/blog/2017/12/05/vesyolye_roliki_ob_osnovah_prava_obschestvoznanie_bez_cenzury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3721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278</TotalTime>
  <Words>1138</Words>
  <Application>Microsoft Office PowerPoint</Application>
  <PresentationFormat>Экран (4:3)</PresentationFormat>
  <Paragraphs>122</Paragraphs>
  <Slides>31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Солнцестояние</vt:lpstr>
      <vt:lpstr>Лекция 1</vt:lpstr>
      <vt:lpstr>1.1. Понятие и сущность права </vt:lpstr>
      <vt:lpstr>Презентация PowerPoint</vt:lpstr>
      <vt:lpstr>Презентация PowerPoint</vt:lpstr>
      <vt:lpstr>Презентация PowerPoint</vt:lpstr>
      <vt:lpstr>1.2. Нормы права. Реализация норм права</vt:lpstr>
      <vt:lpstr>Презентация PowerPoint</vt:lpstr>
      <vt:lpstr>Структура правовой нормы</vt:lpstr>
      <vt:lpstr>Презентация PowerPoint</vt:lpstr>
      <vt:lpstr>Презентация PowerPoint</vt:lpstr>
      <vt:lpstr>Реализация норм права</vt:lpstr>
      <vt:lpstr>Презентация PowerPoint</vt:lpstr>
      <vt:lpstr>1.3. Формы права. Система права</vt:lpstr>
      <vt:lpstr>основные формы права:</vt:lpstr>
      <vt:lpstr>Закон - основной вид нормативного акта.</vt:lpstr>
      <vt:lpstr>Презентация PowerPoint</vt:lpstr>
      <vt:lpstr>Другие нормативные акты:</vt:lpstr>
      <vt:lpstr>Презентация PowerPoint</vt:lpstr>
      <vt:lpstr>Система права</vt:lpstr>
      <vt:lpstr>Объекты правоотношений: понятие, виды. </vt:lpstr>
      <vt:lpstr>Презентация PowerPoint</vt:lpstr>
      <vt:lpstr>Презентация PowerPoint</vt:lpstr>
      <vt:lpstr>4. Конституция РФ – основа правовой системы государства</vt:lpstr>
      <vt:lpstr>Глава 1 называется «Основы конституционного строя».</vt:lpstr>
      <vt:lpstr>Презентация PowerPoint</vt:lpstr>
      <vt:lpstr>В главе 2 «Права и свободы человека и гражданина» с 17 по 64 статьи</vt:lpstr>
      <vt:lpstr>Глава 3 «Федеративное устройство» закрепляет в составе РФ  </vt:lpstr>
      <vt:lpstr>Глава 4 «Президент Российской Федерации»</vt:lpstr>
      <vt:lpstr>Глава 8 «Местное самоуправление»</vt:lpstr>
      <vt:lpstr>Глава 9 «Конституционные поправки и пересмотр Конституции»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</dc:title>
  <dc:creator>Olga Y. Matveeva</dc:creator>
  <cp:lastModifiedBy>Olga Y. Matveeva</cp:lastModifiedBy>
  <cp:revision>26</cp:revision>
  <dcterms:created xsi:type="dcterms:W3CDTF">2019-02-05T06:30:18Z</dcterms:created>
  <dcterms:modified xsi:type="dcterms:W3CDTF">2019-02-14T09:06:07Z</dcterms:modified>
</cp:coreProperties>
</file>