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80" r:id="rId3"/>
    <p:sldId id="257" r:id="rId4"/>
    <p:sldId id="259" r:id="rId5"/>
    <p:sldId id="281" r:id="rId6"/>
    <p:sldId id="261" r:id="rId7"/>
    <p:sldId id="279" r:id="rId8"/>
    <p:sldId id="262" r:id="rId9"/>
    <p:sldId id="263" r:id="rId10"/>
    <p:sldId id="277" r:id="rId11"/>
    <p:sldId id="264" r:id="rId12"/>
    <p:sldId id="265" r:id="rId13"/>
    <p:sldId id="266" r:id="rId14"/>
    <p:sldId id="267" r:id="rId15"/>
    <p:sldId id="268" r:id="rId16"/>
    <p:sldId id="282" r:id="rId17"/>
    <p:sldId id="293" r:id="rId18"/>
    <p:sldId id="291" r:id="rId19"/>
    <p:sldId id="285" r:id="rId20"/>
    <p:sldId id="273" r:id="rId21"/>
    <p:sldId id="292" r:id="rId22"/>
    <p:sldId id="270" r:id="rId23"/>
    <p:sldId id="274" r:id="rId24"/>
    <p:sldId id="275" r:id="rId25"/>
    <p:sldId id="289" r:id="rId26"/>
    <p:sldId id="287" r:id="rId27"/>
    <p:sldId id="288" r:id="rId28"/>
    <p:sldId id="272" r:id="rId29"/>
    <p:sldId id="278" r:id="rId30"/>
    <p:sldId id="295" r:id="rId31"/>
    <p:sldId id="290" r:id="rId32"/>
    <p:sldId id="283" r:id="rId33"/>
    <p:sldId id="284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 snapToObjects="1">
      <p:cViewPr>
        <p:scale>
          <a:sx n="118" d="100"/>
          <a:sy n="118" d="100"/>
        </p:scale>
        <p:origin x="378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09821-0E53-B44C-B6A0-6F5E49C27F05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DC4B5-1221-FC4F-BC59-1C46A8C00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1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9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79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55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669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80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68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68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383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1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58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FFCF4-9B1E-844F-B21D-7C8711479D5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096BC-B3CF-6F4B-BFFC-21713E5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34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http://stud.lms.tpu.ru/mod/glossary/showentry.php?eid=158677&amp;displayformat=dictionary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95&amp;displayformat=dictionary" TargetMode="External"/><Relationship Id="rId2" Type="http://schemas.openxmlformats.org/officeDocument/2006/relationships/hyperlink" Target="http://stud.lms.tpu.ru/mod/glossary/showentry.php?eid=158602&amp;displayformat=dictionar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Z6aRBCFQzM" TargetMode="External"/><Relationship Id="rId2" Type="http://schemas.openxmlformats.org/officeDocument/2006/relationships/hyperlink" Target="https://www.youtube.com/watch?v=cOewLAEat2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REGvBr5FYo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695&amp;displayformat=dictionary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Административное право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hlinkClick r:id="rId2" tooltip="СЛОВАРЬ (ГЛОССАРИЙ) ОСНОВНЫХ ТЕРМИНОВ: Административное право"/>
              </a:rPr>
              <a:t>Административное право</a:t>
            </a:r>
            <a:r>
              <a:rPr lang="ru-RU" sz="3600" dirty="0"/>
              <a:t> </a:t>
            </a:r>
            <a:r>
              <a:rPr lang="ru-RU" sz="3600" dirty="0" smtClean="0"/>
              <a:t>– отрасль </a:t>
            </a:r>
            <a:r>
              <a:rPr lang="ru-RU" sz="3600" dirty="0"/>
              <a:t>российского права, регулирующая общественные отношения, складывающиеся в сфере осуществления исполнительной власти (государственного управления).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815" y="3471249"/>
            <a:ext cx="2040304" cy="313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0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79500"/>
            <a:ext cx="9554528" cy="489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1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Субъекты Административного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физические ( с 16 лет) и </a:t>
            </a:r>
            <a:r>
              <a:rPr lang="ru-RU" b="1" dirty="0"/>
              <a:t>юридические лица. </a:t>
            </a:r>
            <a:endParaRPr lang="ru-RU" b="1" dirty="0" smtClean="0"/>
          </a:p>
          <a:p>
            <a:r>
              <a:rPr lang="ru-RU" dirty="0" smtClean="0"/>
              <a:t>В </a:t>
            </a:r>
            <a:r>
              <a:rPr lang="ru-RU" dirty="0"/>
              <a:t>рамках общего субъекта - физического лица – КоАП (</a:t>
            </a:r>
            <a:r>
              <a:rPr lang="ru-RU" dirty="0">
                <a:hlinkClick r:id="rId2" tooltip="СЛОВАРЬ (ГЛОССАРИЙ) ОСНОВНЫХ ТЕРМИНОВ: Кодекс"/>
              </a:rPr>
              <a:t>Кодекс</a:t>
            </a:r>
            <a:r>
              <a:rPr lang="ru-RU" dirty="0"/>
              <a:t> РФ об административных </a:t>
            </a:r>
            <a:r>
              <a:rPr lang="ru-RU" dirty="0">
                <a:hlinkClick r:id="rId3" tooltip="СЛОВАРЬ (ГЛОССАРИЙ) ОСНОВНЫХ ТЕРМИНОВ: Право"/>
              </a:rPr>
              <a:t>право</a:t>
            </a:r>
            <a:r>
              <a:rPr lang="ru-RU" dirty="0"/>
              <a:t>нарушениях) определяет и </a:t>
            </a:r>
            <a:r>
              <a:rPr lang="ru-RU" b="1" dirty="0"/>
              <a:t>специальных субъектов. </a:t>
            </a:r>
          </a:p>
          <a:p>
            <a:r>
              <a:rPr lang="ru-RU" dirty="0"/>
              <a:t>несовершеннолетние, лица в возрасте от 16 до 18 лет </a:t>
            </a:r>
            <a:endParaRPr lang="ru-RU" dirty="0" smtClean="0"/>
          </a:p>
          <a:p>
            <a:r>
              <a:rPr lang="ru-RU" dirty="0" smtClean="0"/>
              <a:t>должностные </a:t>
            </a:r>
            <a:r>
              <a:rPr lang="ru-RU" dirty="0"/>
              <a:t>лица </a:t>
            </a:r>
            <a:r>
              <a:rPr lang="ru-RU" i="1" dirty="0" smtClean="0"/>
              <a:t>(лицо, </a:t>
            </a:r>
            <a:r>
              <a:rPr lang="ru-RU" i="1" dirty="0"/>
              <a:t>осуществляющее по назначению или по результатам </a:t>
            </a:r>
            <a:r>
              <a:rPr lang="ru-RU" i="1" dirty="0" smtClean="0"/>
              <a:t>выборов</a:t>
            </a:r>
            <a:r>
              <a:rPr lang="ru-RU" i="1" dirty="0"/>
              <a:t> функции представителя </a:t>
            </a:r>
            <a:r>
              <a:rPr lang="ru-RU" i="1" dirty="0" smtClean="0"/>
              <a:t>власти),</a:t>
            </a:r>
            <a:r>
              <a:rPr lang="ru-RU" i="1" dirty="0"/>
              <a:t> </a:t>
            </a:r>
          </a:p>
          <a:p>
            <a:r>
              <a:rPr lang="ru-RU" dirty="0"/>
              <a:t>военнослужащие и иные лица, на которых распространяется действие дисциплинарных </a:t>
            </a:r>
            <a:r>
              <a:rPr lang="ru-RU" dirty="0" smtClean="0"/>
              <a:t>уставов </a:t>
            </a:r>
            <a:r>
              <a:rPr lang="en-US" dirty="0" smtClean="0"/>
              <a:t>(</a:t>
            </a:r>
            <a:r>
              <a:rPr lang="ru-RU" dirty="0" smtClean="0"/>
              <a:t>не применяется штраф и арест),</a:t>
            </a:r>
            <a:r>
              <a:rPr lang="ru-RU" dirty="0"/>
              <a:t> </a:t>
            </a:r>
          </a:p>
          <a:p>
            <a:r>
              <a:rPr lang="ru-RU" dirty="0"/>
              <a:t>иностранные граждане и лица без </a:t>
            </a:r>
            <a:r>
              <a:rPr lang="ru-RU" dirty="0" smtClean="0"/>
              <a:t>гражданства( несут ответственность наравне с гражданами РФ)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3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ru-RU" b="1" dirty="0" smtClean="0"/>
              <a:t>Административным правонарушением признается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противоправное</a:t>
            </a:r>
            <a:r>
              <a:rPr lang="ru-RU" sz="3200" dirty="0"/>
              <a:t>, </a:t>
            </a:r>
            <a:endParaRPr lang="ru-RU" sz="3200" dirty="0" smtClean="0"/>
          </a:p>
          <a:p>
            <a:r>
              <a:rPr lang="ru-RU" sz="3200" dirty="0" smtClean="0"/>
              <a:t>виновное </a:t>
            </a:r>
            <a:r>
              <a:rPr lang="ru-RU" sz="3200" dirty="0"/>
              <a:t>действие (бездействие) физического или юридического лица, </a:t>
            </a:r>
            <a:endParaRPr lang="ru-RU" sz="3200" dirty="0" smtClean="0"/>
          </a:p>
          <a:p>
            <a:r>
              <a:rPr lang="ru-RU" sz="3200" dirty="0" smtClean="0"/>
              <a:t>за </a:t>
            </a:r>
            <a:r>
              <a:rPr lang="ru-RU" sz="3200" dirty="0"/>
              <a:t>которое </a:t>
            </a:r>
            <a:r>
              <a:rPr lang="ru-RU" sz="3200" dirty="0" smtClean="0"/>
              <a:t>Кодексом </a:t>
            </a:r>
            <a:r>
              <a:rPr lang="ru-RU" sz="3200" dirty="0"/>
              <a:t>или </a:t>
            </a:r>
            <a:r>
              <a:rPr lang="ru-RU" sz="3200" b="1" dirty="0" smtClean="0"/>
              <a:t>законами </a:t>
            </a:r>
            <a:r>
              <a:rPr lang="ru-RU" sz="3200" b="1" dirty="0"/>
              <a:t>субъектов </a:t>
            </a:r>
            <a:r>
              <a:rPr lang="ru-RU" sz="3200" b="1" dirty="0" smtClean="0"/>
              <a:t>РФ об </a:t>
            </a:r>
            <a:r>
              <a:rPr lang="ru-RU" sz="3200" b="1" dirty="0"/>
              <a:t>административных </a:t>
            </a:r>
            <a:r>
              <a:rPr lang="ru-RU" sz="3200" b="1" dirty="0" smtClean="0"/>
              <a:t>правонарушениях </a:t>
            </a:r>
          </a:p>
          <a:p>
            <a:r>
              <a:rPr lang="ru-RU" sz="3200" dirty="0" smtClean="0"/>
              <a:t>установлена </a:t>
            </a:r>
            <a:r>
              <a:rPr lang="ru-RU" sz="3200" dirty="0"/>
              <a:t>административная ответственность.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117966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хищение </a:t>
            </a:r>
            <a:r>
              <a:rPr lang="ru-RU" dirty="0"/>
              <a:t>чужого имущества стоимостью меньше 1000 руб. - это административное правонарушение (ст. 7.27 КоАП РФ «Мелкое хищение»). А если стоимость имущества больше, то это уже преступление - кража или мошенничество (ст. 158 УК РФ и 159 УК РФ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/>
              <a:t>Если нарушение правил дорожного движения привело к причинению лёгкого и среднего вреда здоровью, то это административное правонарушение (ст. 12.24 КоАП РФ, штраф или лишение прав). А если оно привело к причинению тяжкого вреда здоровью или смерти, то это уже преступление, предусмотренное ст. 264 УК РФ. Так что грань, отделяющая административное правонарушение от уголовного, весьма тонка.</a:t>
            </a:r>
          </a:p>
        </p:txBody>
      </p:sp>
    </p:spTree>
    <p:extLst>
      <p:ext uri="{BB962C8B-B14F-4D97-AF65-F5344CB8AC3E}">
        <p14:creationId xmlns:p14="http://schemas.microsoft.com/office/powerpoint/2010/main" val="3876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административных правонарушений (12):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посягающие </a:t>
            </a:r>
            <a:r>
              <a:rPr lang="ru-RU" b="1" dirty="0"/>
              <a:t>на права граждан - глава 5 КоАП РФ </a:t>
            </a:r>
            <a:r>
              <a:rPr lang="ru-RU" b="1" dirty="0" smtClean="0"/>
              <a:t>(статья </a:t>
            </a:r>
            <a:r>
              <a:rPr lang="ru-RU" b="1" dirty="0"/>
              <a:t>5.61. </a:t>
            </a:r>
            <a:r>
              <a:rPr lang="ru-RU" b="1" dirty="0" smtClean="0"/>
              <a:t>Оскорбление штраф от 1 -3 000 рублей)</a:t>
            </a:r>
            <a:endParaRPr lang="ru-RU" b="1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посягающие на здоровье, санитарно-эпидемиологическое здоровье населения и общественную нравственность - глава 6 КоАП РФ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области охраны собственности - глава 7 КоАП РФ 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области охраны окружающей среды и природопользования - глава 8 КоАП РФ|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промышленности, строительстве и энергетике - глава 9 КоАП РФ </a:t>
            </a:r>
          </a:p>
        </p:txBody>
      </p:sp>
    </p:spTree>
    <p:extLst>
      <p:ext uri="{BB962C8B-B14F-4D97-AF65-F5344CB8AC3E}">
        <p14:creationId xmlns:p14="http://schemas.microsoft.com/office/powerpoint/2010/main" val="72623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6.в сельском хозяйстве, ветеринарии и мелиорации земель - глава 10 КоАП РФ </a:t>
            </a:r>
          </a:p>
          <a:p>
            <a:pPr marL="0" indent="0">
              <a:buNone/>
            </a:pPr>
            <a:r>
              <a:rPr lang="ru-RU" dirty="0" smtClean="0"/>
              <a:t>7.на транспорте - глава 11 КоАП РФ </a:t>
            </a:r>
          </a:p>
          <a:p>
            <a:pPr marL="0" indent="0">
              <a:buNone/>
            </a:pPr>
            <a:r>
              <a:rPr lang="ru-RU" b="1" dirty="0" smtClean="0"/>
              <a:t>8. в области дорожного движения - глава 12 КоАП РФ</a:t>
            </a:r>
            <a:r>
              <a:rPr lang="ru-RU" dirty="0" smtClean="0"/>
              <a:t> </a:t>
            </a:r>
          </a:p>
          <a:p>
            <a:pPr marL="0" indent="0">
              <a:buNone/>
            </a:pPr>
            <a:r>
              <a:rPr lang="ru-RU" dirty="0" smtClean="0"/>
              <a:t>9. в области связи и информации - глава 13 КоАП РФ </a:t>
            </a:r>
          </a:p>
          <a:p>
            <a:pPr marL="0" indent="0">
              <a:buNone/>
            </a:pPr>
            <a:r>
              <a:rPr lang="ru-RU" b="1" dirty="0" smtClean="0"/>
              <a:t>10.в области предпринимательской деятельности - глава 14 КоАП РФ </a:t>
            </a:r>
          </a:p>
          <a:p>
            <a:pPr marL="0" indent="0">
              <a:buNone/>
            </a:pPr>
            <a:r>
              <a:rPr lang="ru-RU" b="1" dirty="0" smtClean="0"/>
              <a:t>11. в области финансов, налогов и сборов, рынка ценных бумаг - глава 15 КоАП РФ </a:t>
            </a:r>
          </a:p>
          <a:p>
            <a:pPr marL="0" indent="0">
              <a:buNone/>
            </a:pPr>
            <a:r>
              <a:rPr lang="ru-RU" dirty="0" smtClean="0"/>
              <a:t>12. в области таможенного дела (нарушения таможенных правил) - глава 16 КоАП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51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b="1" dirty="0"/>
              <a:t>1) </a:t>
            </a:r>
            <a:r>
              <a:rPr lang="ru-RU" sz="3200" b="1" u="sng" dirty="0"/>
              <a:t>предупреждение</a:t>
            </a:r>
            <a:r>
              <a:rPr lang="ru-RU" sz="3200" b="1" dirty="0"/>
              <a:t>;</a:t>
            </a:r>
          </a:p>
          <a:p>
            <a:r>
              <a:rPr lang="ru-RU" sz="3200" dirty="0"/>
              <a:t>Предупреждение - мера административного наказания, выраженная в официальном порицании физического или юридического лица. </a:t>
            </a:r>
            <a:endParaRPr lang="ru-RU" sz="3200" dirty="0" smtClean="0"/>
          </a:p>
          <a:p>
            <a:endParaRPr lang="ru-RU" sz="3200" dirty="0"/>
          </a:p>
          <a:p>
            <a:r>
              <a:rPr lang="ru-RU" sz="3200" b="1" dirty="0" smtClean="0"/>
              <a:t>Предупреждение </a:t>
            </a:r>
            <a:r>
              <a:rPr lang="ru-RU" sz="3200" b="1" dirty="0"/>
              <a:t>выносится в письменной </a:t>
            </a:r>
            <a:r>
              <a:rPr lang="ru-RU" sz="3200" b="1" dirty="0" smtClean="0"/>
              <a:t>форме</a:t>
            </a:r>
          </a:p>
          <a:p>
            <a:r>
              <a:rPr lang="ru-RU" sz="3200" dirty="0"/>
              <a:t>Никаких неблагоприятных последствий оно сразу не несёт. Но если вы в течение года совершите похожее правонарушение, это будет отягчающим обстоятельством при назначении наказания (п. 2 ч. 1 ст. 4.3 КоАП РФ).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2075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2) </a:t>
            </a:r>
            <a:r>
              <a:rPr lang="ru-RU" b="1" u="sng" dirty="0"/>
              <a:t>административный штраф</a:t>
            </a:r>
            <a:r>
              <a:rPr lang="ru-RU" b="1" dirty="0"/>
              <a:t>;</a:t>
            </a:r>
          </a:p>
          <a:p>
            <a:r>
              <a:rPr lang="ru-RU" dirty="0"/>
              <a:t>Административный штраф является денежным взысканием </a:t>
            </a:r>
          </a:p>
          <a:p>
            <a:r>
              <a:rPr lang="ru-RU" dirty="0" smtClean="0"/>
              <a:t>штраф </a:t>
            </a:r>
            <a:r>
              <a:rPr lang="ru-RU" dirty="0"/>
              <a:t>должен быть уплачен </a:t>
            </a: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>
                <a:solidFill>
                  <a:srgbClr val="C00000"/>
                </a:solidFill>
              </a:rPr>
              <a:t>позднее </a:t>
            </a:r>
            <a:r>
              <a:rPr lang="ru-RU" b="1" dirty="0" smtClean="0">
                <a:solidFill>
                  <a:srgbClr val="C00000"/>
                </a:solidFill>
              </a:rPr>
              <a:t>60 </a:t>
            </a:r>
            <a:r>
              <a:rPr lang="ru-RU" b="1" dirty="0">
                <a:solidFill>
                  <a:srgbClr val="C00000"/>
                </a:solidFill>
              </a:rPr>
              <a:t>дней </a:t>
            </a:r>
            <a:r>
              <a:rPr lang="ru-RU" dirty="0"/>
              <a:t>со дня вступления </a:t>
            </a:r>
            <a:r>
              <a:rPr lang="ru-RU" b="1" i="1" dirty="0"/>
              <a:t>постановления о наложении </a:t>
            </a:r>
            <a:r>
              <a:rPr lang="ru-RU" b="1" i="1" dirty="0" smtClean="0"/>
              <a:t>штрафа</a:t>
            </a:r>
          </a:p>
          <a:p>
            <a:endParaRPr lang="ru-RU" b="1" i="1" dirty="0" smtClean="0"/>
          </a:p>
          <a:p>
            <a:r>
              <a:rPr lang="ru-RU" dirty="0" smtClean="0"/>
              <a:t>Льгота при оплате штрафов ГИБДД в течении 20 дней-50</a:t>
            </a:r>
            <a:r>
              <a:rPr lang="en-US" dirty="0" smtClean="0"/>
              <a:t>% </a:t>
            </a:r>
            <a:r>
              <a:rPr lang="ru-RU" dirty="0" smtClean="0"/>
              <a:t>скидка (не на все)</a:t>
            </a:r>
          </a:p>
          <a:p>
            <a:r>
              <a:rPr lang="ru-RU" dirty="0"/>
              <a:t>10 дней из которых отводится на обжалование постановления.</a:t>
            </a:r>
          </a:p>
        </p:txBody>
      </p:sp>
    </p:spTree>
    <p:extLst>
      <p:ext uri="{BB962C8B-B14F-4D97-AF65-F5344CB8AC3E}">
        <p14:creationId xmlns:p14="http://schemas.microsoft.com/office/powerpoint/2010/main" val="126865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3. Размер административного штрафа, налагаемого на граждан и исчисляемого исходя из минимального размера оплаты труда, не может превышать </a:t>
            </a:r>
            <a:r>
              <a:rPr lang="ru-RU" b="1" dirty="0"/>
              <a:t>двадцать пять минимальных размеров оплаты труда, </a:t>
            </a:r>
            <a:r>
              <a:rPr lang="ru-RU" dirty="0"/>
              <a:t>на должностных лиц – пятьдесят минимальных размеров оплаты труда, на юридических лиц – </a:t>
            </a:r>
            <a:r>
              <a:rPr lang="ru-RU" b="1" dirty="0"/>
              <a:t>одну тысячу минимальных размеров оплаты труда</a:t>
            </a:r>
            <a:r>
              <a:rPr lang="ru-RU" b="1" dirty="0" smtClean="0"/>
              <a:t>.</a:t>
            </a:r>
            <a:endParaRPr lang="en-US" b="1" dirty="0" smtClean="0"/>
          </a:p>
          <a:p>
            <a:r>
              <a:rPr lang="ru-RU" dirty="0"/>
              <a:t>Согласно Федеральному закону от 28.12.2017 № 421-ФЗ, с 1 января </a:t>
            </a:r>
            <a:r>
              <a:rPr lang="ru-RU" b="1" dirty="0"/>
              <a:t>2018</a:t>
            </a:r>
            <a:r>
              <a:rPr lang="ru-RU" dirty="0"/>
              <a:t> года </a:t>
            </a:r>
            <a:r>
              <a:rPr lang="ru-RU" b="1" dirty="0"/>
              <a:t>МРОТ</a:t>
            </a:r>
            <a:r>
              <a:rPr lang="ru-RU" dirty="0"/>
              <a:t> в России равен 9 489 рублей</a:t>
            </a:r>
          </a:p>
        </p:txBody>
      </p:sp>
    </p:spTree>
    <p:extLst>
      <p:ext uri="{BB962C8B-B14F-4D97-AF65-F5344CB8AC3E}">
        <p14:creationId xmlns:p14="http://schemas.microsoft.com/office/powerpoint/2010/main" val="162346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3</a:t>
            </a:r>
            <a:r>
              <a:rPr lang="ru-RU" b="1" dirty="0" smtClean="0"/>
              <a:t>)</a:t>
            </a:r>
            <a:r>
              <a:rPr lang="ru-RU" b="1" dirty="0"/>
              <a:t> </a:t>
            </a:r>
            <a:r>
              <a:rPr lang="ru-RU" b="1" dirty="0" smtClean="0"/>
              <a:t>конфискация</a:t>
            </a:r>
            <a:r>
              <a:rPr lang="ru-RU" b="1" u="sng" dirty="0"/>
              <a:t> орудия</a:t>
            </a:r>
            <a:r>
              <a:rPr lang="ru-RU" b="1" dirty="0"/>
              <a:t> совершения или предмета административного </a:t>
            </a:r>
            <a:r>
              <a:rPr lang="ru-RU" b="1" dirty="0" smtClean="0"/>
              <a:t>правонарушения</a:t>
            </a:r>
            <a:r>
              <a:rPr lang="ru-RU" b="1" dirty="0"/>
              <a:t>.</a:t>
            </a:r>
          </a:p>
          <a:p>
            <a:r>
              <a:rPr lang="ru-RU" dirty="0" smtClean="0"/>
              <a:t>Конфискацией </a:t>
            </a:r>
            <a:r>
              <a:rPr lang="ru-RU" dirty="0"/>
              <a:t>орудия совершения или предмета административного </a:t>
            </a:r>
            <a:r>
              <a:rPr lang="ru-RU" dirty="0" smtClean="0"/>
              <a:t>правонарушения </a:t>
            </a:r>
            <a:r>
              <a:rPr lang="ru-RU" dirty="0"/>
              <a:t>является принудительное </a:t>
            </a:r>
            <a:r>
              <a:rPr lang="ru-RU" b="1" dirty="0"/>
              <a:t>безвозмездное </a:t>
            </a:r>
            <a:r>
              <a:rPr lang="ru-RU" dirty="0"/>
              <a:t>обращение в федеральную собственность или в собственность субъекта </a:t>
            </a:r>
            <a:r>
              <a:rPr lang="ru-RU" dirty="0" smtClean="0"/>
              <a:t>РФ </a:t>
            </a:r>
            <a:r>
              <a:rPr lang="ru-RU" b="1" dirty="0" smtClean="0"/>
              <a:t>не </a:t>
            </a:r>
            <a:r>
              <a:rPr lang="ru-RU" b="1" dirty="0"/>
              <a:t>изъятых из оборота вещей</a:t>
            </a:r>
            <a:r>
              <a:rPr lang="ru-RU" b="1" dirty="0" smtClean="0"/>
              <a:t>.</a:t>
            </a:r>
            <a:endParaRPr lang="ru-RU" b="1" dirty="0"/>
          </a:p>
          <a:p>
            <a:r>
              <a:rPr lang="ru-RU" i="1" dirty="0" smtClean="0"/>
              <a:t>Например, если вы проводили незаконные археологические раскопки (ст. 7.15 КоАП РФ), то на вас могут не только наложить штраф, но также конфисковать археологические находки (предмет правонарушения) и инструменты (орудие правонарушения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6263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4)</a:t>
            </a:r>
            <a:r>
              <a:rPr lang="ru-RU" b="1" dirty="0"/>
              <a:t> </a:t>
            </a:r>
            <a:r>
              <a:rPr lang="ru-RU" b="1" u="sng" dirty="0"/>
              <a:t>лишение специального права</a:t>
            </a:r>
            <a:r>
              <a:rPr lang="ru-RU" b="1" dirty="0"/>
              <a:t>, предоставленного физическому лицу.</a:t>
            </a:r>
          </a:p>
          <a:p>
            <a:r>
              <a:rPr lang="ru-RU" dirty="0"/>
              <a:t>Лишение физического лица, совершившего </a:t>
            </a:r>
            <a:r>
              <a:rPr lang="ru-RU" dirty="0" smtClean="0"/>
              <a:t>административное правонарушение</a:t>
            </a:r>
            <a:r>
              <a:rPr lang="ru-RU" dirty="0"/>
              <a:t>, ранее предоставленного ему специального права устанавливается за грубое или систематическое нарушение порядка пользования этим </a:t>
            </a:r>
            <a:r>
              <a:rPr lang="ru-RU" dirty="0" smtClean="0"/>
              <a:t>правом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 Срок лишения специального права не может быть </a:t>
            </a:r>
            <a:r>
              <a:rPr lang="ru-RU" b="1" dirty="0"/>
              <a:t>менее одного месяца и более трех лет.</a:t>
            </a:r>
          </a:p>
        </p:txBody>
      </p:sp>
    </p:spTree>
    <p:extLst>
      <p:ext uri="{BB962C8B-B14F-4D97-AF65-F5344CB8AC3E}">
        <p14:creationId xmlns:p14="http://schemas.microsoft.com/office/powerpoint/2010/main" val="202528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5)</a:t>
            </a:r>
            <a:r>
              <a:rPr lang="ru-RU" b="1" dirty="0"/>
              <a:t> </a:t>
            </a:r>
            <a:r>
              <a:rPr lang="ru-RU" b="1" u="sng" dirty="0"/>
              <a:t>административный арест</a:t>
            </a:r>
            <a:r>
              <a:rPr lang="ru-RU" b="1" dirty="0"/>
              <a:t>.</a:t>
            </a:r>
          </a:p>
          <a:p>
            <a:pPr marL="0" indent="0">
              <a:buNone/>
            </a:pPr>
            <a:r>
              <a:rPr lang="ru-RU" dirty="0"/>
              <a:t>Административный арест заключается в содержании нарушителя в условиях изоляции от общества и устанавливается </a:t>
            </a:r>
            <a:r>
              <a:rPr lang="ru-RU" b="1" dirty="0"/>
              <a:t>на срок до </a:t>
            </a:r>
            <a:r>
              <a:rPr lang="ru-RU" b="1" dirty="0" smtClean="0">
                <a:solidFill>
                  <a:srgbClr val="C00000"/>
                </a:solidFill>
              </a:rPr>
              <a:t>15 </a:t>
            </a:r>
            <a:r>
              <a:rPr lang="ru-RU" b="1" dirty="0">
                <a:solidFill>
                  <a:srgbClr val="C00000"/>
                </a:solidFill>
              </a:rPr>
              <a:t>суток</a:t>
            </a:r>
            <a:r>
              <a:rPr lang="ru-RU" b="1" dirty="0"/>
              <a:t>, а за нарушение требований режима чрезвычайного положения или режима в зоне проведения контртеррористической операции до </a:t>
            </a:r>
            <a:r>
              <a:rPr lang="ru-RU" b="1" dirty="0" smtClean="0">
                <a:solidFill>
                  <a:srgbClr val="C00000"/>
                </a:solidFill>
              </a:rPr>
              <a:t>30 </a:t>
            </a:r>
            <a:r>
              <a:rPr lang="ru-RU" b="1" dirty="0">
                <a:solidFill>
                  <a:srgbClr val="C00000"/>
                </a:solidFill>
              </a:rPr>
              <a:t>суток.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>
                <a:solidFill>
                  <a:srgbClr val="C00000"/>
                </a:solidFill>
              </a:rPr>
              <a:t>может применяться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к </a:t>
            </a:r>
            <a:r>
              <a:rPr lang="ru-RU" dirty="0"/>
              <a:t>беременным женщинам, </a:t>
            </a:r>
            <a:endParaRPr lang="ru-RU" dirty="0" smtClean="0"/>
          </a:p>
          <a:p>
            <a:r>
              <a:rPr lang="ru-RU" dirty="0" smtClean="0"/>
              <a:t>женщинам</a:t>
            </a:r>
            <a:r>
              <a:rPr lang="ru-RU" dirty="0"/>
              <a:t>, имеющим детей в возрасте до четырнадцати лет, </a:t>
            </a:r>
            <a:endParaRPr lang="ru-RU" dirty="0" smtClean="0"/>
          </a:p>
          <a:p>
            <a:r>
              <a:rPr lang="ru-RU" dirty="0" smtClean="0"/>
              <a:t>лицам</a:t>
            </a:r>
            <a:r>
              <a:rPr lang="ru-RU" dirty="0"/>
              <a:t>, не достигшим возраста восемнадцати лет, </a:t>
            </a:r>
            <a:endParaRPr lang="ru-RU" dirty="0" smtClean="0"/>
          </a:p>
          <a:p>
            <a:r>
              <a:rPr lang="ru-RU" dirty="0" smtClean="0"/>
              <a:t>инвалидам </a:t>
            </a:r>
            <a:r>
              <a:rPr lang="ru-RU" dirty="0" err="1"/>
              <a:t>I</a:t>
            </a:r>
            <a:r>
              <a:rPr lang="ru-RU" dirty="0"/>
              <a:t> и II групп.</a:t>
            </a:r>
          </a:p>
        </p:txBody>
      </p:sp>
    </p:spTree>
    <p:extLst>
      <p:ext uri="{BB962C8B-B14F-4D97-AF65-F5344CB8AC3E}">
        <p14:creationId xmlns:p14="http://schemas.microsoft.com/office/powerpoint/2010/main" val="127641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600" b="1" dirty="0" smtClean="0"/>
              <a:t>6)</a:t>
            </a:r>
            <a:r>
              <a:rPr lang="ru-RU" sz="3600" b="1" dirty="0"/>
              <a:t> </a:t>
            </a:r>
            <a:r>
              <a:rPr lang="ru-RU" sz="3600" b="1" u="sng" dirty="0"/>
              <a:t>административное выдворение</a:t>
            </a:r>
            <a:r>
              <a:rPr lang="ru-RU" sz="3600" b="1" dirty="0"/>
              <a:t> за пределы Российской Федерации иностранного гражданина или лица без </a:t>
            </a:r>
            <a:r>
              <a:rPr lang="ru-RU" sz="3600" b="1" dirty="0" smtClean="0"/>
              <a:t>гражданства</a:t>
            </a:r>
            <a:r>
              <a:rPr lang="ru-RU" sz="3600" dirty="0" smtClean="0"/>
              <a:t>.</a:t>
            </a:r>
          </a:p>
          <a:p>
            <a:endParaRPr lang="ru-RU" sz="3600" dirty="0"/>
          </a:p>
          <a:p>
            <a:endParaRPr lang="ru-RU" sz="3600" dirty="0" smtClean="0"/>
          </a:p>
          <a:p>
            <a:pPr fontAlgn="base"/>
            <a:r>
              <a:rPr lang="ru-RU" sz="3600" dirty="0"/>
              <a:t>На какой срок может быть запрещен въезд в РФ иностранному гражданину в отношении которого было применено административное выдворение? </a:t>
            </a:r>
            <a:endParaRPr lang="ru-RU" sz="3600" dirty="0" smtClean="0"/>
          </a:p>
          <a:p>
            <a:pPr fontAlgn="base"/>
            <a:r>
              <a:rPr lang="ru-RU" sz="3600" dirty="0" smtClean="0"/>
              <a:t>1</a:t>
            </a:r>
            <a:r>
              <a:rPr lang="ru-RU" sz="3600" dirty="0"/>
              <a:t>)      5 лет со дня административного выдворения за пределы РФ-если административное выдворение применено впервые.</a:t>
            </a:r>
          </a:p>
          <a:p>
            <a:pPr fontAlgn="base"/>
            <a:r>
              <a:rPr lang="ru-RU" sz="3600" dirty="0"/>
              <a:t>2)      10 лет со дня административного выдворения за пределы РФ- при вторичном, и более, административном выдворении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051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7)</a:t>
            </a:r>
            <a:r>
              <a:rPr lang="ru-RU" b="1" dirty="0"/>
              <a:t> </a:t>
            </a:r>
            <a:r>
              <a:rPr lang="ru-RU" b="1" u="sng" dirty="0" smtClean="0"/>
              <a:t>д</a:t>
            </a:r>
            <a:r>
              <a:rPr lang="ru-RU" b="1" dirty="0" smtClean="0"/>
              <a:t>иск</a:t>
            </a:r>
            <a:r>
              <a:rPr lang="ru-RU" b="1" u="sng" dirty="0" smtClean="0"/>
              <a:t>валификация</a:t>
            </a:r>
            <a:r>
              <a:rPr lang="ru-RU" b="1" dirty="0"/>
              <a:t>.</a:t>
            </a:r>
          </a:p>
          <a:p>
            <a:r>
              <a:rPr lang="ru-RU" dirty="0" smtClean="0"/>
              <a:t>Дисквалификация </a:t>
            </a:r>
            <a:r>
              <a:rPr lang="ru-RU" dirty="0"/>
              <a:t>заключается в лишении физического лица права занимать руководящие должности в исполнительном органе управления юридического лица, входить в совет директоров (наблюдательный </a:t>
            </a:r>
            <a:r>
              <a:rPr lang="ru-RU" dirty="0" smtClean="0"/>
              <a:t>совет)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b="1" dirty="0" smtClean="0"/>
              <a:t>Дисквалификация </a:t>
            </a:r>
            <a:r>
              <a:rPr lang="ru-RU" b="1" dirty="0"/>
              <a:t>устанавливается на срок от шести месяцев до трех лет.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7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8) </a:t>
            </a:r>
            <a:r>
              <a:rPr lang="ru-RU" b="1" dirty="0"/>
              <a:t>административное приостановление </a:t>
            </a:r>
            <a:r>
              <a:rPr lang="ru-RU" b="1" dirty="0" smtClean="0"/>
              <a:t>деятельности (</a:t>
            </a:r>
            <a:r>
              <a:rPr lang="ru-RU" dirty="0" smtClean="0"/>
              <a:t>на </a:t>
            </a:r>
            <a:r>
              <a:rPr lang="ru-RU" dirty="0"/>
              <a:t>срок до </a:t>
            </a:r>
            <a:r>
              <a:rPr lang="ru-RU" dirty="0" smtClean="0"/>
              <a:t>90 суток).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9) </a:t>
            </a:r>
            <a:r>
              <a:rPr lang="ru-RU" b="1" dirty="0"/>
              <a:t>обязательные </a:t>
            </a:r>
            <a:r>
              <a:rPr lang="ru-RU" b="1" dirty="0" smtClean="0"/>
              <a:t>работы(бесплатные общественно полезные работы)</a:t>
            </a:r>
            <a:r>
              <a:rPr lang="ru-RU" dirty="0" smtClean="0"/>
              <a:t> </a:t>
            </a:r>
            <a:r>
              <a:rPr lang="ru-RU" dirty="0"/>
              <a:t>на срок от </a:t>
            </a:r>
            <a:r>
              <a:rPr lang="ru-RU" dirty="0" smtClean="0"/>
              <a:t>20 </a:t>
            </a:r>
            <a:r>
              <a:rPr lang="ru-RU" dirty="0"/>
              <a:t>до </a:t>
            </a:r>
            <a:r>
              <a:rPr lang="ru-RU" dirty="0" smtClean="0"/>
              <a:t>200 часов </a:t>
            </a:r>
            <a:r>
              <a:rPr lang="ru-RU" dirty="0"/>
              <a:t>и отбываются не более четырех часов в день.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10) </a:t>
            </a:r>
            <a:r>
              <a:rPr lang="ru-RU" b="1" dirty="0"/>
              <a:t>административный запрет на посещение мест проведения официальных спортивных соревнований в дни их проведения.</a:t>
            </a:r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срок от </a:t>
            </a:r>
            <a:r>
              <a:rPr lang="ru-RU" dirty="0" smtClean="0"/>
              <a:t>6 </a:t>
            </a:r>
            <a:r>
              <a:rPr lang="ru-RU" dirty="0"/>
              <a:t>месяцев до </a:t>
            </a:r>
            <a:r>
              <a:rPr lang="ru-RU" dirty="0" smtClean="0"/>
              <a:t>7 </a:t>
            </a:r>
            <a:r>
              <a:rPr lang="ru-RU" dirty="0"/>
              <a:t>лет.</a:t>
            </a:r>
          </a:p>
        </p:txBody>
      </p:sp>
    </p:spTree>
    <p:extLst>
      <p:ext uri="{BB962C8B-B14F-4D97-AF65-F5344CB8AC3E}">
        <p14:creationId xmlns:p14="http://schemas.microsoft.com/office/powerpoint/2010/main" val="189014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https://www.youtube.com/watch?v=cOewLAEat2c</a:t>
            </a:r>
            <a:endParaRPr lang="en-US" dirty="0" smtClean="0"/>
          </a:p>
          <a:p>
            <a:r>
              <a:rPr lang="ru-RU" dirty="0" smtClean="0"/>
              <a:t>Обязательные работы</a:t>
            </a:r>
          </a:p>
          <a:p>
            <a:r>
              <a:rPr lang="en-US" dirty="0" smtClean="0">
                <a:hlinkClick r:id="rId3"/>
              </a:rPr>
              <a:t>https://www.youtube.com/watch?v=PZ6aRBCFQzM</a:t>
            </a:r>
            <a:endParaRPr lang="ru-RU" dirty="0" smtClean="0"/>
          </a:p>
          <a:p>
            <a:r>
              <a:rPr lang="ru-RU" dirty="0" smtClean="0"/>
              <a:t>штраф</a:t>
            </a:r>
          </a:p>
          <a:p>
            <a:r>
              <a:rPr lang="en-US" dirty="0" smtClean="0">
                <a:hlinkClick r:id="rId4"/>
              </a:rPr>
              <a:t>https://www.youtube.com/watch?v=SREGvBr5FYo</a:t>
            </a:r>
            <a:r>
              <a:rPr lang="ru-RU" dirty="0" smtClean="0"/>
              <a:t> </a:t>
            </a:r>
          </a:p>
          <a:p>
            <a:r>
              <a:rPr lang="ru-RU" dirty="0" smtClean="0"/>
              <a:t>Административное право в мультфильмах</a:t>
            </a:r>
          </a:p>
        </p:txBody>
      </p:sp>
    </p:spTree>
    <p:extLst>
      <p:ext uri="{BB962C8B-B14F-4D97-AF65-F5344CB8AC3E}">
        <p14:creationId xmlns:p14="http://schemas.microsoft.com/office/powerpoint/2010/main" val="64469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К видам административного наказания не относятся:</a:t>
            </a:r>
            <a:br>
              <a:rPr lang="ru-RU" sz="3600" b="1" dirty="0" smtClean="0"/>
            </a:br>
            <a:r>
              <a:rPr lang="ru-RU" sz="3600" b="1" dirty="0" smtClean="0"/>
              <a:t>Выберите один или несколько ответов: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LcParenR"/>
            </a:pPr>
            <a:r>
              <a:rPr lang="ru-RU" sz="3600" dirty="0" smtClean="0"/>
              <a:t>штраф</a:t>
            </a:r>
            <a:endParaRPr lang="ru-RU" sz="3600" dirty="0"/>
          </a:p>
          <a:p>
            <a:pPr marL="742950" indent="-742950">
              <a:buFont typeface="+mj-lt"/>
              <a:buAutoNum type="alphaLcParenR"/>
            </a:pPr>
            <a:r>
              <a:rPr lang="ru-RU" sz="3600" dirty="0"/>
              <a:t>выговор</a:t>
            </a:r>
          </a:p>
          <a:p>
            <a:pPr marL="742950" indent="-742950">
              <a:buFont typeface="+mj-lt"/>
              <a:buAutoNum type="alphaLcParenR"/>
            </a:pPr>
            <a:r>
              <a:rPr lang="ru-RU" sz="3600" dirty="0"/>
              <a:t>предупреждение</a:t>
            </a:r>
          </a:p>
          <a:p>
            <a:pPr marL="742950" indent="-742950">
              <a:buFont typeface="+mj-lt"/>
              <a:buAutoNum type="alphaLcParenR"/>
            </a:pPr>
            <a:r>
              <a:rPr lang="ru-RU" sz="3600" dirty="0"/>
              <a:t>исправительные работы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34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Административный арест может применяться ...</a:t>
            </a:r>
            <a:br>
              <a:rPr lang="ru-RU" b="1" dirty="0" smtClean="0"/>
            </a:br>
            <a:r>
              <a:rPr lang="ru-RU" b="1" dirty="0" smtClean="0"/>
              <a:t>Выберите один ответ: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к</a:t>
            </a:r>
            <a:r>
              <a:rPr lang="ru-RU" dirty="0"/>
              <a:t> инвалидам 3-й группы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к лицам, не достигшим 18 лет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к женщинам, имеющим детей до трех лет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к беременным женщинам</a:t>
            </a:r>
          </a:p>
        </p:txBody>
      </p:sp>
    </p:spTree>
    <p:extLst>
      <p:ext uri="{BB962C8B-B14F-4D97-AF65-F5344CB8AC3E}">
        <p14:creationId xmlns:p14="http://schemas.microsoft.com/office/powerpoint/2010/main" val="101242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Постановление по делу об административном </a:t>
            </a:r>
            <a:r>
              <a:rPr lang="ru-RU" dirty="0" smtClean="0"/>
              <a:t>правонарушении </a:t>
            </a:r>
            <a:r>
              <a:rPr lang="ru-RU" dirty="0"/>
              <a:t>не может быть вынесено по истечении </a:t>
            </a:r>
            <a:r>
              <a:rPr lang="ru-RU" b="1" dirty="0"/>
              <a:t>двух месяцев со дня </a:t>
            </a:r>
            <a:r>
              <a:rPr lang="ru-RU" dirty="0"/>
              <a:t>совершения административного </a:t>
            </a:r>
            <a:r>
              <a:rPr lang="ru-RU" dirty="0" smtClean="0">
                <a:hlinkClick r:id="rId2" tooltip="СЛОВАРЬ (ГЛОССАРИЙ) ОСНОВНЫХ ТЕРМИНОВ: Право"/>
              </a:rPr>
              <a:t>право</a:t>
            </a:r>
            <a:r>
              <a:rPr lang="ru-RU" dirty="0" smtClean="0"/>
              <a:t>нарушения.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12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Конфискация имущества мерой административной ответственности являться </a:t>
            </a:r>
            <a:r>
              <a:rPr lang="ru-RU" dirty="0" smtClean="0"/>
              <a:t>...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Выберите </a:t>
            </a:r>
            <a:r>
              <a:rPr lang="ru-RU" dirty="0"/>
              <a:t>один ответ: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может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не может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может только для возмещения нанесенного ущерб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897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5. Назначение и исполнение административного наказания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При совершении </a:t>
            </a:r>
            <a:r>
              <a:rPr lang="ru-RU" sz="4000" dirty="0" smtClean="0"/>
              <a:t>лицом </a:t>
            </a:r>
            <a:r>
              <a:rPr lang="ru-RU" sz="4000" b="1" dirty="0"/>
              <a:t>двух и более </a:t>
            </a:r>
            <a:r>
              <a:rPr lang="ru-RU" sz="4000" dirty="0" smtClean="0"/>
              <a:t>АП </a:t>
            </a:r>
            <a:r>
              <a:rPr lang="ru-RU" sz="4000" dirty="0"/>
              <a:t> </a:t>
            </a:r>
            <a:r>
              <a:rPr lang="ru-RU" sz="4000" dirty="0" smtClean="0"/>
              <a:t>наказание назначается</a:t>
            </a:r>
            <a:r>
              <a:rPr lang="ru-RU" sz="4000" b="1" dirty="0" smtClean="0"/>
              <a:t> </a:t>
            </a:r>
            <a:r>
              <a:rPr lang="ru-RU" sz="4000" b="1" dirty="0"/>
              <a:t>за каждое </a:t>
            </a:r>
            <a:r>
              <a:rPr lang="ru-RU" sz="4000" dirty="0" smtClean="0"/>
              <a:t>совершенное правонарушение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6000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Лицо, </a:t>
            </a:r>
            <a:r>
              <a:rPr lang="ru-RU" dirty="0"/>
              <a:t>которому назначено административное </a:t>
            </a:r>
            <a:r>
              <a:rPr lang="ru-RU" dirty="0" smtClean="0"/>
              <a:t>наказание</a:t>
            </a:r>
            <a:r>
              <a:rPr lang="ru-RU" dirty="0"/>
              <a:t> за совершение </a:t>
            </a:r>
            <a:r>
              <a:rPr lang="ru-RU" dirty="0" smtClean="0"/>
              <a:t>правонарушения, </a:t>
            </a:r>
            <a:r>
              <a:rPr lang="ru-RU" dirty="0"/>
              <a:t>считается подвергнутым данному наказанию </a:t>
            </a:r>
            <a:r>
              <a:rPr lang="ru-RU" dirty="0">
                <a:solidFill>
                  <a:srgbClr val="FF0000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течение одного года со дня </a:t>
            </a:r>
            <a:r>
              <a:rPr lang="ru-RU" dirty="0"/>
              <a:t>окончания исполнения постановления о назначении административного наказания.</a:t>
            </a:r>
          </a:p>
        </p:txBody>
      </p:sp>
    </p:spTree>
    <p:extLst>
      <p:ext uri="{BB962C8B-B14F-4D97-AF65-F5344CB8AC3E}">
        <p14:creationId xmlns:p14="http://schemas.microsoft.com/office/powerpoint/2010/main" val="8954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Обстоятельства, смягчающие административную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1) раскаяние </a:t>
            </a:r>
            <a:r>
              <a:rPr lang="ru-RU" sz="3600" dirty="0" smtClean="0"/>
              <a:t>лица</a:t>
            </a:r>
            <a:endParaRPr lang="ru-RU" sz="3600" dirty="0"/>
          </a:p>
          <a:p>
            <a:r>
              <a:rPr lang="ru-RU" sz="3600" dirty="0"/>
              <a:t>2) добровольное прекращение противоправного поведения </a:t>
            </a:r>
            <a:r>
              <a:rPr lang="ru-RU" sz="3600" dirty="0" smtClean="0"/>
              <a:t>лицом</a:t>
            </a:r>
          </a:p>
          <a:p>
            <a:r>
              <a:rPr lang="ru-RU" sz="3600" dirty="0" smtClean="0"/>
              <a:t>3</a:t>
            </a:r>
            <a:r>
              <a:rPr lang="ru-RU" sz="3600" dirty="0"/>
              <a:t>) добровольное сообщение </a:t>
            </a:r>
            <a:r>
              <a:rPr lang="ru-RU" sz="3600" dirty="0" smtClean="0"/>
              <a:t>лицом </a:t>
            </a:r>
            <a:r>
              <a:rPr lang="ru-RU" sz="3600" dirty="0"/>
              <a:t>о совершенном административном правонарушении</a:t>
            </a:r>
            <a:r>
              <a:rPr lang="ru-RU" sz="3600" dirty="0" smtClean="0"/>
              <a:t>;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734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4) оказание лицом содействия гос. органу</a:t>
            </a:r>
          </a:p>
          <a:p>
            <a:pPr marL="0" indent="0">
              <a:buNone/>
            </a:pPr>
            <a:r>
              <a:rPr lang="ru-RU" sz="4400" dirty="0" smtClean="0"/>
              <a:t>5) предотвращение лицом вредных последствий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9947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6) добровольное возмещение лицом причиненного ущерба;</a:t>
            </a:r>
          </a:p>
          <a:p>
            <a:pPr marL="0" indent="0">
              <a:buNone/>
            </a:pPr>
            <a:r>
              <a:rPr lang="ru-RU" sz="3600" dirty="0" smtClean="0"/>
              <a:t>7) добровольное исполнение </a:t>
            </a:r>
            <a:r>
              <a:rPr lang="ru-RU" sz="3600" b="1" dirty="0" smtClean="0"/>
              <a:t>до вынесения постановления </a:t>
            </a:r>
            <a:r>
              <a:rPr lang="ru-RU" sz="3600" dirty="0" smtClean="0"/>
              <a:t>по предписания об устранении допущенного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129064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8) совершение АП в состоянии сильного душевного волнения (аффекта) либо при стечении тяжелых личных или семейных обстоятельств;</a:t>
            </a:r>
          </a:p>
          <a:p>
            <a:pPr marL="0" indent="0">
              <a:buNone/>
            </a:pPr>
            <a:r>
              <a:rPr lang="ru-RU" sz="3600" dirty="0" smtClean="0"/>
              <a:t>9) совершение АП  несовершеннолетним;</a:t>
            </a:r>
          </a:p>
          <a:p>
            <a:pPr marL="0" indent="0">
              <a:buNone/>
            </a:pPr>
            <a:r>
              <a:rPr lang="ru-RU" sz="3600" dirty="0" smtClean="0"/>
              <a:t>10) совершение АП  беременной женщиной или женщиной, имеющей малолетнего ребенка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14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</a:t>
            </a:r>
            <a:r>
              <a:rPr lang="ru-RU" b="1" dirty="0"/>
              <a:t>Обстоятельствами, отягчающими административную ответственность, признаются: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/>
              <a:t>1) продолжение противоправного поведения, несмотря на требование уполномоченных на то лиц прекратить его</a:t>
            </a:r>
            <a:r>
              <a:rPr lang="ru-RU" sz="3600" dirty="0" smtClean="0"/>
              <a:t>;</a:t>
            </a:r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ru-RU" sz="3600" dirty="0"/>
              <a:t>2) повторное совершение однородного </a:t>
            </a:r>
            <a:r>
              <a:rPr lang="ru-RU" sz="3600" dirty="0" smtClean="0"/>
              <a:t>АП</a:t>
            </a:r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ru-RU" sz="3600" dirty="0" smtClean="0"/>
              <a:t>3</a:t>
            </a:r>
            <a:r>
              <a:rPr lang="ru-RU" sz="3600" dirty="0"/>
              <a:t>) вовлечение несовершеннолетнего в совершение </a:t>
            </a:r>
            <a:r>
              <a:rPr lang="ru-RU" sz="3600" dirty="0" smtClean="0"/>
              <a:t>АП;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41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 smtClean="0"/>
              <a:t>4) совершение АП группой лиц;</a:t>
            </a:r>
          </a:p>
          <a:p>
            <a:pPr marL="0" indent="0">
              <a:buNone/>
            </a:pPr>
            <a:r>
              <a:rPr lang="ru-RU" sz="3600" dirty="0" smtClean="0"/>
              <a:t>5) совершение АП в условиях стихийного бедствия или при других чрезвычайных обстоятельствах;</a:t>
            </a:r>
          </a:p>
          <a:p>
            <a:pPr marL="0" indent="0">
              <a:buNone/>
            </a:pPr>
            <a:r>
              <a:rPr lang="ru-RU" sz="3600" dirty="0" smtClean="0"/>
              <a:t>6) совершение АП в состоянии опьянения либо отказ от прохождения медицинского освидетельствования.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60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Не относится к обстоятельствам, смягчающим административную ответственность,</a:t>
            </a:r>
            <a:br>
              <a:rPr lang="ru-RU" b="1" dirty="0" smtClean="0"/>
            </a:br>
            <a:r>
              <a:rPr lang="ru-RU" b="1" dirty="0" smtClean="0"/>
              <a:t>Выберите один ответ: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чистосердечное </a:t>
            </a:r>
            <a:r>
              <a:rPr lang="ru-RU" dirty="0"/>
              <a:t>признание и раскаяние виновного</a:t>
            </a:r>
          </a:p>
          <a:p>
            <a:r>
              <a:rPr lang="ru-RU" dirty="0"/>
              <a:t>добровольное возмещение вреда или ущерба</a:t>
            </a:r>
          </a:p>
          <a:p>
            <a:r>
              <a:rPr lang="ru-RU" dirty="0"/>
              <a:t>совершение административного правонарушения впервые</a:t>
            </a:r>
          </a:p>
          <a:p>
            <a:r>
              <a:rPr lang="ru-RU" dirty="0"/>
              <a:t>совершение правонарушения лицом в возрасте до 18 лет</a:t>
            </a:r>
          </a:p>
          <a:p>
            <a:r>
              <a:rPr lang="ru-RU" dirty="0"/>
              <a:t>совершение правонарушения в состоянии сильного душевного волнения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02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Судья, орган, должностное лицо, рассматривающие дело об административном правонарушении,</a:t>
            </a:r>
            <a:r>
              <a:rPr lang="ru-RU" b="1" dirty="0"/>
              <a:t> могут признать смягчающими и отягчающими обстоятельства, </a:t>
            </a:r>
            <a:r>
              <a:rPr lang="ru-RU" dirty="0"/>
              <a:t>не указанные в настоящем Кодексе или в законах субъектов Российской Федерации об административных правонарушениях.</a:t>
            </a:r>
          </a:p>
        </p:txBody>
      </p:sp>
    </p:spTree>
    <p:extLst>
      <p:ext uri="{BB962C8B-B14F-4D97-AF65-F5344CB8AC3E}">
        <p14:creationId xmlns:p14="http://schemas.microsoft.com/office/powerpoint/2010/main" val="166427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Попов совершил мелкое хищение государственного имущества, за что судья назначил ему административное наказание в виде штрафа. Дело было рассмотрено в отсутствии Попова, так как он по повестке не явился.</a:t>
            </a:r>
          </a:p>
          <a:p>
            <a:r>
              <a:rPr lang="ru-RU" dirty="0"/>
              <a:t>Дайте юридический анализ ситуации.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Решение:</a:t>
            </a:r>
            <a:r>
              <a:rPr lang="ru-RU" dirty="0"/>
              <a:t> Статья 7.27 КОАП РФ "Мелкое хищение" предусматривает возможность назначения наказания в виде наложения административного штрафа в размере до пятикратной стоимости похищенного имущества, но не менее одной тысячи рублей или административный арест на срок до пятнадцати суток. В соответствии с ч.3 ст.25.1 КоАП РФ при рассмотрении дел об административных правонарушениях, присутствие лица, в отношении которого ведётся производство по делу, является обязательным, поскольку за это правонарушение может быть назначено административное наказание в виде ареста.</a:t>
            </a:r>
          </a:p>
          <a:p>
            <a:r>
              <a:rPr lang="ru-RU" dirty="0"/>
              <a:t>Таким образом, судья не могла рассмотреть дело без присутствия Попова.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378</TotalTime>
  <Words>606</Words>
  <Application>Microsoft Office PowerPoint</Application>
  <PresentationFormat>Произвольный</PresentationFormat>
  <Paragraphs>134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Административное право </vt:lpstr>
      <vt:lpstr>Презентация PowerPoint</vt:lpstr>
      <vt:lpstr>Субъекты Административного права</vt:lpstr>
      <vt:lpstr>Административным правонарушением признается </vt:lpstr>
      <vt:lpstr>Презентация PowerPoint</vt:lpstr>
      <vt:lpstr>Виды административных правонарушений (12):</vt:lpstr>
      <vt:lpstr>Презентация PowerPoint</vt:lpstr>
      <vt:lpstr>Административная ответственность</vt:lpstr>
      <vt:lpstr>Административная ответственность</vt:lpstr>
      <vt:lpstr>Презентация PowerPoint</vt:lpstr>
      <vt:lpstr>Административная ответственность</vt:lpstr>
      <vt:lpstr>Административная ответственность</vt:lpstr>
      <vt:lpstr>Административная ответственность</vt:lpstr>
      <vt:lpstr>Административная ответственность</vt:lpstr>
      <vt:lpstr>Административная ответственность</vt:lpstr>
      <vt:lpstr>Презентация PowerPoint</vt:lpstr>
      <vt:lpstr>Презентация PowerPoint</vt:lpstr>
      <vt:lpstr>К видам административного наказания не относятся: Выберите один или несколько ответов: </vt:lpstr>
      <vt:lpstr>Административный арест может применяться ... Выберите один ответ: </vt:lpstr>
      <vt:lpstr>Презентация PowerPoint</vt:lpstr>
      <vt:lpstr>Конфискация имущества мерой административной ответственности являться ... </vt:lpstr>
      <vt:lpstr>5. Назначение и исполнение административного наказания</vt:lpstr>
      <vt:lpstr>Презентация PowerPoint</vt:lpstr>
      <vt:lpstr>Обстоятельства, смягчающие административную ответственность</vt:lpstr>
      <vt:lpstr>Презентация PowerPoint</vt:lpstr>
      <vt:lpstr>Презентация PowerPoint</vt:lpstr>
      <vt:lpstr>Презентация PowerPoint</vt:lpstr>
      <vt:lpstr> Обстоятельствами, отягчающими административную ответственность, признаются:</vt:lpstr>
      <vt:lpstr>Презентация PowerPoint</vt:lpstr>
      <vt:lpstr>Не относится к обстоятельствам, смягчающим административную ответственность, Выберите один ответ:</vt:lpstr>
      <vt:lpstr>Презентация PowerPoint</vt:lpstr>
      <vt:lpstr>задача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Матвеева Ольга Юрьевна</cp:lastModifiedBy>
  <cp:revision>29</cp:revision>
  <dcterms:created xsi:type="dcterms:W3CDTF">2018-10-08T11:52:01Z</dcterms:created>
  <dcterms:modified xsi:type="dcterms:W3CDTF">2018-10-09T06:45:24Z</dcterms:modified>
</cp:coreProperties>
</file>