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notesMasterIdLst>
    <p:notesMasterId r:id="rId34"/>
  </p:notesMasterIdLst>
  <p:sldIdLst>
    <p:sldId id="256" r:id="rId2"/>
    <p:sldId id="258" r:id="rId3"/>
    <p:sldId id="474" r:id="rId4"/>
    <p:sldId id="477" r:id="rId5"/>
    <p:sldId id="478" r:id="rId6"/>
    <p:sldId id="479" r:id="rId7"/>
    <p:sldId id="480" r:id="rId8"/>
    <p:sldId id="475" r:id="rId9"/>
    <p:sldId id="481" r:id="rId10"/>
    <p:sldId id="476" r:id="rId11"/>
    <p:sldId id="482" r:id="rId12"/>
    <p:sldId id="483" r:id="rId13"/>
    <p:sldId id="485" r:id="rId14"/>
    <p:sldId id="486" r:id="rId15"/>
    <p:sldId id="489" r:id="rId16"/>
    <p:sldId id="490" r:id="rId17"/>
    <p:sldId id="492" r:id="rId18"/>
    <p:sldId id="493" r:id="rId19"/>
    <p:sldId id="494" r:id="rId20"/>
    <p:sldId id="495" r:id="rId21"/>
    <p:sldId id="496" r:id="rId22"/>
    <p:sldId id="497" r:id="rId23"/>
    <p:sldId id="498" r:id="rId24"/>
    <p:sldId id="499" r:id="rId25"/>
    <p:sldId id="500" r:id="rId26"/>
    <p:sldId id="501" r:id="rId27"/>
    <p:sldId id="502" r:id="rId28"/>
    <p:sldId id="503" r:id="rId29"/>
    <p:sldId id="504" r:id="rId30"/>
    <p:sldId id="505" r:id="rId31"/>
    <p:sldId id="506" r:id="rId32"/>
    <p:sldId id="507" r:id="rId33"/>
  </p:sldIdLst>
  <p:sldSz cx="9144000" cy="6858000" type="screen4x3"/>
  <p:notesSz cx="7102475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-732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4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2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4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8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4" Type="http://schemas.openxmlformats.org/officeDocument/2006/relationships/image" Target="../media/image42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29.wmf"/><Relationship Id="rId4" Type="http://schemas.openxmlformats.org/officeDocument/2006/relationships/image" Target="../media/image22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32.wmf"/><Relationship Id="rId4" Type="http://schemas.openxmlformats.org/officeDocument/2006/relationships/image" Target="../media/image22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6" Type="http://schemas.openxmlformats.org/officeDocument/2006/relationships/image" Target="../media/image63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6" Type="http://schemas.openxmlformats.org/officeDocument/2006/relationships/image" Target="../media/image69.wmf"/><Relationship Id="rId5" Type="http://schemas.openxmlformats.org/officeDocument/2006/relationships/image" Target="../media/image68.wmf"/><Relationship Id="rId4" Type="http://schemas.openxmlformats.org/officeDocument/2006/relationships/image" Target="../media/image67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Relationship Id="rId6" Type="http://schemas.openxmlformats.org/officeDocument/2006/relationships/image" Target="../media/image75.wmf"/><Relationship Id="rId5" Type="http://schemas.openxmlformats.org/officeDocument/2006/relationships/image" Target="../media/image74.wmf"/><Relationship Id="rId4" Type="http://schemas.openxmlformats.org/officeDocument/2006/relationships/image" Target="../media/image73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/>
            </a:lvl1pPr>
          </a:lstStyle>
          <a:p>
            <a:fld id="{B825E7B6-6907-44D1-AF06-ECF4873AC3F8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6" tIns="49533" rIns="99066" bIns="4953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248" y="4861441"/>
            <a:ext cx="5681980" cy="4605576"/>
          </a:xfrm>
          <a:prstGeom prst="rect">
            <a:avLst/>
          </a:prstGeom>
        </p:spPr>
        <p:txBody>
          <a:bodyPr vert="horz" lIns="99066" tIns="49533" rIns="99066" bIns="4953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092" y="9721106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r">
              <a:defRPr sz="1300"/>
            </a:lvl1pPr>
          </a:lstStyle>
          <a:p>
            <a:fld id="{6372CE01-B07F-48F6-AB7B-337C20C595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53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tpu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8.jpeg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3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5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image" Target="../media/image8.jpeg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1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image" Target="../media/image8.jpeg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22.wmf"/><Relationship Id="rId5" Type="http://schemas.openxmlformats.org/officeDocument/2006/relationships/image" Target="../media/image23.wmf"/><Relationship Id="rId10" Type="http://schemas.openxmlformats.org/officeDocument/2006/relationships/oleObject" Target="../embeddings/oleObject22.bin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5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image" Target="../media/image8.jpeg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22.wmf"/><Relationship Id="rId5" Type="http://schemas.openxmlformats.org/officeDocument/2006/relationships/image" Target="../media/image26.wmf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28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image" Target="../media/image8.jpeg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22.wmf"/><Relationship Id="rId5" Type="http://schemas.openxmlformats.org/officeDocument/2006/relationships/image" Target="../media/image29.w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31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image" Target="../media/image8.jpeg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2.bin"/><Relationship Id="rId11" Type="http://schemas.openxmlformats.org/officeDocument/2006/relationships/image" Target="../media/image22.wmf"/><Relationship Id="rId5" Type="http://schemas.openxmlformats.org/officeDocument/2006/relationships/image" Target="../media/image32.wmf"/><Relationship Id="rId10" Type="http://schemas.openxmlformats.org/officeDocument/2006/relationships/oleObject" Target="../embeddings/oleObject34.bin"/><Relationship Id="rId4" Type="http://schemas.openxmlformats.org/officeDocument/2006/relationships/oleObject" Target="../embeddings/oleObject31.bin"/><Relationship Id="rId9" Type="http://schemas.openxmlformats.org/officeDocument/2006/relationships/image" Target="../media/image34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38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38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40.bin"/><Relationship Id="rId10" Type="http://schemas.openxmlformats.org/officeDocument/2006/relationships/image" Target="../media/image42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42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3" Type="http://schemas.openxmlformats.org/officeDocument/2006/relationships/image" Target="../media/image8.jpeg"/><Relationship Id="rId7" Type="http://schemas.openxmlformats.org/officeDocument/2006/relationships/image" Target="../media/image4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44.bin"/><Relationship Id="rId11" Type="http://schemas.openxmlformats.org/officeDocument/2006/relationships/image" Target="../media/image22.wmf"/><Relationship Id="rId5" Type="http://schemas.openxmlformats.org/officeDocument/2006/relationships/image" Target="../media/image29.wmf"/><Relationship Id="rId10" Type="http://schemas.openxmlformats.org/officeDocument/2006/relationships/oleObject" Target="../embeddings/oleObject46.bin"/><Relationship Id="rId4" Type="http://schemas.openxmlformats.org/officeDocument/2006/relationships/oleObject" Target="../embeddings/oleObject43.bin"/><Relationship Id="rId9" Type="http://schemas.openxmlformats.org/officeDocument/2006/relationships/image" Target="../media/image44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3" Type="http://schemas.openxmlformats.org/officeDocument/2006/relationships/image" Target="../media/image8.jpeg"/><Relationship Id="rId7" Type="http://schemas.openxmlformats.org/officeDocument/2006/relationships/image" Target="../media/image4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48.bin"/><Relationship Id="rId11" Type="http://schemas.openxmlformats.org/officeDocument/2006/relationships/image" Target="../media/image22.wmf"/><Relationship Id="rId5" Type="http://schemas.openxmlformats.org/officeDocument/2006/relationships/image" Target="../media/image32.wmf"/><Relationship Id="rId10" Type="http://schemas.openxmlformats.org/officeDocument/2006/relationships/oleObject" Target="../embeddings/oleObject50.bin"/><Relationship Id="rId4" Type="http://schemas.openxmlformats.org/officeDocument/2006/relationships/oleObject" Target="../embeddings/oleObject47.bin"/><Relationship Id="rId9" Type="http://schemas.openxmlformats.org/officeDocument/2006/relationships/image" Target="../media/image46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47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3" Type="http://schemas.openxmlformats.org/officeDocument/2006/relationships/image" Target="../media/image8.jpeg"/><Relationship Id="rId7" Type="http://schemas.openxmlformats.org/officeDocument/2006/relationships/image" Target="../media/image5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54.bin"/><Relationship Id="rId5" Type="http://schemas.openxmlformats.org/officeDocument/2006/relationships/image" Target="../media/image49.wmf"/><Relationship Id="rId4" Type="http://schemas.openxmlformats.org/officeDocument/2006/relationships/oleObject" Target="../embeddings/oleObject53.bin"/><Relationship Id="rId9" Type="http://schemas.openxmlformats.org/officeDocument/2006/relationships/image" Target="../media/image51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13" Type="http://schemas.openxmlformats.org/officeDocument/2006/relationships/image" Target="../media/image56.wmf"/><Relationship Id="rId3" Type="http://schemas.openxmlformats.org/officeDocument/2006/relationships/image" Target="../media/image8.jpeg"/><Relationship Id="rId7" Type="http://schemas.openxmlformats.org/officeDocument/2006/relationships/image" Target="../media/image53.wmf"/><Relationship Id="rId12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57.bin"/><Relationship Id="rId11" Type="http://schemas.openxmlformats.org/officeDocument/2006/relationships/image" Target="../media/image55.wmf"/><Relationship Id="rId5" Type="http://schemas.openxmlformats.org/officeDocument/2006/relationships/image" Target="../media/image52.wmf"/><Relationship Id="rId15" Type="http://schemas.openxmlformats.org/officeDocument/2006/relationships/image" Target="../media/image57.wmf"/><Relationship Id="rId10" Type="http://schemas.openxmlformats.org/officeDocument/2006/relationships/oleObject" Target="../embeddings/oleObject59.bin"/><Relationship Id="rId4" Type="http://schemas.openxmlformats.org/officeDocument/2006/relationships/oleObject" Target="../embeddings/oleObject56.bin"/><Relationship Id="rId9" Type="http://schemas.openxmlformats.org/officeDocument/2006/relationships/image" Target="../media/image54.wmf"/><Relationship Id="rId14" Type="http://schemas.openxmlformats.org/officeDocument/2006/relationships/oleObject" Target="../embeddings/oleObject61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13" Type="http://schemas.openxmlformats.org/officeDocument/2006/relationships/image" Target="../media/image62.wmf"/><Relationship Id="rId3" Type="http://schemas.openxmlformats.org/officeDocument/2006/relationships/image" Target="../media/image8.jpeg"/><Relationship Id="rId7" Type="http://schemas.openxmlformats.org/officeDocument/2006/relationships/image" Target="../media/image59.wmf"/><Relationship Id="rId12" Type="http://schemas.openxmlformats.org/officeDocument/2006/relationships/oleObject" Target="../embeddings/oleObject6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63.bin"/><Relationship Id="rId11" Type="http://schemas.openxmlformats.org/officeDocument/2006/relationships/image" Target="../media/image61.wmf"/><Relationship Id="rId5" Type="http://schemas.openxmlformats.org/officeDocument/2006/relationships/image" Target="../media/image58.wmf"/><Relationship Id="rId15" Type="http://schemas.openxmlformats.org/officeDocument/2006/relationships/image" Target="../media/image63.wmf"/><Relationship Id="rId10" Type="http://schemas.openxmlformats.org/officeDocument/2006/relationships/oleObject" Target="../embeddings/oleObject65.bin"/><Relationship Id="rId4" Type="http://schemas.openxmlformats.org/officeDocument/2006/relationships/oleObject" Target="../embeddings/oleObject62.bin"/><Relationship Id="rId9" Type="http://schemas.openxmlformats.org/officeDocument/2006/relationships/image" Target="../media/image60.wmf"/><Relationship Id="rId14" Type="http://schemas.openxmlformats.org/officeDocument/2006/relationships/oleObject" Target="../embeddings/oleObject67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13" Type="http://schemas.openxmlformats.org/officeDocument/2006/relationships/image" Target="../media/image68.wmf"/><Relationship Id="rId3" Type="http://schemas.openxmlformats.org/officeDocument/2006/relationships/image" Target="../media/image8.jpeg"/><Relationship Id="rId7" Type="http://schemas.openxmlformats.org/officeDocument/2006/relationships/image" Target="../media/image65.wmf"/><Relationship Id="rId12" Type="http://schemas.openxmlformats.org/officeDocument/2006/relationships/oleObject" Target="../embeddings/oleObject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69.bin"/><Relationship Id="rId11" Type="http://schemas.openxmlformats.org/officeDocument/2006/relationships/image" Target="../media/image67.wmf"/><Relationship Id="rId5" Type="http://schemas.openxmlformats.org/officeDocument/2006/relationships/image" Target="../media/image64.wmf"/><Relationship Id="rId15" Type="http://schemas.openxmlformats.org/officeDocument/2006/relationships/image" Target="../media/image69.wmf"/><Relationship Id="rId10" Type="http://schemas.openxmlformats.org/officeDocument/2006/relationships/oleObject" Target="../embeddings/oleObject71.bin"/><Relationship Id="rId4" Type="http://schemas.openxmlformats.org/officeDocument/2006/relationships/oleObject" Target="../embeddings/oleObject68.bin"/><Relationship Id="rId9" Type="http://schemas.openxmlformats.org/officeDocument/2006/relationships/image" Target="../media/image66.wmf"/><Relationship Id="rId14" Type="http://schemas.openxmlformats.org/officeDocument/2006/relationships/oleObject" Target="../embeddings/oleObject73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6.bin"/><Relationship Id="rId13" Type="http://schemas.openxmlformats.org/officeDocument/2006/relationships/image" Target="../media/image74.wmf"/><Relationship Id="rId3" Type="http://schemas.openxmlformats.org/officeDocument/2006/relationships/image" Target="../media/image8.jpeg"/><Relationship Id="rId7" Type="http://schemas.openxmlformats.org/officeDocument/2006/relationships/image" Target="../media/image71.wmf"/><Relationship Id="rId12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75.bin"/><Relationship Id="rId11" Type="http://schemas.openxmlformats.org/officeDocument/2006/relationships/image" Target="../media/image73.wmf"/><Relationship Id="rId5" Type="http://schemas.openxmlformats.org/officeDocument/2006/relationships/image" Target="../media/image70.wmf"/><Relationship Id="rId15" Type="http://schemas.openxmlformats.org/officeDocument/2006/relationships/image" Target="../media/image75.wmf"/><Relationship Id="rId10" Type="http://schemas.openxmlformats.org/officeDocument/2006/relationships/oleObject" Target="../embeddings/oleObject77.bin"/><Relationship Id="rId4" Type="http://schemas.openxmlformats.org/officeDocument/2006/relationships/oleObject" Target="../embeddings/oleObject74.bin"/><Relationship Id="rId9" Type="http://schemas.openxmlformats.org/officeDocument/2006/relationships/image" Target="../media/image72.wmf"/><Relationship Id="rId14" Type="http://schemas.openxmlformats.org/officeDocument/2006/relationships/oleObject" Target="../embeddings/oleObject79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8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2532" name="WordArt 12"/>
          <p:cNvSpPr>
            <a:spLocks noChangeArrowheads="1" noChangeShapeType="1"/>
          </p:cNvSpPr>
          <p:nvPr/>
        </p:nvSpPr>
        <p:spPr bwMode="auto">
          <a:xfrm>
            <a:off x="684213" y="981075"/>
            <a:ext cx="7772400" cy="2592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348880"/>
            <a:ext cx="8716788" cy="101566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6000" dirty="0" smtClean="0"/>
              <a:t>Механика 1.2. </a:t>
            </a:r>
            <a:endParaRPr lang="ru-RU" sz="6000" b="1" cap="none" spc="0" dirty="0">
              <a:ln w="24500" cmpd="dbl">
                <a:solidFill>
                  <a:schemeClr val="bg2">
                    <a:lumMod val="25000"/>
                  </a:schemeClr>
                </a:solidFill>
                <a:prstDash val="solid"/>
                <a:miter lim="800000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404664"/>
            <a:ext cx="88569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/>
              <a:t>Национальный  исследовательский </a:t>
            </a:r>
          </a:p>
          <a:p>
            <a:pPr algn="ctr"/>
            <a:r>
              <a:rPr lang="ru-RU" sz="2800" i="1" dirty="0" smtClean="0"/>
              <a:t>Томский политехнический университет</a:t>
            </a:r>
            <a:endParaRPr lang="ru-RU" sz="2800" i="1" dirty="0"/>
          </a:p>
        </p:txBody>
      </p:sp>
      <p:pic>
        <p:nvPicPr>
          <p:cNvPr id="44034" name="Picture 2" descr="Национальный исследовательский Томский политехнический университет(ТПУ)">
            <a:hlinkClick r:id="rId2" tooltip="Национальный исследовательский Томский политехнический университет(ТПУ)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709" y="505567"/>
            <a:ext cx="935414" cy="738100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519767"/>
            <a:ext cx="723900" cy="723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23728" y="5805264"/>
            <a:ext cx="6570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smtClean="0"/>
              <a:t>Лектор Новосельцева Мария Викторовна</a:t>
            </a:r>
          </a:p>
          <a:p>
            <a:pPr algn="r"/>
            <a:r>
              <a:rPr lang="ru-RU" dirty="0" smtClean="0"/>
              <a:t>Ассистент кафедры Теоретической и прикладной механики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3068960"/>
            <a:ext cx="7992888" cy="76944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Растяжение </a:t>
            </a:r>
            <a:r>
              <a:rPr lang="ru-RU" sz="4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- </a:t>
            </a:r>
            <a:r>
              <a:rPr lang="ru-RU" sz="4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сжатие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92209" y="1052736"/>
            <a:ext cx="55512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kern="1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cs typeface="Times New Roman"/>
              </a:rPr>
              <a:t>Лекция</a:t>
            </a:r>
            <a:r>
              <a:rPr lang="ru-RU" sz="3200" b="1" kern="1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cs typeface="Times New Roman"/>
              </a:rPr>
              <a:t> </a:t>
            </a:r>
            <a:endParaRPr lang="ru-RU" sz="3200" b="1" kern="1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cs typeface="Times New Roman"/>
            </a:endParaRPr>
          </a:p>
          <a:p>
            <a:pPr algn="ctr"/>
            <a:r>
              <a:rPr lang="ru-RU" sz="3200" dirty="0" smtClean="0"/>
              <a:t>Сопротивление материалов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3861048"/>
            <a:ext cx="1368152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267744" y="3356992"/>
            <a:ext cx="1944216" cy="17281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211960" y="3573016"/>
            <a:ext cx="1872208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084168" y="3284984"/>
            <a:ext cx="144016" cy="1944216"/>
          </a:xfrm>
          <a:prstGeom prst="rect">
            <a:avLst/>
          </a:prstGeom>
          <a:pattFill prst="wdUp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23528" y="4221088"/>
            <a:ext cx="61206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860032" y="3068960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15816" y="2833772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58109" y="3307578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51520" y="4221088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627784" y="4221088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0800000">
            <a:off x="5076056" y="4221089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899592" y="4653136"/>
            <a:ext cx="0" cy="1368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2252996" y="4653136"/>
            <a:ext cx="14748" cy="1368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4211960" y="4725144"/>
            <a:ext cx="0" cy="12961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6084168" y="4725144"/>
            <a:ext cx="0" cy="12961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899592" y="5858108"/>
            <a:ext cx="136815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2267744" y="5858108"/>
            <a:ext cx="1944216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4211960" y="5858108"/>
            <a:ext cx="1872208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479323" y="5337212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839646" y="5346757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01017" y="5396245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827584" y="4149080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3203848" y="4149080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4932040" y="4149080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 flipH="1">
            <a:off x="3275856" y="4242179"/>
            <a:ext cx="1" cy="1347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3275856" y="5373216"/>
            <a:ext cx="936104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455207" y="4998367"/>
            <a:ext cx="577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flipH="1">
            <a:off x="5004047" y="4221088"/>
            <a:ext cx="1" cy="1347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5004048" y="5373216"/>
            <a:ext cx="1080120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232965" y="487562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/2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5496" y="3645024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480573" y="3697868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000853" y="3625860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86678" y="368844"/>
            <a:ext cx="64087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Условие задачи</a:t>
            </a:r>
            <a:r>
              <a:rPr lang="en-US" sz="2000" b="1" dirty="0" smtClean="0"/>
              <a:t>:</a:t>
            </a:r>
          </a:p>
          <a:p>
            <a:pPr algn="just"/>
            <a:r>
              <a:rPr lang="ru-RU" sz="2000" dirty="0" smtClean="0"/>
              <a:t>Стальной стержень находится под действием продольных сил.</a:t>
            </a:r>
            <a:r>
              <a:rPr lang="ru-RU" sz="2000" dirty="0">
                <a:cs typeface="Arial" pitchFamily="34" charset="0"/>
              </a:rPr>
              <a:t> Влиянием собственного веса стержня пренебречь. </a:t>
            </a:r>
          </a:p>
          <a:p>
            <a:pPr algn="just"/>
            <a:r>
              <a:rPr lang="ru-RU" sz="2000" dirty="0" smtClean="0"/>
              <a:t>Построить эпюры внутренних продольных сил и нормальных</a:t>
            </a:r>
            <a:r>
              <a:rPr lang="en-US" sz="2000" dirty="0" smtClean="0"/>
              <a:t> </a:t>
            </a:r>
            <a:r>
              <a:rPr lang="ru-RU" sz="2000" dirty="0" smtClean="0"/>
              <a:t>напряжений, построить эпюр</a:t>
            </a:r>
            <a:r>
              <a:rPr lang="ru-RU" sz="2000" dirty="0"/>
              <a:t>у</a:t>
            </a:r>
            <a:r>
              <a:rPr lang="ru-RU" sz="2000" dirty="0" smtClean="0"/>
              <a:t> перемещений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804248" y="342583"/>
            <a:ext cx="3076483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 </a:t>
            </a:r>
            <a:r>
              <a:rPr lang="ru-RU" sz="2400" b="1" dirty="0" smtClean="0"/>
              <a:t>      Дано:   </a:t>
            </a:r>
            <a:endParaRPr lang="en-US" sz="2400" b="1" dirty="0" smtClean="0"/>
          </a:p>
          <a:p>
            <a:r>
              <a:rPr lang="en-US" sz="2800" i="1" dirty="0" smtClean="0">
                <a:cs typeface="Times New Roman" pitchFamily="18" charset="0"/>
              </a:rPr>
              <a:t>F</a:t>
            </a:r>
            <a:r>
              <a:rPr lang="en-US" sz="2800" baseline="-25000" dirty="0" smtClean="0">
                <a:cs typeface="Times New Roman" pitchFamily="18" charset="0"/>
              </a:rPr>
              <a:t>1</a:t>
            </a:r>
            <a:r>
              <a:rPr lang="en-US" sz="2800" i="1" dirty="0" smtClean="0">
                <a:cs typeface="Times New Roman" pitchFamily="18" charset="0"/>
              </a:rPr>
              <a:t>= </a:t>
            </a:r>
            <a:r>
              <a:rPr lang="ru-RU" sz="2800" dirty="0">
                <a:cs typeface="Times New Roman" pitchFamily="18" charset="0"/>
              </a:rPr>
              <a:t>5</a:t>
            </a:r>
            <a:r>
              <a:rPr lang="en-US" sz="2800" dirty="0" smtClean="0">
                <a:cs typeface="Times New Roman" pitchFamily="18" charset="0"/>
              </a:rPr>
              <a:t> </a:t>
            </a:r>
            <a:r>
              <a:rPr lang="ru-RU" sz="2800" i="1" dirty="0" smtClean="0">
                <a:cs typeface="Times New Roman" pitchFamily="18" charset="0"/>
              </a:rPr>
              <a:t>кН</a:t>
            </a:r>
            <a:r>
              <a:rPr lang="ru-RU" sz="2800" dirty="0" smtClean="0">
                <a:cs typeface="Times New Roman" pitchFamily="18" charset="0"/>
              </a:rPr>
              <a:t>, </a:t>
            </a:r>
            <a:endParaRPr lang="en-US" sz="2800" dirty="0" smtClean="0">
              <a:cs typeface="Times New Roman" pitchFamily="18" charset="0"/>
            </a:endParaRPr>
          </a:p>
          <a:p>
            <a:r>
              <a:rPr lang="en-US" sz="2800" i="1" dirty="0" smtClean="0">
                <a:cs typeface="Times New Roman" pitchFamily="18" charset="0"/>
              </a:rPr>
              <a:t>F</a:t>
            </a:r>
            <a:r>
              <a:rPr lang="en-US" sz="2800" baseline="-25000" dirty="0" smtClean="0">
                <a:cs typeface="Times New Roman" pitchFamily="18" charset="0"/>
              </a:rPr>
              <a:t>2</a:t>
            </a:r>
            <a:r>
              <a:rPr lang="en-US" sz="2800" i="1" dirty="0" smtClean="0">
                <a:cs typeface="Times New Roman" pitchFamily="18" charset="0"/>
              </a:rPr>
              <a:t>= </a:t>
            </a:r>
            <a:r>
              <a:rPr lang="ru-RU" sz="2800" dirty="0" smtClean="0">
                <a:cs typeface="Times New Roman" pitchFamily="18" charset="0"/>
              </a:rPr>
              <a:t>10</a:t>
            </a:r>
            <a:r>
              <a:rPr lang="en-US" sz="2800" dirty="0" smtClean="0">
                <a:cs typeface="Times New Roman" pitchFamily="18" charset="0"/>
              </a:rPr>
              <a:t> </a:t>
            </a:r>
            <a:r>
              <a:rPr lang="ru-RU" sz="2800" i="1" dirty="0">
                <a:cs typeface="Times New Roman" pitchFamily="18" charset="0"/>
              </a:rPr>
              <a:t>кН</a:t>
            </a:r>
            <a:r>
              <a:rPr lang="ru-RU" sz="2800" dirty="0">
                <a:cs typeface="Times New Roman" pitchFamily="18" charset="0"/>
              </a:rPr>
              <a:t>, </a:t>
            </a:r>
            <a:endParaRPr lang="en-US" sz="2800" dirty="0" smtClean="0">
              <a:cs typeface="Times New Roman" pitchFamily="18" charset="0"/>
            </a:endParaRPr>
          </a:p>
          <a:p>
            <a:r>
              <a:rPr lang="en-US" sz="2800" i="1" dirty="0" smtClean="0">
                <a:cs typeface="Times New Roman" pitchFamily="18" charset="0"/>
              </a:rPr>
              <a:t>F</a:t>
            </a:r>
            <a:r>
              <a:rPr lang="en-US" sz="2800" baseline="-25000" dirty="0" smtClean="0">
                <a:cs typeface="Times New Roman" pitchFamily="18" charset="0"/>
              </a:rPr>
              <a:t>3</a:t>
            </a:r>
            <a:r>
              <a:rPr lang="en-US" sz="2800" i="1" dirty="0" smtClean="0">
                <a:cs typeface="Times New Roman" pitchFamily="18" charset="0"/>
              </a:rPr>
              <a:t>= </a:t>
            </a:r>
            <a:r>
              <a:rPr lang="ru-RU" sz="2800" dirty="0" smtClean="0">
                <a:cs typeface="Times New Roman" pitchFamily="18" charset="0"/>
              </a:rPr>
              <a:t>4</a:t>
            </a:r>
            <a:r>
              <a:rPr lang="en-US" sz="2800" dirty="0" smtClean="0">
                <a:cs typeface="Times New Roman" pitchFamily="18" charset="0"/>
              </a:rPr>
              <a:t>0 </a:t>
            </a:r>
            <a:r>
              <a:rPr lang="ru-RU" sz="2800" i="1" dirty="0">
                <a:cs typeface="Times New Roman" pitchFamily="18" charset="0"/>
              </a:rPr>
              <a:t>кН</a:t>
            </a:r>
            <a:r>
              <a:rPr lang="ru-RU" sz="2800" dirty="0" smtClean="0">
                <a:cs typeface="Times New Roman" pitchFamily="18" charset="0"/>
              </a:rPr>
              <a:t>,</a:t>
            </a:r>
            <a:endParaRPr lang="en-US" sz="2800" dirty="0" smtClean="0">
              <a:cs typeface="Times New Roman" pitchFamily="18" charset="0"/>
            </a:endParaRPr>
          </a:p>
          <a:p>
            <a:r>
              <a:rPr lang="en-US" sz="2800" i="1" dirty="0">
                <a:cs typeface="Times New Roman" pitchFamily="18" charset="0"/>
              </a:rPr>
              <a:t>a</a:t>
            </a:r>
            <a:r>
              <a:rPr lang="en-US" sz="2800" i="1" dirty="0" smtClean="0">
                <a:cs typeface="Times New Roman" pitchFamily="18" charset="0"/>
              </a:rPr>
              <a:t> </a:t>
            </a:r>
            <a:r>
              <a:rPr lang="en-US" sz="2800" dirty="0" smtClean="0">
                <a:cs typeface="Times New Roman" pitchFamily="18" charset="0"/>
              </a:rPr>
              <a:t>=</a:t>
            </a:r>
            <a:r>
              <a:rPr lang="ru-RU" sz="2800" dirty="0" smtClean="0">
                <a:cs typeface="Times New Roman" pitchFamily="18" charset="0"/>
              </a:rPr>
              <a:t>1 </a:t>
            </a:r>
            <a:r>
              <a:rPr lang="ru-RU" sz="2800" i="1" dirty="0" smtClean="0">
                <a:cs typeface="Times New Roman" pitchFamily="18" charset="0"/>
              </a:rPr>
              <a:t>м</a:t>
            </a:r>
            <a:r>
              <a:rPr lang="en-US" sz="2800" i="1" dirty="0" smtClean="0">
                <a:cs typeface="Times New Roman" pitchFamily="18" charset="0"/>
              </a:rPr>
              <a:t>,</a:t>
            </a:r>
            <a:endParaRPr lang="ru-RU" sz="2800" i="1" dirty="0">
              <a:cs typeface="Times New Roman" pitchFamily="18" charset="0"/>
            </a:endParaRPr>
          </a:p>
          <a:p>
            <a:r>
              <a:rPr lang="en-US" sz="2800" i="1" dirty="0">
                <a:cs typeface="Times New Roman" pitchFamily="18" charset="0"/>
              </a:rPr>
              <a:t>b</a:t>
            </a:r>
            <a:r>
              <a:rPr lang="en-US" sz="2800" i="1" dirty="0" smtClean="0">
                <a:cs typeface="Times New Roman" pitchFamily="18" charset="0"/>
              </a:rPr>
              <a:t> </a:t>
            </a:r>
            <a:r>
              <a:rPr lang="en-US" sz="2800" dirty="0" smtClean="0">
                <a:cs typeface="Times New Roman" pitchFamily="18" charset="0"/>
              </a:rPr>
              <a:t>=</a:t>
            </a:r>
            <a:r>
              <a:rPr lang="ru-RU" sz="2800" dirty="0" smtClean="0">
                <a:cs typeface="Times New Roman" pitchFamily="18" charset="0"/>
              </a:rPr>
              <a:t>1</a:t>
            </a:r>
            <a:r>
              <a:rPr lang="en-US" sz="2800" dirty="0" smtClean="0">
                <a:cs typeface="Times New Roman" pitchFamily="18" charset="0"/>
              </a:rPr>
              <a:t>,2</a:t>
            </a:r>
            <a:r>
              <a:rPr lang="ru-RU" sz="2800" dirty="0" smtClean="0">
                <a:cs typeface="Times New Roman" pitchFamily="18" charset="0"/>
              </a:rPr>
              <a:t> </a:t>
            </a:r>
            <a:r>
              <a:rPr lang="ru-RU" sz="2800" i="1" dirty="0" smtClean="0">
                <a:cs typeface="Times New Roman" pitchFamily="18" charset="0"/>
              </a:rPr>
              <a:t>м</a:t>
            </a:r>
            <a:r>
              <a:rPr lang="en-US" sz="2800" i="1" dirty="0" smtClean="0">
                <a:cs typeface="Times New Roman" pitchFamily="18" charset="0"/>
              </a:rPr>
              <a:t>,</a:t>
            </a:r>
            <a:endParaRPr lang="ru-RU" sz="2800" i="1" dirty="0">
              <a:cs typeface="Times New Roman" pitchFamily="18" charset="0"/>
            </a:endParaRPr>
          </a:p>
          <a:p>
            <a:r>
              <a:rPr lang="en-US" sz="2800" i="1" dirty="0">
                <a:cs typeface="Times New Roman" pitchFamily="18" charset="0"/>
              </a:rPr>
              <a:t>c</a:t>
            </a:r>
            <a:r>
              <a:rPr lang="en-US" sz="2800" i="1" dirty="0" smtClean="0">
                <a:cs typeface="Times New Roman" pitchFamily="18" charset="0"/>
              </a:rPr>
              <a:t> </a:t>
            </a:r>
            <a:r>
              <a:rPr lang="en-US" sz="2800" dirty="0" smtClean="0">
                <a:cs typeface="Times New Roman" pitchFamily="18" charset="0"/>
              </a:rPr>
              <a:t>=</a:t>
            </a:r>
            <a:r>
              <a:rPr lang="ru-RU" sz="2800" dirty="0" smtClean="0">
                <a:cs typeface="Times New Roman" pitchFamily="18" charset="0"/>
              </a:rPr>
              <a:t>1,5 </a:t>
            </a:r>
            <a:r>
              <a:rPr lang="ru-RU" sz="2800" i="1" dirty="0" smtClean="0">
                <a:cs typeface="Times New Roman" pitchFamily="18" charset="0"/>
              </a:rPr>
              <a:t>м</a:t>
            </a:r>
            <a:r>
              <a:rPr lang="en-US" sz="2800" i="1" dirty="0" smtClean="0">
                <a:cs typeface="Times New Roman" pitchFamily="18" charset="0"/>
              </a:rPr>
              <a:t>,</a:t>
            </a:r>
          </a:p>
          <a:p>
            <a:r>
              <a:rPr lang="en-US" sz="2800" i="1" dirty="0" smtClean="0">
                <a:cs typeface="Times New Roman" pitchFamily="18" charset="0"/>
              </a:rPr>
              <a:t>A</a:t>
            </a:r>
            <a:r>
              <a:rPr lang="en-US" sz="2800" baseline="-25000" dirty="0" smtClean="0">
                <a:cs typeface="Times New Roman" pitchFamily="18" charset="0"/>
              </a:rPr>
              <a:t>1</a:t>
            </a:r>
            <a:r>
              <a:rPr lang="en-US" sz="2800" i="1" dirty="0" smtClean="0">
                <a:cs typeface="Times New Roman" pitchFamily="18" charset="0"/>
              </a:rPr>
              <a:t>= </a:t>
            </a:r>
            <a:r>
              <a:rPr lang="en-US" sz="2800" dirty="0" smtClean="0">
                <a:cs typeface="Times New Roman" pitchFamily="18" charset="0"/>
              </a:rPr>
              <a:t>100 </a:t>
            </a:r>
            <a:r>
              <a:rPr lang="ru-RU" sz="2800" i="1" dirty="0" smtClean="0">
                <a:cs typeface="Times New Roman" pitchFamily="18" charset="0"/>
              </a:rPr>
              <a:t>мм</a:t>
            </a:r>
            <a:r>
              <a:rPr lang="ru-RU" sz="2800" dirty="0" smtClean="0">
                <a:cs typeface="Times New Roman" pitchFamily="18" charset="0"/>
              </a:rPr>
              <a:t>,</a:t>
            </a:r>
            <a:endParaRPr lang="en-US" sz="2800" dirty="0">
              <a:cs typeface="Times New Roman" pitchFamily="18" charset="0"/>
            </a:endParaRPr>
          </a:p>
          <a:p>
            <a:r>
              <a:rPr lang="en-US" sz="2800" i="1" dirty="0" smtClean="0">
                <a:cs typeface="Times New Roman" pitchFamily="18" charset="0"/>
              </a:rPr>
              <a:t>A</a:t>
            </a:r>
            <a:r>
              <a:rPr lang="ru-RU" sz="2800" baseline="-25000" dirty="0" smtClean="0">
                <a:cs typeface="Times New Roman" pitchFamily="18" charset="0"/>
              </a:rPr>
              <a:t>2</a:t>
            </a:r>
            <a:r>
              <a:rPr lang="en-US" sz="2800" i="1" dirty="0" smtClean="0">
                <a:cs typeface="Times New Roman" pitchFamily="18" charset="0"/>
              </a:rPr>
              <a:t>= </a:t>
            </a:r>
            <a:r>
              <a:rPr lang="en-US" sz="2800" dirty="0" smtClean="0">
                <a:cs typeface="Times New Roman" pitchFamily="18" charset="0"/>
              </a:rPr>
              <a:t>200 </a:t>
            </a:r>
            <a:r>
              <a:rPr lang="ru-RU" sz="2800" i="1" dirty="0">
                <a:cs typeface="Times New Roman" pitchFamily="18" charset="0"/>
              </a:rPr>
              <a:t>мм</a:t>
            </a:r>
            <a:r>
              <a:rPr lang="ru-RU" sz="2800" dirty="0">
                <a:cs typeface="Times New Roman" pitchFamily="18" charset="0"/>
              </a:rPr>
              <a:t>,</a:t>
            </a:r>
            <a:endParaRPr lang="en-US" sz="2800" dirty="0">
              <a:cs typeface="Times New Roman" pitchFamily="18" charset="0"/>
            </a:endParaRPr>
          </a:p>
          <a:p>
            <a:r>
              <a:rPr lang="en-US" sz="2800" i="1" dirty="0" smtClean="0">
                <a:cs typeface="Times New Roman" pitchFamily="18" charset="0"/>
              </a:rPr>
              <a:t>A</a:t>
            </a:r>
            <a:r>
              <a:rPr lang="ru-RU" sz="2800" baseline="-25000" dirty="0" smtClean="0">
                <a:cs typeface="Times New Roman" pitchFamily="18" charset="0"/>
              </a:rPr>
              <a:t>3</a:t>
            </a:r>
            <a:r>
              <a:rPr lang="en-US" sz="2800" i="1" dirty="0" smtClean="0">
                <a:cs typeface="Times New Roman" pitchFamily="18" charset="0"/>
              </a:rPr>
              <a:t>= </a:t>
            </a:r>
            <a:r>
              <a:rPr lang="en-US" sz="2800" dirty="0" smtClean="0">
                <a:cs typeface="Times New Roman" pitchFamily="18" charset="0"/>
              </a:rPr>
              <a:t>150 </a:t>
            </a:r>
            <a:r>
              <a:rPr lang="ru-RU" sz="2800" i="1" dirty="0" smtClean="0">
                <a:cs typeface="Times New Roman" pitchFamily="18" charset="0"/>
              </a:rPr>
              <a:t>мм</a:t>
            </a:r>
            <a:r>
              <a:rPr lang="ru-RU" sz="2800" dirty="0">
                <a:cs typeface="Times New Roman" pitchFamily="18" charset="0"/>
              </a:rPr>
              <a:t>.</a:t>
            </a:r>
            <a:r>
              <a:rPr lang="ru-RU" sz="2000" dirty="0" smtClean="0">
                <a:cs typeface="Times New Roman" pitchFamily="18" charset="0"/>
              </a:rPr>
              <a:t>             </a:t>
            </a:r>
            <a:endParaRPr lang="ru-RU" sz="2000" i="1" dirty="0">
              <a:cs typeface="Times New Roman" pitchFamily="18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6660232" y="579077"/>
            <a:ext cx="0" cy="58326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3942204"/>
              </p:ext>
            </p:extLst>
          </p:nvPr>
        </p:nvGraphicFramePr>
        <p:xfrm>
          <a:off x="6776646" y="4672306"/>
          <a:ext cx="2362200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681" name="Equation" r:id="rId3" imgW="939600" imgH="482400" progId="Equation.DSMT4">
                  <p:embed/>
                </p:oleObj>
              </mc:Choice>
              <mc:Fallback>
                <p:oleObj name="Equation" r:id="rId3" imgW="93960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6646" y="4672306"/>
                        <a:ext cx="2362200" cy="1212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35330" y="1615029"/>
            <a:ext cx="6480720" cy="1015283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43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0" grpId="0"/>
      <p:bldP spid="11" grpId="0"/>
      <p:bldP spid="12" grpId="0"/>
      <p:bldP spid="32" grpId="0"/>
      <p:bldP spid="33" grpId="0"/>
      <p:bldP spid="34" grpId="0"/>
      <p:bldP spid="35" grpId="0" animBg="1"/>
      <p:bldP spid="36" grpId="0" animBg="1"/>
      <p:bldP spid="37" grpId="0" animBg="1"/>
      <p:bldP spid="47" grpId="0"/>
      <p:bldP spid="52" grpId="0"/>
      <p:bldP spid="62" grpId="0"/>
      <p:bldP spid="63" grpId="0"/>
      <p:bldP spid="64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0836" y="1350793"/>
            <a:ext cx="1368152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158988" y="846737"/>
            <a:ext cx="1944216" cy="17281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103204" y="1062761"/>
            <a:ext cx="1872208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975412" y="774729"/>
            <a:ext cx="144016" cy="194421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214772" y="1710833"/>
            <a:ext cx="61206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751276" y="558705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2803" y="282101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10334" y="774729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1142764" y="1710833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3519028" y="1710833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0800000">
            <a:off x="5967300" y="1710834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790836" y="2142881"/>
            <a:ext cx="0" cy="1368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144240" y="2142881"/>
            <a:ext cx="14748" cy="14401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103204" y="2214889"/>
            <a:ext cx="0" cy="12961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6975412" y="2214889"/>
            <a:ext cx="0" cy="12961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1790836" y="3347853"/>
            <a:ext cx="136815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3158988" y="3347853"/>
            <a:ext cx="1944216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5103204" y="3347853"/>
            <a:ext cx="1872208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366900" y="3275845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51076" y="3275845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675106" y="3223001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1718828" y="1638825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4095092" y="1638825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5823284" y="1638825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 flipH="1">
            <a:off x="4167100" y="1731924"/>
            <a:ext cx="1" cy="1347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4167100" y="2862961"/>
            <a:ext cx="936104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4244055" y="2771789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flipH="1">
            <a:off x="5895291" y="1710833"/>
            <a:ext cx="1" cy="1347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5895292" y="2862961"/>
            <a:ext cx="1080120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071633" y="2771789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26740" y="1134769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371817" y="1187613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892097" y="1115605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5" name="Прямая со стрелкой 64"/>
          <p:cNvCxnSpPr/>
          <p:nvPr/>
        </p:nvCxnSpPr>
        <p:spPr>
          <a:xfrm flipV="1">
            <a:off x="6975412" y="1710832"/>
            <a:ext cx="504056" cy="1"/>
          </a:xfrm>
          <a:prstGeom prst="straightConnector1">
            <a:avLst/>
          </a:prstGeom>
          <a:ln w="38100"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554850" y="1003032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32917" y="4005064"/>
            <a:ext cx="88055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cs typeface="Times New Roman" pitchFamily="18" charset="0"/>
              </a:rPr>
              <a:t>Определяем реакцию заделки. </a:t>
            </a:r>
            <a:endParaRPr lang="en-US" sz="2400" dirty="0" smtClean="0">
              <a:cs typeface="Times New Roman" pitchFamily="18" charset="0"/>
            </a:endParaRPr>
          </a:p>
          <a:p>
            <a:r>
              <a:rPr lang="ru-RU" sz="2400" dirty="0" smtClean="0">
                <a:cs typeface="Times New Roman" pitchFamily="18" charset="0"/>
              </a:rPr>
              <a:t>Для этого вводим ось </a:t>
            </a:r>
            <a:r>
              <a:rPr lang="en-US" sz="2400" dirty="0" smtClean="0">
                <a:cs typeface="Times New Roman" pitchFamily="18" charset="0"/>
              </a:rPr>
              <a:t>x </a:t>
            </a:r>
            <a:r>
              <a:rPr lang="ru-RU" sz="2400" dirty="0" smtClean="0">
                <a:cs typeface="Times New Roman" pitchFamily="18" charset="0"/>
              </a:rPr>
              <a:t>и составляем уравнение равновесия</a:t>
            </a:r>
            <a:r>
              <a:rPr lang="en-US" sz="2400" dirty="0" smtClean="0">
                <a:cs typeface="Times New Roman" pitchFamily="18" charset="0"/>
              </a:rPr>
              <a:t>:</a:t>
            </a:r>
            <a:endParaRPr lang="ru-RU" sz="2400" dirty="0"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1467318" y="3832745"/>
            <a:ext cx="6552727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7504482" y="3093501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8347844"/>
              </p:ext>
            </p:extLst>
          </p:nvPr>
        </p:nvGraphicFramePr>
        <p:xfrm>
          <a:off x="2536377" y="4725144"/>
          <a:ext cx="4691063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81" name="Equation" r:id="rId4" imgW="1587500" imgH="228600" progId="">
                  <p:embed/>
                </p:oleObj>
              </mc:Choice>
              <mc:Fallback>
                <p:oleObj name="Equation" r:id="rId4" imgW="1587500" imgH="228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6377" y="4725144"/>
                        <a:ext cx="4691063" cy="676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6616376"/>
              </p:ext>
            </p:extLst>
          </p:nvPr>
        </p:nvGraphicFramePr>
        <p:xfrm>
          <a:off x="799888" y="5445224"/>
          <a:ext cx="3151188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82" name="Equation" r:id="rId6" imgW="1066800" imgH="228600" progId="">
                  <p:embed/>
                </p:oleObj>
              </mc:Choice>
              <mc:Fallback>
                <p:oleObj name="Equation" r:id="rId6" imgW="1066800" imgH="228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9888" y="5445224"/>
                        <a:ext cx="3151188" cy="676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550322"/>
              </p:ext>
            </p:extLst>
          </p:nvPr>
        </p:nvGraphicFramePr>
        <p:xfrm>
          <a:off x="3847194" y="5445224"/>
          <a:ext cx="4240212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83" name="Equation" r:id="rId8" imgW="1435100" imgH="203200" progId="">
                  <p:embed/>
                </p:oleObj>
              </mc:Choice>
              <mc:Fallback>
                <p:oleObj name="Equation" r:id="rId8" imgW="1435100" imgH="203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7194" y="5445224"/>
                        <a:ext cx="4240212" cy="601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354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0" grpId="0"/>
      <p:bldP spid="11" grpId="0"/>
      <p:bldP spid="12" grpId="0"/>
      <p:bldP spid="32" grpId="0"/>
      <p:bldP spid="33" grpId="0"/>
      <p:bldP spid="34" grpId="0"/>
      <p:bldP spid="35" grpId="0" animBg="1"/>
      <p:bldP spid="36" grpId="0" animBg="1"/>
      <p:bldP spid="37" grpId="0" animBg="1"/>
      <p:bldP spid="47" grpId="0"/>
      <p:bldP spid="52" grpId="0"/>
      <p:bldP spid="62" grpId="0"/>
      <p:bldP spid="63" grpId="0"/>
      <p:bldP spid="64" grpId="0"/>
      <p:bldP spid="66" grpId="0"/>
      <p:bldP spid="50" grpId="0"/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7688" y="1547653"/>
            <a:ext cx="1368152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985840" y="1043597"/>
            <a:ext cx="1944216" cy="17281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930056" y="1259621"/>
            <a:ext cx="1872208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802264" y="971589"/>
            <a:ext cx="144016" cy="194421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041624" y="1907693"/>
            <a:ext cx="61206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578128" y="755565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03936" y="448369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37186" y="971589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969616" y="1907693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3345880" y="1907693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0800000">
            <a:off x="5938168" y="1907694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617688" y="2339741"/>
            <a:ext cx="0" cy="23854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2971092" y="2339741"/>
            <a:ext cx="14748" cy="23854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4930056" y="2411749"/>
            <a:ext cx="0" cy="23133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6802264" y="2411749"/>
            <a:ext cx="0" cy="23133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1617688" y="3068960"/>
            <a:ext cx="136815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2971092" y="3059821"/>
            <a:ext cx="1022861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4930056" y="3068960"/>
            <a:ext cx="936104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022070" y="2996952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86965" y="2996952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1545680" y="1835685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3921944" y="1835685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5794152" y="1835685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 flipH="1">
            <a:off x="3993953" y="1928784"/>
            <a:ext cx="1" cy="27963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3993952" y="3059821"/>
            <a:ext cx="936104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4070907" y="2968649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flipH="1">
            <a:off x="5860417" y="1907693"/>
            <a:ext cx="5744" cy="2817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5860417" y="3059821"/>
            <a:ext cx="94184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035962" y="2968649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53592" y="1331629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198669" y="1384473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790957" y="1312465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5" name="Прямая со стрелкой 64"/>
          <p:cNvCxnSpPr/>
          <p:nvPr/>
        </p:nvCxnSpPr>
        <p:spPr>
          <a:xfrm flipV="1">
            <a:off x="6802264" y="1907692"/>
            <a:ext cx="504056" cy="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957766" y="1331629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38527" y="4869160"/>
            <a:ext cx="87259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cs typeface="Times New Roman" pitchFamily="18" charset="0"/>
              </a:rPr>
              <a:t>Разбиваем стержень на участки</a:t>
            </a:r>
            <a:r>
              <a:rPr lang="en-US" sz="2400" dirty="0" smtClean="0">
                <a:cs typeface="Times New Roman" pitchFamily="18" charset="0"/>
              </a:rPr>
              <a:t>: </a:t>
            </a:r>
            <a:r>
              <a:rPr lang="ru-RU" sz="2400" dirty="0" smtClean="0">
                <a:cs typeface="Times New Roman" pitchFamily="18" charset="0"/>
              </a:rPr>
              <a:t>участки начинаются там где приложена сила или стержень меняет свое сечение. </a:t>
            </a:r>
          </a:p>
          <a:p>
            <a:pPr algn="just"/>
            <a:r>
              <a:rPr lang="ru-RU" sz="2400" dirty="0" smtClean="0">
                <a:cs typeface="Times New Roman" pitchFamily="18" charset="0"/>
              </a:rPr>
              <a:t>Для нашего стержня получилось 5 участков.</a:t>
            </a:r>
            <a:endParaRPr lang="ru-RU" sz="2400" dirty="0"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206811" y="2977788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972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  <p:bldP spid="47" grpId="0"/>
      <p:bldP spid="52" grpId="0"/>
      <p:bldP spid="50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7117" y="1614534"/>
            <a:ext cx="1368152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145269" y="1110478"/>
            <a:ext cx="1944216" cy="17281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089485" y="1326502"/>
            <a:ext cx="1872208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961693" y="1038470"/>
            <a:ext cx="144016" cy="194421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201053" y="1974574"/>
            <a:ext cx="61206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737557" y="822446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63365" y="515250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96615" y="1038470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1129045" y="1974574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3505309" y="1974574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0800000">
            <a:off x="6097597" y="1974575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777117" y="2406622"/>
            <a:ext cx="0" cy="23854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130521" y="2406622"/>
            <a:ext cx="14748" cy="23854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089485" y="2478630"/>
            <a:ext cx="0" cy="23133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6961693" y="2478630"/>
            <a:ext cx="0" cy="23133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1777117" y="3135841"/>
            <a:ext cx="136815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3130521" y="3126702"/>
            <a:ext cx="1022861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5089485" y="3135841"/>
            <a:ext cx="936104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181499" y="3063833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46394" y="3063833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1705109" y="1902566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4081373" y="1902566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5953581" y="1902566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 flipH="1">
            <a:off x="4153382" y="1995665"/>
            <a:ext cx="1" cy="27963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4153381" y="3126702"/>
            <a:ext cx="936104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4230336" y="3035530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flipH="1">
            <a:off x="6019846" y="1974574"/>
            <a:ext cx="5744" cy="2817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6019846" y="3126702"/>
            <a:ext cx="94184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195391" y="3035530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13021" y="1398510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358098" y="1451354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950386" y="1379346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5" name="Прямая со стрелкой 64"/>
          <p:cNvCxnSpPr/>
          <p:nvPr/>
        </p:nvCxnSpPr>
        <p:spPr>
          <a:xfrm flipV="1">
            <a:off x="6961693" y="1974573"/>
            <a:ext cx="504056" cy="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7117195" y="1398510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7603" y="5013176"/>
            <a:ext cx="90263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cs typeface="Times New Roman" pitchFamily="18" charset="0"/>
              </a:rPr>
              <a:t>На 1м участке проводим сечение</a:t>
            </a:r>
            <a:r>
              <a:rPr lang="en-US" sz="2400" dirty="0" smtClean="0">
                <a:cs typeface="Times New Roman" pitchFamily="18" charset="0"/>
              </a:rPr>
              <a:t> I-I</a:t>
            </a:r>
            <a:r>
              <a:rPr lang="ru-RU" sz="2400" dirty="0" smtClean="0">
                <a:cs typeface="Times New Roman" pitchFamily="18" charset="0"/>
              </a:rPr>
              <a:t>. Сечение разбивает стержень на 2 части. Одну из частей отбрасываем, а другую </a:t>
            </a:r>
            <a:r>
              <a:rPr lang="ru-RU" sz="2400" dirty="0" err="1" smtClean="0">
                <a:cs typeface="Times New Roman" pitchFamily="18" charset="0"/>
              </a:rPr>
              <a:t>рассмотриваем</a:t>
            </a:r>
            <a:r>
              <a:rPr lang="ru-RU" sz="2400" dirty="0" smtClean="0">
                <a:cs typeface="Times New Roman" pitchFamily="18" charset="0"/>
              </a:rPr>
              <a:t>.</a:t>
            </a:r>
            <a:endParaRPr lang="ru-RU" sz="2400" dirty="0"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366240" y="3044669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449129" y="928103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2449129" y="2571177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2461193" y="888877"/>
            <a:ext cx="0" cy="2118063"/>
          </a:xfrm>
          <a:prstGeom prst="line">
            <a:avLst/>
          </a:prstGeom>
          <a:ln w="38100"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7422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576679" y="1440897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910187" y="2402100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93085" y="1800937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5" name="Прямая со стрелкой 64"/>
          <p:cNvCxnSpPr/>
          <p:nvPr/>
        </p:nvCxnSpPr>
        <p:spPr>
          <a:xfrm flipV="1">
            <a:off x="2129193" y="2402099"/>
            <a:ext cx="504056" cy="1"/>
          </a:xfrm>
          <a:prstGeom prst="straightConnector1">
            <a:avLst/>
          </a:prstGeom>
          <a:ln w="38100"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2284695" y="1800937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987825" y="1522118"/>
            <a:ext cx="61561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cs typeface="Times New Roman" pitchFamily="18" charset="0"/>
              </a:rPr>
              <a:t>Действие отброшенной части заменяем внутренним усилием. </a:t>
            </a:r>
          </a:p>
          <a:p>
            <a:r>
              <a:rPr lang="ru-RU" sz="2800" b="1" dirty="0" smtClean="0">
                <a:cs typeface="Times New Roman" pitchFamily="18" charset="0"/>
              </a:rPr>
              <a:t>Внутреннее усилие всегда направляем от сечения.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 flipH="1">
            <a:off x="2092258" y="1512860"/>
            <a:ext cx="45719" cy="1682496"/>
          </a:xfrm>
          <a:custGeom>
            <a:avLst/>
            <a:gdLst>
              <a:gd name="connsiteX0" fmla="*/ 10668 w 166116"/>
              <a:gd name="connsiteY0" fmla="*/ 0 h 1682496"/>
              <a:gd name="connsiteX1" fmla="*/ 166116 w 166116"/>
              <a:gd name="connsiteY1" fmla="*/ 777240 h 1682496"/>
              <a:gd name="connsiteX2" fmla="*/ 10668 w 166116"/>
              <a:gd name="connsiteY2" fmla="*/ 1143000 h 1682496"/>
              <a:gd name="connsiteX3" fmla="*/ 102108 w 166116"/>
              <a:gd name="connsiteY3" fmla="*/ 1682496 h 1682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116" h="1682496">
                <a:moveTo>
                  <a:pt x="10668" y="0"/>
                </a:moveTo>
                <a:cubicBezTo>
                  <a:pt x="88392" y="293370"/>
                  <a:pt x="166116" y="586740"/>
                  <a:pt x="166116" y="777240"/>
                </a:cubicBezTo>
                <a:cubicBezTo>
                  <a:pt x="166116" y="967740"/>
                  <a:pt x="21336" y="992124"/>
                  <a:pt x="10668" y="1143000"/>
                </a:cubicBezTo>
                <a:cubicBezTo>
                  <a:pt x="0" y="1293876"/>
                  <a:pt x="30480" y="1644396"/>
                  <a:pt x="102108" y="1682496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2129193" y="1330530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2129193" y="2973604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 rot="5400000" flipH="1" flipV="1">
            <a:off x="2141257" y="2016961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rot="5400000">
            <a:off x="1056829" y="2401306"/>
            <a:ext cx="857256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1486251" y="1973472"/>
            <a:ext cx="642942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1486251" y="2830728"/>
            <a:ext cx="642942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1486251" y="2400512"/>
            <a:ext cx="64294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2866527" y="410761"/>
            <a:ext cx="28318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cs typeface="Times New Roman" pitchFamily="18" charset="0"/>
              </a:rPr>
              <a:t>Сечение </a:t>
            </a:r>
            <a:r>
              <a:rPr lang="en-US" sz="4000" dirty="0" smtClean="0">
                <a:cs typeface="Times New Roman" pitchFamily="18" charset="0"/>
              </a:rPr>
              <a:t>I-I</a:t>
            </a:r>
            <a:endParaRPr lang="ru-RU" sz="4000" dirty="0"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99545" y="3587523"/>
            <a:ext cx="5365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cs typeface="Times New Roman" pitchFamily="18" charset="0"/>
              </a:rPr>
              <a:t>Составляем уравнение равновесия:</a:t>
            </a:r>
            <a:endParaRPr lang="ru-RU" sz="2400" dirty="0">
              <a:cs typeface="Times New Roman" pitchFamily="18" charset="0"/>
            </a:endParaRPr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9173671"/>
              </p:ext>
            </p:extLst>
          </p:nvPr>
        </p:nvGraphicFramePr>
        <p:xfrm>
          <a:off x="2849273" y="4084339"/>
          <a:ext cx="3430588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756" name="Equation" r:id="rId3" imgW="1091880" imgH="228600" progId="Equation.DSMT4">
                  <p:embed/>
                </p:oleObj>
              </mc:Choice>
              <mc:Fallback>
                <p:oleObj name="Equation" r:id="rId3" imgW="1091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9273" y="4084339"/>
                        <a:ext cx="3430588" cy="877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4944848"/>
              </p:ext>
            </p:extLst>
          </p:nvPr>
        </p:nvGraphicFramePr>
        <p:xfrm>
          <a:off x="2771800" y="5085184"/>
          <a:ext cx="4064000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757" name="Equation" r:id="rId5" imgW="1117440" imgH="228600" progId="">
                  <p:embed/>
                </p:oleObj>
              </mc:Choice>
              <mc:Fallback>
                <p:oleObj name="Equation" r:id="rId5" imgW="1117440" imgH="228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5085184"/>
                        <a:ext cx="4064000" cy="877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845718" y="5994808"/>
            <a:ext cx="8062785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>
                <a:cs typeface="Times New Roman" pitchFamily="18" charset="0"/>
              </a:rPr>
              <a:t>Знак </a:t>
            </a:r>
            <a:r>
              <a:rPr lang="en-US" sz="2400" dirty="0" smtClean="0">
                <a:cs typeface="Times New Roman" pitchFamily="18" charset="0"/>
              </a:rPr>
              <a:t>“-” </a:t>
            </a:r>
            <a:r>
              <a:rPr lang="ru-RU" sz="2400" dirty="0" smtClean="0">
                <a:cs typeface="Times New Roman" pitchFamily="18" charset="0"/>
              </a:rPr>
              <a:t>говорит о том, что участок испытывает сжатие.</a:t>
            </a:r>
            <a:endParaRPr lang="ru-RU" sz="24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59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2" grpId="0"/>
      <p:bldP spid="66" grpId="0"/>
      <p:bldP spid="38" grpId="0" animBg="1"/>
      <p:bldP spid="39" grpId="0"/>
      <p:bldP spid="40" grpId="0"/>
      <p:bldP spid="75" grpId="0"/>
      <p:bldP spid="17" grpId="0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7117" y="1614534"/>
            <a:ext cx="1368152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145269" y="1110478"/>
            <a:ext cx="1944216" cy="17281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089485" y="1326502"/>
            <a:ext cx="1872208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961693" y="1038470"/>
            <a:ext cx="144016" cy="194421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201053" y="1974574"/>
            <a:ext cx="61206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737557" y="822446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63365" y="515250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96615" y="1038470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1129045" y="1974574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505309" y="1974574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0800000">
            <a:off x="6097597" y="1974575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777117" y="2406622"/>
            <a:ext cx="0" cy="23854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3130521" y="2406622"/>
            <a:ext cx="14748" cy="23854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5089485" y="2478630"/>
            <a:ext cx="0" cy="23133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6961693" y="2478630"/>
            <a:ext cx="0" cy="23133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1777117" y="3135841"/>
            <a:ext cx="136815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130521" y="3126702"/>
            <a:ext cx="1022861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089485" y="3135841"/>
            <a:ext cx="936104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181499" y="3063833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46394" y="3063833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1705109" y="1902566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4081373" y="1902566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5953581" y="1902566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flipH="1">
            <a:off x="4153382" y="1995665"/>
            <a:ext cx="1" cy="27963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4153381" y="3126702"/>
            <a:ext cx="936104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230336" y="3035530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flipH="1">
            <a:off x="6019846" y="1974574"/>
            <a:ext cx="5744" cy="2817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6019846" y="3126702"/>
            <a:ext cx="94184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195391" y="3035530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13021" y="1398510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58098" y="1451354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950386" y="1379346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 flipV="1">
            <a:off x="6961693" y="1974573"/>
            <a:ext cx="504056" cy="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117195" y="1398510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366240" y="3044669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449129" y="928103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2449129" y="2571177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2461193" y="888877"/>
            <a:ext cx="0" cy="2118063"/>
          </a:xfrm>
          <a:prstGeom prst="line">
            <a:avLst/>
          </a:prstGeom>
          <a:ln w="38100"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1777117" y="2257556"/>
            <a:ext cx="0" cy="4329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3130521" y="2257556"/>
            <a:ext cx="0" cy="4329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5089485" y="2329564"/>
            <a:ext cx="0" cy="4329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6961693" y="2329564"/>
            <a:ext cx="0" cy="4329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H="1">
            <a:off x="4153383" y="1846599"/>
            <a:ext cx="1" cy="48125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flipH="1">
            <a:off x="6019846" y="1825508"/>
            <a:ext cx="5744" cy="48336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1777117" y="4494373"/>
            <a:ext cx="514857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819505" y="4138902"/>
            <a:ext cx="6190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кН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433753" y="423276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975436" y="4252891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>
            <a:off x="1777117" y="4494373"/>
            <a:ext cx="0" cy="4366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1777117" y="4930991"/>
            <a:ext cx="135340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3145269" y="4498943"/>
            <a:ext cx="0" cy="4366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205003" y="4858983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1929517" y="4498943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2137157" y="4498943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2353181" y="4498943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2569205" y="4498943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2785229" y="4498943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3001253" y="4498943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3413373" y="859984"/>
            <a:ext cx="0" cy="2118063"/>
          </a:xfrm>
          <a:prstGeom prst="line">
            <a:avLst/>
          </a:prstGeom>
          <a:ln w="38100"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3446206" y="71472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endParaRPr lang="ru-RU" dirty="0"/>
          </a:p>
        </p:txBody>
      </p:sp>
      <p:sp>
        <p:nvSpPr>
          <p:cNvPr id="64" name="TextBox 63"/>
          <p:cNvSpPr txBox="1"/>
          <p:nvPr/>
        </p:nvSpPr>
        <p:spPr>
          <a:xfrm>
            <a:off x="3446206" y="282227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II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68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5" grpId="0"/>
      <p:bldP spid="63" grpId="0"/>
      <p:bldP spid="6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80281" y="1782108"/>
            <a:ext cx="1368152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2504217" y="2142125"/>
            <a:ext cx="2952328" cy="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432209" y="2142148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736465" y="2142148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>
            <a:off x="3008273" y="2070140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TextBox 61"/>
          <p:cNvSpPr txBox="1"/>
          <p:nvPr/>
        </p:nvSpPr>
        <p:spPr>
          <a:xfrm>
            <a:off x="2393068" y="1566084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661262" y="1618928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4638107" y="990020"/>
            <a:ext cx="71438" cy="2313395"/>
          </a:xfrm>
          <a:custGeom>
            <a:avLst/>
            <a:gdLst>
              <a:gd name="connsiteX0" fmla="*/ 10668 w 166116"/>
              <a:gd name="connsiteY0" fmla="*/ 0 h 1682496"/>
              <a:gd name="connsiteX1" fmla="*/ 166116 w 166116"/>
              <a:gd name="connsiteY1" fmla="*/ 777240 h 1682496"/>
              <a:gd name="connsiteX2" fmla="*/ 10668 w 166116"/>
              <a:gd name="connsiteY2" fmla="*/ 1143000 h 1682496"/>
              <a:gd name="connsiteX3" fmla="*/ 102108 w 166116"/>
              <a:gd name="connsiteY3" fmla="*/ 1682496 h 1682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116" h="1682496">
                <a:moveTo>
                  <a:pt x="10668" y="0"/>
                </a:moveTo>
                <a:cubicBezTo>
                  <a:pt x="88392" y="293370"/>
                  <a:pt x="166116" y="586740"/>
                  <a:pt x="166116" y="777240"/>
                </a:cubicBezTo>
                <a:cubicBezTo>
                  <a:pt x="166116" y="967740"/>
                  <a:pt x="21336" y="992124"/>
                  <a:pt x="10668" y="1143000"/>
                </a:cubicBezTo>
                <a:cubicBezTo>
                  <a:pt x="0" y="1293876"/>
                  <a:pt x="30480" y="1644396"/>
                  <a:pt x="102108" y="1682496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TextBox 55"/>
          <p:cNvSpPr txBox="1"/>
          <p:nvPr/>
        </p:nvSpPr>
        <p:spPr>
          <a:xfrm>
            <a:off x="4631115" y="89412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endParaRPr lang="ru-RU" dirty="0"/>
          </a:p>
        </p:txBody>
      </p:sp>
      <p:sp>
        <p:nvSpPr>
          <p:cNvPr id="57" name="TextBox 56"/>
          <p:cNvSpPr txBox="1"/>
          <p:nvPr/>
        </p:nvSpPr>
        <p:spPr>
          <a:xfrm>
            <a:off x="4638107" y="294337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II</a:t>
            </a:r>
            <a:endParaRPr lang="ru-RU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4448433" y="1278007"/>
            <a:ext cx="0" cy="17282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448433" y="1280343"/>
            <a:ext cx="22539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433685" y="3006243"/>
            <a:ext cx="20442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475656" y="3552453"/>
            <a:ext cx="5365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cs typeface="Times New Roman" pitchFamily="18" charset="0"/>
              </a:rPr>
              <a:t>Составляем уравнение равновесия:</a:t>
            </a:r>
            <a:endParaRPr lang="ru-RU" sz="2400" dirty="0">
              <a:cs typeface="Times New Roman" pitchFamily="18" charset="0"/>
            </a:endParaRPr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7062483"/>
              </p:ext>
            </p:extLst>
          </p:nvPr>
        </p:nvGraphicFramePr>
        <p:xfrm>
          <a:off x="2499250" y="4221088"/>
          <a:ext cx="3470275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772" name="Equation" r:id="rId3" imgW="1104840" imgH="228600" progId="">
                  <p:embed/>
                </p:oleObj>
              </mc:Choice>
              <mc:Fallback>
                <p:oleObj name="Equation" r:id="rId3" imgW="1104840" imgH="228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9250" y="4221088"/>
                        <a:ext cx="3470275" cy="877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0606668"/>
              </p:ext>
            </p:extLst>
          </p:nvPr>
        </p:nvGraphicFramePr>
        <p:xfrm>
          <a:off x="2195736" y="5013176"/>
          <a:ext cx="4156075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773" name="Equation" r:id="rId5" imgW="1143000" imgH="228600" progId="">
                  <p:embed/>
                </p:oleObj>
              </mc:Choice>
              <mc:Fallback>
                <p:oleObj name="Equation" r:id="rId5" imgW="1143000" imgH="228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5013176"/>
                        <a:ext cx="4156075" cy="877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005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3728" y="1457357"/>
            <a:ext cx="1368152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953301"/>
            <a:ext cx="1944216" cy="17281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436096" y="1169325"/>
            <a:ext cx="1872208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308304" y="881293"/>
            <a:ext cx="144016" cy="194421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547664" y="1817397"/>
            <a:ext cx="61206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084168" y="665269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09976" y="358073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43226" y="881293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1475656" y="1817397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851920" y="1817397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0800000">
            <a:off x="6444208" y="1817398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123728" y="2249445"/>
            <a:ext cx="0" cy="4329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3477132" y="2249445"/>
            <a:ext cx="0" cy="4329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5436096" y="2321453"/>
            <a:ext cx="0" cy="4329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7236296" y="2321453"/>
            <a:ext cx="72008" cy="4329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123728" y="2978664"/>
            <a:ext cx="136815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477132" y="2969525"/>
            <a:ext cx="1022861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436096" y="2978664"/>
            <a:ext cx="936104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528110" y="2906656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93005" y="2906656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2051720" y="1745389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4427984" y="1745389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6300192" y="1745389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flipH="1">
            <a:off x="4499994" y="1838488"/>
            <a:ext cx="1" cy="48125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4499992" y="2969525"/>
            <a:ext cx="936104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576947" y="2878353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flipH="1">
            <a:off x="6366457" y="1817397"/>
            <a:ext cx="5744" cy="48336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6366457" y="2969525"/>
            <a:ext cx="94184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542002" y="2878353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36515" y="1241333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704709" y="1294177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296997" y="1222169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 flipV="1">
            <a:off x="7308304" y="1817396"/>
            <a:ext cx="504056" cy="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463806" y="1241333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12851" y="2887492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2123728" y="4486262"/>
            <a:ext cx="514857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166116" y="4130791"/>
            <a:ext cx="6190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кН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780364" y="422465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322047" y="424478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2123728" y="4486262"/>
            <a:ext cx="0" cy="4366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2123728" y="4922880"/>
            <a:ext cx="135340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3491880" y="4490832"/>
            <a:ext cx="0" cy="4366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551614" y="4850872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>
            <a:off x="2276128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2483768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2699792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2915816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3131840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3347864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674562" y="56936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endParaRPr lang="ru-RU" dirty="0"/>
          </a:p>
        </p:txBody>
      </p:sp>
      <p:sp>
        <p:nvSpPr>
          <p:cNvPr id="58" name="TextBox 57"/>
          <p:cNvSpPr txBox="1"/>
          <p:nvPr/>
        </p:nvSpPr>
        <p:spPr>
          <a:xfrm>
            <a:off x="3681554" y="261862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II</a:t>
            </a:r>
            <a:endParaRPr lang="ru-RU" dirty="0"/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3477132" y="4922880"/>
            <a:ext cx="1022863" cy="457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3635896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3779912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3995936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4211960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4355976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655524" y="4850872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871474" y="953301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2915816" y="2468258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68" name="Прямая соединительная линия 67"/>
          <p:cNvCxnSpPr/>
          <p:nvPr/>
        </p:nvCxnSpPr>
        <p:spPr>
          <a:xfrm>
            <a:off x="2858408" y="754035"/>
            <a:ext cx="0" cy="2118063"/>
          </a:xfrm>
          <a:prstGeom prst="line">
            <a:avLst/>
          </a:prstGeom>
          <a:ln w="38100"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3712851" y="754034"/>
            <a:ext cx="0" cy="2118063"/>
          </a:xfrm>
          <a:prstGeom prst="line">
            <a:avLst/>
          </a:prstGeom>
          <a:ln w="38100"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4920201" y="738439"/>
            <a:ext cx="0" cy="2118063"/>
          </a:xfrm>
          <a:prstGeom prst="line">
            <a:avLst/>
          </a:prstGeom>
          <a:ln w="38100"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4961052" y="569369"/>
            <a:ext cx="64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78" name="TextBox 77"/>
          <p:cNvSpPr txBox="1"/>
          <p:nvPr/>
        </p:nvSpPr>
        <p:spPr>
          <a:xfrm>
            <a:off x="4968044" y="2618624"/>
            <a:ext cx="64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III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147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7" grpId="0"/>
      <p:bldP spid="7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24532" y="1562255"/>
            <a:ext cx="1368152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748468" y="1922295"/>
            <a:ext cx="40929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410780" y="462971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44030" y="986191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1676460" y="1922295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052724" y="1922295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>
            <a:off x="2252524" y="1850287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4628788" y="1850287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TextBox 61"/>
          <p:cNvSpPr txBox="1"/>
          <p:nvPr/>
        </p:nvSpPr>
        <p:spPr>
          <a:xfrm>
            <a:off x="1637319" y="1346231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905513" y="1399075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5211844" y="803198"/>
            <a:ext cx="71438" cy="2313395"/>
          </a:xfrm>
          <a:custGeom>
            <a:avLst/>
            <a:gdLst>
              <a:gd name="connsiteX0" fmla="*/ 10668 w 166116"/>
              <a:gd name="connsiteY0" fmla="*/ 0 h 1682496"/>
              <a:gd name="connsiteX1" fmla="*/ 166116 w 166116"/>
              <a:gd name="connsiteY1" fmla="*/ 777240 h 1682496"/>
              <a:gd name="connsiteX2" fmla="*/ 10668 w 166116"/>
              <a:gd name="connsiteY2" fmla="*/ 1143000 h 1682496"/>
              <a:gd name="connsiteX3" fmla="*/ 102108 w 166116"/>
              <a:gd name="connsiteY3" fmla="*/ 1682496 h 1682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116" h="1682496">
                <a:moveTo>
                  <a:pt x="10668" y="0"/>
                </a:moveTo>
                <a:cubicBezTo>
                  <a:pt x="88392" y="293370"/>
                  <a:pt x="166116" y="586740"/>
                  <a:pt x="166116" y="777240"/>
                </a:cubicBezTo>
                <a:cubicBezTo>
                  <a:pt x="166116" y="967740"/>
                  <a:pt x="21336" y="992124"/>
                  <a:pt x="10668" y="1143000"/>
                </a:cubicBezTo>
                <a:cubicBezTo>
                  <a:pt x="0" y="1293876"/>
                  <a:pt x="30480" y="1644396"/>
                  <a:pt x="102108" y="1682496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8" name="TextBox 77"/>
          <p:cNvSpPr txBox="1"/>
          <p:nvPr/>
        </p:nvSpPr>
        <p:spPr>
          <a:xfrm>
            <a:off x="5204852" y="707298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79" name="TextBox 78"/>
          <p:cNvSpPr txBox="1"/>
          <p:nvPr/>
        </p:nvSpPr>
        <p:spPr>
          <a:xfrm>
            <a:off x="5211844" y="2756553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III</a:t>
            </a:r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692684" y="1058199"/>
            <a:ext cx="0" cy="17281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692684" y="1058199"/>
            <a:ext cx="1554879" cy="184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3692684" y="2786391"/>
            <a:ext cx="15191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>
            <a:off x="5352063" y="1922295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5276860" y="1399075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256507" y="3140968"/>
            <a:ext cx="5365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cs typeface="Times New Roman" pitchFamily="18" charset="0"/>
              </a:rPr>
              <a:t>Составляем уравнение равновесия:</a:t>
            </a:r>
            <a:endParaRPr lang="ru-RU" sz="2400" dirty="0">
              <a:cs typeface="Times New Roman" pitchFamily="18" charset="0"/>
            </a:endParaRPr>
          </a:p>
        </p:txBody>
      </p:sp>
      <p:graphicFrame>
        <p:nvGraphicFramePr>
          <p:cNvPr id="83" name="Объект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8715620"/>
              </p:ext>
            </p:extLst>
          </p:nvPr>
        </p:nvGraphicFramePr>
        <p:xfrm>
          <a:off x="1533822" y="4005064"/>
          <a:ext cx="4348163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796" name="Equation" r:id="rId3" imgW="1384200" imgH="228600" progId="">
                  <p:embed/>
                </p:oleObj>
              </mc:Choice>
              <mc:Fallback>
                <p:oleObj name="Equation" r:id="rId3" imgW="1384200" imgH="228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3822" y="4005064"/>
                        <a:ext cx="4348163" cy="877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3767591"/>
              </p:ext>
            </p:extLst>
          </p:nvPr>
        </p:nvGraphicFramePr>
        <p:xfrm>
          <a:off x="346075" y="5229225"/>
          <a:ext cx="7388225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797" name="Equation" r:id="rId5" imgW="2031840" imgH="228600" progId="">
                  <p:embed/>
                </p:oleObj>
              </mc:Choice>
              <mc:Fallback>
                <p:oleObj name="Equation" r:id="rId5" imgW="2031840" imgH="228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75" y="5229225"/>
                        <a:ext cx="7388225" cy="877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23625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2" grpId="0"/>
      <p:bldP spid="35" grpId="0" animBg="1"/>
      <p:bldP spid="36" grpId="0" animBg="1"/>
      <p:bldP spid="62" grpId="0"/>
      <p:bldP spid="63" grpId="0"/>
      <p:bldP spid="77" grpId="0" animBg="1"/>
      <p:bldP spid="78" grpId="0"/>
      <p:bldP spid="79" grpId="0"/>
      <p:bldP spid="81" grpId="0"/>
      <p:bldP spid="8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3728" y="1457357"/>
            <a:ext cx="1368152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953301"/>
            <a:ext cx="1944216" cy="17281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436096" y="1169325"/>
            <a:ext cx="1872208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308304" y="881293"/>
            <a:ext cx="144016" cy="194421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547664" y="1817397"/>
            <a:ext cx="61206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084168" y="665269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09976" y="358073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43226" y="881293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1475656" y="1817397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851920" y="1817397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0800000">
            <a:off x="6444208" y="1817398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123728" y="2249445"/>
            <a:ext cx="0" cy="4329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3477132" y="2249445"/>
            <a:ext cx="0" cy="4329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5436096" y="2321453"/>
            <a:ext cx="0" cy="4329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7236296" y="2321453"/>
            <a:ext cx="72008" cy="4329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123728" y="2978664"/>
            <a:ext cx="136815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477132" y="2969525"/>
            <a:ext cx="1022861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436096" y="2978664"/>
            <a:ext cx="936104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528110" y="2906656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93005" y="2906656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2051720" y="1745389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4427984" y="1745389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6300192" y="1745389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flipH="1">
            <a:off x="4499994" y="1838488"/>
            <a:ext cx="1" cy="48125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4499992" y="2969525"/>
            <a:ext cx="936104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576947" y="2878353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flipH="1">
            <a:off x="6366457" y="1817397"/>
            <a:ext cx="5744" cy="48336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6366457" y="2969525"/>
            <a:ext cx="94184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542002" y="2878353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36515" y="1241333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704709" y="1294177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296997" y="1222169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 flipV="1">
            <a:off x="7308304" y="1817396"/>
            <a:ext cx="504056" cy="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463806" y="1241333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12851" y="2887492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2123728" y="4486262"/>
            <a:ext cx="514857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166116" y="4130791"/>
            <a:ext cx="6190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кН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780364" y="422465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322047" y="424478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2123728" y="4486262"/>
            <a:ext cx="0" cy="4366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2123728" y="4922880"/>
            <a:ext cx="135340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3491880" y="4490832"/>
            <a:ext cx="0" cy="4366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551614" y="4850872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>
            <a:off x="2276128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2483768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2699792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2915816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3131840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3347864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674562" y="56936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endParaRPr lang="ru-RU" dirty="0"/>
          </a:p>
        </p:txBody>
      </p:sp>
      <p:sp>
        <p:nvSpPr>
          <p:cNvPr id="58" name="TextBox 57"/>
          <p:cNvSpPr txBox="1"/>
          <p:nvPr/>
        </p:nvSpPr>
        <p:spPr>
          <a:xfrm>
            <a:off x="3681554" y="261862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II</a:t>
            </a:r>
            <a:endParaRPr lang="ru-RU" dirty="0"/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3477132" y="4922880"/>
            <a:ext cx="1022863" cy="457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3635896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3779912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3995936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4211960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4355976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655524" y="4850872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871474" y="953301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2915816" y="2468258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68" name="Прямая соединительная линия 67"/>
          <p:cNvCxnSpPr/>
          <p:nvPr/>
        </p:nvCxnSpPr>
        <p:spPr>
          <a:xfrm>
            <a:off x="2858408" y="754035"/>
            <a:ext cx="0" cy="2118063"/>
          </a:xfrm>
          <a:prstGeom prst="line">
            <a:avLst/>
          </a:prstGeom>
          <a:ln w="38100"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3712851" y="754034"/>
            <a:ext cx="0" cy="2118063"/>
          </a:xfrm>
          <a:prstGeom prst="line">
            <a:avLst/>
          </a:prstGeom>
          <a:ln w="38100"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4920201" y="738439"/>
            <a:ext cx="0" cy="2118063"/>
          </a:xfrm>
          <a:prstGeom prst="line">
            <a:avLst/>
          </a:prstGeom>
          <a:ln w="38100"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4961052" y="569369"/>
            <a:ext cx="64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78" name="TextBox 77"/>
          <p:cNvSpPr txBox="1"/>
          <p:nvPr/>
        </p:nvSpPr>
        <p:spPr>
          <a:xfrm>
            <a:off x="4968044" y="2618624"/>
            <a:ext cx="64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III</a:t>
            </a:r>
            <a:endParaRPr lang="ru-RU" dirty="0"/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>
            <a:off x="4491292" y="4920595"/>
            <a:ext cx="0" cy="914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4491292" y="5834995"/>
            <a:ext cx="94383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flipV="1">
            <a:off x="5435123" y="4501820"/>
            <a:ext cx="0" cy="133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4607031" y="4501820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4759431" y="4486262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4931067" y="4486262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5075083" y="4486262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5219099" y="4486262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5363115" y="4486262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4662663" y="5835250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23492" y="3963042"/>
            <a:ext cx="3642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+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-</a:t>
            </a:r>
          </a:p>
          <a:p>
            <a:endParaRPr lang="ru-RU" sz="2400" b="1" dirty="0" smtClean="0"/>
          </a:p>
        </p:txBody>
      </p:sp>
      <p:cxnSp>
        <p:nvCxnSpPr>
          <p:cNvPr id="83" name="Прямая соединительная линия 82"/>
          <p:cNvCxnSpPr/>
          <p:nvPr/>
        </p:nvCxnSpPr>
        <p:spPr>
          <a:xfrm>
            <a:off x="5904148" y="719527"/>
            <a:ext cx="0" cy="2118063"/>
          </a:xfrm>
          <a:prstGeom prst="line">
            <a:avLst/>
          </a:prstGeom>
          <a:ln w="38100"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5934553" y="463593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IV</a:t>
            </a:r>
            <a:endParaRPr lang="ru-RU" dirty="0"/>
          </a:p>
        </p:txBody>
      </p:sp>
      <p:sp>
        <p:nvSpPr>
          <p:cNvPr id="86" name="TextBox 85"/>
          <p:cNvSpPr txBox="1"/>
          <p:nvPr/>
        </p:nvSpPr>
        <p:spPr>
          <a:xfrm>
            <a:off x="5941545" y="2512848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IV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477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39752" y="1691669"/>
            <a:ext cx="1368152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707904" y="1187613"/>
            <a:ext cx="1944216" cy="17281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763688" y="2051709"/>
            <a:ext cx="4813050" cy="45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300192" y="899581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26000" y="592385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59250" y="1115605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1691680" y="2051709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067944" y="2051709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>
            <a:off x="2267744" y="1979701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4644008" y="1979701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TextBox 61"/>
          <p:cNvSpPr txBox="1"/>
          <p:nvPr/>
        </p:nvSpPr>
        <p:spPr>
          <a:xfrm>
            <a:off x="1652539" y="1475645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920733" y="1528489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Полилиния 85"/>
          <p:cNvSpPr/>
          <p:nvPr/>
        </p:nvSpPr>
        <p:spPr>
          <a:xfrm>
            <a:off x="5947144" y="962297"/>
            <a:ext cx="71438" cy="2313395"/>
          </a:xfrm>
          <a:custGeom>
            <a:avLst/>
            <a:gdLst>
              <a:gd name="connsiteX0" fmla="*/ 10668 w 166116"/>
              <a:gd name="connsiteY0" fmla="*/ 0 h 1682496"/>
              <a:gd name="connsiteX1" fmla="*/ 166116 w 166116"/>
              <a:gd name="connsiteY1" fmla="*/ 777240 h 1682496"/>
              <a:gd name="connsiteX2" fmla="*/ 10668 w 166116"/>
              <a:gd name="connsiteY2" fmla="*/ 1143000 h 1682496"/>
              <a:gd name="connsiteX3" fmla="*/ 102108 w 166116"/>
              <a:gd name="connsiteY3" fmla="*/ 1682496 h 1682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116" h="1682496">
                <a:moveTo>
                  <a:pt x="10668" y="0"/>
                </a:moveTo>
                <a:cubicBezTo>
                  <a:pt x="88392" y="293370"/>
                  <a:pt x="166116" y="586740"/>
                  <a:pt x="166116" y="777240"/>
                </a:cubicBezTo>
                <a:cubicBezTo>
                  <a:pt x="166116" y="967740"/>
                  <a:pt x="21336" y="992124"/>
                  <a:pt x="10668" y="1143000"/>
                </a:cubicBezTo>
                <a:cubicBezTo>
                  <a:pt x="0" y="1293876"/>
                  <a:pt x="30480" y="1644396"/>
                  <a:pt x="102108" y="1682496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7" name="TextBox 86"/>
          <p:cNvSpPr txBox="1"/>
          <p:nvPr/>
        </p:nvSpPr>
        <p:spPr>
          <a:xfrm>
            <a:off x="5940152" y="866397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IV</a:t>
            </a:r>
            <a:endParaRPr lang="ru-RU" dirty="0"/>
          </a:p>
        </p:txBody>
      </p:sp>
      <p:sp>
        <p:nvSpPr>
          <p:cNvPr id="88" name="TextBox 87"/>
          <p:cNvSpPr txBox="1"/>
          <p:nvPr/>
        </p:nvSpPr>
        <p:spPr>
          <a:xfrm>
            <a:off x="5947144" y="2915652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IV</a:t>
            </a:r>
            <a:endParaRPr lang="ru-RU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5652120" y="1189904"/>
            <a:ext cx="0" cy="1725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5652120" y="1403637"/>
            <a:ext cx="33074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5652120" y="2699781"/>
            <a:ext cx="29502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986583" y="3501008"/>
            <a:ext cx="5365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cs typeface="Times New Roman" pitchFamily="18" charset="0"/>
              </a:rPr>
              <a:t>Составляем уравнение равновесия:</a:t>
            </a:r>
            <a:endParaRPr lang="ru-RU" sz="2400" dirty="0">
              <a:cs typeface="Times New Roman" pitchFamily="18" charset="0"/>
            </a:endParaRPr>
          </a:p>
        </p:txBody>
      </p:sp>
      <p:graphicFrame>
        <p:nvGraphicFramePr>
          <p:cNvPr id="90" name="Объект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2214179"/>
              </p:ext>
            </p:extLst>
          </p:nvPr>
        </p:nvGraphicFramePr>
        <p:xfrm>
          <a:off x="2208426" y="4077072"/>
          <a:ext cx="4348163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808" name="Equation" r:id="rId3" imgW="1384200" imgH="228600" progId="">
                  <p:embed/>
                </p:oleObj>
              </mc:Choice>
              <mc:Fallback>
                <p:oleObj name="Equation" r:id="rId3" imgW="1384200" imgH="228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8426" y="4077072"/>
                        <a:ext cx="4348163" cy="877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8284777"/>
              </p:ext>
            </p:extLst>
          </p:nvPr>
        </p:nvGraphicFramePr>
        <p:xfrm>
          <a:off x="708868" y="4941168"/>
          <a:ext cx="7434263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809" name="Equation" r:id="rId5" imgW="2044440" imgH="228600" progId="">
                  <p:embed/>
                </p:oleObj>
              </mc:Choice>
              <mc:Fallback>
                <p:oleObj name="Equation" r:id="rId5" imgW="2044440" imgH="228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868" y="4941168"/>
                        <a:ext cx="7434263" cy="877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2" name="Прямая со стрелкой 91"/>
          <p:cNvCxnSpPr/>
          <p:nvPr/>
        </p:nvCxnSpPr>
        <p:spPr>
          <a:xfrm>
            <a:off x="6087363" y="2051709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6012160" y="1528489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1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000"/>
                            </p:stCondLst>
                            <p:childTnLst>
                              <p:par>
                                <p:cTn id="1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/>
      <p:bldP spid="11" grpId="0"/>
      <p:bldP spid="12" grpId="0"/>
      <p:bldP spid="35" grpId="0" animBg="1"/>
      <p:bldP spid="36" grpId="0" animBg="1"/>
      <p:bldP spid="62" grpId="0"/>
      <p:bldP spid="63" grpId="0"/>
      <p:bldP spid="86" grpId="0" animBg="1"/>
      <p:bldP spid="87" grpId="0"/>
      <p:bldP spid="88" grpId="0"/>
      <p:bldP spid="89" grpId="0"/>
      <p:bldP spid="9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3728" y="1457357"/>
            <a:ext cx="1368152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953301"/>
            <a:ext cx="1944216" cy="17281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436096" y="1169325"/>
            <a:ext cx="1872208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308304" y="881293"/>
            <a:ext cx="144016" cy="194421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547664" y="1817397"/>
            <a:ext cx="61206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084168" y="665269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09976" y="358073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43226" y="881293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1475656" y="1817397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851920" y="1817397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0800000">
            <a:off x="6444208" y="1817398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123728" y="2249445"/>
            <a:ext cx="0" cy="4329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3477132" y="2249445"/>
            <a:ext cx="0" cy="4329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5436096" y="2321453"/>
            <a:ext cx="0" cy="4329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308304" y="2321453"/>
            <a:ext cx="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123728" y="2978664"/>
            <a:ext cx="136815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477132" y="2969525"/>
            <a:ext cx="1022861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436096" y="2978664"/>
            <a:ext cx="936104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528110" y="2906656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93005" y="2906656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2051720" y="1745389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4427984" y="1745389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6300192" y="1745389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flipH="1">
            <a:off x="4499994" y="1838488"/>
            <a:ext cx="1" cy="48125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4499992" y="2969525"/>
            <a:ext cx="936104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576947" y="2878353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flipH="1">
            <a:off x="6366457" y="1817397"/>
            <a:ext cx="5744" cy="48336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6366457" y="2969525"/>
            <a:ext cx="94184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542002" y="2878353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36515" y="1241333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704709" y="1294177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296997" y="1222169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 flipV="1">
            <a:off x="7308304" y="1817396"/>
            <a:ext cx="504056" cy="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463806" y="1241333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12851" y="2887492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2123728" y="4486262"/>
            <a:ext cx="514857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166116" y="4130791"/>
            <a:ext cx="6190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кН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780364" y="422465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322047" y="424478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2123728" y="4486262"/>
            <a:ext cx="0" cy="4366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2123728" y="4922880"/>
            <a:ext cx="135340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3491880" y="4490832"/>
            <a:ext cx="0" cy="4366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551614" y="4850872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>
            <a:off x="2276128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2483768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2699792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2915816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3131840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3347864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674562" y="56936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endParaRPr lang="ru-RU" dirty="0"/>
          </a:p>
        </p:txBody>
      </p:sp>
      <p:sp>
        <p:nvSpPr>
          <p:cNvPr id="58" name="TextBox 57"/>
          <p:cNvSpPr txBox="1"/>
          <p:nvPr/>
        </p:nvSpPr>
        <p:spPr>
          <a:xfrm>
            <a:off x="3681554" y="261862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II</a:t>
            </a:r>
            <a:endParaRPr lang="ru-RU" dirty="0"/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3477132" y="4922880"/>
            <a:ext cx="1022863" cy="457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3635896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3779912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3995936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4211960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4355976" y="449083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655524" y="4850872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871474" y="953301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2915816" y="2468258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68" name="Прямая соединительная линия 67"/>
          <p:cNvCxnSpPr/>
          <p:nvPr/>
        </p:nvCxnSpPr>
        <p:spPr>
          <a:xfrm>
            <a:off x="2858408" y="754035"/>
            <a:ext cx="0" cy="2118063"/>
          </a:xfrm>
          <a:prstGeom prst="line">
            <a:avLst/>
          </a:prstGeom>
          <a:ln w="38100"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3712851" y="754034"/>
            <a:ext cx="0" cy="2118063"/>
          </a:xfrm>
          <a:prstGeom prst="line">
            <a:avLst/>
          </a:prstGeom>
          <a:ln w="38100"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4920201" y="738439"/>
            <a:ext cx="0" cy="2118063"/>
          </a:xfrm>
          <a:prstGeom prst="line">
            <a:avLst/>
          </a:prstGeom>
          <a:ln w="38100"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4961052" y="569369"/>
            <a:ext cx="64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78" name="TextBox 77"/>
          <p:cNvSpPr txBox="1"/>
          <p:nvPr/>
        </p:nvSpPr>
        <p:spPr>
          <a:xfrm>
            <a:off x="4968044" y="2618624"/>
            <a:ext cx="64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III</a:t>
            </a:r>
            <a:endParaRPr lang="ru-RU" dirty="0"/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>
            <a:off x="4491292" y="4920595"/>
            <a:ext cx="0" cy="914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4491292" y="5834995"/>
            <a:ext cx="94383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flipV="1">
            <a:off x="5435123" y="4501820"/>
            <a:ext cx="0" cy="133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4607031" y="4501820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4759431" y="4486262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4931067" y="4486262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5075083" y="4486262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5219099" y="4486262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5363115" y="4486262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4662663" y="5835250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23492" y="3963042"/>
            <a:ext cx="3642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+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-</a:t>
            </a:r>
          </a:p>
          <a:p>
            <a:endParaRPr lang="ru-RU" sz="2400" b="1" dirty="0" smtClean="0"/>
          </a:p>
        </p:txBody>
      </p:sp>
      <p:cxnSp>
        <p:nvCxnSpPr>
          <p:cNvPr id="84" name="Прямая соединительная линия 83"/>
          <p:cNvCxnSpPr/>
          <p:nvPr/>
        </p:nvCxnSpPr>
        <p:spPr>
          <a:xfrm>
            <a:off x="5379910" y="4486261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flipV="1">
            <a:off x="5451918" y="5819436"/>
            <a:ext cx="936104" cy="158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>
            <a:off x="5595934" y="4486261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>
            <a:off x="5739950" y="4486261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>
            <a:off x="5883966" y="4486261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6027982" y="4486261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6171998" y="4486261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>
            <a:off x="6316014" y="4486261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5508034" y="5854413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3" name="Прямая соединительная линия 92"/>
          <p:cNvCxnSpPr/>
          <p:nvPr/>
        </p:nvCxnSpPr>
        <p:spPr>
          <a:xfrm>
            <a:off x="5904148" y="719527"/>
            <a:ext cx="0" cy="2118063"/>
          </a:xfrm>
          <a:prstGeom prst="line">
            <a:avLst/>
          </a:prstGeom>
          <a:ln w="38100"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5934553" y="463593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IV</a:t>
            </a:r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5941545" y="2512848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IV</a:t>
            </a:r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6824069" y="480603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endParaRPr lang="ru-RU" dirty="0"/>
          </a:p>
        </p:txBody>
      </p:sp>
      <p:sp>
        <p:nvSpPr>
          <p:cNvPr id="97" name="TextBox 96"/>
          <p:cNvSpPr txBox="1"/>
          <p:nvPr/>
        </p:nvSpPr>
        <p:spPr>
          <a:xfrm>
            <a:off x="6802264" y="2553751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endParaRPr lang="ru-RU" dirty="0"/>
          </a:p>
        </p:txBody>
      </p:sp>
      <p:cxnSp>
        <p:nvCxnSpPr>
          <p:cNvPr id="98" name="Прямая соединительная линия 97"/>
          <p:cNvCxnSpPr/>
          <p:nvPr/>
        </p:nvCxnSpPr>
        <p:spPr>
          <a:xfrm>
            <a:off x="6747217" y="648259"/>
            <a:ext cx="0" cy="2118063"/>
          </a:xfrm>
          <a:prstGeom prst="line">
            <a:avLst/>
          </a:prstGeom>
          <a:ln w="38100"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951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6" grpId="0"/>
      <p:bldP spid="9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995936" y="929266"/>
            <a:ext cx="144016" cy="194421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2771800" y="1865370"/>
            <a:ext cx="1584176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3131840" y="1865369"/>
            <a:ext cx="432048" cy="2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flipV="1">
            <a:off x="3995936" y="1865369"/>
            <a:ext cx="504056" cy="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151438" y="1289306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Полилиния 95"/>
          <p:cNvSpPr/>
          <p:nvPr/>
        </p:nvSpPr>
        <p:spPr>
          <a:xfrm>
            <a:off x="3570880" y="818281"/>
            <a:ext cx="71438" cy="2313395"/>
          </a:xfrm>
          <a:custGeom>
            <a:avLst/>
            <a:gdLst>
              <a:gd name="connsiteX0" fmla="*/ 10668 w 166116"/>
              <a:gd name="connsiteY0" fmla="*/ 0 h 1682496"/>
              <a:gd name="connsiteX1" fmla="*/ 166116 w 166116"/>
              <a:gd name="connsiteY1" fmla="*/ 777240 h 1682496"/>
              <a:gd name="connsiteX2" fmla="*/ 10668 w 166116"/>
              <a:gd name="connsiteY2" fmla="*/ 1143000 h 1682496"/>
              <a:gd name="connsiteX3" fmla="*/ 102108 w 166116"/>
              <a:gd name="connsiteY3" fmla="*/ 1682496 h 1682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116" h="1682496">
                <a:moveTo>
                  <a:pt x="10668" y="0"/>
                </a:moveTo>
                <a:cubicBezTo>
                  <a:pt x="88392" y="293370"/>
                  <a:pt x="166116" y="586740"/>
                  <a:pt x="166116" y="777240"/>
                </a:cubicBezTo>
                <a:cubicBezTo>
                  <a:pt x="166116" y="967740"/>
                  <a:pt x="21336" y="992124"/>
                  <a:pt x="10668" y="1143000"/>
                </a:cubicBezTo>
                <a:cubicBezTo>
                  <a:pt x="0" y="1293876"/>
                  <a:pt x="30480" y="1644396"/>
                  <a:pt x="102108" y="1682496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TextBox 96"/>
          <p:cNvSpPr txBox="1"/>
          <p:nvPr/>
        </p:nvSpPr>
        <p:spPr>
          <a:xfrm>
            <a:off x="3563888" y="722381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endParaRPr lang="ru-RU" dirty="0"/>
          </a:p>
        </p:txBody>
      </p:sp>
      <p:sp>
        <p:nvSpPr>
          <p:cNvPr id="98" name="TextBox 97"/>
          <p:cNvSpPr txBox="1"/>
          <p:nvPr/>
        </p:nvSpPr>
        <p:spPr>
          <a:xfrm>
            <a:off x="3570880" y="2771636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endParaRPr lang="ru-RU" dirty="0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flipH="1">
            <a:off x="3606599" y="1217298"/>
            <a:ext cx="38933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 flipH="1">
            <a:off x="3606599" y="2522581"/>
            <a:ext cx="38933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2849551" y="1289306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800" baseline="-250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256507" y="3140968"/>
            <a:ext cx="48130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Составляем уравнение равновесия: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2" name="Объект 10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1682062"/>
              </p:ext>
            </p:extLst>
          </p:nvPr>
        </p:nvGraphicFramePr>
        <p:xfrm>
          <a:off x="1892300" y="4005263"/>
          <a:ext cx="3630613" cy="87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826" name="Equation" r:id="rId4" imgW="1155600" imgH="228600" progId="">
                  <p:embed/>
                </p:oleObj>
              </mc:Choice>
              <mc:Fallback>
                <p:oleObj name="Equation" r:id="rId4" imgW="1155600" imgH="228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2300" y="4005263"/>
                        <a:ext cx="3630613" cy="877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907518"/>
              </p:ext>
            </p:extLst>
          </p:nvPr>
        </p:nvGraphicFramePr>
        <p:xfrm>
          <a:off x="2238375" y="5229225"/>
          <a:ext cx="3602038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827" name="Equation" r:id="rId6" imgW="990360" imgH="228600" progId="">
                  <p:embed/>
                </p:oleObj>
              </mc:Choice>
              <mc:Fallback>
                <p:oleObj name="Equation" r:id="rId6" imgW="990360" imgH="228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8375" y="5229225"/>
                        <a:ext cx="3602038" cy="877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8046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6" grpId="0"/>
      <p:bldP spid="96" grpId="0" animBg="1"/>
      <p:bldP spid="97" grpId="0"/>
      <p:bldP spid="98" grpId="0"/>
      <p:bldP spid="100" grpId="0"/>
      <p:bldP spid="10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3728" y="1457357"/>
            <a:ext cx="1368152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953301"/>
            <a:ext cx="1944216" cy="17281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436096" y="1169325"/>
            <a:ext cx="1872208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308304" y="881293"/>
            <a:ext cx="144016" cy="194421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547664" y="1817397"/>
            <a:ext cx="61206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084168" y="665269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09976" y="358073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43226" y="881293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1475656" y="1817397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851920" y="1817397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0800000">
            <a:off x="6444208" y="1817398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123728" y="2249445"/>
            <a:ext cx="0" cy="4329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3477132" y="2249445"/>
            <a:ext cx="0" cy="4329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5436096" y="2321453"/>
            <a:ext cx="0" cy="4329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308304" y="2321453"/>
            <a:ext cx="72008" cy="4329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123728" y="2978664"/>
            <a:ext cx="136815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477132" y="2969525"/>
            <a:ext cx="1022861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436096" y="2978664"/>
            <a:ext cx="936104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528110" y="2906656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93005" y="2906656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2051720" y="1745389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4427984" y="1745389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6300192" y="1745389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flipH="1">
            <a:off x="4499994" y="1838488"/>
            <a:ext cx="1" cy="48125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4499992" y="2969525"/>
            <a:ext cx="936104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576947" y="2878353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flipH="1">
            <a:off x="6366457" y="1817397"/>
            <a:ext cx="5744" cy="48336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6366457" y="2969525"/>
            <a:ext cx="94184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542002" y="2878353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36515" y="1241333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704709" y="1294177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296997" y="1222169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 flipV="1">
            <a:off x="7308304" y="1817396"/>
            <a:ext cx="504056" cy="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463806" y="1241333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12851" y="2887492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674562" y="56936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endParaRPr lang="ru-RU" dirty="0"/>
          </a:p>
        </p:txBody>
      </p:sp>
      <p:sp>
        <p:nvSpPr>
          <p:cNvPr id="58" name="TextBox 57"/>
          <p:cNvSpPr txBox="1"/>
          <p:nvPr/>
        </p:nvSpPr>
        <p:spPr>
          <a:xfrm>
            <a:off x="3681554" y="261862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II</a:t>
            </a:r>
            <a:endParaRPr lang="ru-RU" dirty="0"/>
          </a:p>
        </p:txBody>
      </p:sp>
      <p:sp>
        <p:nvSpPr>
          <p:cNvPr id="66" name="TextBox 65"/>
          <p:cNvSpPr txBox="1"/>
          <p:nvPr/>
        </p:nvSpPr>
        <p:spPr>
          <a:xfrm>
            <a:off x="2871474" y="953301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2915816" y="2468258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68" name="Прямая соединительная линия 67"/>
          <p:cNvCxnSpPr/>
          <p:nvPr/>
        </p:nvCxnSpPr>
        <p:spPr>
          <a:xfrm>
            <a:off x="2858408" y="754035"/>
            <a:ext cx="0" cy="2118063"/>
          </a:xfrm>
          <a:prstGeom prst="line">
            <a:avLst/>
          </a:prstGeom>
          <a:ln w="38100"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3712851" y="754034"/>
            <a:ext cx="0" cy="2118063"/>
          </a:xfrm>
          <a:prstGeom prst="line">
            <a:avLst/>
          </a:prstGeom>
          <a:ln w="38100"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4920201" y="738439"/>
            <a:ext cx="0" cy="2118063"/>
          </a:xfrm>
          <a:prstGeom prst="line">
            <a:avLst/>
          </a:prstGeom>
          <a:ln w="38100"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4961052" y="569369"/>
            <a:ext cx="64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78" name="TextBox 77"/>
          <p:cNvSpPr txBox="1"/>
          <p:nvPr/>
        </p:nvSpPr>
        <p:spPr>
          <a:xfrm>
            <a:off x="4968044" y="2618624"/>
            <a:ext cx="64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III</a:t>
            </a:r>
            <a:endParaRPr lang="ru-RU" dirty="0"/>
          </a:p>
        </p:txBody>
      </p:sp>
      <p:cxnSp>
        <p:nvCxnSpPr>
          <p:cNvPr id="93" name="Прямая соединительная линия 92"/>
          <p:cNvCxnSpPr/>
          <p:nvPr/>
        </p:nvCxnSpPr>
        <p:spPr>
          <a:xfrm>
            <a:off x="5904148" y="719527"/>
            <a:ext cx="0" cy="2118063"/>
          </a:xfrm>
          <a:prstGeom prst="line">
            <a:avLst/>
          </a:prstGeom>
          <a:ln w="38100"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5934553" y="463593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IV</a:t>
            </a:r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5941545" y="2512848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IV</a:t>
            </a:r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6824069" y="480603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endParaRPr lang="ru-RU" dirty="0"/>
          </a:p>
        </p:txBody>
      </p:sp>
      <p:sp>
        <p:nvSpPr>
          <p:cNvPr id="97" name="TextBox 96"/>
          <p:cNvSpPr txBox="1"/>
          <p:nvPr/>
        </p:nvSpPr>
        <p:spPr>
          <a:xfrm>
            <a:off x="6802264" y="2553751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endParaRPr lang="ru-RU" dirty="0"/>
          </a:p>
        </p:txBody>
      </p:sp>
      <p:cxnSp>
        <p:nvCxnSpPr>
          <p:cNvPr id="98" name="Прямая соединительная линия 97"/>
          <p:cNvCxnSpPr/>
          <p:nvPr/>
        </p:nvCxnSpPr>
        <p:spPr>
          <a:xfrm>
            <a:off x="6747217" y="648259"/>
            <a:ext cx="0" cy="2118063"/>
          </a:xfrm>
          <a:prstGeom prst="line">
            <a:avLst/>
          </a:prstGeom>
          <a:ln w="38100"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4" name="Прямая соединительная линия 113"/>
          <p:cNvCxnSpPr>
            <a:endCxn id="117" idx="1"/>
          </p:cNvCxnSpPr>
          <p:nvPr/>
        </p:nvCxnSpPr>
        <p:spPr>
          <a:xfrm>
            <a:off x="2127933" y="5269252"/>
            <a:ext cx="5198319" cy="201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1170321" y="4913781"/>
            <a:ext cx="6190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кН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1784569" y="500764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7326252" y="502777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cxnSp>
        <p:nvCxnSpPr>
          <p:cNvPr id="118" name="Прямая соединительная линия 117"/>
          <p:cNvCxnSpPr/>
          <p:nvPr/>
        </p:nvCxnSpPr>
        <p:spPr>
          <a:xfrm>
            <a:off x="2127933" y="5269252"/>
            <a:ext cx="0" cy="4366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единительная линия 118"/>
          <p:cNvCxnSpPr/>
          <p:nvPr/>
        </p:nvCxnSpPr>
        <p:spPr>
          <a:xfrm>
            <a:off x="2127933" y="5705870"/>
            <a:ext cx="135340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/>
          <p:cNvCxnSpPr/>
          <p:nvPr/>
        </p:nvCxnSpPr>
        <p:spPr>
          <a:xfrm>
            <a:off x="3496085" y="5273822"/>
            <a:ext cx="0" cy="4366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/>
          <p:cNvSpPr txBox="1"/>
          <p:nvPr/>
        </p:nvSpPr>
        <p:spPr>
          <a:xfrm>
            <a:off x="2555819" y="5633862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2" name="Прямая соединительная линия 121"/>
          <p:cNvCxnSpPr/>
          <p:nvPr/>
        </p:nvCxnSpPr>
        <p:spPr>
          <a:xfrm>
            <a:off x="2280333" y="527382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единительная линия 122"/>
          <p:cNvCxnSpPr/>
          <p:nvPr/>
        </p:nvCxnSpPr>
        <p:spPr>
          <a:xfrm>
            <a:off x="2487973" y="527382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Прямая соединительная линия 123"/>
          <p:cNvCxnSpPr/>
          <p:nvPr/>
        </p:nvCxnSpPr>
        <p:spPr>
          <a:xfrm>
            <a:off x="2703997" y="527382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Прямая соединительная линия 124"/>
          <p:cNvCxnSpPr/>
          <p:nvPr/>
        </p:nvCxnSpPr>
        <p:spPr>
          <a:xfrm>
            <a:off x="2920021" y="527382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/>
          <p:cNvCxnSpPr/>
          <p:nvPr/>
        </p:nvCxnSpPr>
        <p:spPr>
          <a:xfrm>
            <a:off x="3136045" y="527382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/>
          <p:cNvCxnSpPr/>
          <p:nvPr/>
        </p:nvCxnSpPr>
        <p:spPr>
          <a:xfrm>
            <a:off x="3352069" y="527382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/>
          <p:nvPr/>
        </p:nvCxnSpPr>
        <p:spPr>
          <a:xfrm>
            <a:off x="3481337" y="5705870"/>
            <a:ext cx="1022863" cy="457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Прямая соединительная линия 128"/>
          <p:cNvCxnSpPr/>
          <p:nvPr/>
        </p:nvCxnSpPr>
        <p:spPr>
          <a:xfrm>
            <a:off x="3640101" y="527382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единительная линия 129"/>
          <p:cNvCxnSpPr/>
          <p:nvPr/>
        </p:nvCxnSpPr>
        <p:spPr>
          <a:xfrm>
            <a:off x="3784117" y="527382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/>
          <p:nvPr/>
        </p:nvCxnSpPr>
        <p:spPr>
          <a:xfrm>
            <a:off x="4000141" y="527382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/>
          <p:cNvCxnSpPr/>
          <p:nvPr/>
        </p:nvCxnSpPr>
        <p:spPr>
          <a:xfrm>
            <a:off x="4216165" y="527382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/>
          <p:cNvCxnSpPr/>
          <p:nvPr/>
        </p:nvCxnSpPr>
        <p:spPr>
          <a:xfrm>
            <a:off x="4360181" y="5273822"/>
            <a:ext cx="0" cy="436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/>
          <p:cNvSpPr txBox="1"/>
          <p:nvPr/>
        </p:nvSpPr>
        <p:spPr>
          <a:xfrm>
            <a:off x="3659729" y="5633862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5" name="Прямая соединительная линия 134"/>
          <p:cNvCxnSpPr/>
          <p:nvPr/>
        </p:nvCxnSpPr>
        <p:spPr>
          <a:xfrm>
            <a:off x="4496470" y="5708155"/>
            <a:ext cx="0" cy="914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единительная линия 135"/>
          <p:cNvCxnSpPr/>
          <p:nvPr/>
        </p:nvCxnSpPr>
        <p:spPr>
          <a:xfrm>
            <a:off x="4496470" y="6622555"/>
            <a:ext cx="94383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единительная линия 136"/>
          <p:cNvCxnSpPr/>
          <p:nvPr/>
        </p:nvCxnSpPr>
        <p:spPr>
          <a:xfrm flipV="1">
            <a:off x="5440301" y="5289380"/>
            <a:ext cx="0" cy="133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Прямая соединительная линия 137"/>
          <p:cNvCxnSpPr/>
          <p:nvPr/>
        </p:nvCxnSpPr>
        <p:spPr>
          <a:xfrm>
            <a:off x="4612209" y="5289380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я соединительная линия 138"/>
          <p:cNvCxnSpPr/>
          <p:nvPr/>
        </p:nvCxnSpPr>
        <p:spPr>
          <a:xfrm>
            <a:off x="4764609" y="5273822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Прямая соединительная линия 139"/>
          <p:cNvCxnSpPr/>
          <p:nvPr/>
        </p:nvCxnSpPr>
        <p:spPr>
          <a:xfrm>
            <a:off x="4936245" y="5273822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единительная линия 140"/>
          <p:cNvCxnSpPr/>
          <p:nvPr/>
        </p:nvCxnSpPr>
        <p:spPr>
          <a:xfrm>
            <a:off x="5080261" y="5273822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единительная линия 141"/>
          <p:cNvCxnSpPr/>
          <p:nvPr/>
        </p:nvCxnSpPr>
        <p:spPr>
          <a:xfrm>
            <a:off x="5224277" y="5273822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Прямая соединительная линия 142"/>
          <p:cNvCxnSpPr/>
          <p:nvPr/>
        </p:nvCxnSpPr>
        <p:spPr>
          <a:xfrm>
            <a:off x="5368293" y="5273822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Прямая соединительная линия 143"/>
          <p:cNvCxnSpPr/>
          <p:nvPr/>
        </p:nvCxnSpPr>
        <p:spPr>
          <a:xfrm flipV="1">
            <a:off x="5440301" y="6606997"/>
            <a:ext cx="936104" cy="158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единительная линия 144"/>
          <p:cNvCxnSpPr/>
          <p:nvPr/>
        </p:nvCxnSpPr>
        <p:spPr>
          <a:xfrm>
            <a:off x="5584317" y="5273822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Прямая соединительная линия 145"/>
          <p:cNvCxnSpPr/>
          <p:nvPr/>
        </p:nvCxnSpPr>
        <p:spPr>
          <a:xfrm>
            <a:off x="5728333" y="5273822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Прямая соединительная линия 146"/>
          <p:cNvCxnSpPr/>
          <p:nvPr/>
        </p:nvCxnSpPr>
        <p:spPr>
          <a:xfrm>
            <a:off x="5872349" y="5273822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Прямая соединительная линия 147"/>
          <p:cNvCxnSpPr/>
          <p:nvPr/>
        </p:nvCxnSpPr>
        <p:spPr>
          <a:xfrm>
            <a:off x="6016365" y="5273822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Прямая соединительная линия 148"/>
          <p:cNvCxnSpPr/>
          <p:nvPr/>
        </p:nvCxnSpPr>
        <p:spPr>
          <a:xfrm>
            <a:off x="6160381" y="5273822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единительная линия 149"/>
          <p:cNvCxnSpPr/>
          <p:nvPr/>
        </p:nvCxnSpPr>
        <p:spPr>
          <a:xfrm>
            <a:off x="6304397" y="5273822"/>
            <a:ext cx="0" cy="133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/>
          <p:cNvCxnSpPr/>
          <p:nvPr/>
        </p:nvCxnSpPr>
        <p:spPr>
          <a:xfrm flipV="1">
            <a:off x="6370662" y="3295926"/>
            <a:ext cx="5743" cy="33189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/>
          <p:cNvCxnSpPr/>
          <p:nvPr/>
        </p:nvCxnSpPr>
        <p:spPr>
          <a:xfrm>
            <a:off x="6376405" y="3295926"/>
            <a:ext cx="93610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Прямая соединительная линия 152"/>
          <p:cNvCxnSpPr>
            <a:endCxn id="117" idx="1"/>
          </p:cNvCxnSpPr>
          <p:nvPr/>
        </p:nvCxnSpPr>
        <p:spPr>
          <a:xfrm>
            <a:off x="7312509" y="3295926"/>
            <a:ext cx="13743" cy="19934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/>
          <p:cNvCxnSpPr/>
          <p:nvPr/>
        </p:nvCxnSpPr>
        <p:spPr>
          <a:xfrm>
            <a:off x="6520421" y="3295926"/>
            <a:ext cx="0" cy="19742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/>
          <p:cNvCxnSpPr/>
          <p:nvPr/>
        </p:nvCxnSpPr>
        <p:spPr>
          <a:xfrm>
            <a:off x="6736445" y="3276762"/>
            <a:ext cx="0" cy="19742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/>
          <p:nvPr/>
        </p:nvCxnSpPr>
        <p:spPr>
          <a:xfrm>
            <a:off x="6952469" y="3276762"/>
            <a:ext cx="0" cy="19742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Прямая соединительная линия 156"/>
          <p:cNvCxnSpPr/>
          <p:nvPr/>
        </p:nvCxnSpPr>
        <p:spPr>
          <a:xfrm>
            <a:off x="7168493" y="3276762"/>
            <a:ext cx="0" cy="19742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/>
          <p:cNvSpPr txBox="1"/>
          <p:nvPr/>
        </p:nvSpPr>
        <p:spPr>
          <a:xfrm>
            <a:off x="7347786" y="326762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9" name="Овал 158"/>
          <p:cNvSpPr/>
          <p:nvPr/>
        </p:nvSpPr>
        <p:spPr>
          <a:xfrm>
            <a:off x="2617423" y="5309826"/>
            <a:ext cx="360040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652189" y="5201814"/>
            <a:ext cx="304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1" name="Овал 160"/>
          <p:cNvSpPr/>
          <p:nvPr/>
        </p:nvSpPr>
        <p:spPr>
          <a:xfrm>
            <a:off x="6679669" y="4154254"/>
            <a:ext cx="360040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6666367" y="4090702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" name="Овал 162"/>
          <p:cNvSpPr/>
          <p:nvPr/>
        </p:nvSpPr>
        <p:spPr>
          <a:xfrm>
            <a:off x="3856125" y="5309826"/>
            <a:ext cx="360040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3890891" y="5201814"/>
            <a:ext cx="304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5" name="Овал 164"/>
          <p:cNvSpPr/>
          <p:nvPr/>
        </p:nvSpPr>
        <p:spPr>
          <a:xfrm>
            <a:off x="4864237" y="5813882"/>
            <a:ext cx="360040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4899003" y="5705870"/>
            <a:ext cx="304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7" name="Овал 166"/>
          <p:cNvSpPr/>
          <p:nvPr/>
        </p:nvSpPr>
        <p:spPr>
          <a:xfrm>
            <a:off x="5656325" y="5833046"/>
            <a:ext cx="360040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5691091" y="5725034"/>
            <a:ext cx="304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114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7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2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116" grpId="0"/>
      <p:bldP spid="117" grpId="0"/>
      <p:bldP spid="121" grpId="0"/>
      <p:bldP spid="134" grpId="0"/>
      <p:bldP spid="158" grpId="0"/>
      <p:bldP spid="159" grpId="0" animBg="1"/>
      <p:bldP spid="160" grpId="0"/>
      <p:bldP spid="161" grpId="0" animBg="1"/>
      <p:bldP spid="162" grpId="0"/>
      <p:bldP spid="163" grpId="0" animBg="1"/>
      <p:bldP spid="164" grpId="0"/>
      <p:bldP spid="165" grpId="0" animBg="1"/>
      <p:bldP spid="166" grpId="0"/>
      <p:bldP spid="167" grpId="0" animBg="1"/>
      <p:bldP spid="16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143108" y="-71462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9487" y="787604"/>
            <a:ext cx="999366" cy="5113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98854" y="462169"/>
            <a:ext cx="1420152" cy="11157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119006" y="601641"/>
            <a:ext cx="1367554" cy="8368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86560" y="415678"/>
            <a:ext cx="105196" cy="125524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78702" y="1020057"/>
            <a:ext cx="44708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92390" y="71414"/>
            <a:ext cx="412396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4348" y="214290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26103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961845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0800000">
            <a:off x="3855381" y="1020058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6200000" flipH="1">
            <a:off x="-2001156" y="3999644"/>
            <a:ext cx="5416146" cy="148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16200000" flipH="1">
            <a:off x="-1078219" y="4065301"/>
            <a:ext cx="5558998" cy="26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16200000" flipH="1">
            <a:off x="374869" y="4089629"/>
            <a:ext cx="5512508" cy="242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16200000" flipH="1">
            <a:off x="1737307" y="4094745"/>
            <a:ext cx="5512508" cy="140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699487" y="1769809"/>
            <a:ext cx="999366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1688081" y="1763909"/>
            <a:ext cx="747149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119006" y="17698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94868" y="1723318"/>
            <a:ext cx="250810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233620" y="1723318"/>
            <a:ext cx="454549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646889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2382631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3750185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 rot="5400000">
            <a:off x="-480117" y="3942651"/>
            <a:ext cx="5824326" cy="63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2435229" y="17639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491441" y="1705045"/>
            <a:ext cx="46977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rot="5400000">
            <a:off x="875512" y="3930727"/>
            <a:ext cx="5837943" cy="166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3798588" y="1763909"/>
            <a:ext cx="68797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926815" y="1643050"/>
            <a:ext cx="454549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97513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854315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747851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5" name="Прямая со стрелкой 64"/>
          <p:cNvCxnSpPr/>
          <p:nvPr/>
        </p:nvCxnSpPr>
        <p:spPr>
          <a:xfrm flipV="1">
            <a:off x="4486560" y="1020057"/>
            <a:ext cx="368188" cy="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600146" y="571480"/>
            <a:ext cx="309356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860262" y="1710945"/>
            <a:ext cx="46977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190358" y="344422"/>
            <a:ext cx="177042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699487" y="3335169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0" y="3105666"/>
            <a:ext cx="452207" cy="6160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кН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5715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9659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99487" y="3335169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99487" y="3617064"/>
            <a:ext cx="98859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1698854" y="3338120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012037" y="3570573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81080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962479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112027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127806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143586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159365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785918" y="71414"/>
            <a:ext cx="219195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endParaRPr lang="ru-RU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688081" y="3617064"/>
            <a:ext cx="747150" cy="29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1804050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190924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2067041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2224836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233003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818388" y="3570573"/>
            <a:ext cx="353850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714612" y="71414"/>
            <a:ext cx="261348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429585" y="3618539"/>
            <a:ext cx="0" cy="5903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429585" y="4208906"/>
            <a:ext cx="68942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3119006" y="3348165"/>
            <a:ext cx="0" cy="8607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514126" y="3348165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2625447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275081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>
            <a:off x="285601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2961211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306640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2554763" y="4209070"/>
            <a:ext cx="48499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329399" y="254781"/>
            <a:ext cx="273057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IV</a:t>
            </a:r>
            <a:endParaRPr lang="ru-RU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V="1">
            <a:off x="3119006" y="4198861"/>
            <a:ext cx="683777" cy="102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322420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3329399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>
            <a:off x="343459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353979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>
            <a:off x="364498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>
            <a:off x="375018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3159996" y="4221443"/>
            <a:ext cx="48499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155798" y="235616"/>
            <a:ext cx="230904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endParaRPr lang="ru-RU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3798588" y="2061126"/>
            <a:ext cx="4195" cy="21428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3802783" y="2061126"/>
            <a:ext cx="68377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4486560" y="2061126"/>
            <a:ext cx="0" cy="12870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>
            <a:off x="3907979" y="2061126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>
            <a:off x="4065774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>
            <a:off x="4223569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>
            <a:off x="4381363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4512328" y="2042853"/>
            <a:ext cx="397174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7" name="Овал 106"/>
          <p:cNvSpPr/>
          <p:nvPr/>
        </p:nvSpPr>
        <p:spPr>
          <a:xfrm>
            <a:off x="105703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000100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Овал 108"/>
          <p:cNvSpPr/>
          <p:nvPr/>
        </p:nvSpPr>
        <p:spPr>
          <a:xfrm>
            <a:off x="4024302" y="261529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3929058" y="2448250"/>
            <a:ext cx="282424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" name="Овал 110"/>
          <p:cNvSpPr/>
          <p:nvPr/>
        </p:nvSpPr>
        <p:spPr>
          <a:xfrm>
            <a:off x="196184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928794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" name="Овал 112"/>
          <p:cNvSpPr/>
          <p:nvPr/>
        </p:nvSpPr>
        <p:spPr>
          <a:xfrm>
            <a:off x="2698220" y="368680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2643174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Овал 114"/>
          <p:cNvSpPr/>
          <p:nvPr/>
        </p:nvSpPr>
        <p:spPr>
          <a:xfrm>
            <a:off x="3276801" y="3699173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3214678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Заголовок 1"/>
          <p:cNvSpPr>
            <a:spLocks noGrp="1"/>
          </p:cNvSpPr>
          <p:nvPr>
            <p:ph type="title"/>
          </p:nvPr>
        </p:nvSpPr>
        <p:spPr>
          <a:xfrm>
            <a:off x="5029168" y="142852"/>
            <a:ext cx="4114832" cy="1143000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 smtClean="0"/>
              <a:t>Расчет нормальных напряжений</a:t>
            </a:r>
            <a:endParaRPr lang="ru-RU" sz="3200" dirty="0"/>
          </a:p>
        </p:txBody>
      </p:sp>
      <p:sp>
        <p:nvSpPr>
          <p:cNvPr id="124" name="TextBox 123"/>
          <p:cNvSpPr txBox="1"/>
          <p:nvPr/>
        </p:nvSpPr>
        <p:spPr>
          <a:xfrm>
            <a:off x="5857884" y="1428736"/>
            <a:ext cx="2714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участке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I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5" name="Объект 124"/>
          <p:cNvGraphicFramePr>
            <a:graphicFrameLocks noChangeAspect="1"/>
          </p:cNvGraphicFramePr>
          <p:nvPr/>
        </p:nvGraphicFramePr>
        <p:xfrm>
          <a:off x="6000760" y="2214554"/>
          <a:ext cx="1945557" cy="1285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50" name="Формула" r:id="rId4" imgW="647640" imgH="431640" progId="Equation.3">
                  <p:embed/>
                </p:oleObj>
              </mc:Choice>
              <mc:Fallback>
                <p:oleObj name="Формула" r:id="rId4" imgW="6476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760" y="2214554"/>
                        <a:ext cx="1945557" cy="1285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59" name="Object 3"/>
          <p:cNvGraphicFramePr>
            <a:graphicFrameLocks noChangeAspect="1"/>
          </p:cNvGraphicFramePr>
          <p:nvPr/>
        </p:nvGraphicFramePr>
        <p:xfrm>
          <a:off x="5786446" y="3714752"/>
          <a:ext cx="2286016" cy="12467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51" name="Формула" r:id="rId6" imgW="761760" imgH="419040" progId="Equation.3">
                  <p:embed/>
                </p:oleObj>
              </mc:Choice>
              <mc:Fallback>
                <p:oleObj name="Формула" r:id="rId6" imgW="7617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6446" y="3714752"/>
                        <a:ext cx="2286016" cy="12467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0" name="Object 4"/>
          <p:cNvGraphicFramePr>
            <a:graphicFrameLocks noChangeAspect="1"/>
          </p:cNvGraphicFramePr>
          <p:nvPr/>
        </p:nvGraphicFramePr>
        <p:xfrm>
          <a:off x="5210526" y="5373688"/>
          <a:ext cx="3417537" cy="1198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52" name="Формула" r:id="rId8" imgW="1218960" imgH="431640" progId="Equation.3">
                  <p:embed/>
                </p:oleObj>
              </mc:Choice>
              <mc:Fallback>
                <p:oleObj name="Формула" r:id="rId8" imgW="12189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0526" y="5373688"/>
                        <a:ext cx="3417537" cy="11985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7" name="Прямая соединительная линия 126"/>
          <p:cNvCxnSpPr/>
          <p:nvPr/>
        </p:nvCxnSpPr>
        <p:spPr>
          <a:xfrm>
            <a:off x="699487" y="5783443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/>
          <p:cNvSpPr txBox="1"/>
          <p:nvPr/>
        </p:nvSpPr>
        <p:spPr>
          <a:xfrm>
            <a:off x="357158" y="5520084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496598" y="5520084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graphicFrame>
        <p:nvGraphicFramePr>
          <p:cNvPr id="70661" name="Object 5"/>
          <p:cNvGraphicFramePr>
            <a:graphicFrameLocks noChangeAspect="1"/>
          </p:cNvGraphicFramePr>
          <p:nvPr/>
        </p:nvGraphicFramePr>
        <p:xfrm>
          <a:off x="-32" y="5643578"/>
          <a:ext cx="703385" cy="673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53" name="Формула" r:id="rId10" imgW="368280" imgH="355320" progId="Equation.3">
                  <p:embed/>
                </p:oleObj>
              </mc:Choice>
              <mc:Fallback>
                <p:oleObj name="Формула" r:id="rId10" imgW="36828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2" y="5643578"/>
                        <a:ext cx="703385" cy="6731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0" name="Прямая соединительная линия 129"/>
          <p:cNvCxnSpPr/>
          <p:nvPr/>
        </p:nvCxnSpPr>
        <p:spPr>
          <a:xfrm>
            <a:off x="714348" y="6069255"/>
            <a:ext cx="98859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/>
          <p:nvPr/>
        </p:nvCxnSpPr>
        <p:spPr>
          <a:xfrm>
            <a:off x="1713715" y="5790311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/>
          <p:cNvCxnSpPr/>
          <p:nvPr/>
        </p:nvCxnSpPr>
        <p:spPr>
          <a:xfrm>
            <a:off x="825669" y="5790311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/>
          <p:cNvCxnSpPr/>
          <p:nvPr/>
        </p:nvCxnSpPr>
        <p:spPr>
          <a:xfrm>
            <a:off x="977340" y="5790311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единительная линия 133"/>
          <p:cNvCxnSpPr/>
          <p:nvPr/>
        </p:nvCxnSpPr>
        <p:spPr>
          <a:xfrm>
            <a:off x="1135134" y="5790311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Прямая соединительная линия 134"/>
          <p:cNvCxnSpPr/>
          <p:nvPr/>
        </p:nvCxnSpPr>
        <p:spPr>
          <a:xfrm>
            <a:off x="1292929" y="5790311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единительная линия 135"/>
          <p:cNvCxnSpPr/>
          <p:nvPr/>
        </p:nvCxnSpPr>
        <p:spPr>
          <a:xfrm>
            <a:off x="1450724" y="5790311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единительная линия 136"/>
          <p:cNvCxnSpPr/>
          <p:nvPr/>
        </p:nvCxnSpPr>
        <p:spPr>
          <a:xfrm>
            <a:off x="1608518" y="5790311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Овал 137"/>
          <p:cNvSpPr/>
          <p:nvPr/>
        </p:nvSpPr>
        <p:spPr>
          <a:xfrm>
            <a:off x="1071896" y="5813556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014961" y="5614821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0" name="Прямая соединительная линия 139"/>
          <p:cNvCxnSpPr/>
          <p:nvPr/>
        </p:nvCxnSpPr>
        <p:spPr>
          <a:xfrm>
            <a:off x="714348" y="5786454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785786" y="6049052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93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129" grpId="0"/>
      <p:bldP spid="138" grpId="0" animBg="1"/>
      <p:bldP spid="139" grpId="0"/>
      <p:bldP spid="14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143108" y="-71462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9487" y="787604"/>
            <a:ext cx="999366" cy="5113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98854" y="462169"/>
            <a:ext cx="1420152" cy="11157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119006" y="601641"/>
            <a:ext cx="1367554" cy="8368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86560" y="415678"/>
            <a:ext cx="105196" cy="125524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78702" y="1020057"/>
            <a:ext cx="44708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92390" y="71414"/>
            <a:ext cx="412396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4348" y="214290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26103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961845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0800000">
            <a:off x="3855381" y="1020058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6200000" flipH="1">
            <a:off x="-2001156" y="3999644"/>
            <a:ext cx="5416146" cy="148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16200000" flipH="1">
            <a:off x="-1078219" y="4065301"/>
            <a:ext cx="5558998" cy="26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16200000" flipH="1">
            <a:off x="374869" y="4089629"/>
            <a:ext cx="5512508" cy="242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16200000" flipH="1">
            <a:off x="1737307" y="4094745"/>
            <a:ext cx="5512508" cy="140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699487" y="1769809"/>
            <a:ext cx="999366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1688081" y="1763909"/>
            <a:ext cx="747149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119006" y="17698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94868" y="1723318"/>
            <a:ext cx="250810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233620" y="1723318"/>
            <a:ext cx="454549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646889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2382631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3750185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 rot="5400000">
            <a:off x="-480117" y="3942651"/>
            <a:ext cx="5824326" cy="63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2435229" y="17639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491441" y="1705045"/>
            <a:ext cx="46977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rot="5400000">
            <a:off x="875512" y="3930727"/>
            <a:ext cx="5837943" cy="166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3798588" y="1763909"/>
            <a:ext cx="68797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926815" y="1643050"/>
            <a:ext cx="454549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97513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854315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747851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5" name="Прямая со стрелкой 64"/>
          <p:cNvCxnSpPr/>
          <p:nvPr/>
        </p:nvCxnSpPr>
        <p:spPr>
          <a:xfrm flipV="1">
            <a:off x="4486560" y="1020057"/>
            <a:ext cx="368188" cy="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600146" y="571480"/>
            <a:ext cx="309356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860262" y="1710945"/>
            <a:ext cx="46977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190358" y="344422"/>
            <a:ext cx="177042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699487" y="3335169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0" y="3105666"/>
            <a:ext cx="452207" cy="6160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кН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5715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9659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99487" y="3335169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99487" y="3617064"/>
            <a:ext cx="98859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1698854" y="3338120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012037" y="3570573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81080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962479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112027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127806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143586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159365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785918" y="71414"/>
            <a:ext cx="219195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endParaRPr lang="ru-RU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681710" y="3640363"/>
            <a:ext cx="747150" cy="29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1804050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190924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2067041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2224836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233003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818388" y="3570573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714612" y="71414"/>
            <a:ext cx="261348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429585" y="3618539"/>
            <a:ext cx="0" cy="5903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429585" y="4208906"/>
            <a:ext cx="68942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3119006" y="3348165"/>
            <a:ext cx="0" cy="8607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514126" y="3348165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2625447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275081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>
            <a:off x="285601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2961211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306640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2554763" y="4209070"/>
            <a:ext cx="48499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329399" y="254781"/>
            <a:ext cx="273057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IV</a:t>
            </a:r>
            <a:endParaRPr lang="ru-RU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V="1">
            <a:off x="3119006" y="4198861"/>
            <a:ext cx="683777" cy="102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322420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3329399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>
            <a:off x="343459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353979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>
            <a:off x="364498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>
            <a:off x="375018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3159996" y="4221443"/>
            <a:ext cx="48499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155798" y="235616"/>
            <a:ext cx="230904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endParaRPr lang="ru-RU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3798588" y="2061126"/>
            <a:ext cx="4195" cy="21428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3802783" y="2061126"/>
            <a:ext cx="68377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4486560" y="2061126"/>
            <a:ext cx="0" cy="12870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>
            <a:off x="3907979" y="2061126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>
            <a:off x="4065774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>
            <a:off x="4223569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>
            <a:off x="4381363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4512328" y="2042853"/>
            <a:ext cx="397174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7" name="Овал 106"/>
          <p:cNvSpPr/>
          <p:nvPr/>
        </p:nvSpPr>
        <p:spPr>
          <a:xfrm>
            <a:off x="105703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000100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Овал 108"/>
          <p:cNvSpPr/>
          <p:nvPr/>
        </p:nvSpPr>
        <p:spPr>
          <a:xfrm>
            <a:off x="4024302" y="261529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3929058" y="2448250"/>
            <a:ext cx="282424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" name="Овал 110"/>
          <p:cNvSpPr/>
          <p:nvPr/>
        </p:nvSpPr>
        <p:spPr>
          <a:xfrm>
            <a:off x="196184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928794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" name="Овал 112"/>
          <p:cNvSpPr/>
          <p:nvPr/>
        </p:nvSpPr>
        <p:spPr>
          <a:xfrm>
            <a:off x="2698220" y="368680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2643174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Овал 114"/>
          <p:cNvSpPr/>
          <p:nvPr/>
        </p:nvSpPr>
        <p:spPr>
          <a:xfrm>
            <a:off x="3276801" y="3699173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3214678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5818901" y="331760"/>
            <a:ext cx="2714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cs typeface="Times New Roman" pitchFamily="18" charset="0"/>
              </a:rPr>
              <a:t>На участке</a:t>
            </a:r>
            <a:r>
              <a:rPr lang="en-US" sz="2800" dirty="0" smtClean="0">
                <a:cs typeface="Times New Roman" pitchFamily="18" charset="0"/>
              </a:rPr>
              <a:t>  II</a:t>
            </a:r>
            <a:endParaRPr lang="ru-RU" sz="2800" dirty="0">
              <a:cs typeface="Times New Roman" pitchFamily="18" charset="0"/>
            </a:endParaRPr>
          </a:p>
        </p:txBody>
      </p:sp>
      <p:graphicFrame>
        <p:nvGraphicFramePr>
          <p:cNvPr id="125" name="Объект 124"/>
          <p:cNvGraphicFramePr>
            <a:graphicFrameLocks noChangeAspect="1"/>
          </p:cNvGraphicFramePr>
          <p:nvPr/>
        </p:nvGraphicFramePr>
        <p:xfrm>
          <a:off x="5857884" y="1000108"/>
          <a:ext cx="2060575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74" name="Формула" r:id="rId4" imgW="685800" imgH="431640" progId="Equation.3">
                  <p:embed/>
                </p:oleObj>
              </mc:Choice>
              <mc:Fallback>
                <p:oleObj name="Формула" r:id="rId4" imgW="6858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4" y="1000108"/>
                        <a:ext cx="2060575" cy="1285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59" name="Object 3"/>
          <p:cNvGraphicFramePr>
            <a:graphicFrameLocks noChangeAspect="1"/>
          </p:cNvGraphicFramePr>
          <p:nvPr/>
        </p:nvGraphicFramePr>
        <p:xfrm>
          <a:off x="6000760" y="2357430"/>
          <a:ext cx="2286016" cy="12467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75" name="Формула" r:id="rId6" imgW="761760" imgH="419040" progId="Equation.3">
                  <p:embed/>
                </p:oleObj>
              </mc:Choice>
              <mc:Fallback>
                <p:oleObj name="Формула" r:id="rId6" imgW="7617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760" y="2357430"/>
                        <a:ext cx="2286016" cy="12467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0" name="Object 4"/>
          <p:cNvGraphicFramePr>
            <a:graphicFrameLocks noChangeAspect="1"/>
          </p:cNvGraphicFramePr>
          <p:nvPr/>
        </p:nvGraphicFramePr>
        <p:xfrm>
          <a:off x="5929322" y="3857628"/>
          <a:ext cx="2171700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76" name="Формула" r:id="rId8" imgW="774360" imgH="203040" progId="Equation.3">
                  <p:embed/>
                </p:oleObj>
              </mc:Choice>
              <mc:Fallback>
                <p:oleObj name="Формула" r:id="rId8" imgW="774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9322" y="3857628"/>
                        <a:ext cx="2171700" cy="563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7" name="Прямая соединительная линия 126"/>
          <p:cNvCxnSpPr/>
          <p:nvPr/>
        </p:nvCxnSpPr>
        <p:spPr>
          <a:xfrm>
            <a:off x="699487" y="5783443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/>
          <p:cNvSpPr txBox="1"/>
          <p:nvPr/>
        </p:nvSpPr>
        <p:spPr>
          <a:xfrm>
            <a:off x="357158" y="5520084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496598" y="5520084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graphicFrame>
        <p:nvGraphicFramePr>
          <p:cNvPr id="70661" name="Object 5"/>
          <p:cNvGraphicFramePr>
            <a:graphicFrameLocks noChangeAspect="1"/>
          </p:cNvGraphicFramePr>
          <p:nvPr/>
        </p:nvGraphicFramePr>
        <p:xfrm>
          <a:off x="-32" y="5643578"/>
          <a:ext cx="703385" cy="673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77" name="Формула" r:id="rId10" imgW="368280" imgH="355320" progId="Equation.3">
                  <p:embed/>
                </p:oleObj>
              </mc:Choice>
              <mc:Fallback>
                <p:oleObj name="Формула" r:id="rId10" imgW="36828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2" y="5643578"/>
                        <a:ext cx="703385" cy="6731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0" name="Прямая соединительная линия 129"/>
          <p:cNvCxnSpPr/>
          <p:nvPr/>
        </p:nvCxnSpPr>
        <p:spPr>
          <a:xfrm>
            <a:off x="714348" y="6069255"/>
            <a:ext cx="98859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/>
          <p:nvPr/>
        </p:nvCxnSpPr>
        <p:spPr>
          <a:xfrm>
            <a:off x="1713715" y="5790311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/>
          <p:cNvCxnSpPr/>
          <p:nvPr/>
        </p:nvCxnSpPr>
        <p:spPr>
          <a:xfrm>
            <a:off x="825669" y="5790311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/>
          <p:cNvCxnSpPr/>
          <p:nvPr/>
        </p:nvCxnSpPr>
        <p:spPr>
          <a:xfrm>
            <a:off x="977340" y="5790311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единительная линия 133"/>
          <p:cNvCxnSpPr/>
          <p:nvPr/>
        </p:nvCxnSpPr>
        <p:spPr>
          <a:xfrm>
            <a:off x="1135134" y="5790311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Прямая соединительная линия 134"/>
          <p:cNvCxnSpPr/>
          <p:nvPr/>
        </p:nvCxnSpPr>
        <p:spPr>
          <a:xfrm>
            <a:off x="1292929" y="5790311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единительная линия 135"/>
          <p:cNvCxnSpPr/>
          <p:nvPr/>
        </p:nvCxnSpPr>
        <p:spPr>
          <a:xfrm>
            <a:off x="1450724" y="5790311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единительная линия 136"/>
          <p:cNvCxnSpPr/>
          <p:nvPr/>
        </p:nvCxnSpPr>
        <p:spPr>
          <a:xfrm>
            <a:off x="1608518" y="5790311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Овал 137"/>
          <p:cNvSpPr/>
          <p:nvPr/>
        </p:nvSpPr>
        <p:spPr>
          <a:xfrm>
            <a:off x="1071896" y="5813556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014961" y="5614821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0" name="Прямая соединительная линия 139"/>
          <p:cNvCxnSpPr/>
          <p:nvPr/>
        </p:nvCxnSpPr>
        <p:spPr>
          <a:xfrm>
            <a:off x="714348" y="5786454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785786" y="6049052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764896" y="6049052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2" name="Прямая соединительная линия 121"/>
          <p:cNvCxnSpPr/>
          <p:nvPr/>
        </p:nvCxnSpPr>
        <p:spPr>
          <a:xfrm>
            <a:off x="1714480" y="5929330"/>
            <a:ext cx="747150" cy="29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/>
          <p:cNvCxnSpPr/>
          <p:nvPr/>
        </p:nvCxnSpPr>
        <p:spPr>
          <a:xfrm rot="5400000">
            <a:off x="1787847" y="5859820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Прямая соединительная линия 142"/>
          <p:cNvCxnSpPr/>
          <p:nvPr/>
        </p:nvCxnSpPr>
        <p:spPr>
          <a:xfrm rot="5400000">
            <a:off x="1940247" y="5855170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Прямая соединительная линия 143"/>
          <p:cNvCxnSpPr/>
          <p:nvPr/>
        </p:nvCxnSpPr>
        <p:spPr>
          <a:xfrm rot="5400000">
            <a:off x="2092647" y="5855170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единительная линия 144"/>
          <p:cNvCxnSpPr/>
          <p:nvPr/>
        </p:nvCxnSpPr>
        <p:spPr>
          <a:xfrm rot="5400000">
            <a:off x="2245047" y="5855170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372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143108" y="-71462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9487" y="787604"/>
            <a:ext cx="999366" cy="5113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98854" y="462169"/>
            <a:ext cx="1420152" cy="11157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119006" y="601641"/>
            <a:ext cx="1367554" cy="8368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86560" y="415678"/>
            <a:ext cx="105196" cy="125524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78702" y="1020057"/>
            <a:ext cx="44708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92390" y="71414"/>
            <a:ext cx="412396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4348" y="214290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26103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961845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0800000">
            <a:off x="3855381" y="1020058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6200000" flipH="1">
            <a:off x="-2001156" y="3999644"/>
            <a:ext cx="5416146" cy="148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16200000" flipH="1">
            <a:off x="-1078219" y="4065301"/>
            <a:ext cx="5558998" cy="26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16200000" flipH="1">
            <a:off x="374869" y="4089629"/>
            <a:ext cx="5512508" cy="242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16200000" flipH="1">
            <a:off x="1737307" y="4094745"/>
            <a:ext cx="5512508" cy="140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699487" y="1769809"/>
            <a:ext cx="999366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1688081" y="1763909"/>
            <a:ext cx="747149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119006" y="17698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94868" y="1723318"/>
            <a:ext cx="250810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233620" y="1723318"/>
            <a:ext cx="454549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646889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2382631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3750185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 rot="5400000">
            <a:off x="-480117" y="3942651"/>
            <a:ext cx="5824326" cy="63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2435229" y="17639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491441" y="1705045"/>
            <a:ext cx="46977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rot="5400000">
            <a:off x="875512" y="3930727"/>
            <a:ext cx="5837943" cy="166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3798588" y="1763909"/>
            <a:ext cx="68797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926815" y="1643050"/>
            <a:ext cx="454549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97513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854315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747851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5" name="Прямая со стрелкой 64"/>
          <p:cNvCxnSpPr/>
          <p:nvPr/>
        </p:nvCxnSpPr>
        <p:spPr>
          <a:xfrm flipV="1">
            <a:off x="4486560" y="1020057"/>
            <a:ext cx="368188" cy="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600146" y="571480"/>
            <a:ext cx="309356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860262" y="1710945"/>
            <a:ext cx="46977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190358" y="344422"/>
            <a:ext cx="177042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699487" y="3335169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0" y="3105666"/>
            <a:ext cx="452207" cy="6160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кН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5715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9659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99487" y="3335169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99487" y="3617064"/>
            <a:ext cx="98859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1698854" y="3338120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012037" y="3570573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81080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962479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112027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127806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143586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159365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785918" y="71414"/>
            <a:ext cx="219195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endParaRPr lang="ru-RU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681710" y="3640363"/>
            <a:ext cx="747150" cy="29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1804050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190924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2067041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2224836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233003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785918" y="3571876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714612" y="71414"/>
            <a:ext cx="261348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429585" y="3618539"/>
            <a:ext cx="0" cy="5903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429585" y="4208906"/>
            <a:ext cx="68942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3119006" y="3348165"/>
            <a:ext cx="0" cy="8607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514126" y="3348165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2625447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275081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>
            <a:off x="285601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2961211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306640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2428860" y="4209070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329399" y="254781"/>
            <a:ext cx="273057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IV</a:t>
            </a:r>
            <a:endParaRPr lang="ru-RU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V="1">
            <a:off x="3119006" y="4198861"/>
            <a:ext cx="683777" cy="102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322420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3329399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>
            <a:off x="343459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353979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>
            <a:off x="364498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>
            <a:off x="375018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3159996" y="4221443"/>
            <a:ext cx="48499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155798" y="235616"/>
            <a:ext cx="230904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endParaRPr lang="ru-RU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3798588" y="2061126"/>
            <a:ext cx="4195" cy="21428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3802783" y="2061126"/>
            <a:ext cx="68377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4486560" y="2061126"/>
            <a:ext cx="0" cy="12870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>
            <a:off x="3907979" y="2061126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>
            <a:off x="4065774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>
            <a:off x="4223569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>
            <a:off x="4381363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4512328" y="2042853"/>
            <a:ext cx="397174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7" name="Овал 106"/>
          <p:cNvSpPr/>
          <p:nvPr/>
        </p:nvSpPr>
        <p:spPr>
          <a:xfrm>
            <a:off x="105703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000100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Овал 108"/>
          <p:cNvSpPr/>
          <p:nvPr/>
        </p:nvSpPr>
        <p:spPr>
          <a:xfrm>
            <a:off x="4024302" y="261529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3929058" y="2448250"/>
            <a:ext cx="282424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" name="Овал 110"/>
          <p:cNvSpPr/>
          <p:nvPr/>
        </p:nvSpPr>
        <p:spPr>
          <a:xfrm>
            <a:off x="196184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928794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" name="Овал 112"/>
          <p:cNvSpPr/>
          <p:nvPr/>
        </p:nvSpPr>
        <p:spPr>
          <a:xfrm>
            <a:off x="2698220" y="368680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2643174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Овал 114"/>
          <p:cNvSpPr/>
          <p:nvPr/>
        </p:nvSpPr>
        <p:spPr>
          <a:xfrm>
            <a:off x="3276801" y="3699173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3214678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5786446" y="417692"/>
            <a:ext cx="2714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cs typeface="Times New Roman" pitchFamily="18" charset="0"/>
              </a:rPr>
              <a:t>На участке</a:t>
            </a:r>
            <a:r>
              <a:rPr lang="en-US" sz="2800" dirty="0" smtClean="0">
                <a:cs typeface="Times New Roman" pitchFamily="18" charset="0"/>
              </a:rPr>
              <a:t>  III</a:t>
            </a:r>
            <a:endParaRPr lang="ru-RU" sz="2800" dirty="0">
              <a:cs typeface="Times New Roman" pitchFamily="18" charset="0"/>
            </a:endParaRPr>
          </a:p>
        </p:txBody>
      </p:sp>
      <p:graphicFrame>
        <p:nvGraphicFramePr>
          <p:cNvPr id="125" name="Объект 124"/>
          <p:cNvGraphicFramePr>
            <a:graphicFrameLocks noChangeAspect="1"/>
          </p:cNvGraphicFramePr>
          <p:nvPr/>
        </p:nvGraphicFramePr>
        <p:xfrm>
          <a:off x="5876925" y="1000125"/>
          <a:ext cx="2022475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98" name="Формула" r:id="rId4" imgW="672840" imgH="431640" progId="Equation.3">
                  <p:embed/>
                </p:oleObj>
              </mc:Choice>
              <mc:Fallback>
                <p:oleObj name="Формула" r:id="rId4" imgW="6728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6925" y="1000125"/>
                        <a:ext cx="2022475" cy="1285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59" name="Object 3"/>
          <p:cNvGraphicFramePr>
            <a:graphicFrameLocks noChangeAspect="1"/>
          </p:cNvGraphicFramePr>
          <p:nvPr/>
        </p:nvGraphicFramePr>
        <p:xfrm>
          <a:off x="5905500" y="2357438"/>
          <a:ext cx="2476500" cy="1246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99" name="Формула" r:id="rId6" imgW="825480" imgH="419040" progId="Equation.3">
                  <p:embed/>
                </p:oleObj>
              </mc:Choice>
              <mc:Fallback>
                <p:oleObj name="Формула" r:id="rId6" imgW="8254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5500" y="2357438"/>
                        <a:ext cx="2476500" cy="1246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0" name="Object 4"/>
          <p:cNvGraphicFramePr>
            <a:graphicFrameLocks noChangeAspect="1"/>
          </p:cNvGraphicFramePr>
          <p:nvPr/>
        </p:nvGraphicFramePr>
        <p:xfrm>
          <a:off x="5929322" y="3857628"/>
          <a:ext cx="2171700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00" name="Формула" r:id="rId8" imgW="774360" imgH="203040" progId="Equation.3">
                  <p:embed/>
                </p:oleObj>
              </mc:Choice>
              <mc:Fallback>
                <p:oleObj name="Формула" r:id="rId8" imgW="774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9322" y="3857628"/>
                        <a:ext cx="2171700" cy="563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7" name="Прямая соединительная линия 126"/>
          <p:cNvCxnSpPr/>
          <p:nvPr/>
        </p:nvCxnSpPr>
        <p:spPr>
          <a:xfrm>
            <a:off x="699487" y="5783443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/>
          <p:cNvSpPr txBox="1"/>
          <p:nvPr/>
        </p:nvSpPr>
        <p:spPr>
          <a:xfrm>
            <a:off x="357158" y="5520084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496598" y="5520084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graphicFrame>
        <p:nvGraphicFramePr>
          <p:cNvPr id="70661" name="Object 5"/>
          <p:cNvGraphicFramePr>
            <a:graphicFrameLocks noChangeAspect="1"/>
          </p:cNvGraphicFramePr>
          <p:nvPr/>
        </p:nvGraphicFramePr>
        <p:xfrm>
          <a:off x="-32" y="5643578"/>
          <a:ext cx="703385" cy="673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01" name="Формула" r:id="rId10" imgW="368280" imgH="355320" progId="Equation.3">
                  <p:embed/>
                </p:oleObj>
              </mc:Choice>
              <mc:Fallback>
                <p:oleObj name="Формула" r:id="rId10" imgW="36828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2" y="5643578"/>
                        <a:ext cx="703385" cy="6731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0" name="Прямая соединительная линия 129"/>
          <p:cNvCxnSpPr/>
          <p:nvPr/>
        </p:nvCxnSpPr>
        <p:spPr>
          <a:xfrm>
            <a:off x="714348" y="6069255"/>
            <a:ext cx="98859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/>
          <p:nvPr/>
        </p:nvCxnSpPr>
        <p:spPr>
          <a:xfrm>
            <a:off x="1713715" y="5790311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/>
          <p:cNvCxnSpPr/>
          <p:nvPr/>
        </p:nvCxnSpPr>
        <p:spPr>
          <a:xfrm>
            <a:off x="825669" y="5790311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/>
          <p:cNvCxnSpPr/>
          <p:nvPr/>
        </p:nvCxnSpPr>
        <p:spPr>
          <a:xfrm>
            <a:off x="977340" y="5790311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единительная линия 133"/>
          <p:cNvCxnSpPr/>
          <p:nvPr/>
        </p:nvCxnSpPr>
        <p:spPr>
          <a:xfrm>
            <a:off x="1135134" y="5790311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Прямая соединительная линия 134"/>
          <p:cNvCxnSpPr/>
          <p:nvPr/>
        </p:nvCxnSpPr>
        <p:spPr>
          <a:xfrm>
            <a:off x="1292929" y="5790311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единительная линия 135"/>
          <p:cNvCxnSpPr/>
          <p:nvPr/>
        </p:nvCxnSpPr>
        <p:spPr>
          <a:xfrm>
            <a:off x="1450724" y="5790311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единительная линия 136"/>
          <p:cNvCxnSpPr/>
          <p:nvPr/>
        </p:nvCxnSpPr>
        <p:spPr>
          <a:xfrm>
            <a:off x="1608518" y="5790311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Овал 137"/>
          <p:cNvSpPr/>
          <p:nvPr/>
        </p:nvSpPr>
        <p:spPr>
          <a:xfrm>
            <a:off x="1071896" y="5813556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014961" y="5614821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0" name="Прямая соединительная линия 139"/>
          <p:cNvCxnSpPr/>
          <p:nvPr/>
        </p:nvCxnSpPr>
        <p:spPr>
          <a:xfrm>
            <a:off x="714348" y="5786454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785786" y="6049052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764896" y="6049052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2" name="Прямая соединительная линия 121"/>
          <p:cNvCxnSpPr/>
          <p:nvPr/>
        </p:nvCxnSpPr>
        <p:spPr>
          <a:xfrm>
            <a:off x="1714480" y="5929330"/>
            <a:ext cx="747150" cy="29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/>
          <p:cNvCxnSpPr/>
          <p:nvPr/>
        </p:nvCxnSpPr>
        <p:spPr>
          <a:xfrm rot="5400000">
            <a:off x="1787847" y="5859820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Прямая соединительная линия 142"/>
          <p:cNvCxnSpPr/>
          <p:nvPr/>
        </p:nvCxnSpPr>
        <p:spPr>
          <a:xfrm rot="5400000">
            <a:off x="1940247" y="5855170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Прямая соединительная линия 143"/>
          <p:cNvCxnSpPr/>
          <p:nvPr/>
        </p:nvCxnSpPr>
        <p:spPr>
          <a:xfrm rot="5400000">
            <a:off x="2092647" y="5855170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единительная линия 144"/>
          <p:cNvCxnSpPr/>
          <p:nvPr/>
        </p:nvCxnSpPr>
        <p:spPr>
          <a:xfrm rot="5400000">
            <a:off x="2245047" y="5855170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единительная линия 141"/>
          <p:cNvCxnSpPr/>
          <p:nvPr/>
        </p:nvCxnSpPr>
        <p:spPr>
          <a:xfrm>
            <a:off x="2428860" y="6357958"/>
            <a:ext cx="68942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2407838" y="6334804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7" name="Прямая соединительная линия 146"/>
          <p:cNvCxnSpPr/>
          <p:nvPr/>
        </p:nvCxnSpPr>
        <p:spPr>
          <a:xfrm rot="5400000">
            <a:off x="2284242" y="6070463"/>
            <a:ext cx="57498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Прямая соединительная линия 148"/>
          <p:cNvCxnSpPr/>
          <p:nvPr/>
        </p:nvCxnSpPr>
        <p:spPr>
          <a:xfrm rot="5400000">
            <a:off x="2436642" y="6073155"/>
            <a:ext cx="57498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единительная линия 149"/>
          <p:cNvCxnSpPr/>
          <p:nvPr/>
        </p:nvCxnSpPr>
        <p:spPr>
          <a:xfrm rot="5400000">
            <a:off x="2589042" y="6073155"/>
            <a:ext cx="57498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/>
          <p:cNvCxnSpPr/>
          <p:nvPr/>
        </p:nvCxnSpPr>
        <p:spPr>
          <a:xfrm rot="5400000">
            <a:off x="2741442" y="6073155"/>
            <a:ext cx="57498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/>
          <p:cNvCxnSpPr/>
          <p:nvPr/>
        </p:nvCxnSpPr>
        <p:spPr>
          <a:xfrm rot="5400000">
            <a:off x="2213752" y="6143644"/>
            <a:ext cx="429422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Овал 153"/>
          <p:cNvSpPr/>
          <p:nvPr/>
        </p:nvSpPr>
        <p:spPr>
          <a:xfrm>
            <a:off x="2698220" y="5982628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643174" y="5796266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88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/>
      <p:bldP spid="154" grpId="0" animBg="1"/>
      <p:bldP spid="15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143108" y="-71462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9487" y="787604"/>
            <a:ext cx="999366" cy="5113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98854" y="462169"/>
            <a:ext cx="1420152" cy="11157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119006" y="601641"/>
            <a:ext cx="1367554" cy="8368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86560" y="415678"/>
            <a:ext cx="105196" cy="125524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78702" y="1020057"/>
            <a:ext cx="44708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92390" y="71414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4348" y="214290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26103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961845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0800000">
            <a:off x="3855381" y="1020058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6200000" flipH="1">
            <a:off x="-2001156" y="3999644"/>
            <a:ext cx="5416146" cy="148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16200000" flipH="1">
            <a:off x="-1078219" y="4065301"/>
            <a:ext cx="5558998" cy="26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16200000" flipH="1">
            <a:off x="374869" y="4089629"/>
            <a:ext cx="5512508" cy="242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16200000" flipH="1">
            <a:off x="1737307" y="4094745"/>
            <a:ext cx="5512508" cy="140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699487" y="1769809"/>
            <a:ext cx="999366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1688081" y="1763909"/>
            <a:ext cx="747149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119006" y="17698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94868" y="1723318"/>
            <a:ext cx="250810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233620" y="1723318"/>
            <a:ext cx="454549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646889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2382631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3750185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 rot="5400000">
            <a:off x="-480117" y="3942651"/>
            <a:ext cx="5824326" cy="63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2435229" y="17639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491441" y="1705045"/>
            <a:ext cx="46977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rot="5400000">
            <a:off x="875512" y="3930727"/>
            <a:ext cx="5837943" cy="166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3798588" y="1763909"/>
            <a:ext cx="68797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926815" y="1643050"/>
            <a:ext cx="454549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97513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854315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747851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5" name="Прямая со стрелкой 64"/>
          <p:cNvCxnSpPr/>
          <p:nvPr/>
        </p:nvCxnSpPr>
        <p:spPr>
          <a:xfrm flipV="1">
            <a:off x="4486560" y="1020057"/>
            <a:ext cx="368188" cy="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600146" y="571480"/>
            <a:ext cx="309356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860262" y="1710945"/>
            <a:ext cx="46977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190358" y="344422"/>
            <a:ext cx="177042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699487" y="3335169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0" y="3105666"/>
            <a:ext cx="452207" cy="6160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кН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5715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9659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99487" y="3335169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99487" y="3617064"/>
            <a:ext cx="98859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1698854" y="3338120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012037" y="3570573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81080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962479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112027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127806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143586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159365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785918" y="71414"/>
            <a:ext cx="219195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endParaRPr lang="ru-RU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681710" y="3640363"/>
            <a:ext cx="747150" cy="29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1804050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190924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2067041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2224836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233003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785918" y="3571876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714612" y="71414"/>
            <a:ext cx="261348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429585" y="3618539"/>
            <a:ext cx="0" cy="5903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429585" y="4208906"/>
            <a:ext cx="68942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3119006" y="3348165"/>
            <a:ext cx="0" cy="8607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514126" y="3348165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2625447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275081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>
            <a:off x="285601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2961211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306640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2428860" y="4209070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329399" y="254781"/>
            <a:ext cx="273057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IV</a:t>
            </a:r>
            <a:endParaRPr lang="ru-RU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V="1">
            <a:off x="3119006" y="4198861"/>
            <a:ext cx="683777" cy="102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322420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3329399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>
            <a:off x="343459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353979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>
            <a:off x="364498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>
            <a:off x="375018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3159996" y="4221443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155798" y="235616"/>
            <a:ext cx="230904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endParaRPr lang="ru-RU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3798588" y="2061126"/>
            <a:ext cx="4195" cy="21428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3802783" y="2061126"/>
            <a:ext cx="68377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4486560" y="2061126"/>
            <a:ext cx="0" cy="12870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>
            <a:off x="3907979" y="2061126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>
            <a:off x="4065774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>
            <a:off x="4223569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>
            <a:off x="4381363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4512328" y="2042853"/>
            <a:ext cx="397174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7" name="Овал 106"/>
          <p:cNvSpPr/>
          <p:nvPr/>
        </p:nvSpPr>
        <p:spPr>
          <a:xfrm>
            <a:off x="105703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000100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Овал 108"/>
          <p:cNvSpPr/>
          <p:nvPr/>
        </p:nvSpPr>
        <p:spPr>
          <a:xfrm>
            <a:off x="4024302" y="261529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3929058" y="2448250"/>
            <a:ext cx="282424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" name="Овал 110"/>
          <p:cNvSpPr/>
          <p:nvPr/>
        </p:nvSpPr>
        <p:spPr>
          <a:xfrm>
            <a:off x="196184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928794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" name="Овал 112"/>
          <p:cNvSpPr/>
          <p:nvPr/>
        </p:nvSpPr>
        <p:spPr>
          <a:xfrm>
            <a:off x="2698220" y="368680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2643174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Овал 114"/>
          <p:cNvSpPr/>
          <p:nvPr/>
        </p:nvSpPr>
        <p:spPr>
          <a:xfrm>
            <a:off x="3276801" y="3699173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3214678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5804296" y="283074"/>
            <a:ext cx="2714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cs typeface="Times New Roman" pitchFamily="18" charset="0"/>
              </a:rPr>
              <a:t>На участке</a:t>
            </a:r>
            <a:r>
              <a:rPr lang="en-US" sz="2800" dirty="0" smtClean="0">
                <a:cs typeface="Times New Roman" pitchFamily="18" charset="0"/>
              </a:rPr>
              <a:t>  IV</a:t>
            </a:r>
            <a:endParaRPr lang="ru-RU" sz="2800" dirty="0">
              <a:cs typeface="Times New Roman" pitchFamily="18" charset="0"/>
            </a:endParaRPr>
          </a:p>
        </p:txBody>
      </p:sp>
      <p:graphicFrame>
        <p:nvGraphicFramePr>
          <p:cNvPr id="125" name="Объект 124"/>
          <p:cNvGraphicFramePr>
            <a:graphicFrameLocks noChangeAspect="1"/>
          </p:cNvGraphicFramePr>
          <p:nvPr/>
        </p:nvGraphicFramePr>
        <p:xfrm>
          <a:off x="5857875" y="1000125"/>
          <a:ext cx="2060575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22" name="Формула" r:id="rId4" imgW="685800" imgH="431640" progId="Equation.3">
                  <p:embed/>
                </p:oleObj>
              </mc:Choice>
              <mc:Fallback>
                <p:oleObj name="Формула" r:id="rId4" imgW="6858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75" y="1000125"/>
                        <a:ext cx="2060575" cy="1285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59" name="Object 3"/>
          <p:cNvGraphicFramePr>
            <a:graphicFrameLocks noChangeAspect="1"/>
          </p:cNvGraphicFramePr>
          <p:nvPr/>
        </p:nvGraphicFramePr>
        <p:xfrm>
          <a:off x="5905500" y="2357438"/>
          <a:ext cx="2476500" cy="1246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23" name="Формула" r:id="rId6" imgW="825480" imgH="419040" progId="Equation.3">
                  <p:embed/>
                </p:oleObj>
              </mc:Choice>
              <mc:Fallback>
                <p:oleObj name="Формула" r:id="rId6" imgW="8254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5500" y="2357438"/>
                        <a:ext cx="2476500" cy="1246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0" name="Object 4"/>
          <p:cNvGraphicFramePr>
            <a:graphicFrameLocks noChangeAspect="1"/>
          </p:cNvGraphicFramePr>
          <p:nvPr/>
        </p:nvGraphicFramePr>
        <p:xfrm>
          <a:off x="5822950" y="3857625"/>
          <a:ext cx="2386013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24" name="Формула" r:id="rId8" imgW="850680" imgH="203040" progId="Equation.3">
                  <p:embed/>
                </p:oleObj>
              </mc:Choice>
              <mc:Fallback>
                <p:oleObj name="Формула" r:id="rId8" imgW="850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2950" y="3857625"/>
                        <a:ext cx="2386013" cy="563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7" name="Прямая соединительная линия 126"/>
          <p:cNvCxnSpPr/>
          <p:nvPr/>
        </p:nvCxnSpPr>
        <p:spPr>
          <a:xfrm>
            <a:off x="699487" y="5549747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/>
          <p:cNvSpPr txBox="1"/>
          <p:nvPr/>
        </p:nvSpPr>
        <p:spPr>
          <a:xfrm>
            <a:off x="357158" y="5286388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496598" y="5286388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graphicFrame>
        <p:nvGraphicFramePr>
          <p:cNvPr id="70661" name="Object 5"/>
          <p:cNvGraphicFramePr>
            <a:graphicFrameLocks noChangeAspect="1"/>
          </p:cNvGraphicFramePr>
          <p:nvPr/>
        </p:nvGraphicFramePr>
        <p:xfrm>
          <a:off x="-32" y="5409882"/>
          <a:ext cx="703385" cy="673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25" name="Формула" r:id="rId10" imgW="368280" imgH="355320" progId="Equation.3">
                  <p:embed/>
                </p:oleObj>
              </mc:Choice>
              <mc:Fallback>
                <p:oleObj name="Формула" r:id="rId10" imgW="36828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2" y="5409882"/>
                        <a:ext cx="703385" cy="6731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0" name="Прямая соединительная линия 129"/>
          <p:cNvCxnSpPr/>
          <p:nvPr/>
        </p:nvCxnSpPr>
        <p:spPr>
          <a:xfrm>
            <a:off x="714348" y="5835559"/>
            <a:ext cx="98859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/>
          <p:nvPr/>
        </p:nvCxnSpPr>
        <p:spPr>
          <a:xfrm>
            <a:off x="1713715" y="5556615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/>
          <p:cNvCxnSpPr/>
          <p:nvPr/>
        </p:nvCxnSpPr>
        <p:spPr>
          <a:xfrm>
            <a:off x="825669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/>
          <p:cNvCxnSpPr/>
          <p:nvPr/>
        </p:nvCxnSpPr>
        <p:spPr>
          <a:xfrm>
            <a:off x="977340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единительная линия 133"/>
          <p:cNvCxnSpPr/>
          <p:nvPr/>
        </p:nvCxnSpPr>
        <p:spPr>
          <a:xfrm>
            <a:off x="1135134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Прямая соединительная линия 134"/>
          <p:cNvCxnSpPr/>
          <p:nvPr/>
        </p:nvCxnSpPr>
        <p:spPr>
          <a:xfrm>
            <a:off x="1292929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единительная линия 135"/>
          <p:cNvCxnSpPr/>
          <p:nvPr/>
        </p:nvCxnSpPr>
        <p:spPr>
          <a:xfrm>
            <a:off x="1450724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единительная линия 136"/>
          <p:cNvCxnSpPr/>
          <p:nvPr/>
        </p:nvCxnSpPr>
        <p:spPr>
          <a:xfrm>
            <a:off x="1608518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Овал 137"/>
          <p:cNvSpPr/>
          <p:nvPr/>
        </p:nvSpPr>
        <p:spPr>
          <a:xfrm>
            <a:off x="1071896" y="557986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014961" y="5381125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0" name="Прямая соединительная линия 139"/>
          <p:cNvCxnSpPr/>
          <p:nvPr/>
        </p:nvCxnSpPr>
        <p:spPr>
          <a:xfrm>
            <a:off x="714348" y="5552758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785786" y="5815356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764896" y="5815356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2" name="Прямая соединительная линия 121"/>
          <p:cNvCxnSpPr/>
          <p:nvPr/>
        </p:nvCxnSpPr>
        <p:spPr>
          <a:xfrm>
            <a:off x="1714480" y="5695634"/>
            <a:ext cx="747150" cy="29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/>
          <p:cNvCxnSpPr/>
          <p:nvPr/>
        </p:nvCxnSpPr>
        <p:spPr>
          <a:xfrm rot="5400000">
            <a:off x="1787847" y="5626124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Прямая соединительная линия 142"/>
          <p:cNvCxnSpPr/>
          <p:nvPr/>
        </p:nvCxnSpPr>
        <p:spPr>
          <a:xfrm rot="5400000">
            <a:off x="1940247" y="5621474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Прямая соединительная линия 143"/>
          <p:cNvCxnSpPr/>
          <p:nvPr/>
        </p:nvCxnSpPr>
        <p:spPr>
          <a:xfrm rot="5400000">
            <a:off x="2092647" y="5621474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единительная линия 144"/>
          <p:cNvCxnSpPr/>
          <p:nvPr/>
        </p:nvCxnSpPr>
        <p:spPr>
          <a:xfrm rot="5400000">
            <a:off x="2245047" y="5621474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единительная линия 141"/>
          <p:cNvCxnSpPr/>
          <p:nvPr/>
        </p:nvCxnSpPr>
        <p:spPr>
          <a:xfrm>
            <a:off x="2428860" y="6124262"/>
            <a:ext cx="68942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2407838" y="6143644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7" name="Прямая соединительная линия 146"/>
          <p:cNvCxnSpPr/>
          <p:nvPr/>
        </p:nvCxnSpPr>
        <p:spPr>
          <a:xfrm rot="5400000">
            <a:off x="2284242" y="5836767"/>
            <a:ext cx="57498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Прямая соединительная линия 148"/>
          <p:cNvCxnSpPr/>
          <p:nvPr/>
        </p:nvCxnSpPr>
        <p:spPr>
          <a:xfrm rot="5400000">
            <a:off x="2436642" y="5839459"/>
            <a:ext cx="57498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единительная линия 149"/>
          <p:cNvCxnSpPr/>
          <p:nvPr/>
        </p:nvCxnSpPr>
        <p:spPr>
          <a:xfrm rot="5400000">
            <a:off x="2589042" y="5839459"/>
            <a:ext cx="57498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/>
          <p:cNvCxnSpPr/>
          <p:nvPr/>
        </p:nvCxnSpPr>
        <p:spPr>
          <a:xfrm rot="5400000">
            <a:off x="2741442" y="5839459"/>
            <a:ext cx="57498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/>
          <p:cNvCxnSpPr/>
          <p:nvPr/>
        </p:nvCxnSpPr>
        <p:spPr>
          <a:xfrm rot="5400000">
            <a:off x="2213752" y="5909948"/>
            <a:ext cx="429422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Овал 153"/>
          <p:cNvSpPr/>
          <p:nvPr/>
        </p:nvSpPr>
        <p:spPr>
          <a:xfrm>
            <a:off x="2698220" y="5748932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643174" y="556257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8" name="Прямая соединительная линия 147"/>
          <p:cNvCxnSpPr/>
          <p:nvPr/>
        </p:nvCxnSpPr>
        <p:spPr>
          <a:xfrm flipV="1">
            <a:off x="3124400" y="5562803"/>
            <a:ext cx="0" cy="8607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/>
          <p:nvPr/>
        </p:nvCxnSpPr>
        <p:spPr>
          <a:xfrm flipV="1">
            <a:off x="3124400" y="6413499"/>
            <a:ext cx="683777" cy="102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Прямая соединительная линия 156"/>
          <p:cNvCxnSpPr/>
          <p:nvPr/>
        </p:nvCxnSpPr>
        <p:spPr>
          <a:xfrm>
            <a:off x="3229596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Прямая соединительная линия 157"/>
          <p:cNvCxnSpPr/>
          <p:nvPr/>
        </p:nvCxnSpPr>
        <p:spPr>
          <a:xfrm>
            <a:off x="3334793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Прямая соединительная линия 158"/>
          <p:cNvCxnSpPr/>
          <p:nvPr/>
        </p:nvCxnSpPr>
        <p:spPr>
          <a:xfrm>
            <a:off x="3439989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Прямая соединительная линия 159"/>
          <p:cNvCxnSpPr/>
          <p:nvPr/>
        </p:nvCxnSpPr>
        <p:spPr>
          <a:xfrm>
            <a:off x="3545186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Прямая соединительная линия 160"/>
          <p:cNvCxnSpPr/>
          <p:nvPr/>
        </p:nvCxnSpPr>
        <p:spPr>
          <a:xfrm>
            <a:off x="3650382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Прямая соединительная линия 161"/>
          <p:cNvCxnSpPr/>
          <p:nvPr/>
        </p:nvCxnSpPr>
        <p:spPr>
          <a:xfrm>
            <a:off x="3755579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Овал 162"/>
          <p:cNvSpPr/>
          <p:nvPr/>
        </p:nvSpPr>
        <p:spPr>
          <a:xfrm>
            <a:off x="3282195" y="5913811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3220072" y="5715076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3071802" y="6334804"/>
            <a:ext cx="843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100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997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  <p:bldP spid="164" grpId="0"/>
      <p:bldP spid="16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143108" y="-71462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9487" y="787604"/>
            <a:ext cx="999366" cy="5113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98854" y="462169"/>
            <a:ext cx="1420152" cy="11157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119006" y="601641"/>
            <a:ext cx="1367554" cy="8368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86560" y="415678"/>
            <a:ext cx="105196" cy="125524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78702" y="1020057"/>
            <a:ext cx="44708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92390" y="71414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4348" y="214290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26103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961845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0800000">
            <a:off x="3855381" y="1020058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6200000" flipH="1">
            <a:off x="-2001156" y="3999644"/>
            <a:ext cx="5416146" cy="148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16200000" flipH="1">
            <a:off x="-1078219" y="4065301"/>
            <a:ext cx="5558998" cy="26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16200000" flipH="1">
            <a:off x="374869" y="4089629"/>
            <a:ext cx="5512508" cy="242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16200000" flipH="1">
            <a:off x="1737307" y="4094745"/>
            <a:ext cx="5512508" cy="140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699487" y="1769809"/>
            <a:ext cx="999366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1688081" y="1763909"/>
            <a:ext cx="747149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119006" y="17698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94868" y="1723318"/>
            <a:ext cx="250810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233620" y="1723318"/>
            <a:ext cx="454549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646889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2382631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3750185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 rot="5400000">
            <a:off x="-480117" y="3942651"/>
            <a:ext cx="5824326" cy="63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2435229" y="17639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491441" y="1705045"/>
            <a:ext cx="46977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rot="5400000">
            <a:off x="875512" y="3930727"/>
            <a:ext cx="5837943" cy="166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3798588" y="1763909"/>
            <a:ext cx="68797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926815" y="1643050"/>
            <a:ext cx="454549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97513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854315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747851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5" name="Прямая со стрелкой 64"/>
          <p:cNvCxnSpPr/>
          <p:nvPr/>
        </p:nvCxnSpPr>
        <p:spPr>
          <a:xfrm flipV="1">
            <a:off x="4486560" y="1020057"/>
            <a:ext cx="368188" cy="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600146" y="571480"/>
            <a:ext cx="309356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860262" y="1710945"/>
            <a:ext cx="46977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190358" y="344422"/>
            <a:ext cx="177042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699487" y="3335169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0" y="3105666"/>
            <a:ext cx="452207" cy="6160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кН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5715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9659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99487" y="3335169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99487" y="3617064"/>
            <a:ext cx="98859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1698854" y="3338120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012037" y="3570573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81080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962479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112027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127806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143586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159365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785918" y="71414"/>
            <a:ext cx="219195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endParaRPr lang="ru-RU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681710" y="3640363"/>
            <a:ext cx="747150" cy="29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1804050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190924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2067041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2224836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233003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785918" y="3571876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714612" y="71414"/>
            <a:ext cx="261348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429585" y="3618539"/>
            <a:ext cx="0" cy="5903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429585" y="4208906"/>
            <a:ext cx="68942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3119006" y="3348165"/>
            <a:ext cx="0" cy="8607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514126" y="3348165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2625447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275081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>
            <a:off x="285601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2961211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306640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2428860" y="4209070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329399" y="254781"/>
            <a:ext cx="273057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IV</a:t>
            </a:r>
            <a:endParaRPr lang="ru-RU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V="1">
            <a:off x="3119006" y="4198861"/>
            <a:ext cx="683777" cy="102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322420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3329399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>
            <a:off x="343459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353979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>
            <a:off x="364498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>
            <a:off x="375018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3159996" y="4221443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155798" y="235616"/>
            <a:ext cx="230904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endParaRPr lang="ru-RU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3798588" y="2061126"/>
            <a:ext cx="4195" cy="21428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3802783" y="2061126"/>
            <a:ext cx="68377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4486560" y="2061126"/>
            <a:ext cx="0" cy="12870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>
            <a:off x="3907979" y="2061126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>
            <a:off x="4065774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>
            <a:off x="4223569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>
            <a:off x="4381363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4512328" y="204285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7" name="Овал 106"/>
          <p:cNvSpPr/>
          <p:nvPr/>
        </p:nvSpPr>
        <p:spPr>
          <a:xfrm>
            <a:off x="105703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000100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Овал 108"/>
          <p:cNvSpPr/>
          <p:nvPr/>
        </p:nvSpPr>
        <p:spPr>
          <a:xfrm>
            <a:off x="4024302" y="261529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3929058" y="2448250"/>
            <a:ext cx="282424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" name="Овал 110"/>
          <p:cNvSpPr/>
          <p:nvPr/>
        </p:nvSpPr>
        <p:spPr>
          <a:xfrm>
            <a:off x="196184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928794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" name="Овал 112"/>
          <p:cNvSpPr/>
          <p:nvPr/>
        </p:nvSpPr>
        <p:spPr>
          <a:xfrm>
            <a:off x="2698220" y="368680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2643174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Овал 114"/>
          <p:cNvSpPr/>
          <p:nvPr/>
        </p:nvSpPr>
        <p:spPr>
          <a:xfrm>
            <a:off x="3276801" y="3699173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3214678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5774074" y="344422"/>
            <a:ext cx="2714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cs typeface="Times New Roman" pitchFamily="18" charset="0"/>
              </a:rPr>
              <a:t>На участке</a:t>
            </a:r>
            <a:r>
              <a:rPr lang="en-US" sz="2800" dirty="0" smtClean="0">
                <a:cs typeface="Times New Roman" pitchFamily="18" charset="0"/>
              </a:rPr>
              <a:t>  V</a:t>
            </a:r>
            <a:endParaRPr lang="ru-RU" sz="2800" dirty="0">
              <a:cs typeface="Times New Roman" pitchFamily="18" charset="0"/>
            </a:endParaRPr>
          </a:p>
        </p:txBody>
      </p:sp>
      <p:graphicFrame>
        <p:nvGraphicFramePr>
          <p:cNvPr id="125" name="Объект 124"/>
          <p:cNvGraphicFramePr>
            <a:graphicFrameLocks noChangeAspect="1"/>
          </p:cNvGraphicFramePr>
          <p:nvPr/>
        </p:nvGraphicFramePr>
        <p:xfrm>
          <a:off x="5876925" y="1000125"/>
          <a:ext cx="2022475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46" name="Формула" r:id="rId4" imgW="672840" imgH="431640" progId="Equation.3">
                  <p:embed/>
                </p:oleObj>
              </mc:Choice>
              <mc:Fallback>
                <p:oleObj name="Формула" r:id="rId4" imgW="6728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6925" y="1000125"/>
                        <a:ext cx="2022475" cy="1285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59" name="Object 3"/>
          <p:cNvGraphicFramePr>
            <a:graphicFrameLocks noChangeAspect="1"/>
          </p:cNvGraphicFramePr>
          <p:nvPr/>
        </p:nvGraphicFramePr>
        <p:xfrm>
          <a:off x="6038850" y="2357438"/>
          <a:ext cx="2209800" cy="1246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47" name="Формула" r:id="rId6" imgW="736560" imgH="419040" progId="Equation.3">
                  <p:embed/>
                </p:oleObj>
              </mc:Choice>
              <mc:Fallback>
                <p:oleObj name="Формула" r:id="rId6" imgW="7365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2357438"/>
                        <a:ext cx="2209800" cy="1246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0" name="Object 4"/>
          <p:cNvGraphicFramePr>
            <a:graphicFrameLocks noChangeAspect="1"/>
          </p:cNvGraphicFramePr>
          <p:nvPr/>
        </p:nvGraphicFramePr>
        <p:xfrm>
          <a:off x="5805488" y="3857625"/>
          <a:ext cx="2420937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48" name="Формула" r:id="rId8" imgW="863280" imgH="203040" progId="Equation.3">
                  <p:embed/>
                </p:oleObj>
              </mc:Choice>
              <mc:Fallback>
                <p:oleObj name="Формула" r:id="rId8" imgW="863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5488" y="3857625"/>
                        <a:ext cx="2420937" cy="563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7" name="Прямая соединительная линия 126"/>
          <p:cNvCxnSpPr/>
          <p:nvPr/>
        </p:nvCxnSpPr>
        <p:spPr>
          <a:xfrm>
            <a:off x="699487" y="5549747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/>
          <p:cNvSpPr txBox="1"/>
          <p:nvPr/>
        </p:nvSpPr>
        <p:spPr>
          <a:xfrm>
            <a:off x="357158" y="5286388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500562" y="5357826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graphicFrame>
        <p:nvGraphicFramePr>
          <p:cNvPr id="70661" name="Object 5"/>
          <p:cNvGraphicFramePr>
            <a:graphicFrameLocks noChangeAspect="1"/>
          </p:cNvGraphicFramePr>
          <p:nvPr/>
        </p:nvGraphicFramePr>
        <p:xfrm>
          <a:off x="-32" y="5409882"/>
          <a:ext cx="703385" cy="673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49" name="Формула" r:id="rId10" imgW="368280" imgH="355320" progId="Equation.3">
                  <p:embed/>
                </p:oleObj>
              </mc:Choice>
              <mc:Fallback>
                <p:oleObj name="Формула" r:id="rId10" imgW="36828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2" y="5409882"/>
                        <a:ext cx="703385" cy="6731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0" name="Прямая соединительная линия 129"/>
          <p:cNvCxnSpPr/>
          <p:nvPr/>
        </p:nvCxnSpPr>
        <p:spPr>
          <a:xfrm>
            <a:off x="714348" y="5835559"/>
            <a:ext cx="98859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/>
          <p:nvPr/>
        </p:nvCxnSpPr>
        <p:spPr>
          <a:xfrm>
            <a:off x="1713715" y="5556615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/>
          <p:cNvCxnSpPr/>
          <p:nvPr/>
        </p:nvCxnSpPr>
        <p:spPr>
          <a:xfrm>
            <a:off x="825669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/>
          <p:cNvCxnSpPr/>
          <p:nvPr/>
        </p:nvCxnSpPr>
        <p:spPr>
          <a:xfrm>
            <a:off x="977340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единительная линия 133"/>
          <p:cNvCxnSpPr/>
          <p:nvPr/>
        </p:nvCxnSpPr>
        <p:spPr>
          <a:xfrm>
            <a:off x="1135134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Прямая соединительная линия 134"/>
          <p:cNvCxnSpPr/>
          <p:nvPr/>
        </p:nvCxnSpPr>
        <p:spPr>
          <a:xfrm>
            <a:off x="1292929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единительная линия 135"/>
          <p:cNvCxnSpPr/>
          <p:nvPr/>
        </p:nvCxnSpPr>
        <p:spPr>
          <a:xfrm>
            <a:off x="1450724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единительная линия 136"/>
          <p:cNvCxnSpPr/>
          <p:nvPr/>
        </p:nvCxnSpPr>
        <p:spPr>
          <a:xfrm>
            <a:off x="1608518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Овал 137"/>
          <p:cNvSpPr/>
          <p:nvPr/>
        </p:nvSpPr>
        <p:spPr>
          <a:xfrm>
            <a:off x="1071896" y="557986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014961" y="5381125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0" name="Прямая соединительная линия 139"/>
          <p:cNvCxnSpPr/>
          <p:nvPr/>
        </p:nvCxnSpPr>
        <p:spPr>
          <a:xfrm>
            <a:off x="714348" y="5552758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785786" y="5815356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764896" y="5815356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2" name="Прямая соединительная линия 121"/>
          <p:cNvCxnSpPr/>
          <p:nvPr/>
        </p:nvCxnSpPr>
        <p:spPr>
          <a:xfrm>
            <a:off x="1714480" y="5695634"/>
            <a:ext cx="747150" cy="29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/>
          <p:cNvCxnSpPr/>
          <p:nvPr/>
        </p:nvCxnSpPr>
        <p:spPr>
          <a:xfrm rot="5400000">
            <a:off x="1787847" y="5626124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Прямая соединительная линия 142"/>
          <p:cNvCxnSpPr/>
          <p:nvPr/>
        </p:nvCxnSpPr>
        <p:spPr>
          <a:xfrm rot="5400000">
            <a:off x="1940247" y="5621474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Прямая соединительная линия 143"/>
          <p:cNvCxnSpPr/>
          <p:nvPr/>
        </p:nvCxnSpPr>
        <p:spPr>
          <a:xfrm rot="5400000">
            <a:off x="2092647" y="5621474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единительная линия 144"/>
          <p:cNvCxnSpPr/>
          <p:nvPr/>
        </p:nvCxnSpPr>
        <p:spPr>
          <a:xfrm rot="5400000">
            <a:off x="2245047" y="5621474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единительная линия 141"/>
          <p:cNvCxnSpPr/>
          <p:nvPr/>
        </p:nvCxnSpPr>
        <p:spPr>
          <a:xfrm>
            <a:off x="2428860" y="6124262"/>
            <a:ext cx="68942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2407838" y="6143644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7" name="Прямая соединительная линия 146"/>
          <p:cNvCxnSpPr/>
          <p:nvPr/>
        </p:nvCxnSpPr>
        <p:spPr>
          <a:xfrm rot="5400000">
            <a:off x="2284242" y="5836767"/>
            <a:ext cx="57498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Прямая соединительная линия 148"/>
          <p:cNvCxnSpPr/>
          <p:nvPr/>
        </p:nvCxnSpPr>
        <p:spPr>
          <a:xfrm rot="5400000">
            <a:off x="2436642" y="5839459"/>
            <a:ext cx="57498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единительная линия 149"/>
          <p:cNvCxnSpPr/>
          <p:nvPr/>
        </p:nvCxnSpPr>
        <p:spPr>
          <a:xfrm rot="5400000">
            <a:off x="2589042" y="5839459"/>
            <a:ext cx="57498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/>
          <p:cNvCxnSpPr/>
          <p:nvPr/>
        </p:nvCxnSpPr>
        <p:spPr>
          <a:xfrm rot="5400000">
            <a:off x="2741442" y="5839459"/>
            <a:ext cx="57498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/>
          <p:cNvCxnSpPr/>
          <p:nvPr/>
        </p:nvCxnSpPr>
        <p:spPr>
          <a:xfrm rot="5400000">
            <a:off x="2213752" y="5909948"/>
            <a:ext cx="429422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Овал 153"/>
          <p:cNvSpPr/>
          <p:nvPr/>
        </p:nvSpPr>
        <p:spPr>
          <a:xfrm>
            <a:off x="2698220" y="5748932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643174" y="556257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8" name="Прямая соединительная линия 147"/>
          <p:cNvCxnSpPr/>
          <p:nvPr/>
        </p:nvCxnSpPr>
        <p:spPr>
          <a:xfrm flipV="1">
            <a:off x="3124400" y="5562803"/>
            <a:ext cx="0" cy="8607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/>
          <p:nvPr/>
        </p:nvCxnSpPr>
        <p:spPr>
          <a:xfrm flipV="1">
            <a:off x="3124400" y="6413499"/>
            <a:ext cx="683777" cy="102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Прямая соединительная линия 156"/>
          <p:cNvCxnSpPr/>
          <p:nvPr/>
        </p:nvCxnSpPr>
        <p:spPr>
          <a:xfrm>
            <a:off x="3229596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Прямая соединительная линия 157"/>
          <p:cNvCxnSpPr/>
          <p:nvPr/>
        </p:nvCxnSpPr>
        <p:spPr>
          <a:xfrm>
            <a:off x="3334793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Прямая соединительная линия 158"/>
          <p:cNvCxnSpPr/>
          <p:nvPr/>
        </p:nvCxnSpPr>
        <p:spPr>
          <a:xfrm>
            <a:off x="3439989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Прямая соединительная линия 159"/>
          <p:cNvCxnSpPr/>
          <p:nvPr/>
        </p:nvCxnSpPr>
        <p:spPr>
          <a:xfrm>
            <a:off x="3545186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Прямая соединительная линия 160"/>
          <p:cNvCxnSpPr/>
          <p:nvPr/>
        </p:nvCxnSpPr>
        <p:spPr>
          <a:xfrm>
            <a:off x="3650382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Прямая соединительная линия 161"/>
          <p:cNvCxnSpPr/>
          <p:nvPr/>
        </p:nvCxnSpPr>
        <p:spPr>
          <a:xfrm>
            <a:off x="3755579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Овал 162"/>
          <p:cNvSpPr/>
          <p:nvPr/>
        </p:nvSpPr>
        <p:spPr>
          <a:xfrm>
            <a:off x="3282195" y="5913811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3220072" y="5715076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3071802" y="6334804"/>
            <a:ext cx="843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100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6" name="Прямая соединительная линия 165"/>
          <p:cNvCxnSpPr/>
          <p:nvPr/>
        </p:nvCxnSpPr>
        <p:spPr>
          <a:xfrm rot="5400000" flipH="1" flipV="1">
            <a:off x="2714612" y="5357826"/>
            <a:ext cx="214314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Прямая соединительная линия 167"/>
          <p:cNvCxnSpPr/>
          <p:nvPr/>
        </p:nvCxnSpPr>
        <p:spPr>
          <a:xfrm>
            <a:off x="3786182" y="4286256"/>
            <a:ext cx="71438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Прямая соединительная линия 171"/>
          <p:cNvCxnSpPr/>
          <p:nvPr/>
        </p:nvCxnSpPr>
        <p:spPr>
          <a:xfrm rot="5400000">
            <a:off x="3859602" y="4927216"/>
            <a:ext cx="1285884" cy="39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Прямая соединительная линия 176"/>
          <p:cNvCxnSpPr/>
          <p:nvPr/>
        </p:nvCxnSpPr>
        <p:spPr>
          <a:xfrm rot="5400000">
            <a:off x="3286910" y="4929198"/>
            <a:ext cx="1285090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Прямая соединительная линия 178"/>
          <p:cNvCxnSpPr/>
          <p:nvPr/>
        </p:nvCxnSpPr>
        <p:spPr>
          <a:xfrm rot="5400000">
            <a:off x="3439310" y="4928404"/>
            <a:ext cx="1285090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Прямая соединительная линия 179"/>
          <p:cNvCxnSpPr/>
          <p:nvPr/>
        </p:nvCxnSpPr>
        <p:spPr>
          <a:xfrm rot="5400000">
            <a:off x="3591710" y="4928404"/>
            <a:ext cx="1285090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Прямая соединительная линия 180"/>
          <p:cNvCxnSpPr/>
          <p:nvPr/>
        </p:nvCxnSpPr>
        <p:spPr>
          <a:xfrm rot="5400000">
            <a:off x="3744110" y="4928404"/>
            <a:ext cx="1285090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Box 181"/>
          <p:cNvSpPr txBox="1"/>
          <p:nvPr/>
        </p:nvSpPr>
        <p:spPr>
          <a:xfrm>
            <a:off x="4429124" y="3857628"/>
            <a:ext cx="9925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166,7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3" name="Овал 182"/>
          <p:cNvSpPr/>
          <p:nvPr/>
        </p:nvSpPr>
        <p:spPr>
          <a:xfrm>
            <a:off x="4024302" y="483962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3929058" y="4672580"/>
            <a:ext cx="282424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09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/>
      <p:bldP spid="182" grpId="0"/>
      <p:bldP spid="183" grpId="0" animBg="1"/>
      <p:bldP spid="18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85728"/>
            <a:ext cx="6829444" cy="511156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dirty="0" smtClean="0"/>
              <a:t>Проверяем условие прочности</a:t>
            </a:r>
            <a:endParaRPr lang="ru-RU" sz="3200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2357422" y="1142984"/>
          <a:ext cx="3463156" cy="1285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70" name="Формула" r:id="rId3" imgW="609480" imgH="228600" progId="Equation.3">
                  <p:embed/>
                </p:oleObj>
              </mc:Choice>
              <mc:Fallback>
                <p:oleObj name="Формула" r:id="rId3" imgW="609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422" y="1142984"/>
                        <a:ext cx="3463156" cy="1285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0" y="3357562"/>
          <a:ext cx="4046537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71" name="Формула" r:id="rId5" imgW="1168200" imgH="228600" progId="Equation.3">
                  <p:embed/>
                </p:oleObj>
              </mc:Choice>
              <mc:Fallback>
                <p:oleObj name="Формула" r:id="rId5" imgW="1168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57562"/>
                        <a:ext cx="4046537" cy="785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93" name="Object 69"/>
          <p:cNvGraphicFramePr>
            <a:graphicFrameLocks noChangeAspect="1"/>
          </p:cNvGraphicFramePr>
          <p:nvPr/>
        </p:nvGraphicFramePr>
        <p:xfrm>
          <a:off x="5643570" y="3286124"/>
          <a:ext cx="3300412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72" name="Формула" r:id="rId7" imgW="952200" imgH="215640" progId="Equation.3">
                  <p:embed/>
                </p:oleObj>
              </mc:Choice>
              <mc:Fallback>
                <p:oleObj name="Формула" r:id="rId7" imgW="9522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3570" y="3286124"/>
                        <a:ext cx="3300412" cy="742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94" name="Object 70"/>
          <p:cNvGraphicFramePr>
            <a:graphicFrameLocks noChangeAspect="1"/>
          </p:cNvGraphicFramePr>
          <p:nvPr/>
        </p:nvGraphicFramePr>
        <p:xfrm>
          <a:off x="4214810" y="3357562"/>
          <a:ext cx="785818" cy="842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73" name="Формула" r:id="rId9" imgW="152280" imgH="164880" progId="Equation.3">
                  <p:embed/>
                </p:oleObj>
              </mc:Choice>
              <mc:Fallback>
                <p:oleObj name="Формула" r:id="rId9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4810" y="3357562"/>
                        <a:ext cx="785818" cy="84245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14314" y="4500570"/>
            <a:ext cx="86439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Условие прочности не выполняется.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Следовательно, нужно увеличить площадь сечения участка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95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6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6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8856590"/>
              </p:ext>
            </p:extLst>
          </p:nvPr>
        </p:nvGraphicFramePr>
        <p:xfrm>
          <a:off x="3131840" y="1052736"/>
          <a:ext cx="2214578" cy="8222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94" name="Формула" r:id="rId3" imgW="609480" imgH="228600" progId="Equation.3">
                  <p:embed/>
                </p:oleObj>
              </mc:Choice>
              <mc:Fallback>
                <p:oleObj name="Формула" r:id="rId3" imgW="609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1052736"/>
                        <a:ext cx="2214578" cy="8222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51520" y="332656"/>
            <a:ext cx="8643966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cs typeface="Times New Roman" pitchFamily="18" charset="0"/>
              </a:rPr>
              <a:t>Найдем площадь сечения участка </a:t>
            </a:r>
            <a:r>
              <a:rPr lang="en-US" sz="2400" dirty="0" smtClean="0">
                <a:cs typeface="Times New Roman" pitchFamily="18" charset="0"/>
              </a:rPr>
              <a:t>V</a:t>
            </a:r>
            <a:r>
              <a:rPr lang="ru-RU" sz="2400" dirty="0" smtClean="0">
                <a:cs typeface="Times New Roman" pitchFamily="18" charset="0"/>
              </a:rPr>
              <a:t> из условия прочности</a:t>
            </a:r>
            <a:r>
              <a:rPr lang="en-US" sz="2400" dirty="0" smtClean="0">
                <a:cs typeface="Times New Roman" pitchFamily="18" charset="0"/>
              </a:rPr>
              <a:t>:</a:t>
            </a:r>
            <a:endParaRPr lang="ru-RU" sz="2400" dirty="0">
              <a:cs typeface="Times New Roman" pitchFamily="18" charset="0"/>
            </a:endParaRPr>
          </a:p>
        </p:txBody>
      </p:sp>
      <p:graphicFrame>
        <p:nvGraphicFramePr>
          <p:cNvPr id="778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3901749"/>
              </p:ext>
            </p:extLst>
          </p:nvPr>
        </p:nvGraphicFramePr>
        <p:xfrm>
          <a:off x="3419872" y="1844824"/>
          <a:ext cx="1643074" cy="12582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95" name="Формула" r:id="rId5" imgW="558720" imgH="431640" progId="Equation.3">
                  <p:embed/>
                </p:oleObj>
              </mc:Choice>
              <mc:Fallback>
                <p:oleObj name="Формула" r:id="rId5" imgW="5587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1844824"/>
                        <a:ext cx="1643074" cy="125820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3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9870145"/>
              </p:ext>
            </p:extLst>
          </p:nvPr>
        </p:nvGraphicFramePr>
        <p:xfrm>
          <a:off x="3419872" y="3068960"/>
          <a:ext cx="1691598" cy="1285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96" name="Формула" r:id="rId7" imgW="545760" imgH="419040" progId="Equation.3">
                  <p:embed/>
                </p:oleObj>
              </mc:Choice>
              <mc:Fallback>
                <p:oleObj name="Формула" r:id="rId7" imgW="5457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3068960"/>
                        <a:ext cx="1691598" cy="1285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3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6680641"/>
              </p:ext>
            </p:extLst>
          </p:nvPr>
        </p:nvGraphicFramePr>
        <p:xfrm>
          <a:off x="2044683" y="4437112"/>
          <a:ext cx="4840288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97" name="Формула" r:id="rId9" imgW="1562040" imgH="419040" progId="Equation.3">
                  <p:embed/>
                </p:oleObj>
              </mc:Choice>
              <mc:Fallback>
                <p:oleObj name="Формула" r:id="rId9" imgW="15620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4683" y="4437112"/>
                        <a:ext cx="4840288" cy="1285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95536" y="5903174"/>
            <a:ext cx="8643966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>
                <a:cs typeface="Times New Roman" pitchFamily="18" charset="0"/>
              </a:rPr>
              <a:t>Уточним значения напряжений на участках </a:t>
            </a:r>
            <a:r>
              <a:rPr lang="en-US" sz="2800" dirty="0" smtClean="0">
                <a:cs typeface="Times New Roman" pitchFamily="18" charset="0"/>
              </a:rPr>
              <a:t>IV </a:t>
            </a:r>
            <a:r>
              <a:rPr lang="ru-RU" sz="2800" dirty="0" smtClean="0">
                <a:cs typeface="Times New Roman" pitchFamily="18" charset="0"/>
              </a:rPr>
              <a:t>и</a:t>
            </a:r>
            <a:r>
              <a:rPr lang="en-US" sz="2800" dirty="0" smtClean="0">
                <a:cs typeface="Times New Roman" pitchFamily="18" charset="0"/>
              </a:rPr>
              <a:t> V</a:t>
            </a:r>
            <a:endParaRPr lang="ru-RU" sz="28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63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78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78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7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7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78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7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7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143108" y="-71462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9487" y="787604"/>
            <a:ext cx="999366" cy="5113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98854" y="462169"/>
            <a:ext cx="1420152" cy="11157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119006" y="601641"/>
            <a:ext cx="1367554" cy="8368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86560" y="415678"/>
            <a:ext cx="105196" cy="125524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78702" y="1020057"/>
            <a:ext cx="44708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92390" y="71414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4348" y="214290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26103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961845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0800000">
            <a:off x="3855381" y="1020058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6200000" flipH="1">
            <a:off x="-2001156" y="3999644"/>
            <a:ext cx="5416146" cy="148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16200000" flipH="1">
            <a:off x="-1078219" y="4065301"/>
            <a:ext cx="5558998" cy="26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16200000" flipH="1">
            <a:off x="374869" y="4089629"/>
            <a:ext cx="5512508" cy="242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16200000" flipH="1">
            <a:off x="1737307" y="4094745"/>
            <a:ext cx="5512508" cy="140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699487" y="1769809"/>
            <a:ext cx="999366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1688081" y="1763909"/>
            <a:ext cx="747149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119006" y="17698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94868" y="1723318"/>
            <a:ext cx="250810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233620" y="1723318"/>
            <a:ext cx="454549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646889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2382631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3750185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 rot="5400000">
            <a:off x="-480117" y="3942651"/>
            <a:ext cx="5824326" cy="63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2435229" y="17639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491441" y="1705045"/>
            <a:ext cx="46977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rot="5400000">
            <a:off x="875512" y="3930727"/>
            <a:ext cx="5837943" cy="166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3798588" y="1763909"/>
            <a:ext cx="68797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926815" y="1643050"/>
            <a:ext cx="454549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97513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854315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747851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5" name="Прямая со стрелкой 64"/>
          <p:cNvCxnSpPr/>
          <p:nvPr/>
        </p:nvCxnSpPr>
        <p:spPr>
          <a:xfrm flipV="1">
            <a:off x="4486560" y="1020057"/>
            <a:ext cx="368188" cy="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600146" y="571480"/>
            <a:ext cx="309356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860262" y="1710945"/>
            <a:ext cx="46977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190358" y="344422"/>
            <a:ext cx="177042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699487" y="3335169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0" y="3105666"/>
            <a:ext cx="452207" cy="6160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кН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5715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9659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99487" y="3335169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99487" y="3617064"/>
            <a:ext cx="98859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1698854" y="3338120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012037" y="3570573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81080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962479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112027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127806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143586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159365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785918" y="71414"/>
            <a:ext cx="219195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endParaRPr lang="ru-RU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681710" y="3640363"/>
            <a:ext cx="747150" cy="29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1804050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190924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2067041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2224836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233003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785918" y="3571876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714612" y="71414"/>
            <a:ext cx="261348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429585" y="3618539"/>
            <a:ext cx="0" cy="5903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429585" y="4208906"/>
            <a:ext cx="68942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3119006" y="3348165"/>
            <a:ext cx="0" cy="8607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514126" y="3348165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2625447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275081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>
            <a:off x="285601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2961211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306640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2428860" y="4209070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329399" y="254781"/>
            <a:ext cx="273057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IV</a:t>
            </a:r>
            <a:endParaRPr lang="ru-RU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V="1">
            <a:off x="3119006" y="4198861"/>
            <a:ext cx="683777" cy="102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322420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3329399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>
            <a:off x="343459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353979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>
            <a:off x="364498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>
            <a:off x="375018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3159996" y="4221443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155798" y="235616"/>
            <a:ext cx="230904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endParaRPr lang="ru-RU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3798588" y="2061126"/>
            <a:ext cx="4195" cy="21428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3802783" y="2061126"/>
            <a:ext cx="68377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4486560" y="2061126"/>
            <a:ext cx="0" cy="12870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>
            <a:off x="3907979" y="2061126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>
            <a:off x="4065774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>
            <a:off x="4223569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>
            <a:off x="4381363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4512328" y="2042853"/>
            <a:ext cx="397174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7" name="Овал 106"/>
          <p:cNvSpPr/>
          <p:nvPr/>
        </p:nvSpPr>
        <p:spPr>
          <a:xfrm>
            <a:off x="105703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000100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Овал 108"/>
          <p:cNvSpPr/>
          <p:nvPr/>
        </p:nvSpPr>
        <p:spPr>
          <a:xfrm>
            <a:off x="4024302" y="261529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3929058" y="2448250"/>
            <a:ext cx="282424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" name="Овал 110"/>
          <p:cNvSpPr/>
          <p:nvPr/>
        </p:nvSpPr>
        <p:spPr>
          <a:xfrm>
            <a:off x="196184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928794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" name="Овал 112"/>
          <p:cNvSpPr/>
          <p:nvPr/>
        </p:nvSpPr>
        <p:spPr>
          <a:xfrm>
            <a:off x="2698220" y="368680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2643174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Овал 114"/>
          <p:cNvSpPr/>
          <p:nvPr/>
        </p:nvSpPr>
        <p:spPr>
          <a:xfrm>
            <a:off x="3276801" y="3699173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3214678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5786446" y="374007"/>
            <a:ext cx="2714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cs typeface="Times New Roman" pitchFamily="18" charset="0"/>
              </a:rPr>
              <a:t>На участке</a:t>
            </a:r>
            <a:r>
              <a:rPr lang="en-US" sz="2800" dirty="0" smtClean="0">
                <a:cs typeface="Times New Roman" pitchFamily="18" charset="0"/>
              </a:rPr>
              <a:t>  IV</a:t>
            </a:r>
            <a:endParaRPr lang="ru-RU" sz="2800" dirty="0">
              <a:cs typeface="Times New Roman" pitchFamily="18" charset="0"/>
            </a:endParaRPr>
          </a:p>
        </p:txBody>
      </p:sp>
      <p:graphicFrame>
        <p:nvGraphicFramePr>
          <p:cNvPr id="125" name="Объект 124"/>
          <p:cNvGraphicFramePr>
            <a:graphicFrameLocks noChangeAspect="1"/>
          </p:cNvGraphicFramePr>
          <p:nvPr/>
        </p:nvGraphicFramePr>
        <p:xfrm>
          <a:off x="5857875" y="1000125"/>
          <a:ext cx="2060575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18" name="Формула" r:id="rId4" imgW="685800" imgH="431640" progId="Equation.3">
                  <p:embed/>
                </p:oleObj>
              </mc:Choice>
              <mc:Fallback>
                <p:oleObj name="Формула" r:id="rId4" imgW="6858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75" y="1000125"/>
                        <a:ext cx="2060575" cy="1285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59" name="Object 3"/>
          <p:cNvGraphicFramePr>
            <a:graphicFrameLocks noChangeAspect="1"/>
          </p:cNvGraphicFramePr>
          <p:nvPr/>
        </p:nvGraphicFramePr>
        <p:xfrm>
          <a:off x="5905500" y="2319338"/>
          <a:ext cx="2476500" cy="1322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19" name="Формула" r:id="rId6" imgW="825480" imgH="444240" progId="Equation.3">
                  <p:embed/>
                </p:oleObj>
              </mc:Choice>
              <mc:Fallback>
                <p:oleObj name="Формула" r:id="rId6" imgW="8254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5500" y="2319338"/>
                        <a:ext cx="2476500" cy="1322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0" name="Object 4"/>
          <p:cNvGraphicFramePr>
            <a:graphicFrameLocks noChangeAspect="1"/>
          </p:cNvGraphicFramePr>
          <p:nvPr/>
        </p:nvGraphicFramePr>
        <p:xfrm>
          <a:off x="5929313" y="3857625"/>
          <a:ext cx="217170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20" name="Формула" r:id="rId8" imgW="774360" imgH="203040" progId="Equation.3">
                  <p:embed/>
                </p:oleObj>
              </mc:Choice>
              <mc:Fallback>
                <p:oleObj name="Формула" r:id="rId8" imgW="774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9313" y="3857625"/>
                        <a:ext cx="2171700" cy="563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7" name="Прямая соединительная линия 126"/>
          <p:cNvCxnSpPr/>
          <p:nvPr/>
        </p:nvCxnSpPr>
        <p:spPr>
          <a:xfrm>
            <a:off x="699487" y="5549747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/>
          <p:cNvSpPr txBox="1"/>
          <p:nvPr/>
        </p:nvSpPr>
        <p:spPr>
          <a:xfrm>
            <a:off x="357158" y="5286388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496598" y="5286388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graphicFrame>
        <p:nvGraphicFramePr>
          <p:cNvPr id="70661" name="Object 5"/>
          <p:cNvGraphicFramePr>
            <a:graphicFrameLocks noChangeAspect="1"/>
          </p:cNvGraphicFramePr>
          <p:nvPr/>
        </p:nvGraphicFramePr>
        <p:xfrm>
          <a:off x="-32" y="5409882"/>
          <a:ext cx="703385" cy="673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21" name="Формула" r:id="rId10" imgW="368280" imgH="355320" progId="Equation.3">
                  <p:embed/>
                </p:oleObj>
              </mc:Choice>
              <mc:Fallback>
                <p:oleObj name="Формула" r:id="rId10" imgW="36828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2" y="5409882"/>
                        <a:ext cx="703385" cy="6731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0" name="Прямая соединительная линия 129"/>
          <p:cNvCxnSpPr/>
          <p:nvPr/>
        </p:nvCxnSpPr>
        <p:spPr>
          <a:xfrm>
            <a:off x="714348" y="5835559"/>
            <a:ext cx="98859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/>
          <p:nvPr/>
        </p:nvCxnSpPr>
        <p:spPr>
          <a:xfrm>
            <a:off x="1713715" y="5556615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/>
          <p:cNvCxnSpPr/>
          <p:nvPr/>
        </p:nvCxnSpPr>
        <p:spPr>
          <a:xfrm>
            <a:off x="825669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/>
          <p:cNvCxnSpPr/>
          <p:nvPr/>
        </p:nvCxnSpPr>
        <p:spPr>
          <a:xfrm>
            <a:off x="977340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единительная линия 133"/>
          <p:cNvCxnSpPr/>
          <p:nvPr/>
        </p:nvCxnSpPr>
        <p:spPr>
          <a:xfrm>
            <a:off x="1135134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Прямая соединительная линия 134"/>
          <p:cNvCxnSpPr/>
          <p:nvPr/>
        </p:nvCxnSpPr>
        <p:spPr>
          <a:xfrm>
            <a:off x="1292929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единительная линия 135"/>
          <p:cNvCxnSpPr/>
          <p:nvPr/>
        </p:nvCxnSpPr>
        <p:spPr>
          <a:xfrm>
            <a:off x="1450724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единительная линия 136"/>
          <p:cNvCxnSpPr/>
          <p:nvPr/>
        </p:nvCxnSpPr>
        <p:spPr>
          <a:xfrm>
            <a:off x="1608518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Овал 137"/>
          <p:cNvSpPr/>
          <p:nvPr/>
        </p:nvSpPr>
        <p:spPr>
          <a:xfrm>
            <a:off x="1071896" y="557986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014961" y="5381125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0" name="Прямая соединительная линия 139"/>
          <p:cNvCxnSpPr/>
          <p:nvPr/>
        </p:nvCxnSpPr>
        <p:spPr>
          <a:xfrm>
            <a:off x="714348" y="5552758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785786" y="5815356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764896" y="5815356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2" name="Прямая соединительная линия 121"/>
          <p:cNvCxnSpPr/>
          <p:nvPr/>
        </p:nvCxnSpPr>
        <p:spPr>
          <a:xfrm>
            <a:off x="1714480" y="5695634"/>
            <a:ext cx="747150" cy="29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/>
          <p:cNvCxnSpPr/>
          <p:nvPr/>
        </p:nvCxnSpPr>
        <p:spPr>
          <a:xfrm rot="5400000">
            <a:off x="1787847" y="5626124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Прямая соединительная линия 142"/>
          <p:cNvCxnSpPr/>
          <p:nvPr/>
        </p:nvCxnSpPr>
        <p:spPr>
          <a:xfrm rot="5400000">
            <a:off x="1940247" y="5621474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Прямая соединительная линия 143"/>
          <p:cNvCxnSpPr/>
          <p:nvPr/>
        </p:nvCxnSpPr>
        <p:spPr>
          <a:xfrm rot="5400000">
            <a:off x="2092647" y="5621474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единительная линия 144"/>
          <p:cNvCxnSpPr/>
          <p:nvPr/>
        </p:nvCxnSpPr>
        <p:spPr>
          <a:xfrm rot="5400000">
            <a:off x="2245047" y="5621474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единительная линия 141"/>
          <p:cNvCxnSpPr/>
          <p:nvPr/>
        </p:nvCxnSpPr>
        <p:spPr>
          <a:xfrm>
            <a:off x="2428860" y="6124262"/>
            <a:ext cx="68942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2407838" y="6143644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7" name="Прямая соединительная линия 146"/>
          <p:cNvCxnSpPr/>
          <p:nvPr/>
        </p:nvCxnSpPr>
        <p:spPr>
          <a:xfrm rot="5400000">
            <a:off x="2284242" y="5836767"/>
            <a:ext cx="57498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Прямая соединительная линия 148"/>
          <p:cNvCxnSpPr/>
          <p:nvPr/>
        </p:nvCxnSpPr>
        <p:spPr>
          <a:xfrm rot="5400000">
            <a:off x="2436642" y="5839459"/>
            <a:ext cx="57498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единительная линия 149"/>
          <p:cNvCxnSpPr/>
          <p:nvPr/>
        </p:nvCxnSpPr>
        <p:spPr>
          <a:xfrm rot="5400000">
            <a:off x="2589042" y="5839459"/>
            <a:ext cx="57498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/>
          <p:cNvCxnSpPr/>
          <p:nvPr/>
        </p:nvCxnSpPr>
        <p:spPr>
          <a:xfrm rot="5400000">
            <a:off x="2741442" y="5839459"/>
            <a:ext cx="57498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/>
          <p:cNvCxnSpPr/>
          <p:nvPr/>
        </p:nvCxnSpPr>
        <p:spPr>
          <a:xfrm rot="5400000">
            <a:off x="2213752" y="5909948"/>
            <a:ext cx="429422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Овал 153"/>
          <p:cNvSpPr/>
          <p:nvPr/>
        </p:nvSpPr>
        <p:spPr>
          <a:xfrm>
            <a:off x="2698220" y="5748932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643174" y="556257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8" name="Прямая соединительная линия 147"/>
          <p:cNvCxnSpPr/>
          <p:nvPr/>
        </p:nvCxnSpPr>
        <p:spPr>
          <a:xfrm flipV="1">
            <a:off x="3124400" y="5562803"/>
            <a:ext cx="0" cy="8607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/>
          <p:nvPr/>
        </p:nvCxnSpPr>
        <p:spPr>
          <a:xfrm flipV="1">
            <a:off x="3124400" y="6413499"/>
            <a:ext cx="683777" cy="102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Прямая соединительная линия 156"/>
          <p:cNvCxnSpPr/>
          <p:nvPr/>
        </p:nvCxnSpPr>
        <p:spPr>
          <a:xfrm>
            <a:off x="3229596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Прямая соединительная линия 157"/>
          <p:cNvCxnSpPr/>
          <p:nvPr/>
        </p:nvCxnSpPr>
        <p:spPr>
          <a:xfrm>
            <a:off x="3334793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Прямая соединительная линия 158"/>
          <p:cNvCxnSpPr/>
          <p:nvPr/>
        </p:nvCxnSpPr>
        <p:spPr>
          <a:xfrm>
            <a:off x="3439989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Прямая соединительная линия 159"/>
          <p:cNvCxnSpPr/>
          <p:nvPr/>
        </p:nvCxnSpPr>
        <p:spPr>
          <a:xfrm>
            <a:off x="3545186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Прямая соединительная линия 160"/>
          <p:cNvCxnSpPr/>
          <p:nvPr/>
        </p:nvCxnSpPr>
        <p:spPr>
          <a:xfrm>
            <a:off x="3650382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Прямая соединительная линия 161"/>
          <p:cNvCxnSpPr/>
          <p:nvPr/>
        </p:nvCxnSpPr>
        <p:spPr>
          <a:xfrm>
            <a:off x="3755579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Овал 162"/>
          <p:cNvSpPr/>
          <p:nvPr/>
        </p:nvSpPr>
        <p:spPr>
          <a:xfrm>
            <a:off x="3282195" y="5913811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3220072" y="5715076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3071802" y="6334804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-96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65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/>
      <p:bldP spid="163" grpId="0" animBg="1"/>
      <p:bldP spid="164" grpId="0"/>
      <p:bldP spid="16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143108" y="-71462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9487" y="787604"/>
            <a:ext cx="999366" cy="5113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98854" y="462169"/>
            <a:ext cx="1420152" cy="11157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119006" y="601641"/>
            <a:ext cx="1367554" cy="8368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86560" y="415678"/>
            <a:ext cx="105196" cy="125524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78702" y="1020057"/>
            <a:ext cx="44708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92390" y="71414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4348" y="214290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26103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961845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0800000">
            <a:off x="3855381" y="1020058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6200000" flipH="1">
            <a:off x="-2001156" y="3999644"/>
            <a:ext cx="5416146" cy="148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16200000" flipH="1">
            <a:off x="-1078219" y="4065301"/>
            <a:ext cx="5558998" cy="26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16200000" flipH="1">
            <a:off x="374869" y="4089629"/>
            <a:ext cx="5512508" cy="242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16200000" flipH="1">
            <a:off x="1737307" y="4094745"/>
            <a:ext cx="5512508" cy="140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699487" y="1769809"/>
            <a:ext cx="999366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1688081" y="1763909"/>
            <a:ext cx="747149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119006" y="17698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94868" y="1723318"/>
            <a:ext cx="250810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233620" y="1723318"/>
            <a:ext cx="454549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646889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2382631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3750185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 rot="5400000">
            <a:off x="-480117" y="3942651"/>
            <a:ext cx="5824326" cy="63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2435229" y="17639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491441" y="1705045"/>
            <a:ext cx="46977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rot="5400000">
            <a:off x="875512" y="3930727"/>
            <a:ext cx="5837943" cy="166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3798588" y="1763909"/>
            <a:ext cx="68797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926815" y="1643050"/>
            <a:ext cx="454549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97513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854315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747851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5" name="Прямая со стрелкой 64"/>
          <p:cNvCxnSpPr/>
          <p:nvPr/>
        </p:nvCxnSpPr>
        <p:spPr>
          <a:xfrm flipV="1">
            <a:off x="4486560" y="1020057"/>
            <a:ext cx="368188" cy="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600146" y="571480"/>
            <a:ext cx="309356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860262" y="1710945"/>
            <a:ext cx="46977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190358" y="344422"/>
            <a:ext cx="177042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699487" y="3335169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0" y="3105666"/>
            <a:ext cx="452207" cy="6160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кН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5715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9659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99487" y="3335169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99487" y="3617064"/>
            <a:ext cx="98859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1698854" y="3338120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012037" y="3570573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81080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962479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112027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127806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143586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159365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785918" y="71414"/>
            <a:ext cx="219195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endParaRPr lang="ru-RU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681710" y="3640363"/>
            <a:ext cx="747150" cy="29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1804050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190924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2067041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2224836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233003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785918" y="3571876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714612" y="71414"/>
            <a:ext cx="261348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429585" y="3618539"/>
            <a:ext cx="0" cy="5903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429585" y="4208906"/>
            <a:ext cx="68942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3119006" y="3348165"/>
            <a:ext cx="0" cy="8607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514126" y="3348165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2625447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275081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>
            <a:off x="285601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2961211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306640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2428860" y="4209070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329399" y="254781"/>
            <a:ext cx="273057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IV</a:t>
            </a:r>
            <a:endParaRPr lang="ru-RU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V="1">
            <a:off x="3119006" y="4198861"/>
            <a:ext cx="683777" cy="102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322420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3329399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>
            <a:off x="343459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353979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>
            <a:off x="364498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>
            <a:off x="375018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3159996" y="4221443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155798" y="235616"/>
            <a:ext cx="230904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endParaRPr lang="ru-RU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3798588" y="2061126"/>
            <a:ext cx="4195" cy="21428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3802783" y="2061126"/>
            <a:ext cx="68377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4486560" y="2061126"/>
            <a:ext cx="0" cy="12870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>
            <a:off x="3907979" y="2061126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>
            <a:off x="4065774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>
            <a:off x="4223569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>
            <a:off x="4381363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4512328" y="204285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7" name="Овал 106"/>
          <p:cNvSpPr/>
          <p:nvPr/>
        </p:nvSpPr>
        <p:spPr>
          <a:xfrm>
            <a:off x="105703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000100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Овал 108"/>
          <p:cNvSpPr/>
          <p:nvPr/>
        </p:nvSpPr>
        <p:spPr>
          <a:xfrm>
            <a:off x="4024302" y="261529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3929058" y="2448250"/>
            <a:ext cx="282424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" name="Овал 110"/>
          <p:cNvSpPr/>
          <p:nvPr/>
        </p:nvSpPr>
        <p:spPr>
          <a:xfrm>
            <a:off x="196184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928794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" name="Овал 112"/>
          <p:cNvSpPr/>
          <p:nvPr/>
        </p:nvSpPr>
        <p:spPr>
          <a:xfrm>
            <a:off x="2698220" y="368680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2643174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Овал 114"/>
          <p:cNvSpPr/>
          <p:nvPr/>
        </p:nvSpPr>
        <p:spPr>
          <a:xfrm>
            <a:off x="3276801" y="3699173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3214678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5786446" y="314630"/>
            <a:ext cx="2714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cs typeface="Times New Roman" pitchFamily="18" charset="0"/>
              </a:rPr>
              <a:t>На участке</a:t>
            </a:r>
            <a:r>
              <a:rPr lang="en-US" sz="2800" dirty="0" smtClean="0">
                <a:cs typeface="Times New Roman" pitchFamily="18" charset="0"/>
              </a:rPr>
              <a:t>  V</a:t>
            </a:r>
            <a:endParaRPr lang="ru-RU" sz="2800" dirty="0">
              <a:cs typeface="Times New Roman" pitchFamily="18" charset="0"/>
            </a:endParaRPr>
          </a:p>
        </p:txBody>
      </p:sp>
      <p:graphicFrame>
        <p:nvGraphicFramePr>
          <p:cNvPr id="125" name="Объект 124"/>
          <p:cNvGraphicFramePr>
            <a:graphicFrameLocks noChangeAspect="1"/>
          </p:cNvGraphicFramePr>
          <p:nvPr/>
        </p:nvGraphicFramePr>
        <p:xfrm>
          <a:off x="5876925" y="1000125"/>
          <a:ext cx="2022475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042" name="Формула" r:id="rId4" imgW="672840" imgH="431640" progId="Equation.3">
                  <p:embed/>
                </p:oleObj>
              </mc:Choice>
              <mc:Fallback>
                <p:oleObj name="Формула" r:id="rId4" imgW="6728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6925" y="1000125"/>
                        <a:ext cx="2022475" cy="1285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59" name="Object 3"/>
          <p:cNvGraphicFramePr>
            <a:graphicFrameLocks noChangeAspect="1"/>
          </p:cNvGraphicFramePr>
          <p:nvPr/>
        </p:nvGraphicFramePr>
        <p:xfrm>
          <a:off x="6038850" y="2319338"/>
          <a:ext cx="2209800" cy="1322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043" name="Формула" r:id="rId6" imgW="736560" imgH="444240" progId="Equation.3">
                  <p:embed/>
                </p:oleObj>
              </mc:Choice>
              <mc:Fallback>
                <p:oleObj name="Формула" r:id="rId6" imgW="7365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2319338"/>
                        <a:ext cx="2209800" cy="1322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0" name="Object 4"/>
          <p:cNvGraphicFramePr>
            <a:graphicFrameLocks noChangeAspect="1"/>
          </p:cNvGraphicFramePr>
          <p:nvPr/>
        </p:nvGraphicFramePr>
        <p:xfrm>
          <a:off x="5965825" y="3857625"/>
          <a:ext cx="2100263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044" name="Формула" r:id="rId8" imgW="749160" imgH="203040" progId="Equation.3">
                  <p:embed/>
                </p:oleObj>
              </mc:Choice>
              <mc:Fallback>
                <p:oleObj name="Формула" r:id="rId8" imgW="749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5825" y="3857625"/>
                        <a:ext cx="2100263" cy="563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7" name="Прямая соединительная линия 126"/>
          <p:cNvCxnSpPr/>
          <p:nvPr/>
        </p:nvCxnSpPr>
        <p:spPr>
          <a:xfrm>
            <a:off x="699487" y="5549747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/>
          <p:cNvSpPr txBox="1"/>
          <p:nvPr/>
        </p:nvSpPr>
        <p:spPr>
          <a:xfrm>
            <a:off x="357158" y="5286388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500562" y="5286388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graphicFrame>
        <p:nvGraphicFramePr>
          <p:cNvPr id="70661" name="Object 5"/>
          <p:cNvGraphicFramePr>
            <a:graphicFrameLocks noChangeAspect="1"/>
          </p:cNvGraphicFramePr>
          <p:nvPr/>
        </p:nvGraphicFramePr>
        <p:xfrm>
          <a:off x="-32" y="5409882"/>
          <a:ext cx="703385" cy="673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045" name="Формула" r:id="rId10" imgW="368280" imgH="355320" progId="Equation.3">
                  <p:embed/>
                </p:oleObj>
              </mc:Choice>
              <mc:Fallback>
                <p:oleObj name="Формула" r:id="rId10" imgW="36828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2" y="5409882"/>
                        <a:ext cx="703385" cy="6731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0" name="Прямая соединительная линия 129"/>
          <p:cNvCxnSpPr/>
          <p:nvPr/>
        </p:nvCxnSpPr>
        <p:spPr>
          <a:xfrm>
            <a:off x="714348" y="5835559"/>
            <a:ext cx="98859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/>
          <p:nvPr/>
        </p:nvCxnSpPr>
        <p:spPr>
          <a:xfrm>
            <a:off x="1713715" y="5556615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/>
          <p:cNvCxnSpPr/>
          <p:nvPr/>
        </p:nvCxnSpPr>
        <p:spPr>
          <a:xfrm>
            <a:off x="825669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/>
          <p:cNvCxnSpPr/>
          <p:nvPr/>
        </p:nvCxnSpPr>
        <p:spPr>
          <a:xfrm>
            <a:off x="977340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единительная линия 133"/>
          <p:cNvCxnSpPr/>
          <p:nvPr/>
        </p:nvCxnSpPr>
        <p:spPr>
          <a:xfrm>
            <a:off x="1135134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Прямая соединительная линия 134"/>
          <p:cNvCxnSpPr/>
          <p:nvPr/>
        </p:nvCxnSpPr>
        <p:spPr>
          <a:xfrm>
            <a:off x="1292929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единительная линия 135"/>
          <p:cNvCxnSpPr/>
          <p:nvPr/>
        </p:nvCxnSpPr>
        <p:spPr>
          <a:xfrm>
            <a:off x="1450724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единительная линия 136"/>
          <p:cNvCxnSpPr/>
          <p:nvPr/>
        </p:nvCxnSpPr>
        <p:spPr>
          <a:xfrm>
            <a:off x="1608518" y="5556615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Овал 137"/>
          <p:cNvSpPr/>
          <p:nvPr/>
        </p:nvSpPr>
        <p:spPr>
          <a:xfrm>
            <a:off x="1071896" y="557986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014961" y="5381125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0" name="Прямая соединительная линия 139"/>
          <p:cNvCxnSpPr/>
          <p:nvPr/>
        </p:nvCxnSpPr>
        <p:spPr>
          <a:xfrm>
            <a:off x="714348" y="5552758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785786" y="5815356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764896" y="5815356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2" name="Прямая соединительная линия 121"/>
          <p:cNvCxnSpPr/>
          <p:nvPr/>
        </p:nvCxnSpPr>
        <p:spPr>
          <a:xfrm>
            <a:off x="1714480" y="5695634"/>
            <a:ext cx="747150" cy="29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/>
          <p:cNvCxnSpPr/>
          <p:nvPr/>
        </p:nvCxnSpPr>
        <p:spPr>
          <a:xfrm rot="5400000">
            <a:off x="1787847" y="5626124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Прямая соединительная линия 142"/>
          <p:cNvCxnSpPr/>
          <p:nvPr/>
        </p:nvCxnSpPr>
        <p:spPr>
          <a:xfrm rot="5400000">
            <a:off x="1940247" y="5621474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Прямая соединительная линия 143"/>
          <p:cNvCxnSpPr/>
          <p:nvPr/>
        </p:nvCxnSpPr>
        <p:spPr>
          <a:xfrm rot="5400000">
            <a:off x="2092647" y="5621474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единительная линия 144"/>
          <p:cNvCxnSpPr/>
          <p:nvPr/>
        </p:nvCxnSpPr>
        <p:spPr>
          <a:xfrm rot="5400000">
            <a:off x="2245047" y="5621474"/>
            <a:ext cx="13901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единительная линия 141"/>
          <p:cNvCxnSpPr/>
          <p:nvPr/>
        </p:nvCxnSpPr>
        <p:spPr>
          <a:xfrm>
            <a:off x="2428860" y="6124262"/>
            <a:ext cx="68942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2407838" y="6143644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7" name="Прямая соединительная линия 146"/>
          <p:cNvCxnSpPr/>
          <p:nvPr/>
        </p:nvCxnSpPr>
        <p:spPr>
          <a:xfrm rot="5400000">
            <a:off x="2284242" y="5836767"/>
            <a:ext cx="57498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Прямая соединительная линия 148"/>
          <p:cNvCxnSpPr/>
          <p:nvPr/>
        </p:nvCxnSpPr>
        <p:spPr>
          <a:xfrm rot="5400000">
            <a:off x="2436642" y="5839459"/>
            <a:ext cx="57498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единительная линия 149"/>
          <p:cNvCxnSpPr/>
          <p:nvPr/>
        </p:nvCxnSpPr>
        <p:spPr>
          <a:xfrm rot="5400000">
            <a:off x="2589042" y="5839459"/>
            <a:ext cx="57498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/>
          <p:cNvCxnSpPr/>
          <p:nvPr/>
        </p:nvCxnSpPr>
        <p:spPr>
          <a:xfrm rot="5400000">
            <a:off x="2741442" y="5839459"/>
            <a:ext cx="57498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/>
          <p:cNvCxnSpPr/>
          <p:nvPr/>
        </p:nvCxnSpPr>
        <p:spPr>
          <a:xfrm rot="5400000">
            <a:off x="2213752" y="5909948"/>
            <a:ext cx="429422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Овал 153"/>
          <p:cNvSpPr/>
          <p:nvPr/>
        </p:nvSpPr>
        <p:spPr>
          <a:xfrm>
            <a:off x="2698220" y="5748932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643174" y="556257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8" name="Прямая соединительная линия 147"/>
          <p:cNvCxnSpPr/>
          <p:nvPr/>
        </p:nvCxnSpPr>
        <p:spPr>
          <a:xfrm flipV="1">
            <a:off x="3124400" y="5562803"/>
            <a:ext cx="0" cy="8607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/>
          <p:nvPr/>
        </p:nvCxnSpPr>
        <p:spPr>
          <a:xfrm flipV="1">
            <a:off x="3124400" y="6413499"/>
            <a:ext cx="683777" cy="102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Прямая соединительная линия 156"/>
          <p:cNvCxnSpPr/>
          <p:nvPr/>
        </p:nvCxnSpPr>
        <p:spPr>
          <a:xfrm>
            <a:off x="3229596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Прямая соединительная линия 157"/>
          <p:cNvCxnSpPr/>
          <p:nvPr/>
        </p:nvCxnSpPr>
        <p:spPr>
          <a:xfrm>
            <a:off x="3334793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Прямая соединительная линия 158"/>
          <p:cNvCxnSpPr/>
          <p:nvPr/>
        </p:nvCxnSpPr>
        <p:spPr>
          <a:xfrm>
            <a:off x="3439989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Прямая соединительная линия 159"/>
          <p:cNvCxnSpPr/>
          <p:nvPr/>
        </p:nvCxnSpPr>
        <p:spPr>
          <a:xfrm>
            <a:off x="3545186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Прямая соединительная линия 160"/>
          <p:cNvCxnSpPr/>
          <p:nvPr/>
        </p:nvCxnSpPr>
        <p:spPr>
          <a:xfrm>
            <a:off x="3650382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Прямая соединительная линия 161"/>
          <p:cNvCxnSpPr/>
          <p:nvPr/>
        </p:nvCxnSpPr>
        <p:spPr>
          <a:xfrm>
            <a:off x="3755579" y="5552758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Овал 162"/>
          <p:cNvSpPr/>
          <p:nvPr/>
        </p:nvSpPr>
        <p:spPr>
          <a:xfrm>
            <a:off x="3282195" y="5913811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3220072" y="5715076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3071802" y="6334804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-96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6" name="Прямая соединительная линия 165"/>
          <p:cNvCxnSpPr/>
          <p:nvPr/>
        </p:nvCxnSpPr>
        <p:spPr>
          <a:xfrm rot="5400000" flipH="1" flipV="1">
            <a:off x="2714612" y="5357826"/>
            <a:ext cx="214314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Прямая соединительная линия 167"/>
          <p:cNvCxnSpPr/>
          <p:nvPr/>
        </p:nvCxnSpPr>
        <p:spPr>
          <a:xfrm>
            <a:off x="3786182" y="4286256"/>
            <a:ext cx="71438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Прямая соединительная линия 171"/>
          <p:cNvCxnSpPr/>
          <p:nvPr/>
        </p:nvCxnSpPr>
        <p:spPr>
          <a:xfrm rot="5400000">
            <a:off x="3859602" y="4927216"/>
            <a:ext cx="1285884" cy="39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Прямая соединительная линия 176"/>
          <p:cNvCxnSpPr/>
          <p:nvPr/>
        </p:nvCxnSpPr>
        <p:spPr>
          <a:xfrm rot="5400000">
            <a:off x="3286910" y="4929198"/>
            <a:ext cx="1285090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Прямая соединительная линия 178"/>
          <p:cNvCxnSpPr/>
          <p:nvPr/>
        </p:nvCxnSpPr>
        <p:spPr>
          <a:xfrm rot="5400000">
            <a:off x="3439310" y="4928404"/>
            <a:ext cx="1285090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Прямая соединительная линия 179"/>
          <p:cNvCxnSpPr/>
          <p:nvPr/>
        </p:nvCxnSpPr>
        <p:spPr>
          <a:xfrm rot="5400000">
            <a:off x="3591710" y="4928404"/>
            <a:ext cx="1285090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Прямая соединительная линия 180"/>
          <p:cNvCxnSpPr/>
          <p:nvPr/>
        </p:nvCxnSpPr>
        <p:spPr>
          <a:xfrm rot="5400000">
            <a:off x="3744110" y="4928404"/>
            <a:ext cx="1285090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Box 181"/>
          <p:cNvSpPr txBox="1"/>
          <p:nvPr/>
        </p:nvSpPr>
        <p:spPr>
          <a:xfrm>
            <a:off x="4429124" y="3857628"/>
            <a:ext cx="7232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7" name="Овал 166"/>
          <p:cNvSpPr/>
          <p:nvPr/>
        </p:nvSpPr>
        <p:spPr>
          <a:xfrm>
            <a:off x="4024302" y="4810486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3929058" y="4643446"/>
            <a:ext cx="282424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66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/>
      <p:bldP spid="129" grpId="0"/>
      <p:bldP spid="182" grpId="0"/>
      <p:bldP spid="167" grpId="0" animBg="1"/>
      <p:bldP spid="16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476672"/>
            <a:ext cx="3786214" cy="654032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Расчет смещений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781671"/>
              </p:ext>
            </p:extLst>
          </p:nvPr>
        </p:nvGraphicFramePr>
        <p:xfrm>
          <a:off x="2699792" y="1700808"/>
          <a:ext cx="3168352" cy="851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062" name="Equation" r:id="rId3" imgW="850680" imgH="228600" progId="Equation.DSMT4">
                  <p:embed/>
                </p:oleObj>
              </mc:Choice>
              <mc:Fallback>
                <p:oleObj name="Equation" r:id="rId3" imgW="8506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1700808"/>
                        <a:ext cx="3168352" cy="851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" name="Объект 1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6528814"/>
              </p:ext>
            </p:extLst>
          </p:nvPr>
        </p:nvGraphicFramePr>
        <p:xfrm>
          <a:off x="3203848" y="2780928"/>
          <a:ext cx="2736304" cy="1656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063" name="Equation" r:id="rId5" imgW="711000" imgH="431640" progId="Equation.DSMT4">
                  <p:embed/>
                </p:oleObj>
              </mc:Choice>
              <mc:Fallback>
                <p:oleObj name="Equation" r:id="rId5" imgW="7110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2780928"/>
                        <a:ext cx="2736304" cy="16568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03648" y="4653136"/>
            <a:ext cx="6768752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Расчет ведут с закрепленной части!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69082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43108" y="-71462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9487" y="787604"/>
            <a:ext cx="999366" cy="5113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698854" y="462169"/>
            <a:ext cx="1420152" cy="11157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119006" y="601641"/>
            <a:ext cx="1367554" cy="8368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486560" y="415678"/>
            <a:ext cx="105196" cy="125524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78702" y="1020057"/>
            <a:ext cx="44708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92390" y="71414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4348" y="214290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26103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961845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0800000">
            <a:off x="3855381" y="1020058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6200000" flipH="1">
            <a:off x="-2001156" y="3999644"/>
            <a:ext cx="5416146" cy="148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6200000" flipH="1">
            <a:off x="-1078219" y="4065301"/>
            <a:ext cx="5558998" cy="26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6200000" flipH="1">
            <a:off x="374869" y="4089629"/>
            <a:ext cx="5512508" cy="242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16200000" flipH="1">
            <a:off x="1737307" y="4094745"/>
            <a:ext cx="5512508" cy="140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699487" y="1769809"/>
            <a:ext cx="999366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1688081" y="1763909"/>
            <a:ext cx="747149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3119006" y="17698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94868" y="1723318"/>
            <a:ext cx="250810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33620" y="1723318"/>
            <a:ext cx="454549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646889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382631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750185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rot="5400000">
            <a:off x="-480117" y="3942651"/>
            <a:ext cx="5824326" cy="63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2435229" y="17639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491441" y="1705045"/>
            <a:ext cx="46977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rot="5400000">
            <a:off x="875512" y="3930727"/>
            <a:ext cx="5837943" cy="166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3798588" y="1763909"/>
            <a:ext cx="68797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926815" y="1643050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/2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97513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54315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747851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 flipV="1">
            <a:off x="4486560" y="1020057"/>
            <a:ext cx="368188" cy="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600146" y="571480"/>
            <a:ext cx="309356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860262" y="1710945"/>
            <a:ext cx="46977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90358" y="344422"/>
            <a:ext cx="177042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699487" y="3335169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5715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49659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699487" y="3335169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699487" y="3617064"/>
            <a:ext cx="98859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1698854" y="3338120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012037" y="3570573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>
            <a:off x="81080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962479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112027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127806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143586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159365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785918" y="71414"/>
            <a:ext cx="219195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endParaRPr lang="ru-RU" dirty="0"/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1681710" y="3640363"/>
            <a:ext cx="747150" cy="29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1804050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190924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2067041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2224836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233003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785918" y="3571876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714612" y="71414"/>
            <a:ext cx="261348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>
            <a:off x="2429585" y="3618539"/>
            <a:ext cx="0" cy="5903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2429585" y="4208906"/>
            <a:ext cx="68942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V="1">
            <a:off x="3119006" y="3348165"/>
            <a:ext cx="0" cy="8607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2514126" y="3348165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2625447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275081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285601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2961211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306640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2428860" y="4209070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329399" y="254781"/>
            <a:ext cx="273057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IV</a:t>
            </a:r>
            <a:endParaRPr lang="ru-RU" dirty="0"/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 flipV="1">
            <a:off x="3119006" y="4198861"/>
            <a:ext cx="683777" cy="102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322420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3329399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343459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353979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364498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375018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3159996" y="4221443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55798" y="235616"/>
            <a:ext cx="230904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endParaRPr lang="ru-RU" dirty="0"/>
          </a:p>
        </p:txBody>
      </p:sp>
      <p:cxnSp>
        <p:nvCxnSpPr>
          <p:cNvPr id="84" name="Прямая соединительная линия 83"/>
          <p:cNvCxnSpPr/>
          <p:nvPr/>
        </p:nvCxnSpPr>
        <p:spPr>
          <a:xfrm flipV="1">
            <a:off x="3798588" y="2061126"/>
            <a:ext cx="4195" cy="21428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>
            <a:off x="3802783" y="2061126"/>
            <a:ext cx="68377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>
            <a:off x="4486560" y="2061126"/>
            <a:ext cx="0" cy="12870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>
            <a:off x="3907979" y="2061126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>
            <a:off x="4065774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4223569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4381363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4512328" y="204285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Овал 91"/>
          <p:cNvSpPr/>
          <p:nvPr/>
        </p:nvSpPr>
        <p:spPr>
          <a:xfrm>
            <a:off x="105703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000100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" name="Овал 93"/>
          <p:cNvSpPr/>
          <p:nvPr/>
        </p:nvSpPr>
        <p:spPr>
          <a:xfrm>
            <a:off x="4024302" y="261529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929058" y="2448250"/>
            <a:ext cx="282424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Овал 95"/>
          <p:cNvSpPr/>
          <p:nvPr/>
        </p:nvSpPr>
        <p:spPr>
          <a:xfrm>
            <a:off x="196184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928794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Овал 97"/>
          <p:cNvSpPr/>
          <p:nvPr/>
        </p:nvSpPr>
        <p:spPr>
          <a:xfrm>
            <a:off x="2698220" y="368680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2643174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Овал 99"/>
          <p:cNvSpPr/>
          <p:nvPr/>
        </p:nvSpPr>
        <p:spPr>
          <a:xfrm>
            <a:off x="3276801" y="3699173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214678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5715007" y="332656"/>
            <a:ext cx="2714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cs typeface="Times New Roman" pitchFamily="18" charset="0"/>
              </a:rPr>
              <a:t>На участке</a:t>
            </a:r>
            <a:r>
              <a:rPr lang="en-US" sz="2800" dirty="0" smtClean="0">
                <a:cs typeface="Times New Roman" pitchFamily="18" charset="0"/>
              </a:rPr>
              <a:t>  V</a:t>
            </a:r>
            <a:endParaRPr lang="ru-RU" sz="2800" dirty="0">
              <a:cs typeface="Times New Roman" pitchFamily="18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0" y="3000372"/>
            <a:ext cx="452207" cy="6160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кН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5730971"/>
              </p:ext>
            </p:extLst>
          </p:nvPr>
        </p:nvGraphicFramePr>
        <p:xfrm>
          <a:off x="5436096" y="1070034"/>
          <a:ext cx="2663825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8" name="Equation" r:id="rId4" imgW="1028520" imgH="431640" progId="Equation.DSMT4">
                  <p:embed/>
                </p:oleObj>
              </mc:Choice>
              <mc:Fallback>
                <p:oleObj name="Equation" r:id="rId4" imgW="102852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1070034"/>
                        <a:ext cx="2663825" cy="1116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3" name="Прямая соединительная линия 102"/>
          <p:cNvCxnSpPr/>
          <p:nvPr/>
        </p:nvCxnSpPr>
        <p:spPr>
          <a:xfrm>
            <a:off x="724882" y="5785151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417537" y="5521792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4670654" y="5521792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-36512" y="5450354"/>
            <a:ext cx="64312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мм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8171793"/>
              </p:ext>
            </p:extLst>
          </p:nvPr>
        </p:nvGraphicFramePr>
        <p:xfrm>
          <a:off x="5056067" y="2328354"/>
          <a:ext cx="3681413" cy="114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9" name="Equation" r:id="rId6" imgW="1422360" imgH="444240" progId="Equation.DSMT4">
                  <p:embed/>
                </p:oleObj>
              </mc:Choice>
              <mc:Fallback>
                <p:oleObj name="Equation" r:id="rId6" imgW="142236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6067" y="2328354"/>
                        <a:ext cx="3681413" cy="1147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7" name="Объект 1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9307821"/>
              </p:ext>
            </p:extLst>
          </p:nvPr>
        </p:nvGraphicFramePr>
        <p:xfrm>
          <a:off x="6156176" y="3777982"/>
          <a:ext cx="151130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0" name="Equation" r:id="rId8" imgW="583920" imgH="203040" progId="Equation.DSMT4">
                  <p:embed/>
                </p:oleObj>
              </mc:Choice>
              <mc:Fallback>
                <p:oleObj name="Equation" r:id="rId8" imgW="5839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176" y="3777982"/>
                        <a:ext cx="1511300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9" name="Прямая соединительная линия 128"/>
          <p:cNvCxnSpPr/>
          <p:nvPr/>
        </p:nvCxnSpPr>
        <p:spPr>
          <a:xfrm flipH="1" flipV="1">
            <a:off x="3794483" y="5157192"/>
            <a:ext cx="692077" cy="6279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3722469" y="4705980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0,6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7" name="Прямая соединительная линия 136"/>
          <p:cNvCxnSpPr/>
          <p:nvPr/>
        </p:nvCxnSpPr>
        <p:spPr>
          <a:xfrm flipV="1">
            <a:off x="3932387" y="5301208"/>
            <a:ext cx="0" cy="4839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я соединительная линия 138"/>
          <p:cNvCxnSpPr/>
          <p:nvPr/>
        </p:nvCxnSpPr>
        <p:spPr>
          <a:xfrm flipV="1">
            <a:off x="4116923" y="5471172"/>
            <a:ext cx="0" cy="3139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единительная линия 140"/>
          <p:cNvCxnSpPr/>
          <p:nvPr/>
        </p:nvCxnSpPr>
        <p:spPr>
          <a:xfrm flipV="1">
            <a:off x="4287293" y="5628162"/>
            <a:ext cx="0" cy="156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002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3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43108" y="-71462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9487" y="787604"/>
            <a:ext cx="999366" cy="5113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698854" y="462169"/>
            <a:ext cx="1420152" cy="11157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119006" y="601641"/>
            <a:ext cx="1367554" cy="8368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486560" y="415678"/>
            <a:ext cx="105196" cy="125524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78702" y="1020057"/>
            <a:ext cx="44708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92390" y="71414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4348" y="214290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26103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961845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0800000">
            <a:off x="3855381" y="1020058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6200000" flipH="1">
            <a:off x="-2001156" y="3999644"/>
            <a:ext cx="5416146" cy="148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6200000" flipH="1">
            <a:off x="-1078219" y="4065301"/>
            <a:ext cx="5558998" cy="26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6200000" flipH="1">
            <a:off x="374869" y="4089629"/>
            <a:ext cx="5512508" cy="242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16200000" flipH="1">
            <a:off x="1737307" y="4094745"/>
            <a:ext cx="5512508" cy="140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699487" y="1769809"/>
            <a:ext cx="999366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1688081" y="1763909"/>
            <a:ext cx="747149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3119006" y="17698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94868" y="1723318"/>
            <a:ext cx="250810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33620" y="1723318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c/2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646889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382631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750185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rot="5400000">
            <a:off x="-480117" y="3942651"/>
            <a:ext cx="5824326" cy="63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2435229" y="17639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491441" y="1705045"/>
            <a:ext cx="46977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rot="5400000">
            <a:off x="875512" y="3930727"/>
            <a:ext cx="5837943" cy="166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3798588" y="1763909"/>
            <a:ext cx="68797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926815" y="1643050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97513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54315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747851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 flipV="1">
            <a:off x="4486560" y="1020057"/>
            <a:ext cx="368188" cy="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600146" y="571480"/>
            <a:ext cx="309356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860262" y="1710945"/>
            <a:ext cx="46977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90358" y="344422"/>
            <a:ext cx="177042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699487" y="3335169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5715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49659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699487" y="3335169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699487" y="3617064"/>
            <a:ext cx="98859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1698854" y="3338120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012037" y="3570573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>
            <a:off x="81080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962479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112027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127806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143586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159365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785918" y="71414"/>
            <a:ext cx="219195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endParaRPr lang="ru-RU" dirty="0"/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1681710" y="3640363"/>
            <a:ext cx="747150" cy="29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1804050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190924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2067041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2224836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233003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785918" y="3571876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714612" y="71414"/>
            <a:ext cx="261348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>
            <a:off x="2429585" y="3618539"/>
            <a:ext cx="0" cy="5903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2429585" y="4208906"/>
            <a:ext cx="68942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V="1">
            <a:off x="3119006" y="3348165"/>
            <a:ext cx="0" cy="8607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2514126" y="3348165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2625447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275081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285601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2961211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306640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2428860" y="4209070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329399" y="254781"/>
            <a:ext cx="273057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IV</a:t>
            </a:r>
            <a:endParaRPr lang="ru-RU" dirty="0"/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 flipV="1">
            <a:off x="3119006" y="4198861"/>
            <a:ext cx="683777" cy="102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322420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3329399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343459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353979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364498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375018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3159996" y="4221443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55798" y="235616"/>
            <a:ext cx="230904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endParaRPr lang="ru-RU" dirty="0"/>
          </a:p>
        </p:txBody>
      </p:sp>
      <p:cxnSp>
        <p:nvCxnSpPr>
          <p:cNvPr id="84" name="Прямая соединительная линия 83"/>
          <p:cNvCxnSpPr/>
          <p:nvPr/>
        </p:nvCxnSpPr>
        <p:spPr>
          <a:xfrm flipV="1">
            <a:off x="3798588" y="2061126"/>
            <a:ext cx="4195" cy="21428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>
            <a:off x="3802783" y="2061126"/>
            <a:ext cx="68377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>
            <a:off x="4486560" y="2061126"/>
            <a:ext cx="0" cy="12870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>
            <a:off x="3907979" y="2061126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>
            <a:off x="4065774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4223569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4381363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4512328" y="204285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Овал 91"/>
          <p:cNvSpPr/>
          <p:nvPr/>
        </p:nvSpPr>
        <p:spPr>
          <a:xfrm>
            <a:off x="105703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000100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" name="Овал 93"/>
          <p:cNvSpPr/>
          <p:nvPr/>
        </p:nvSpPr>
        <p:spPr>
          <a:xfrm>
            <a:off x="4024302" y="261529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929058" y="2448250"/>
            <a:ext cx="282424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Овал 95"/>
          <p:cNvSpPr/>
          <p:nvPr/>
        </p:nvSpPr>
        <p:spPr>
          <a:xfrm>
            <a:off x="196184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928794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Овал 97"/>
          <p:cNvSpPr/>
          <p:nvPr/>
        </p:nvSpPr>
        <p:spPr>
          <a:xfrm>
            <a:off x="2698220" y="368680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2643174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Овал 99"/>
          <p:cNvSpPr/>
          <p:nvPr/>
        </p:nvSpPr>
        <p:spPr>
          <a:xfrm>
            <a:off x="3276801" y="3699173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214678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5703207" y="386068"/>
            <a:ext cx="2714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cs typeface="Times New Roman" pitchFamily="18" charset="0"/>
              </a:rPr>
              <a:t>На участке</a:t>
            </a:r>
            <a:r>
              <a:rPr lang="en-US" sz="2800" dirty="0" smtClean="0">
                <a:cs typeface="Times New Roman" pitchFamily="18" charset="0"/>
              </a:rPr>
              <a:t>  IV</a:t>
            </a:r>
            <a:endParaRPr lang="ru-RU" sz="2800" dirty="0">
              <a:cs typeface="Times New Roman" pitchFamily="18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0" y="3000372"/>
            <a:ext cx="452207" cy="6160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кН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0218885"/>
              </p:ext>
            </p:extLst>
          </p:nvPr>
        </p:nvGraphicFramePr>
        <p:xfrm>
          <a:off x="5701215" y="1112920"/>
          <a:ext cx="2697163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38" name="Equation" r:id="rId4" imgW="1041120" imgH="431640" progId="Equation.DSMT4">
                  <p:embed/>
                </p:oleObj>
              </mc:Choice>
              <mc:Fallback>
                <p:oleObj name="Equation" r:id="rId4" imgW="104112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1215" y="1112920"/>
                        <a:ext cx="2697163" cy="1116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3" name="Прямая соединительная линия 102"/>
          <p:cNvCxnSpPr/>
          <p:nvPr/>
        </p:nvCxnSpPr>
        <p:spPr>
          <a:xfrm>
            <a:off x="724882" y="5785151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417537" y="5521792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4670654" y="5521792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-36512" y="5450354"/>
            <a:ext cx="64312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мм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7173802"/>
              </p:ext>
            </p:extLst>
          </p:nvPr>
        </p:nvGraphicFramePr>
        <p:xfrm>
          <a:off x="5021263" y="2414588"/>
          <a:ext cx="3878262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39" name="Equation" r:id="rId6" imgW="1498320" imgH="444240" progId="Equation.DSMT4">
                  <p:embed/>
                </p:oleObj>
              </mc:Choice>
              <mc:Fallback>
                <p:oleObj name="Equation" r:id="rId6" imgW="149832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1263" y="2414588"/>
                        <a:ext cx="3878262" cy="1149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7" name="Объект 1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6368656"/>
              </p:ext>
            </p:extLst>
          </p:nvPr>
        </p:nvGraphicFramePr>
        <p:xfrm>
          <a:off x="5965825" y="3744913"/>
          <a:ext cx="1971675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40" name="Equation" r:id="rId8" imgW="761760" imgH="203040" progId="Equation.DSMT4">
                  <p:embed/>
                </p:oleObj>
              </mc:Choice>
              <mc:Fallback>
                <p:oleObj name="Equation" r:id="rId8" imgW="7617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5825" y="3744913"/>
                        <a:ext cx="1971675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9" name="Прямая соединительная линия 128"/>
          <p:cNvCxnSpPr/>
          <p:nvPr/>
        </p:nvCxnSpPr>
        <p:spPr>
          <a:xfrm flipH="1" flipV="1">
            <a:off x="3794483" y="5157192"/>
            <a:ext cx="692077" cy="6279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3592390" y="4633972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0,6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7" name="Прямая соединительная линия 136"/>
          <p:cNvCxnSpPr/>
          <p:nvPr/>
        </p:nvCxnSpPr>
        <p:spPr>
          <a:xfrm flipV="1">
            <a:off x="3932387" y="5301208"/>
            <a:ext cx="0" cy="4839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я соединительная линия 138"/>
          <p:cNvCxnSpPr/>
          <p:nvPr/>
        </p:nvCxnSpPr>
        <p:spPr>
          <a:xfrm flipV="1">
            <a:off x="4116923" y="5471172"/>
            <a:ext cx="0" cy="3139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единительная линия 140"/>
          <p:cNvCxnSpPr/>
          <p:nvPr/>
        </p:nvCxnSpPr>
        <p:spPr>
          <a:xfrm flipV="1">
            <a:off x="4287293" y="5628162"/>
            <a:ext cx="0" cy="156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7" name="Объект 10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3066029"/>
              </p:ext>
            </p:extLst>
          </p:nvPr>
        </p:nvGraphicFramePr>
        <p:xfrm>
          <a:off x="5724328" y="4710658"/>
          <a:ext cx="246697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41" name="Equation" r:id="rId10" imgW="952200" imgH="228600" progId="Equation.DSMT4">
                  <p:embed/>
                </p:oleObj>
              </mc:Choice>
              <mc:Fallback>
                <p:oleObj name="Equation" r:id="rId10" imgW="952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328" y="4710658"/>
                        <a:ext cx="246697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" name="Объект 10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7647720"/>
              </p:ext>
            </p:extLst>
          </p:nvPr>
        </p:nvGraphicFramePr>
        <p:xfrm>
          <a:off x="5829300" y="5522913"/>
          <a:ext cx="2335213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42" name="Equation" r:id="rId12" imgW="901440" imgH="203040" progId="Equation.DSMT4">
                  <p:embed/>
                </p:oleObj>
              </mc:Choice>
              <mc:Fallback>
                <p:oleObj name="Equation" r:id="rId12" imgW="9014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9300" y="5522913"/>
                        <a:ext cx="2335213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" name="Объект 10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0582569"/>
              </p:ext>
            </p:extLst>
          </p:nvPr>
        </p:nvGraphicFramePr>
        <p:xfrm>
          <a:off x="6262688" y="6142038"/>
          <a:ext cx="1776412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43" name="Equation" r:id="rId14" imgW="685800" imgH="203040" progId="Equation.DSMT4">
                  <p:embed/>
                </p:oleObj>
              </mc:Choice>
              <mc:Fallback>
                <p:oleObj name="Equation" r:id="rId14" imgW="6858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2688" y="6142038"/>
                        <a:ext cx="1776412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1" name="Прямая соединительная линия 110"/>
          <p:cNvCxnSpPr/>
          <p:nvPr/>
        </p:nvCxnSpPr>
        <p:spPr>
          <a:xfrm flipH="1">
            <a:off x="3131123" y="5157192"/>
            <a:ext cx="671662" cy="385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 flipV="1">
            <a:off x="3326032" y="5450354"/>
            <a:ext cx="3367" cy="3347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/>
          <p:nvPr/>
        </p:nvCxnSpPr>
        <p:spPr>
          <a:xfrm flipV="1">
            <a:off x="3491978" y="5301208"/>
            <a:ext cx="0" cy="4839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/>
          <p:nvPr/>
        </p:nvCxnSpPr>
        <p:spPr>
          <a:xfrm flipV="1">
            <a:off x="3644988" y="5229200"/>
            <a:ext cx="0" cy="555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2554690" y="5019960"/>
            <a:ext cx="8130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0,24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028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2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43108" y="-71462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9487" y="787604"/>
            <a:ext cx="999366" cy="5113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698854" y="462169"/>
            <a:ext cx="1420152" cy="11157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119006" y="601641"/>
            <a:ext cx="1367554" cy="8368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486560" y="415678"/>
            <a:ext cx="105196" cy="125524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78702" y="1020057"/>
            <a:ext cx="44708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92390" y="71414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4348" y="214290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26103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961845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0800000">
            <a:off x="3855381" y="1020058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6200000" flipH="1">
            <a:off x="-2001156" y="3999644"/>
            <a:ext cx="5416146" cy="148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6200000" flipH="1">
            <a:off x="-1078219" y="4065301"/>
            <a:ext cx="5558998" cy="26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6200000" flipH="1">
            <a:off x="374869" y="4089629"/>
            <a:ext cx="5512508" cy="242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16200000" flipH="1">
            <a:off x="1737307" y="4094745"/>
            <a:ext cx="5512508" cy="140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699487" y="1769809"/>
            <a:ext cx="999366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1688081" y="1763909"/>
            <a:ext cx="747149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3119006" y="17698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94868" y="1723318"/>
            <a:ext cx="250810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33620" y="1723318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646889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382631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750185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rot="5400000">
            <a:off x="-480117" y="3942651"/>
            <a:ext cx="5824326" cy="63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2435229" y="17639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491441" y="1705045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rot="5400000">
            <a:off x="875512" y="3930727"/>
            <a:ext cx="5837943" cy="166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3798588" y="1763909"/>
            <a:ext cx="68797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926815" y="1643050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97513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54315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747851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 flipV="1">
            <a:off x="4486560" y="1020057"/>
            <a:ext cx="368188" cy="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600146" y="571480"/>
            <a:ext cx="309356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860262" y="1710945"/>
            <a:ext cx="46977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90358" y="344422"/>
            <a:ext cx="177042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699487" y="3335169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5715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49659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699487" y="3335169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699487" y="3617064"/>
            <a:ext cx="988594" cy="262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1698854" y="3338120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012037" y="3603868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>
            <a:off x="81080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962479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112027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127806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143586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159365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785918" y="71414"/>
            <a:ext cx="219195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endParaRPr lang="ru-RU" dirty="0"/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1681710" y="3640363"/>
            <a:ext cx="747150" cy="29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1804050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190924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2067041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2224836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233003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785918" y="3571876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714612" y="71414"/>
            <a:ext cx="261348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>
            <a:off x="2429585" y="3618539"/>
            <a:ext cx="0" cy="5903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2429585" y="4208906"/>
            <a:ext cx="68942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V="1">
            <a:off x="3119006" y="3348165"/>
            <a:ext cx="0" cy="8607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2514126" y="3348165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2625447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275081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285601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2961211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306640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2428860" y="4209070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329399" y="254781"/>
            <a:ext cx="273057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IV</a:t>
            </a:r>
            <a:endParaRPr lang="ru-RU" dirty="0"/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 flipV="1">
            <a:off x="3119006" y="4198861"/>
            <a:ext cx="683777" cy="102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322420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3329399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343459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353979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364498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375018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3159996" y="4221443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55798" y="235616"/>
            <a:ext cx="230904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endParaRPr lang="ru-RU" dirty="0"/>
          </a:p>
        </p:txBody>
      </p:sp>
      <p:cxnSp>
        <p:nvCxnSpPr>
          <p:cNvPr id="84" name="Прямая соединительная линия 83"/>
          <p:cNvCxnSpPr/>
          <p:nvPr/>
        </p:nvCxnSpPr>
        <p:spPr>
          <a:xfrm flipV="1">
            <a:off x="3798588" y="2061126"/>
            <a:ext cx="4195" cy="21428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>
            <a:off x="3802783" y="2061126"/>
            <a:ext cx="68377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>
            <a:off x="4486560" y="2061126"/>
            <a:ext cx="0" cy="12870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>
            <a:off x="3907979" y="2061126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>
            <a:off x="4065774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4223569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4381363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4512328" y="204285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Овал 91"/>
          <p:cNvSpPr/>
          <p:nvPr/>
        </p:nvSpPr>
        <p:spPr>
          <a:xfrm>
            <a:off x="105703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000100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" name="Овал 93"/>
          <p:cNvSpPr/>
          <p:nvPr/>
        </p:nvSpPr>
        <p:spPr>
          <a:xfrm>
            <a:off x="4024302" y="261529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929058" y="2448250"/>
            <a:ext cx="282424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Овал 95"/>
          <p:cNvSpPr/>
          <p:nvPr/>
        </p:nvSpPr>
        <p:spPr>
          <a:xfrm>
            <a:off x="196184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928794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Овал 97"/>
          <p:cNvSpPr/>
          <p:nvPr/>
        </p:nvSpPr>
        <p:spPr>
          <a:xfrm>
            <a:off x="2698220" y="368680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2643174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Овал 99"/>
          <p:cNvSpPr/>
          <p:nvPr/>
        </p:nvSpPr>
        <p:spPr>
          <a:xfrm>
            <a:off x="3276801" y="3699173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214678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5703207" y="386068"/>
            <a:ext cx="2714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cs typeface="Times New Roman" pitchFamily="18" charset="0"/>
              </a:rPr>
              <a:t>На участке</a:t>
            </a:r>
            <a:r>
              <a:rPr lang="en-US" sz="2800" dirty="0" smtClean="0">
                <a:cs typeface="Times New Roman" pitchFamily="18" charset="0"/>
              </a:rPr>
              <a:t>  III</a:t>
            </a:r>
            <a:endParaRPr lang="ru-RU" sz="2800" dirty="0">
              <a:cs typeface="Times New Roman" pitchFamily="18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0" y="3000372"/>
            <a:ext cx="452207" cy="6160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кН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5514845"/>
              </p:ext>
            </p:extLst>
          </p:nvPr>
        </p:nvGraphicFramePr>
        <p:xfrm>
          <a:off x="5716588" y="1112838"/>
          <a:ext cx="2663825" cy="1116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62" name="Equation" r:id="rId4" imgW="1028520" imgH="431640" progId="Equation.DSMT4">
                  <p:embed/>
                </p:oleObj>
              </mc:Choice>
              <mc:Fallback>
                <p:oleObj name="Equation" r:id="rId4" imgW="102852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6588" y="1112838"/>
                        <a:ext cx="2663825" cy="1116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3" name="Прямая соединительная линия 102"/>
          <p:cNvCxnSpPr/>
          <p:nvPr/>
        </p:nvCxnSpPr>
        <p:spPr>
          <a:xfrm>
            <a:off x="724882" y="5785151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417537" y="5521792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4670654" y="5521792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-36512" y="5450354"/>
            <a:ext cx="64312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мм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3096339"/>
              </p:ext>
            </p:extLst>
          </p:nvPr>
        </p:nvGraphicFramePr>
        <p:xfrm>
          <a:off x="5005388" y="2447925"/>
          <a:ext cx="3910012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63" name="Equation" r:id="rId6" imgW="1511280" imgH="419040" progId="Equation.DSMT4">
                  <p:embed/>
                </p:oleObj>
              </mc:Choice>
              <mc:Fallback>
                <p:oleObj name="Equation" r:id="rId6" imgW="151128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5388" y="2447925"/>
                        <a:ext cx="3910012" cy="108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7" name="Объект 1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620682"/>
              </p:ext>
            </p:extLst>
          </p:nvPr>
        </p:nvGraphicFramePr>
        <p:xfrm>
          <a:off x="5883275" y="3744913"/>
          <a:ext cx="2135188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64" name="Equation" r:id="rId8" imgW="825480" imgH="203040" progId="Equation.DSMT4">
                  <p:embed/>
                </p:oleObj>
              </mc:Choice>
              <mc:Fallback>
                <p:oleObj name="Equation" r:id="rId8" imgW="8254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3275" y="3744913"/>
                        <a:ext cx="2135188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9" name="Прямая соединительная линия 128"/>
          <p:cNvCxnSpPr/>
          <p:nvPr/>
        </p:nvCxnSpPr>
        <p:spPr>
          <a:xfrm flipH="1" flipV="1">
            <a:off x="3794483" y="5157192"/>
            <a:ext cx="692077" cy="6279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3592390" y="4633972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0,6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7" name="Прямая соединительная линия 136"/>
          <p:cNvCxnSpPr/>
          <p:nvPr/>
        </p:nvCxnSpPr>
        <p:spPr>
          <a:xfrm flipV="1">
            <a:off x="3932387" y="5301208"/>
            <a:ext cx="0" cy="4839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я соединительная линия 138"/>
          <p:cNvCxnSpPr/>
          <p:nvPr/>
        </p:nvCxnSpPr>
        <p:spPr>
          <a:xfrm flipV="1">
            <a:off x="4116923" y="5471172"/>
            <a:ext cx="0" cy="3139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единительная линия 140"/>
          <p:cNvCxnSpPr/>
          <p:nvPr/>
        </p:nvCxnSpPr>
        <p:spPr>
          <a:xfrm flipV="1">
            <a:off x="4287293" y="5628162"/>
            <a:ext cx="0" cy="156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7" name="Объект 10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8099110"/>
              </p:ext>
            </p:extLst>
          </p:nvPr>
        </p:nvGraphicFramePr>
        <p:xfrm>
          <a:off x="5740400" y="4710113"/>
          <a:ext cx="2433638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65" name="Equation" r:id="rId10" imgW="939600" imgH="228600" progId="Equation.DSMT4">
                  <p:embed/>
                </p:oleObj>
              </mc:Choice>
              <mc:Fallback>
                <p:oleObj name="Equation" r:id="rId10" imgW="939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0400" y="4710113"/>
                        <a:ext cx="2433638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" name="Объект 10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6958948"/>
              </p:ext>
            </p:extLst>
          </p:nvPr>
        </p:nvGraphicFramePr>
        <p:xfrm>
          <a:off x="5695950" y="5522913"/>
          <a:ext cx="273050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66" name="Equation" r:id="rId12" imgW="1054080" imgH="203040" progId="Equation.DSMT4">
                  <p:embed/>
                </p:oleObj>
              </mc:Choice>
              <mc:Fallback>
                <p:oleObj name="Equation" r:id="rId12" imgW="10540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5950" y="5522913"/>
                        <a:ext cx="2730500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" name="Объект 10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4407075"/>
              </p:ext>
            </p:extLst>
          </p:nvPr>
        </p:nvGraphicFramePr>
        <p:xfrm>
          <a:off x="6180138" y="6142038"/>
          <a:ext cx="1941512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67" name="Equation" r:id="rId14" imgW="749160" imgH="203040" progId="Equation.DSMT4">
                  <p:embed/>
                </p:oleObj>
              </mc:Choice>
              <mc:Fallback>
                <p:oleObj name="Equation" r:id="rId14" imgW="7491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0138" y="6142038"/>
                        <a:ext cx="1941512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1" name="Прямая соединительная линия 110"/>
          <p:cNvCxnSpPr/>
          <p:nvPr/>
        </p:nvCxnSpPr>
        <p:spPr>
          <a:xfrm flipH="1">
            <a:off x="3131123" y="5157192"/>
            <a:ext cx="671662" cy="385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 flipV="1">
            <a:off x="3326032" y="5450354"/>
            <a:ext cx="3367" cy="3347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/>
          <p:nvPr/>
        </p:nvCxnSpPr>
        <p:spPr>
          <a:xfrm flipV="1">
            <a:off x="3491978" y="5301208"/>
            <a:ext cx="0" cy="4839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/>
          <p:nvPr/>
        </p:nvCxnSpPr>
        <p:spPr>
          <a:xfrm flipV="1">
            <a:off x="3644988" y="5229200"/>
            <a:ext cx="0" cy="555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2707686" y="4947952"/>
            <a:ext cx="8130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0,24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>
            <a:off x="2425397" y="5543180"/>
            <a:ext cx="717844" cy="1634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1901569" y="5188744"/>
            <a:ext cx="9925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0,015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4" name="Прямая соединительная линия 113"/>
          <p:cNvCxnSpPr/>
          <p:nvPr/>
        </p:nvCxnSpPr>
        <p:spPr>
          <a:xfrm flipV="1">
            <a:off x="2605268" y="5690696"/>
            <a:ext cx="0" cy="944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/>
          <p:nvPr/>
        </p:nvCxnSpPr>
        <p:spPr>
          <a:xfrm flipV="1">
            <a:off x="2784319" y="5628162"/>
            <a:ext cx="0" cy="156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/>
          <p:cNvCxnSpPr/>
          <p:nvPr/>
        </p:nvCxnSpPr>
        <p:spPr>
          <a:xfrm flipV="1">
            <a:off x="2975960" y="5543180"/>
            <a:ext cx="0" cy="2419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1838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2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43108" y="-71462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9487" y="787604"/>
            <a:ext cx="999366" cy="5113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698854" y="462169"/>
            <a:ext cx="1420152" cy="11157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119006" y="601641"/>
            <a:ext cx="1367554" cy="8368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486560" y="415678"/>
            <a:ext cx="105196" cy="125524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78702" y="1020057"/>
            <a:ext cx="44708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92390" y="71414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4348" y="214290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26103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961845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0800000">
            <a:off x="3855381" y="1020058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6200000" flipH="1">
            <a:off x="-2001156" y="3999644"/>
            <a:ext cx="5416146" cy="148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6200000" flipH="1">
            <a:off x="-1078219" y="4065301"/>
            <a:ext cx="5558998" cy="26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6200000" flipH="1">
            <a:off x="374869" y="4089629"/>
            <a:ext cx="5512508" cy="242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16200000" flipH="1">
            <a:off x="1737307" y="4094745"/>
            <a:ext cx="5512508" cy="140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699487" y="1769809"/>
            <a:ext cx="999366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1688081" y="1763909"/>
            <a:ext cx="747149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3119006" y="17698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94868" y="1723318"/>
            <a:ext cx="250810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33620" y="1723318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646889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382631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750185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rot="5400000">
            <a:off x="-480117" y="3942651"/>
            <a:ext cx="5824326" cy="63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2435229" y="17639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483469" y="1710945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rot="5400000">
            <a:off x="875512" y="3930727"/>
            <a:ext cx="5837943" cy="166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3798588" y="1763909"/>
            <a:ext cx="68797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926815" y="1643050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97513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54315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747851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 flipV="1">
            <a:off x="4486560" y="1020057"/>
            <a:ext cx="368188" cy="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600146" y="571480"/>
            <a:ext cx="309356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860262" y="1710945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90358" y="344422"/>
            <a:ext cx="177042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699487" y="3335169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5715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49659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699487" y="3335169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699487" y="3617064"/>
            <a:ext cx="988594" cy="262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1698854" y="3338120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012037" y="3603868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>
            <a:off x="81080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962479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112027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127806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143586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159365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785918" y="71414"/>
            <a:ext cx="219195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endParaRPr lang="ru-RU" dirty="0"/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1681710" y="3640363"/>
            <a:ext cx="747150" cy="29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1804050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190924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2067041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2224836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233003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785918" y="3571876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714612" y="71414"/>
            <a:ext cx="261348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>
            <a:off x="2429585" y="3618539"/>
            <a:ext cx="0" cy="5903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2429585" y="4208906"/>
            <a:ext cx="68942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V="1">
            <a:off x="3119006" y="3348165"/>
            <a:ext cx="0" cy="8607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2514126" y="3348165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2625447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275081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285601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2961211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306640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2428860" y="4209070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329399" y="254781"/>
            <a:ext cx="273057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IV</a:t>
            </a:r>
            <a:endParaRPr lang="ru-RU" dirty="0"/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 flipV="1">
            <a:off x="3119006" y="4198861"/>
            <a:ext cx="683777" cy="102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322420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3329399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343459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353979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364498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375018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3159996" y="4221443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55798" y="235616"/>
            <a:ext cx="230904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endParaRPr lang="ru-RU" dirty="0"/>
          </a:p>
        </p:txBody>
      </p:sp>
      <p:cxnSp>
        <p:nvCxnSpPr>
          <p:cNvPr id="84" name="Прямая соединительная линия 83"/>
          <p:cNvCxnSpPr/>
          <p:nvPr/>
        </p:nvCxnSpPr>
        <p:spPr>
          <a:xfrm flipV="1">
            <a:off x="3798588" y="2061126"/>
            <a:ext cx="4195" cy="21428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>
            <a:off x="3802783" y="2061126"/>
            <a:ext cx="68377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>
            <a:off x="4486560" y="2061126"/>
            <a:ext cx="0" cy="12870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>
            <a:off x="3907979" y="2061126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>
            <a:off x="4065774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4223569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4381363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4512328" y="204285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Овал 91"/>
          <p:cNvSpPr/>
          <p:nvPr/>
        </p:nvSpPr>
        <p:spPr>
          <a:xfrm>
            <a:off x="105703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000100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" name="Овал 93"/>
          <p:cNvSpPr/>
          <p:nvPr/>
        </p:nvSpPr>
        <p:spPr>
          <a:xfrm>
            <a:off x="4024302" y="261529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929058" y="2448250"/>
            <a:ext cx="282424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Овал 95"/>
          <p:cNvSpPr/>
          <p:nvPr/>
        </p:nvSpPr>
        <p:spPr>
          <a:xfrm>
            <a:off x="196184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928794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Овал 97"/>
          <p:cNvSpPr/>
          <p:nvPr/>
        </p:nvSpPr>
        <p:spPr>
          <a:xfrm>
            <a:off x="2698220" y="368680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2643174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Овал 99"/>
          <p:cNvSpPr/>
          <p:nvPr/>
        </p:nvSpPr>
        <p:spPr>
          <a:xfrm>
            <a:off x="3276801" y="3699173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214678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5703207" y="386068"/>
            <a:ext cx="2714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cs typeface="Times New Roman" pitchFamily="18" charset="0"/>
              </a:rPr>
              <a:t>На участке</a:t>
            </a:r>
            <a:r>
              <a:rPr lang="en-US" sz="2800" dirty="0" smtClean="0">
                <a:cs typeface="Times New Roman" pitchFamily="18" charset="0"/>
              </a:rPr>
              <a:t>  II</a:t>
            </a:r>
            <a:endParaRPr lang="ru-RU" sz="2800" dirty="0">
              <a:cs typeface="Times New Roman" pitchFamily="18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0" y="3000372"/>
            <a:ext cx="452207" cy="6160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кН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6608520"/>
              </p:ext>
            </p:extLst>
          </p:nvPr>
        </p:nvGraphicFramePr>
        <p:xfrm>
          <a:off x="5700713" y="1112838"/>
          <a:ext cx="2697162" cy="1116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86" name="Equation" r:id="rId4" imgW="1041120" imgH="431640" progId="Equation.DSMT4">
                  <p:embed/>
                </p:oleObj>
              </mc:Choice>
              <mc:Fallback>
                <p:oleObj name="Equation" r:id="rId4" imgW="104112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0713" y="1112838"/>
                        <a:ext cx="2697162" cy="1116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3" name="Прямая соединительная линия 102"/>
          <p:cNvCxnSpPr/>
          <p:nvPr/>
        </p:nvCxnSpPr>
        <p:spPr>
          <a:xfrm>
            <a:off x="724882" y="5785151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417537" y="5521792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4670654" y="5521792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-36512" y="5450354"/>
            <a:ext cx="64312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мм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154393"/>
              </p:ext>
            </p:extLst>
          </p:nvPr>
        </p:nvGraphicFramePr>
        <p:xfrm>
          <a:off x="5103813" y="2447925"/>
          <a:ext cx="3713162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87" name="Equation" r:id="rId6" imgW="1434960" imgH="419040" progId="Equation.DSMT4">
                  <p:embed/>
                </p:oleObj>
              </mc:Choice>
              <mc:Fallback>
                <p:oleObj name="Equation" r:id="rId6" imgW="143496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3813" y="2447925"/>
                        <a:ext cx="3713162" cy="108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7" name="Объект 1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2785590"/>
              </p:ext>
            </p:extLst>
          </p:nvPr>
        </p:nvGraphicFramePr>
        <p:xfrm>
          <a:off x="5883275" y="3744913"/>
          <a:ext cx="2135188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88" name="Equation" r:id="rId8" imgW="825480" imgH="203040" progId="Equation.DSMT4">
                  <p:embed/>
                </p:oleObj>
              </mc:Choice>
              <mc:Fallback>
                <p:oleObj name="Equation" r:id="rId8" imgW="8254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3275" y="3744913"/>
                        <a:ext cx="2135188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9" name="Прямая соединительная линия 128"/>
          <p:cNvCxnSpPr/>
          <p:nvPr/>
        </p:nvCxnSpPr>
        <p:spPr>
          <a:xfrm flipH="1" flipV="1">
            <a:off x="3794483" y="5157192"/>
            <a:ext cx="692077" cy="6279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3592390" y="4633972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0,6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7" name="Прямая соединительная линия 136"/>
          <p:cNvCxnSpPr/>
          <p:nvPr/>
        </p:nvCxnSpPr>
        <p:spPr>
          <a:xfrm flipV="1">
            <a:off x="3932387" y="5301208"/>
            <a:ext cx="0" cy="4839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я соединительная линия 138"/>
          <p:cNvCxnSpPr/>
          <p:nvPr/>
        </p:nvCxnSpPr>
        <p:spPr>
          <a:xfrm flipV="1">
            <a:off x="4116923" y="5471172"/>
            <a:ext cx="0" cy="3139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единительная линия 140"/>
          <p:cNvCxnSpPr/>
          <p:nvPr/>
        </p:nvCxnSpPr>
        <p:spPr>
          <a:xfrm flipV="1">
            <a:off x="4287293" y="5628162"/>
            <a:ext cx="0" cy="156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7" name="Объект 10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846169"/>
              </p:ext>
            </p:extLst>
          </p:nvPr>
        </p:nvGraphicFramePr>
        <p:xfrm>
          <a:off x="5724525" y="4710113"/>
          <a:ext cx="246697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89" name="Equation" r:id="rId10" imgW="952200" imgH="228600" progId="Equation.DSMT4">
                  <p:embed/>
                </p:oleObj>
              </mc:Choice>
              <mc:Fallback>
                <p:oleObj name="Equation" r:id="rId10" imgW="952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4710113"/>
                        <a:ext cx="246697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" name="Объект 10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8433343"/>
              </p:ext>
            </p:extLst>
          </p:nvPr>
        </p:nvGraphicFramePr>
        <p:xfrm>
          <a:off x="5613400" y="5522913"/>
          <a:ext cx="289560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90" name="Equation" r:id="rId12" imgW="1117440" imgH="203040" progId="Equation.DSMT4">
                  <p:embed/>
                </p:oleObj>
              </mc:Choice>
              <mc:Fallback>
                <p:oleObj name="Equation" r:id="rId12" imgW="11174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3400" y="5522913"/>
                        <a:ext cx="2895600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" name="Объект 10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8703193"/>
              </p:ext>
            </p:extLst>
          </p:nvPr>
        </p:nvGraphicFramePr>
        <p:xfrm>
          <a:off x="6164263" y="6142038"/>
          <a:ext cx="19748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91" name="Equation" r:id="rId14" imgW="761760" imgH="203040" progId="Equation.DSMT4">
                  <p:embed/>
                </p:oleObj>
              </mc:Choice>
              <mc:Fallback>
                <p:oleObj name="Equation" r:id="rId14" imgW="7617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4263" y="6142038"/>
                        <a:ext cx="1974850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1" name="Прямая соединительная линия 110"/>
          <p:cNvCxnSpPr/>
          <p:nvPr/>
        </p:nvCxnSpPr>
        <p:spPr>
          <a:xfrm flipH="1">
            <a:off x="3131123" y="5157192"/>
            <a:ext cx="671662" cy="385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 flipV="1">
            <a:off x="3326032" y="5450354"/>
            <a:ext cx="3367" cy="3347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/>
          <p:nvPr/>
        </p:nvCxnSpPr>
        <p:spPr>
          <a:xfrm flipV="1">
            <a:off x="3491978" y="5350186"/>
            <a:ext cx="0" cy="4349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/>
          <p:nvPr/>
        </p:nvCxnSpPr>
        <p:spPr>
          <a:xfrm flipV="1">
            <a:off x="3644988" y="5229200"/>
            <a:ext cx="0" cy="555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2647851" y="4960576"/>
            <a:ext cx="8130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0,24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>
            <a:off x="2435233" y="5543180"/>
            <a:ext cx="708008" cy="1947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1768263" y="5104942"/>
            <a:ext cx="9925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0,015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4" name="Прямая соединительная линия 113"/>
          <p:cNvCxnSpPr/>
          <p:nvPr/>
        </p:nvCxnSpPr>
        <p:spPr>
          <a:xfrm flipV="1">
            <a:off x="2605268" y="5690696"/>
            <a:ext cx="0" cy="944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/>
          <p:nvPr/>
        </p:nvCxnSpPr>
        <p:spPr>
          <a:xfrm flipV="1">
            <a:off x="2784319" y="5628162"/>
            <a:ext cx="0" cy="156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/>
          <p:cNvCxnSpPr/>
          <p:nvPr/>
        </p:nvCxnSpPr>
        <p:spPr>
          <a:xfrm flipV="1">
            <a:off x="2975960" y="5589240"/>
            <a:ext cx="0" cy="195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/>
          <p:nvPr/>
        </p:nvCxnSpPr>
        <p:spPr>
          <a:xfrm flipH="1">
            <a:off x="1701280" y="5737924"/>
            <a:ext cx="733949" cy="1216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/>
          <p:cNvSpPr txBox="1"/>
          <p:nvPr/>
        </p:nvSpPr>
        <p:spPr>
          <a:xfrm>
            <a:off x="1490890" y="6021288"/>
            <a:ext cx="9332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-0,06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12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26641" y="-51430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9487" y="787604"/>
            <a:ext cx="999366" cy="5113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698854" y="462169"/>
            <a:ext cx="1420152" cy="11157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119006" y="601641"/>
            <a:ext cx="1367554" cy="8368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486560" y="415678"/>
            <a:ext cx="105196" cy="125524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78702" y="1020057"/>
            <a:ext cx="44708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92390" y="71414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4348" y="214290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26103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961845" y="1020057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0800000">
            <a:off x="3855381" y="1020058"/>
            <a:ext cx="420786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6200000" flipH="1">
            <a:off x="-2001156" y="3999644"/>
            <a:ext cx="5416146" cy="148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6200000" flipH="1">
            <a:off x="-1078219" y="4065301"/>
            <a:ext cx="5558998" cy="26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6200000" flipH="1">
            <a:off x="374869" y="4089629"/>
            <a:ext cx="5512508" cy="242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16200000" flipH="1">
            <a:off x="1737307" y="4094745"/>
            <a:ext cx="5512508" cy="140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699487" y="1769809"/>
            <a:ext cx="999366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1688081" y="1763909"/>
            <a:ext cx="747149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3119006" y="17698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94868" y="1723318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33620" y="1723318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646889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382631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750185" y="973567"/>
            <a:ext cx="105196" cy="9298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rot="5400000">
            <a:off x="-480117" y="3942651"/>
            <a:ext cx="5824326" cy="63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2435229" y="1763909"/>
            <a:ext cx="68377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483469" y="1710945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rot="5400000">
            <a:off x="875512" y="3930727"/>
            <a:ext cx="5837943" cy="166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3798588" y="1763909"/>
            <a:ext cx="68797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926815" y="1643050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97513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54315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747851" y="500042"/>
            <a:ext cx="369072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 flipV="1">
            <a:off x="4486560" y="1020057"/>
            <a:ext cx="368188" cy="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600146" y="571480"/>
            <a:ext cx="309356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860262" y="1710945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90358" y="344422"/>
            <a:ext cx="177042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699487" y="3335169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5715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496598" y="3071810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699487" y="3335169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699487" y="3617064"/>
            <a:ext cx="988594" cy="262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1698854" y="3338120"/>
            <a:ext cx="0" cy="2818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012037" y="3603868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>
            <a:off x="81080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962479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112027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1278068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143586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159365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785918" y="71414"/>
            <a:ext cx="219195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endParaRPr lang="ru-RU" dirty="0"/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1681710" y="3640363"/>
            <a:ext cx="747150" cy="29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1804050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1909247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2067041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2224836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2330033" y="3338120"/>
            <a:ext cx="0" cy="2818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785918" y="3571876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714612" y="71414"/>
            <a:ext cx="261348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/>
              <a:t>I</a:t>
            </a:r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>
            <a:off x="2429585" y="3618539"/>
            <a:ext cx="0" cy="5903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2429585" y="4208906"/>
            <a:ext cx="68942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V="1">
            <a:off x="3119006" y="3348165"/>
            <a:ext cx="0" cy="8607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2514126" y="3348165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2625447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275081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285601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2961211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306640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2428860" y="4209070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329399" y="254781"/>
            <a:ext cx="273057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IV</a:t>
            </a:r>
            <a:endParaRPr lang="ru-RU" dirty="0"/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 flipV="1">
            <a:off x="3119006" y="4198861"/>
            <a:ext cx="683777" cy="102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322420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3329399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343459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3539792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3644988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3750185" y="3338120"/>
            <a:ext cx="0" cy="860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3159996" y="4221443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55798" y="235616"/>
            <a:ext cx="230904" cy="238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endParaRPr lang="ru-RU" dirty="0"/>
          </a:p>
        </p:txBody>
      </p:sp>
      <p:cxnSp>
        <p:nvCxnSpPr>
          <p:cNvPr id="84" name="Прямая соединительная линия 83"/>
          <p:cNvCxnSpPr/>
          <p:nvPr/>
        </p:nvCxnSpPr>
        <p:spPr>
          <a:xfrm flipV="1">
            <a:off x="3798588" y="2061126"/>
            <a:ext cx="4195" cy="21428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>
            <a:off x="3802783" y="2061126"/>
            <a:ext cx="68377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>
            <a:off x="4486560" y="2061126"/>
            <a:ext cx="0" cy="12870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>
            <a:off x="3907979" y="2061126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>
            <a:off x="4065774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4223569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4381363" y="2048753"/>
            <a:ext cx="0" cy="12746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4512328" y="204285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Овал 91"/>
          <p:cNvSpPr/>
          <p:nvPr/>
        </p:nvSpPr>
        <p:spPr>
          <a:xfrm>
            <a:off x="105703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000100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" name="Овал 93"/>
          <p:cNvSpPr/>
          <p:nvPr/>
        </p:nvSpPr>
        <p:spPr>
          <a:xfrm>
            <a:off x="4024302" y="261529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929058" y="2448250"/>
            <a:ext cx="282424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Овал 95"/>
          <p:cNvSpPr/>
          <p:nvPr/>
        </p:nvSpPr>
        <p:spPr>
          <a:xfrm>
            <a:off x="1961845" y="3361365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928794" y="3162630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Овал 97"/>
          <p:cNvSpPr/>
          <p:nvPr/>
        </p:nvSpPr>
        <p:spPr>
          <a:xfrm>
            <a:off x="2698220" y="3686800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2643174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Овал 99"/>
          <p:cNvSpPr/>
          <p:nvPr/>
        </p:nvSpPr>
        <p:spPr>
          <a:xfrm>
            <a:off x="3276801" y="3699173"/>
            <a:ext cx="262991" cy="2324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-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214678" y="3500438"/>
            <a:ext cx="222708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5703207" y="386068"/>
            <a:ext cx="2714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cs typeface="Times New Roman" pitchFamily="18" charset="0"/>
              </a:rPr>
              <a:t>На участке</a:t>
            </a:r>
            <a:r>
              <a:rPr lang="en-US" sz="2800" dirty="0" smtClean="0">
                <a:cs typeface="Times New Roman" pitchFamily="18" charset="0"/>
              </a:rPr>
              <a:t>  I</a:t>
            </a:r>
            <a:endParaRPr lang="ru-RU" sz="2800" dirty="0">
              <a:cs typeface="Times New Roman" pitchFamily="18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0" y="3000372"/>
            <a:ext cx="452207" cy="6160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кН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63524"/>
              </p:ext>
            </p:extLst>
          </p:nvPr>
        </p:nvGraphicFramePr>
        <p:xfrm>
          <a:off x="5962650" y="1112838"/>
          <a:ext cx="2171700" cy="1116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210" name="Equation" r:id="rId4" imgW="838080" imgH="431640" progId="Equation.DSMT4">
                  <p:embed/>
                </p:oleObj>
              </mc:Choice>
              <mc:Fallback>
                <p:oleObj name="Equation" r:id="rId4" imgW="83808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2650" y="1112838"/>
                        <a:ext cx="2171700" cy="1116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3" name="Прямая соединительная линия 102"/>
          <p:cNvCxnSpPr/>
          <p:nvPr/>
        </p:nvCxnSpPr>
        <p:spPr>
          <a:xfrm>
            <a:off x="724882" y="5785151"/>
            <a:ext cx="37607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417537" y="5521792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4670654" y="5521792"/>
            <a:ext cx="266031" cy="337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-36512" y="5450354"/>
            <a:ext cx="64312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мм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059933"/>
              </p:ext>
            </p:extLst>
          </p:nvPr>
        </p:nvGraphicFramePr>
        <p:xfrm>
          <a:off x="5497513" y="2447925"/>
          <a:ext cx="2924175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211" name="Equation" r:id="rId6" imgW="1130040" imgH="419040" progId="Equation.DSMT4">
                  <p:embed/>
                </p:oleObj>
              </mc:Choice>
              <mc:Fallback>
                <p:oleObj name="Equation" r:id="rId6" imgW="113004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7513" y="2447925"/>
                        <a:ext cx="2924175" cy="108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7" name="Объект 1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2178248"/>
              </p:ext>
            </p:extLst>
          </p:nvPr>
        </p:nvGraphicFramePr>
        <p:xfrm>
          <a:off x="5981700" y="3744913"/>
          <a:ext cx="1938338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212" name="Equation" r:id="rId8" imgW="749160" imgH="203040" progId="Equation.DSMT4">
                  <p:embed/>
                </p:oleObj>
              </mc:Choice>
              <mc:Fallback>
                <p:oleObj name="Equation" r:id="rId8" imgW="7491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1700" y="3744913"/>
                        <a:ext cx="1938338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9" name="Прямая соединительная линия 128"/>
          <p:cNvCxnSpPr/>
          <p:nvPr/>
        </p:nvCxnSpPr>
        <p:spPr>
          <a:xfrm flipH="1" flipV="1">
            <a:off x="3794483" y="5157192"/>
            <a:ext cx="692077" cy="6279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3592390" y="4633972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0,6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7" name="Прямая соединительная линия 136"/>
          <p:cNvCxnSpPr/>
          <p:nvPr/>
        </p:nvCxnSpPr>
        <p:spPr>
          <a:xfrm flipV="1">
            <a:off x="3932387" y="5301208"/>
            <a:ext cx="0" cy="4839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я соединительная линия 138"/>
          <p:cNvCxnSpPr/>
          <p:nvPr/>
        </p:nvCxnSpPr>
        <p:spPr>
          <a:xfrm flipV="1">
            <a:off x="4116923" y="5471172"/>
            <a:ext cx="0" cy="3139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единительная линия 140"/>
          <p:cNvCxnSpPr/>
          <p:nvPr/>
        </p:nvCxnSpPr>
        <p:spPr>
          <a:xfrm flipV="1">
            <a:off x="4287293" y="5628162"/>
            <a:ext cx="0" cy="156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7" name="Объект 10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6594721"/>
              </p:ext>
            </p:extLst>
          </p:nvPr>
        </p:nvGraphicFramePr>
        <p:xfrm>
          <a:off x="5773738" y="4710113"/>
          <a:ext cx="23685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213" name="Equation" r:id="rId10" imgW="914400" imgH="228600" progId="Equation.DSMT4">
                  <p:embed/>
                </p:oleObj>
              </mc:Choice>
              <mc:Fallback>
                <p:oleObj name="Equation" r:id="rId10" imgW="9144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3738" y="4710113"/>
                        <a:ext cx="23685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" name="Объект 10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5769329"/>
              </p:ext>
            </p:extLst>
          </p:nvPr>
        </p:nvGraphicFramePr>
        <p:xfrm>
          <a:off x="5678488" y="5522913"/>
          <a:ext cx="2763837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214" name="Equation" r:id="rId12" imgW="1066680" imgH="203040" progId="Equation.DSMT4">
                  <p:embed/>
                </p:oleObj>
              </mc:Choice>
              <mc:Fallback>
                <p:oleObj name="Equation" r:id="rId12" imgW="10666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8488" y="5522913"/>
                        <a:ext cx="2763837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" name="Объект 10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0640768"/>
              </p:ext>
            </p:extLst>
          </p:nvPr>
        </p:nvGraphicFramePr>
        <p:xfrm>
          <a:off x="6180138" y="6142038"/>
          <a:ext cx="194310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215" name="Equation" r:id="rId14" imgW="749160" imgH="203040" progId="Equation.DSMT4">
                  <p:embed/>
                </p:oleObj>
              </mc:Choice>
              <mc:Fallback>
                <p:oleObj name="Equation" r:id="rId14" imgW="7491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0138" y="6142038"/>
                        <a:ext cx="1943100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1" name="Прямая соединительная линия 110"/>
          <p:cNvCxnSpPr/>
          <p:nvPr/>
        </p:nvCxnSpPr>
        <p:spPr>
          <a:xfrm flipH="1">
            <a:off x="3131123" y="5157192"/>
            <a:ext cx="671662" cy="385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 flipV="1">
            <a:off x="3326032" y="5450354"/>
            <a:ext cx="3367" cy="3347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/>
          <p:nvPr/>
        </p:nvCxnSpPr>
        <p:spPr>
          <a:xfrm flipV="1">
            <a:off x="3491978" y="5350186"/>
            <a:ext cx="0" cy="4349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/>
          <p:nvPr/>
        </p:nvCxnSpPr>
        <p:spPr>
          <a:xfrm flipV="1">
            <a:off x="3644988" y="5229200"/>
            <a:ext cx="0" cy="555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2647851" y="4960576"/>
            <a:ext cx="8130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0,24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>
            <a:off x="2435233" y="5543180"/>
            <a:ext cx="708008" cy="1947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1768263" y="5104942"/>
            <a:ext cx="9925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0,015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4" name="Прямая соединительная линия 113"/>
          <p:cNvCxnSpPr/>
          <p:nvPr/>
        </p:nvCxnSpPr>
        <p:spPr>
          <a:xfrm flipV="1">
            <a:off x="2605268" y="5690696"/>
            <a:ext cx="0" cy="944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/>
          <p:nvPr/>
        </p:nvCxnSpPr>
        <p:spPr>
          <a:xfrm flipV="1">
            <a:off x="2784319" y="5628162"/>
            <a:ext cx="0" cy="156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/>
          <p:cNvCxnSpPr/>
          <p:nvPr/>
        </p:nvCxnSpPr>
        <p:spPr>
          <a:xfrm flipV="1">
            <a:off x="2975960" y="5589240"/>
            <a:ext cx="0" cy="195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/>
          <p:nvPr/>
        </p:nvCxnSpPr>
        <p:spPr>
          <a:xfrm flipH="1">
            <a:off x="1701280" y="5737924"/>
            <a:ext cx="733949" cy="1216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/>
          <p:cNvSpPr txBox="1"/>
          <p:nvPr/>
        </p:nvSpPr>
        <p:spPr>
          <a:xfrm>
            <a:off x="1367400" y="5975702"/>
            <a:ext cx="9332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-0,06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2" name="Прямая соединительная линия 111"/>
          <p:cNvCxnSpPr/>
          <p:nvPr/>
        </p:nvCxnSpPr>
        <p:spPr>
          <a:xfrm flipH="1">
            <a:off x="699486" y="5859600"/>
            <a:ext cx="1014994" cy="3777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единительная линия 118"/>
          <p:cNvCxnSpPr/>
          <p:nvPr/>
        </p:nvCxnSpPr>
        <p:spPr>
          <a:xfrm>
            <a:off x="899592" y="5798762"/>
            <a:ext cx="0" cy="3665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единительная линия 121"/>
          <p:cNvCxnSpPr/>
          <p:nvPr/>
        </p:nvCxnSpPr>
        <p:spPr>
          <a:xfrm flipH="1">
            <a:off x="1111454" y="5785151"/>
            <a:ext cx="8819" cy="2633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/>
          <p:nvPr/>
        </p:nvCxnSpPr>
        <p:spPr>
          <a:xfrm>
            <a:off x="1367400" y="5785152"/>
            <a:ext cx="0" cy="1968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304508" y="6302781"/>
            <a:ext cx="9332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-0,31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46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3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Группа 229"/>
          <p:cNvGrpSpPr/>
          <p:nvPr/>
        </p:nvGrpSpPr>
        <p:grpSpPr>
          <a:xfrm>
            <a:off x="2060045" y="34085"/>
            <a:ext cx="4812829" cy="6695210"/>
            <a:chOff x="-32" y="-47698"/>
            <a:chExt cx="5336192" cy="8061363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699487" y="787604"/>
              <a:ext cx="999366" cy="51139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1698854" y="462169"/>
              <a:ext cx="1420152" cy="111577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119006" y="601641"/>
              <a:ext cx="1367554" cy="83683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4486560" y="415678"/>
              <a:ext cx="105196" cy="1255249"/>
            </a:xfrm>
            <a:prstGeom prst="rect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" name="Прямая соединительная линия 7"/>
            <p:cNvCxnSpPr/>
            <p:nvPr/>
          </p:nvCxnSpPr>
          <p:spPr>
            <a:xfrm>
              <a:off x="278702" y="1020057"/>
              <a:ext cx="447084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3645278" y="-47698"/>
              <a:ext cx="625972" cy="6299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lang="en-US" sz="2800" baseline="-25000" dirty="0" smtClean="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ru-RU" sz="2800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14348" y="214290"/>
              <a:ext cx="5645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lang="en-US" sz="2800" baseline="-250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ru-RU" sz="2800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" name="Прямая со стрелкой 10"/>
            <p:cNvCxnSpPr/>
            <p:nvPr/>
          </p:nvCxnSpPr>
          <p:spPr>
            <a:xfrm>
              <a:off x="226103" y="1020057"/>
              <a:ext cx="42078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/>
            <p:nvPr/>
          </p:nvCxnSpPr>
          <p:spPr>
            <a:xfrm>
              <a:off x="1961845" y="1020057"/>
              <a:ext cx="42078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/>
            <p:nvPr/>
          </p:nvCxnSpPr>
          <p:spPr>
            <a:xfrm rot="10800000">
              <a:off x="3855381" y="1020058"/>
              <a:ext cx="42078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699486" y="1299002"/>
              <a:ext cx="0" cy="67146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/>
            <p:nvPr/>
          </p:nvCxnSpPr>
          <p:spPr>
            <a:xfrm>
              <a:off x="699487" y="1769809"/>
              <a:ext cx="999366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/>
            <p:cNvCxnSpPr/>
            <p:nvPr/>
          </p:nvCxnSpPr>
          <p:spPr>
            <a:xfrm>
              <a:off x="1688081" y="1763909"/>
              <a:ext cx="747149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/>
            <p:cNvCxnSpPr/>
            <p:nvPr/>
          </p:nvCxnSpPr>
          <p:spPr>
            <a:xfrm>
              <a:off x="3119006" y="1769809"/>
              <a:ext cx="68377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994868" y="1723318"/>
              <a:ext cx="250810" cy="3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233620" y="1723318"/>
              <a:ext cx="454549" cy="3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c/2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Овал 19"/>
            <p:cNvSpPr/>
            <p:nvPr/>
          </p:nvSpPr>
          <p:spPr>
            <a:xfrm>
              <a:off x="646889" y="973567"/>
              <a:ext cx="105196" cy="9298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2382631" y="973567"/>
              <a:ext cx="105196" cy="9298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3750185" y="973567"/>
              <a:ext cx="105196" cy="9298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3" name="Прямая со стрелкой 22"/>
            <p:cNvCxnSpPr/>
            <p:nvPr/>
          </p:nvCxnSpPr>
          <p:spPr>
            <a:xfrm>
              <a:off x="2435229" y="1763909"/>
              <a:ext cx="68377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2491441" y="1705045"/>
              <a:ext cx="469771" cy="3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b/2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5" name="Прямая со стрелкой 24"/>
            <p:cNvCxnSpPr/>
            <p:nvPr/>
          </p:nvCxnSpPr>
          <p:spPr>
            <a:xfrm>
              <a:off x="3798588" y="1763909"/>
              <a:ext cx="687972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3926815" y="1643050"/>
              <a:ext cx="454549" cy="3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/2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72623" y="416782"/>
              <a:ext cx="369072" cy="3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800" baseline="-250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ru-RU" sz="2800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854315" y="399702"/>
              <a:ext cx="369072" cy="3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800" baseline="-25000" dirty="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ru-RU" sz="2800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820610" y="441918"/>
              <a:ext cx="369072" cy="3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800" baseline="-25000" dirty="0" smtClean="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0" name="Прямая со стрелкой 29"/>
            <p:cNvCxnSpPr/>
            <p:nvPr/>
          </p:nvCxnSpPr>
          <p:spPr>
            <a:xfrm flipV="1">
              <a:off x="4486560" y="1020057"/>
              <a:ext cx="368188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4600146" y="571480"/>
              <a:ext cx="309356" cy="3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R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860262" y="1710945"/>
              <a:ext cx="469771" cy="3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b/2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190358" y="344422"/>
              <a:ext cx="177042" cy="2384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</a:t>
              </a:r>
              <a:endParaRPr lang="ru-RU" dirty="0"/>
            </a:p>
          </p:txBody>
        </p:sp>
        <p:cxnSp>
          <p:nvCxnSpPr>
            <p:cNvPr id="34" name="Прямая соединительная линия 33"/>
            <p:cNvCxnSpPr/>
            <p:nvPr/>
          </p:nvCxnSpPr>
          <p:spPr>
            <a:xfrm>
              <a:off x="699487" y="3335169"/>
              <a:ext cx="376077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0" y="3105666"/>
              <a:ext cx="452207" cy="6160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i="1" dirty="0" smtClean="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,</a:t>
              </a:r>
            </a:p>
            <a:p>
              <a:r>
                <a:rPr lang="ru-RU" sz="2800" i="1" dirty="0" smtClean="0">
                  <a:latin typeface="Times New Roman" pitchFamily="18" charset="0"/>
                  <a:cs typeface="Times New Roman" pitchFamily="18" charset="0"/>
                </a:rPr>
                <a:t>кН</a:t>
              </a:r>
              <a:endParaRPr lang="ru-RU" sz="28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57158" y="3071810"/>
              <a:ext cx="266031" cy="3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0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496598" y="3071810"/>
              <a:ext cx="266031" cy="3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0</a:t>
              </a:r>
            </a:p>
          </p:txBody>
        </p:sp>
        <p:cxnSp>
          <p:nvCxnSpPr>
            <p:cNvPr id="38" name="Прямая соединительная линия 37"/>
            <p:cNvCxnSpPr/>
            <p:nvPr/>
          </p:nvCxnSpPr>
          <p:spPr>
            <a:xfrm>
              <a:off x="699487" y="3335169"/>
              <a:ext cx="0" cy="28189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699487" y="3617064"/>
              <a:ext cx="98859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>
              <a:off x="1698854" y="3338120"/>
              <a:ext cx="0" cy="28189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1012037" y="3570573"/>
              <a:ext cx="418025" cy="444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-5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42" name="Прямая соединительная линия 41"/>
            <p:cNvCxnSpPr/>
            <p:nvPr/>
          </p:nvCxnSpPr>
          <p:spPr>
            <a:xfrm>
              <a:off x="810808" y="3338120"/>
              <a:ext cx="0" cy="28189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962479" y="3338120"/>
              <a:ext cx="0" cy="28189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1120273" y="3338120"/>
              <a:ext cx="0" cy="28189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>
              <a:off x="1278068" y="3338120"/>
              <a:ext cx="0" cy="28189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>
              <a:off x="1435863" y="3338120"/>
              <a:ext cx="0" cy="28189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>
              <a:off x="1593657" y="3338120"/>
              <a:ext cx="0" cy="28189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1785918" y="71414"/>
              <a:ext cx="219195" cy="2384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</a:t>
              </a:r>
              <a:r>
                <a:rPr lang="en-US" dirty="0"/>
                <a:t>I</a:t>
              </a:r>
              <a:endParaRPr lang="ru-RU" dirty="0"/>
            </a:p>
          </p:txBody>
        </p:sp>
        <p:cxnSp>
          <p:nvCxnSpPr>
            <p:cNvPr id="49" name="Прямая соединительная линия 48"/>
            <p:cNvCxnSpPr/>
            <p:nvPr/>
          </p:nvCxnSpPr>
          <p:spPr>
            <a:xfrm>
              <a:off x="1681710" y="3640363"/>
              <a:ext cx="747150" cy="295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>
              <a:off x="1804050" y="3338120"/>
              <a:ext cx="0" cy="28189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>
              <a:off x="1909247" y="3338120"/>
              <a:ext cx="0" cy="28189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>
              <a:off x="2067041" y="3338120"/>
              <a:ext cx="0" cy="28189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>
              <a:off x="2224836" y="3338120"/>
              <a:ext cx="0" cy="28189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/>
            <p:nvPr/>
          </p:nvCxnSpPr>
          <p:spPr>
            <a:xfrm>
              <a:off x="2330033" y="3338120"/>
              <a:ext cx="0" cy="28189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1785918" y="3571875"/>
              <a:ext cx="418025" cy="444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-5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714612" y="71414"/>
              <a:ext cx="261348" cy="2384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</a:t>
              </a:r>
              <a:r>
                <a:rPr lang="en-US" dirty="0"/>
                <a:t>I</a:t>
              </a:r>
              <a:r>
                <a:rPr lang="en-US" dirty="0" smtClean="0"/>
                <a:t>I</a:t>
              </a:r>
              <a:endParaRPr lang="ru-RU" dirty="0"/>
            </a:p>
          </p:txBody>
        </p:sp>
        <p:cxnSp>
          <p:nvCxnSpPr>
            <p:cNvPr id="57" name="Прямая соединительная линия 56"/>
            <p:cNvCxnSpPr/>
            <p:nvPr/>
          </p:nvCxnSpPr>
          <p:spPr>
            <a:xfrm>
              <a:off x="2429585" y="3618539"/>
              <a:ext cx="0" cy="59036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единительная линия 57"/>
            <p:cNvCxnSpPr/>
            <p:nvPr/>
          </p:nvCxnSpPr>
          <p:spPr>
            <a:xfrm>
              <a:off x="2429585" y="4208906"/>
              <a:ext cx="68942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/>
            <p:cNvCxnSpPr/>
            <p:nvPr/>
          </p:nvCxnSpPr>
          <p:spPr>
            <a:xfrm flipV="1">
              <a:off x="3119006" y="3348165"/>
              <a:ext cx="0" cy="86074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/>
            <p:nvPr/>
          </p:nvCxnSpPr>
          <p:spPr>
            <a:xfrm>
              <a:off x="2514126" y="3348165"/>
              <a:ext cx="0" cy="8607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>
            <a:xfrm>
              <a:off x="2625447" y="3338120"/>
              <a:ext cx="0" cy="8607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>
              <a:off x="2750818" y="3338120"/>
              <a:ext cx="0" cy="8607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Прямая соединительная линия 62"/>
            <p:cNvCxnSpPr/>
            <p:nvPr/>
          </p:nvCxnSpPr>
          <p:spPr>
            <a:xfrm>
              <a:off x="2856015" y="3338120"/>
              <a:ext cx="0" cy="8607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>
              <a:off x="2961211" y="3338120"/>
              <a:ext cx="0" cy="8607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/>
            <p:cNvCxnSpPr/>
            <p:nvPr/>
          </p:nvCxnSpPr>
          <p:spPr>
            <a:xfrm>
              <a:off x="3066408" y="3338120"/>
              <a:ext cx="0" cy="8607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2428860" y="4209070"/>
              <a:ext cx="545993" cy="444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-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5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329399" y="254781"/>
              <a:ext cx="273057" cy="2384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IV</a:t>
              </a:r>
              <a:endParaRPr lang="ru-RU" dirty="0"/>
            </a:p>
          </p:txBody>
        </p:sp>
        <p:cxnSp>
          <p:nvCxnSpPr>
            <p:cNvPr id="68" name="Прямая соединительная линия 67"/>
            <p:cNvCxnSpPr/>
            <p:nvPr/>
          </p:nvCxnSpPr>
          <p:spPr>
            <a:xfrm flipV="1">
              <a:off x="3119006" y="4198861"/>
              <a:ext cx="683777" cy="1020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Прямая соединительная линия 68"/>
            <p:cNvCxnSpPr/>
            <p:nvPr/>
          </p:nvCxnSpPr>
          <p:spPr>
            <a:xfrm>
              <a:off x="3224202" y="3338120"/>
              <a:ext cx="0" cy="8607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Прямая соединительная линия 69"/>
            <p:cNvCxnSpPr/>
            <p:nvPr/>
          </p:nvCxnSpPr>
          <p:spPr>
            <a:xfrm>
              <a:off x="3329399" y="3338120"/>
              <a:ext cx="0" cy="8607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/>
            <p:nvPr/>
          </p:nvCxnSpPr>
          <p:spPr>
            <a:xfrm>
              <a:off x="3434595" y="3338120"/>
              <a:ext cx="0" cy="8607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Прямая соединительная линия 71"/>
            <p:cNvCxnSpPr/>
            <p:nvPr/>
          </p:nvCxnSpPr>
          <p:spPr>
            <a:xfrm>
              <a:off x="3539792" y="3338120"/>
              <a:ext cx="0" cy="8607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Прямая соединительная линия 72"/>
            <p:cNvCxnSpPr/>
            <p:nvPr/>
          </p:nvCxnSpPr>
          <p:spPr>
            <a:xfrm>
              <a:off x="3644988" y="3338120"/>
              <a:ext cx="0" cy="8607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>
              <a:off x="3750185" y="3338120"/>
              <a:ext cx="0" cy="8607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/>
            <p:cNvSpPr txBox="1"/>
            <p:nvPr/>
          </p:nvSpPr>
          <p:spPr>
            <a:xfrm>
              <a:off x="3159996" y="4221443"/>
              <a:ext cx="545993" cy="444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-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5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155798" y="235616"/>
              <a:ext cx="230904" cy="2384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V</a:t>
              </a:r>
              <a:endParaRPr lang="ru-RU" dirty="0"/>
            </a:p>
          </p:txBody>
        </p:sp>
        <p:cxnSp>
          <p:nvCxnSpPr>
            <p:cNvPr id="77" name="Прямая соединительная линия 76"/>
            <p:cNvCxnSpPr/>
            <p:nvPr/>
          </p:nvCxnSpPr>
          <p:spPr>
            <a:xfrm flipV="1">
              <a:off x="3798588" y="2061126"/>
              <a:ext cx="4195" cy="214283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/>
            <p:cNvCxnSpPr/>
            <p:nvPr/>
          </p:nvCxnSpPr>
          <p:spPr>
            <a:xfrm>
              <a:off x="3802783" y="2061126"/>
              <a:ext cx="68377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/>
            <p:cNvCxnSpPr/>
            <p:nvPr/>
          </p:nvCxnSpPr>
          <p:spPr>
            <a:xfrm>
              <a:off x="4486560" y="2061126"/>
              <a:ext cx="0" cy="128703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Прямая соединительная линия 79"/>
            <p:cNvCxnSpPr/>
            <p:nvPr/>
          </p:nvCxnSpPr>
          <p:spPr>
            <a:xfrm>
              <a:off x="3907979" y="2061126"/>
              <a:ext cx="0" cy="127466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/>
            <p:cNvCxnSpPr/>
            <p:nvPr/>
          </p:nvCxnSpPr>
          <p:spPr>
            <a:xfrm>
              <a:off x="4065774" y="2048753"/>
              <a:ext cx="0" cy="127466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/>
            <p:nvPr/>
          </p:nvCxnSpPr>
          <p:spPr>
            <a:xfrm>
              <a:off x="4223569" y="2048753"/>
              <a:ext cx="0" cy="127466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Прямая соединительная линия 82"/>
            <p:cNvCxnSpPr/>
            <p:nvPr/>
          </p:nvCxnSpPr>
          <p:spPr>
            <a:xfrm>
              <a:off x="4381363" y="2048753"/>
              <a:ext cx="0" cy="127466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Овал 83"/>
            <p:cNvSpPr/>
            <p:nvPr/>
          </p:nvSpPr>
          <p:spPr>
            <a:xfrm>
              <a:off x="1057035" y="3361365"/>
              <a:ext cx="262991" cy="23245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dirty="0"/>
                <a:t>-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000100" y="3162630"/>
              <a:ext cx="222708" cy="3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-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6" name="Овал 85"/>
            <p:cNvSpPr/>
            <p:nvPr/>
          </p:nvSpPr>
          <p:spPr>
            <a:xfrm>
              <a:off x="4024302" y="2615290"/>
              <a:ext cx="262991" cy="23245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dirty="0"/>
                <a:t>-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4005146" y="2509260"/>
              <a:ext cx="1331014" cy="444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+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8" name="Овал 87"/>
            <p:cNvSpPr/>
            <p:nvPr/>
          </p:nvSpPr>
          <p:spPr>
            <a:xfrm>
              <a:off x="1961845" y="3361365"/>
              <a:ext cx="262991" cy="23245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dirty="0"/>
                <a:t>-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928794" y="3162630"/>
              <a:ext cx="222708" cy="3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-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0" name="Овал 89"/>
            <p:cNvSpPr/>
            <p:nvPr/>
          </p:nvSpPr>
          <p:spPr>
            <a:xfrm>
              <a:off x="2698220" y="3686800"/>
              <a:ext cx="262991" cy="23245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dirty="0"/>
                <a:t>-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2643174" y="3500438"/>
              <a:ext cx="222708" cy="3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-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Овал 91"/>
            <p:cNvSpPr/>
            <p:nvPr/>
          </p:nvSpPr>
          <p:spPr>
            <a:xfrm>
              <a:off x="3276801" y="3699173"/>
              <a:ext cx="262991" cy="23245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dirty="0"/>
                <a:t>-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3214678" y="3500438"/>
              <a:ext cx="222708" cy="3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-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94" name="Прямая соединительная линия 93"/>
            <p:cNvCxnSpPr/>
            <p:nvPr/>
          </p:nvCxnSpPr>
          <p:spPr>
            <a:xfrm>
              <a:off x="699487" y="5549747"/>
              <a:ext cx="376077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94"/>
            <p:cNvSpPr txBox="1"/>
            <p:nvPr/>
          </p:nvSpPr>
          <p:spPr>
            <a:xfrm>
              <a:off x="357158" y="5286388"/>
              <a:ext cx="266031" cy="3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0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4500562" y="5286388"/>
              <a:ext cx="266031" cy="3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0</a:t>
              </a:r>
            </a:p>
          </p:txBody>
        </p:sp>
        <p:graphicFrame>
          <p:nvGraphicFramePr>
            <p:cNvPr id="97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57467556"/>
                </p:ext>
              </p:extLst>
            </p:nvPr>
          </p:nvGraphicFramePr>
          <p:xfrm>
            <a:off x="-32" y="5409882"/>
            <a:ext cx="703385" cy="6731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0166" name="Формула" r:id="rId4" imgW="368280" imgH="355320" progId="Equation.3">
                    <p:embed/>
                  </p:oleObj>
                </mc:Choice>
                <mc:Fallback>
                  <p:oleObj name="Формула" r:id="rId4" imgW="368280" imgH="3553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32" y="5409882"/>
                          <a:ext cx="703385" cy="673110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98" name="Прямая соединительная линия 97"/>
            <p:cNvCxnSpPr/>
            <p:nvPr/>
          </p:nvCxnSpPr>
          <p:spPr>
            <a:xfrm>
              <a:off x="714348" y="5835559"/>
              <a:ext cx="98859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Прямая соединительная линия 98"/>
            <p:cNvCxnSpPr/>
            <p:nvPr/>
          </p:nvCxnSpPr>
          <p:spPr>
            <a:xfrm>
              <a:off x="1713715" y="5556615"/>
              <a:ext cx="0" cy="28189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Прямая соединительная линия 99"/>
            <p:cNvCxnSpPr/>
            <p:nvPr/>
          </p:nvCxnSpPr>
          <p:spPr>
            <a:xfrm>
              <a:off x="825669" y="5556615"/>
              <a:ext cx="0" cy="28189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Прямая соединительная линия 100"/>
            <p:cNvCxnSpPr/>
            <p:nvPr/>
          </p:nvCxnSpPr>
          <p:spPr>
            <a:xfrm>
              <a:off x="977340" y="5556615"/>
              <a:ext cx="0" cy="28189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Прямая соединительная линия 101"/>
            <p:cNvCxnSpPr/>
            <p:nvPr/>
          </p:nvCxnSpPr>
          <p:spPr>
            <a:xfrm>
              <a:off x="1135134" y="5556615"/>
              <a:ext cx="0" cy="28189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Прямая соединительная линия 102"/>
            <p:cNvCxnSpPr/>
            <p:nvPr/>
          </p:nvCxnSpPr>
          <p:spPr>
            <a:xfrm>
              <a:off x="1292929" y="5556615"/>
              <a:ext cx="0" cy="28189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Прямая соединительная линия 103"/>
            <p:cNvCxnSpPr/>
            <p:nvPr/>
          </p:nvCxnSpPr>
          <p:spPr>
            <a:xfrm>
              <a:off x="1450724" y="5556615"/>
              <a:ext cx="0" cy="28189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/>
            <p:cNvCxnSpPr/>
            <p:nvPr/>
          </p:nvCxnSpPr>
          <p:spPr>
            <a:xfrm>
              <a:off x="1608518" y="5556615"/>
              <a:ext cx="0" cy="28189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Овал 105"/>
            <p:cNvSpPr/>
            <p:nvPr/>
          </p:nvSpPr>
          <p:spPr>
            <a:xfrm>
              <a:off x="1071896" y="5579860"/>
              <a:ext cx="262991" cy="23245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dirty="0"/>
                <a:t>-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014961" y="5381125"/>
              <a:ext cx="222708" cy="3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-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08" name="Прямая соединительная линия 107"/>
            <p:cNvCxnSpPr/>
            <p:nvPr/>
          </p:nvCxnSpPr>
          <p:spPr>
            <a:xfrm>
              <a:off x="714348" y="5552758"/>
              <a:ext cx="0" cy="28189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/>
            <p:cNvSpPr txBox="1"/>
            <p:nvPr/>
          </p:nvSpPr>
          <p:spPr>
            <a:xfrm>
              <a:off x="785786" y="5815356"/>
              <a:ext cx="545993" cy="444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-5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764896" y="5815356"/>
              <a:ext cx="545993" cy="444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-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5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1" name="Прямая соединительная линия 110"/>
            <p:cNvCxnSpPr/>
            <p:nvPr/>
          </p:nvCxnSpPr>
          <p:spPr>
            <a:xfrm>
              <a:off x="1714480" y="5695634"/>
              <a:ext cx="747150" cy="295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/>
            <p:cNvCxnSpPr/>
            <p:nvPr/>
          </p:nvCxnSpPr>
          <p:spPr>
            <a:xfrm rot="5400000">
              <a:off x="1787847" y="5626124"/>
              <a:ext cx="139019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Прямая соединительная линия 112"/>
            <p:cNvCxnSpPr/>
            <p:nvPr/>
          </p:nvCxnSpPr>
          <p:spPr>
            <a:xfrm rot="5400000">
              <a:off x="1940247" y="5621474"/>
              <a:ext cx="139019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Прямая соединительная линия 113"/>
            <p:cNvCxnSpPr/>
            <p:nvPr/>
          </p:nvCxnSpPr>
          <p:spPr>
            <a:xfrm rot="5400000">
              <a:off x="2092647" y="5621474"/>
              <a:ext cx="139019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Прямая соединительная линия 114"/>
            <p:cNvCxnSpPr/>
            <p:nvPr/>
          </p:nvCxnSpPr>
          <p:spPr>
            <a:xfrm rot="5400000">
              <a:off x="2245047" y="5621474"/>
              <a:ext cx="139019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Прямая соединительная линия 115"/>
            <p:cNvCxnSpPr/>
            <p:nvPr/>
          </p:nvCxnSpPr>
          <p:spPr>
            <a:xfrm>
              <a:off x="2428860" y="6124262"/>
              <a:ext cx="68942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TextBox 116"/>
            <p:cNvSpPr txBox="1"/>
            <p:nvPr/>
          </p:nvSpPr>
          <p:spPr>
            <a:xfrm>
              <a:off x="2407838" y="6143644"/>
              <a:ext cx="545993" cy="444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-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7</a:t>
              </a:r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5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8" name="Прямая соединительная линия 117"/>
            <p:cNvCxnSpPr/>
            <p:nvPr/>
          </p:nvCxnSpPr>
          <p:spPr>
            <a:xfrm rot="5400000">
              <a:off x="2284242" y="5836767"/>
              <a:ext cx="574989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Прямая соединительная линия 118"/>
            <p:cNvCxnSpPr/>
            <p:nvPr/>
          </p:nvCxnSpPr>
          <p:spPr>
            <a:xfrm rot="5400000">
              <a:off x="2436642" y="5839459"/>
              <a:ext cx="574989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Прямая соединительная линия 119"/>
            <p:cNvCxnSpPr/>
            <p:nvPr/>
          </p:nvCxnSpPr>
          <p:spPr>
            <a:xfrm rot="5400000">
              <a:off x="2589042" y="5839459"/>
              <a:ext cx="574989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Прямая соединительная линия 120"/>
            <p:cNvCxnSpPr/>
            <p:nvPr/>
          </p:nvCxnSpPr>
          <p:spPr>
            <a:xfrm rot="5400000">
              <a:off x="2741442" y="5839459"/>
              <a:ext cx="574989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Прямая соединительная линия 121"/>
            <p:cNvCxnSpPr/>
            <p:nvPr/>
          </p:nvCxnSpPr>
          <p:spPr>
            <a:xfrm rot="5400000">
              <a:off x="2213752" y="5909948"/>
              <a:ext cx="42942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Овал 122"/>
            <p:cNvSpPr/>
            <p:nvPr/>
          </p:nvSpPr>
          <p:spPr>
            <a:xfrm>
              <a:off x="2698220" y="5748932"/>
              <a:ext cx="262991" cy="23245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dirty="0"/>
                <a:t>-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2643174" y="5562570"/>
              <a:ext cx="222708" cy="3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-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25" name="Прямая соединительная линия 124"/>
            <p:cNvCxnSpPr/>
            <p:nvPr/>
          </p:nvCxnSpPr>
          <p:spPr>
            <a:xfrm flipV="1">
              <a:off x="3124400" y="5562803"/>
              <a:ext cx="0" cy="86074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Прямая соединительная линия 125"/>
            <p:cNvCxnSpPr/>
            <p:nvPr/>
          </p:nvCxnSpPr>
          <p:spPr>
            <a:xfrm flipV="1">
              <a:off x="3124400" y="6413499"/>
              <a:ext cx="683777" cy="1020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Прямая соединительная линия 126"/>
            <p:cNvCxnSpPr/>
            <p:nvPr/>
          </p:nvCxnSpPr>
          <p:spPr>
            <a:xfrm>
              <a:off x="3229596" y="5552758"/>
              <a:ext cx="0" cy="8607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Прямая соединительная линия 127"/>
            <p:cNvCxnSpPr/>
            <p:nvPr/>
          </p:nvCxnSpPr>
          <p:spPr>
            <a:xfrm>
              <a:off x="3334793" y="5552758"/>
              <a:ext cx="0" cy="8607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Прямая соединительная линия 128"/>
            <p:cNvCxnSpPr/>
            <p:nvPr/>
          </p:nvCxnSpPr>
          <p:spPr>
            <a:xfrm>
              <a:off x="3439989" y="5552758"/>
              <a:ext cx="0" cy="8607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Прямая соединительная линия 129"/>
            <p:cNvCxnSpPr/>
            <p:nvPr/>
          </p:nvCxnSpPr>
          <p:spPr>
            <a:xfrm>
              <a:off x="3545186" y="5552758"/>
              <a:ext cx="0" cy="8607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Прямая соединительная линия 130"/>
            <p:cNvCxnSpPr/>
            <p:nvPr/>
          </p:nvCxnSpPr>
          <p:spPr>
            <a:xfrm>
              <a:off x="3650382" y="5552758"/>
              <a:ext cx="0" cy="8607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Прямая соединительная линия 131"/>
            <p:cNvCxnSpPr/>
            <p:nvPr/>
          </p:nvCxnSpPr>
          <p:spPr>
            <a:xfrm>
              <a:off x="3755579" y="5552758"/>
              <a:ext cx="0" cy="8607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Овал 132"/>
            <p:cNvSpPr/>
            <p:nvPr/>
          </p:nvSpPr>
          <p:spPr>
            <a:xfrm>
              <a:off x="3282195" y="5913811"/>
              <a:ext cx="262991" cy="23245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dirty="0"/>
                <a:t>-</a:t>
              </a: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3220072" y="5715076"/>
              <a:ext cx="222708" cy="3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-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35" name="Прямая соединительная линия 134"/>
            <p:cNvCxnSpPr/>
            <p:nvPr/>
          </p:nvCxnSpPr>
          <p:spPr>
            <a:xfrm rot="5400000" flipH="1" flipV="1">
              <a:off x="2714612" y="5357826"/>
              <a:ext cx="214314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Прямая соединительная линия 135"/>
            <p:cNvCxnSpPr/>
            <p:nvPr/>
          </p:nvCxnSpPr>
          <p:spPr>
            <a:xfrm>
              <a:off x="3786182" y="4286256"/>
              <a:ext cx="71438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Прямая соединительная линия 136"/>
            <p:cNvCxnSpPr/>
            <p:nvPr/>
          </p:nvCxnSpPr>
          <p:spPr>
            <a:xfrm rot="5400000">
              <a:off x="3859602" y="4927216"/>
              <a:ext cx="1285884" cy="39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Прямая соединительная линия 137"/>
            <p:cNvCxnSpPr/>
            <p:nvPr/>
          </p:nvCxnSpPr>
          <p:spPr>
            <a:xfrm rot="5400000">
              <a:off x="3286910" y="4929198"/>
              <a:ext cx="1285090" cy="7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Прямая соединительная линия 138"/>
            <p:cNvCxnSpPr/>
            <p:nvPr/>
          </p:nvCxnSpPr>
          <p:spPr>
            <a:xfrm rot="5400000">
              <a:off x="3439310" y="4928404"/>
              <a:ext cx="1285090" cy="7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Прямая соединительная линия 139"/>
            <p:cNvCxnSpPr/>
            <p:nvPr/>
          </p:nvCxnSpPr>
          <p:spPr>
            <a:xfrm rot="5400000">
              <a:off x="3591710" y="4928404"/>
              <a:ext cx="1285090" cy="7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Прямая соединительная линия 140"/>
            <p:cNvCxnSpPr/>
            <p:nvPr/>
          </p:nvCxnSpPr>
          <p:spPr>
            <a:xfrm rot="5400000">
              <a:off x="3744110" y="4928404"/>
              <a:ext cx="1285090" cy="7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Овал 141"/>
            <p:cNvSpPr/>
            <p:nvPr/>
          </p:nvSpPr>
          <p:spPr>
            <a:xfrm>
              <a:off x="4024302" y="4810486"/>
              <a:ext cx="262991" cy="23245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dirty="0"/>
                <a:t>-</a:t>
              </a: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4024302" y="4707248"/>
              <a:ext cx="1056105" cy="444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+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83" name="Группа 282"/>
          <p:cNvGrpSpPr/>
          <p:nvPr/>
        </p:nvGrpSpPr>
        <p:grpSpPr>
          <a:xfrm>
            <a:off x="2036006" y="5265441"/>
            <a:ext cx="4427987" cy="1632494"/>
            <a:chOff x="-36512" y="4805422"/>
            <a:chExt cx="4973197" cy="1935167"/>
          </a:xfrm>
        </p:grpSpPr>
        <p:cxnSp>
          <p:nvCxnSpPr>
            <p:cNvPr id="257" name="Прямая соединительная линия 256"/>
            <p:cNvCxnSpPr/>
            <p:nvPr/>
          </p:nvCxnSpPr>
          <p:spPr>
            <a:xfrm>
              <a:off x="724882" y="5785151"/>
              <a:ext cx="376077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8" name="TextBox 257"/>
            <p:cNvSpPr txBox="1"/>
            <p:nvPr/>
          </p:nvSpPr>
          <p:spPr>
            <a:xfrm>
              <a:off x="417537" y="5521792"/>
              <a:ext cx="266031" cy="3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0</a:t>
              </a:r>
            </a:p>
          </p:txBody>
        </p:sp>
        <p:sp>
          <p:nvSpPr>
            <p:cNvPr id="259" name="TextBox 258"/>
            <p:cNvSpPr txBox="1"/>
            <p:nvPr/>
          </p:nvSpPr>
          <p:spPr>
            <a:xfrm>
              <a:off x="4670654" y="5521792"/>
              <a:ext cx="266031" cy="3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0</a:t>
              </a:r>
            </a:p>
          </p:txBody>
        </p:sp>
        <p:sp>
          <p:nvSpPr>
            <p:cNvPr id="260" name="TextBox 259"/>
            <p:cNvSpPr txBox="1"/>
            <p:nvPr/>
          </p:nvSpPr>
          <p:spPr>
            <a:xfrm>
              <a:off x="-36512" y="5450354"/>
              <a:ext cx="643125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800" dirty="0" smtClean="0">
                  <a:latin typeface="Times New Roman" pitchFamily="18" charset="0"/>
                  <a:cs typeface="Times New Roman" pitchFamily="18" charset="0"/>
                </a:rPr>
                <a:t>Δ</a:t>
              </a:r>
              <a:r>
                <a:rPr lang="en-US" sz="2800" i="1" dirty="0" smtClean="0">
                  <a:latin typeface="Times New Roman" pitchFamily="18" charset="0"/>
                  <a:cs typeface="Times New Roman" pitchFamily="18" charset="0"/>
                </a:rPr>
                <a:t>l</a:t>
              </a:r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,</a:t>
              </a:r>
            </a:p>
            <a:p>
              <a:r>
                <a:rPr lang="ru-RU" sz="2800" i="1" dirty="0" smtClean="0">
                  <a:latin typeface="Times New Roman" pitchFamily="18" charset="0"/>
                  <a:cs typeface="Times New Roman" pitchFamily="18" charset="0"/>
                </a:rPr>
                <a:t>мм</a:t>
              </a:r>
              <a:endParaRPr lang="ru-RU" sz="28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61" name="Прямая соединительная линия 260"/>
            <p:cNvCxnSpPr/>
            <p:nvPr/>
          </p:nvCxnSpPr>
          <p:spPr>
            <a:xfrm flipH="1" flipV="1">
              <a:off x="3794483" y="5157192"/>
              <a:ext cx="692077" cy="62796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2" name="TextBox 261"/>
            <p:cNvSpPr txBox="1"/>
            <p:nvPr/>
          </p:nvSpPr>
          <p:spPr>
            <a:xfrm>
              <a:off x="3838389" y="4805422"/>
              <a:ext cx="531471" cy="4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0,6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63" name="Прямая соединительная линия 262"/>
            <p:cNvCxnSpPr/>
            <p:nvPr/>
          </p:nvCxnSpPr>
          <p:spPr>
            <a:xfrm flipV="1">
              <a:off x="3932387" y="5301208"/>
              <a:ext cx="0" cy="4839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Прямая соединительная линия 263"/>
            <p:cNvCxnSpPr/>
            <p:nvPr/>
          </p:nvCxnSpPr>
          <p:spPr>
            <a:xfrm flipV="1">
              <a:off x="4116923" y="5471172"/>
              <a:ext cx="0" cy="3139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Прямая соединительная линия 264"/>
            <p:cNvCxnSpPr/>
            <p:nvPr/>
          </p:nvCxnSpPr>
          <p:spPr>
            <a:xfrm flipV="1">
              <a:off x="4287293" y="5628162"/>
              <a:ext cx="0" cy="15699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Прямая соединительная линия 265"/>
            <p:cNvCxnSpPr/>
            <p:nvPr/>
          </p:nvCxnSpPr>
          <p:spPr>
            <a:xfrm flipH="1">
              <a:off x="3131123" y="5157192"/>
              <a:ext cx="671662" cy="3859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Прямая соединительная линия 266"/>
            <p:cNvCxnSpPr/>
            <p:nvPr/>
          </p:nvCxnSpPr>
          <p:spPr>
            <a:xfrm flipV="1">
              <a:off x="3326032" y="5450354"/>
              <a:ext cx="3367" cy="3347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Прямая соединительная линия 267"/>
            <p:cNvCxnSpPr/>
            <p:nvPr/>
          </p:nvCxnSpPr>
          <p:spPr>
            <a:xfrm flipV="1">
              <a:off x="3491978" y="5350186"/>
              <a:ext cx="0" cy="4349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Прямая соединительная линия 268"/>
            <p:cNvCxnSpPr/>
            <p:nvPr/>
          </p:nvCxnSpPr>
          <p:spPr>
            <a:xfrm flipV="1">
              <a:off x="3644988" y="5229200"/>
              <a:ext cx="0" cy="5559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0" name="TextBox 269"/>
            <p:cNvSpPr txBox="1"/>
            <p:nvPr/>
          </p:nvSpPr>
          <p:spPr>
            <a:xfrm>
              <a:off x="2668224" y="5113039"/>
              <a:ext cx="711510" cy="4742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0,24</a:t>
              </a:r>
              <a:endParaRPr lang="ru-RU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71" name="Прямая соединительная линия 270"/>
            <p:cNvCxnSpPr/>
            <p:nvPr/>
          </p:nvCxnSpPr>
          <p:spPr>
            <a:xfrm flipH="1">
              <a:off x="2435233" y="5543180"/>
              <a:ext cx="708008" cy="1947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2" name="TextBox 271"/>
            <p:cNvSpPr txBox="1"/>
            <p:nvPr/>
          </p:nvSpPr>
          <p:spPr>
            <a:xfrm>
              <a:off x="1790459" y="5327886"/>
              <a:ext cx="790726" cy="4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0,015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73" name="Прямая соединительная линия 272"/>
            <p:cNvCxnSpPr/>
            <p:nvPr/>
          </p:nvCxnSpPr>
          <p:spPr>
            <a:xfrm flipV="1">
              <a:off x="2605268" y="5690696"/>
              <a:ext cx="0" cy="944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Прямая соединительная линия 273"/>
            <p:cNvCxnSpPr/>
            <p:nvPr/>
          </p:nvCxnSpPr>
          <p:spPr>
            <a:xfrm flipV="1">
              <a:off x="2784319" y="5628162"/>
              <a:ext cx="0" cy="15699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Прямая соединительная линия 274"/>
            <p:cNvCxnSpPr/>
            <p:nvPr/>
          </p:nvCxnSpPr>
          <p:spPr>
            <a:xfrm flipV="1">
              <a:off x="2975960" y="5589240"/>
              <a:ext cx="0" cy="1959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Прямая соединительная линия 275"/>
            <p:cNvCxnSpPr/>
            <p:nvPr/>
          </p:nvCxnSpPr>
          <p:spPr>
            <a:xfrm flipH="1">
              <a:off x="1701280" y="5737924"/>
              <a:ext cx="733949" cy="12167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7" name="TextBox 276"/>
            <p:cNvSpPr txBox="1"/>
            <p:nvPr/>
          </p:nvSpPr>
          <p:spPr>
            <a:xfrm>
              <a:off x="1367400" y="5975702"/>
              <a:ext cx="747517" cy="4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-0,06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78" name="Прямая соединительная линия 277"/>
            <p:cNvCxnSpPr/>
            <p:nvPr/>
          </p:nvCxnSpPr>
          <p:spPr>
            <a:xfrm flipH="1">
              <a:off x="699486" y="5859600"/>
              <a:ext cx="1014994" cy="3777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Прямая соединительная линия 278"/>
            <p:cNvCxnSpPr/>
            <p:nvPr/>
          </p:nvCxnSpPr>
          <p:spPr>
            <a:xfrm>
              <a:off x="899592" y="5798762"/>
              <a:ext cx="0" cy="3665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Прямая соединительная линия 279"/>
            <p:cNvCxnSpPr/>
            <p:nvPr/>
          </p:nvCxnSpPr>
          <p:spPr>
            <a:xfrm flipH="1">
              <a:off x="1111454" y="5785151"/>
              <a:ext cx="8819" cy="2633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Прямая соединительная линия 280"/>
            <p:cNvCxnSpPr/>
            <p:nvPr/>
          </p:nvCxnSpPr>
          <p:spPr>
            <a:xfrm>
              <a:off x="1367400" y="5785152"/>
              <a:ext cx="0" cy="1968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2" name="TextBox 281"/>
            <p:cNvSpPr txBox="1"/>
            <p:nvPr/>
          </p:nvSpPr>
          <p:spPr>
            <a:xfrm>
              <a:off x="304508" y="6302781"/>
              <a:ext cx="747517" cy="43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-0,31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286" name="Прямая соединительная линия 285"/>
          <p:cNvCxnSpPr>
            <a:stCxn id="37" idx="1"/>
          </p:cNvCxnSpPr>
          <p:nvPr/>
        </p:nvCxnSpPr>
        <p:spPr>
          <a:xfrm flipH="1">
            <a:off x="6082879" y="2765212"/>
            <a:ext cx="32775" cy="37081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TextBox 287"/>
          <p:cNvSpPr txBox="1"/>
          <p:nvPr/>
        </p:nvSpPr>
        <p:spPr>
          <a:xfrm>
            <a:off x="6140804" y="178552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9" name="TextBox 288"/>
          <p:cNvSpPr txBox="1"/>
          <p:nvPr/>
        </p:nvSpPr>
        <p:spPr>
          <a:xfrm>
            <a:off x="4060519" y="-64446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50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1877</TotalTime>
  <Words>1365</Words>
  <Application>Microsoft Office PowerPoint</Application>
  <PresentationFormat>Экран (4:3)</PresentationFormat>
  <Paragraphs>880</Paragraphs>
  <Slides>32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32</vt:i4>
      </vt:variant>
    </vt:vector>
  </HeadingPairs>
  <TitlesOfParts>
    <vt:vector size="35" baseType="lpstr">
      <vt:lpstr>Ясность</vt:lpstr>
      <vt:lpstr>Equation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Расчет нормальных напряжений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Проверяем условие прочности</vt:lpstr>
      <vt:lpstr>Презентация PowerPoint</vt:lpstr>
      <vt:lpstr>Презентация PowerPoint</vt:lpstr>
      <vt:lpstr>Презентация PowerPoint</vt:lpstr>
      <vt:lpstr>Расчет смещений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Томилин</dc:creator>
  <cp:lastModifiedBy>Admin</cp:lastModifiedBy>
  <cp:revision>165</cp:revision>
  <dcterms:created xsi:type="dcterms:W3CDTF">2012-08-26T10:21:57Z</dcterms:created>
  <dcterms:modified xsi:type="dcterms:W3CDTF">2015-10-19T15:08:50Z</dcterms:modified>
</cp:coreProperties>
</file>