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82" r:id="rId2"/>
    <p:sldId id="283" r:id="rId3"/>
    <p:sldId id="257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84" r:id="rId13"/>
    <p:sldId id="285" r:id="rId14"/>
    <p:sldId id="286" r:id="rId15"/>
    <p:sldId id="287" r:id="rId16"/>
    <p:sldId id="276" r:id="rId17"/>
    <p:sldId id="277" r:id="rId18"/>
    <p:sldId id="278" r:id="rId19"/>
    <p:sldId id="279" r:id="rId20"/>
    <p:sldId id="288" r:id="rId21"/>
    <p:sldId id="280" r:id="rId22"/>
    <p:sldId id="28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50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BB317-C103-453D-96FB-C7E384D9C0DA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F1A16-7C0B-48D2-8F69-ABB92E8D9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613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98B1658-CB4E-4F46-A8D3-D501643702C3}" type="datetimeFigureOut">
              <a:rPr lang="ru-RU" smtClean="0"/>
              <a:t>04.11.2015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4F9A979-7CCD-4967-B29C-D54090BC315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tpu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5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2" name="WordArt 12"/>
          <p:cNvSpPr>
            <a:spLocks noChangeArrowheads="1" noChangeShapeType="1"/>
          </p:cNvSpPr>
          <p:nvPr/>
        </p:nvSpPr>
        <p:spPr bwMode="auto">
          <a:xfrm>
            <a:off x="684213" y="981075"/>
            <a:ext cx="7772400" cy="2592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348880"/>
            <a:ext cx="8716788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6000" dirty="0" smtClean="0"/>
              <a:t>Механика 1.2. </a:t>
            </a:r>
            <a:endParaRPr lang="ru-RU" sz="6000" b="1" cap="none" spc="0" dirty="0">
              <a:ln w="24500" cmpd="dbl">
                <a:solidFill>
                  <a:schemeClr val="bg2">
                    <a:lumMod val="25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404664"/>
            <a:ext cx="8856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/>
              <a:t>Национальный  исследовательский </a:t>
            </a:r>
          </a:p>
          <a:p>
            <a:pPr algn="ctr"/>
            <a:r>
              <a:rPr lang="ru-RU" sz="2800" i="1" dirty="0" smtClean="0"/>
              <a:t>Томский политехнический университет</a:t>
            </a:r>
            <a:endParaRPr lang="ru-RU" sz="2800" i="1" dirty="0"/>
          </a:p>
        </p:txBody>
      </p:sp>
      <p:pic>
        <p:nvPicPr>
          <p:cNvPr id="44034" name="Picture 2" descr="Национальный исследовательский Томский политехнический университет(ТПУ)">
            <a:hlinkClick r:id="rId2" tooltip="Национальный исследовательский Томский политехнический университет(ТПУ)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709" y="505567"/>
            <a:ext cx="935414" cy="7381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19767"/>
            <a:ext cx="723900" cy="723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23728" y="5805264"/>
            <a:ext cx="6570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/>
              <a:t>Лектор Новосельцева Мария Викторовна</a:t>
            </a:r>
          </a:p>
          <a:p>
            <a:pPr algn="r"/>
            <a:r>
              <a:rPr lang="ru-RU" dirty="0" smtClean="0"/>
              <a:t>Ассистент кафедры Теоретической и прикладной механики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566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204864"/>
            <a:ext cx="5213982" cy="201622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/>
            <a:r>
              <a:rPr lang="ru-RU" dirty="0" smtClean="0"/>
              <a:t>Кручение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229200"/>
            <a:ext cx="1320701" cy="132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83357"/>
            <a:ext cx="8229600" cy="308580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    Кручением называется такой вид деформации, при котором в поперечных сечениях бруса возникает только один внутренний силовой фактор – крутящий момент </a:t>
            </a:r>
            <a:r>
              <a:rPr lang="ru-RU" i="1" dirty="0" smtClean="0"/>
              <a:t>T</a:t>
            </a:r>
            <a:r>
              <a:rPr lang="ru-RU" dirty="0" smtClean="0"/>
              <a:t> . </a:t>
            </a:r>
          </a:p>
          <a:p>
            <a:pPr algn="just">
              <a:buNone/>
            </a:pPr>
            <a:r>
              <a:rPr lang="ru-RU" dirty="0" smtClean="0"/>
              <a:t>     Этот вид деформации возникает при приложении к брусу пар сил, плоскости действия которых перпендикулярны его оси. Такие брусья принято называть валами.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Rectangle 14"/>
          <p:cNvSpPr txBox="1">
            <a:spLocks noChangeArrowheads="1"/>
          </p:cNvSpPr>
          <p:nvPr/>
        </p:nvSpPr>
        <p:spPr>
          <a:xfrm>
            <a:off x="899592" y="253258"/>
            <a:ext cx="7772400" cy="1143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ln>
                  <a:solidFill>
                    <a:schemeClr val="bg2">
                      <a:lumMod val="25000"/>
                    </a:schemeClr>
                  </a:solidFill>
                </a:ln>
              </a:rPr>
              <a:t>Кручение</a:t>
            </a:r>
            <a:endParaRPr lang="ru-RU" i="1" dirty="0" smtClean="0">
              <a:ln>
                <a:solidFill>
                  <a:schemeClr val="bg2">
                    <a:lumMod val="25000"/>
                  </a:schemeClr>
                </a:solidFill>
              </a:ln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11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ПРИМЕР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268760"/>
            <a:ext cx="8892480" cy="55892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К стальному валу постоянного поперечного сечения  приложены четыре внешних скручивающих момента: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Длины участков стержня: 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   </a:t>
            </a:r>
          </a:p>
          <a:p>
            <a:pPr>
              <a:buNone/>
            </a:pPr>
            <a:r>
              <a:rPr lang="ru-RU" dirty="0" smtClean="0"/>
              <a:t>  Требуется: </a:t>
            </a:r>
          </a:p>
          <a:p>
            <a:r>
              <a:rPr lang="ru-RU" dirty="0" smtClean="0"/>
              <a:t>построить эпюру крутящих моментов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 построить эпюру углов закручивания   поперечных сечений стержня</a:t>
            </a:r>
            <a:r>
              <a:rPr lang="en-US" dirty="0" smtClean="0"/>
              <a:t>;</a:t>
            </a:r>
          </a:p>
          <a:p>
            <a:r>
              <a:rPr lang="en-US" dirty="0"/>
              <a:t> </a:t>
            </a:r>
            <a:r>
              <a:rPr lang="ru-RU" dirty="0" smtClean="0"/>
              <a:t>построить эпюру напряжений</a:t>
            </a:r>
            <a:r>
              <a:rPr lang="ru-RU" dirty="0"/>
              <a:t>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3168794"/>
              </p:ext>
            </p:extLst>
          </p:nvPr>
        </p:nvGraphicFramePr>
        <p:xfrm>
          <a:off x="2339753" y="2204864"/>
          <a:ext cx="4608511" cy="95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3" name="Формула" r:id="rId3" imgW="2514600" imgH="520560" progId="Equation.3">
                  <p:embed/>
                </p:oleObj>
              </mc:Choice>
              <mc:Fallback>
                <p:oleObj name="Формула" r:id="rId3" imgW="251460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3" y="2204864"/>
                        <a:ext cx="4608511" cy="9542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133463"/>
              </p:ext>
            </p:extLst>
          </p:nvPr>
        </p:nvGraphicFramePr>
        <p:xfrm>
          <a:off x="1043608" y="3645024"/>
          <a:ext cx="6897608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4" name="Формула" r:id="rId5" imgW="3301920" imgH="241200" progId="Equation.3">
                  <p:embed/>
                </p:oleObj>
              </mc:Choice>
              <mc:Fallback>
                <p:oleObj name="Формула" r:id="rId5" imgW="33019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645024"/>
                        <a:ext cx="6897608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39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Прямая соединительная линия 35"/>
          <p:cNvCxnSpPr/>
          <p:nvPr/>
        </p:nvCxnSpPr>
        <p:spPr>
          <a:xfrm flipV="1">
            <a:off x="1976611" y="2191183"/>
            <a:ext cx="648072" cy="34756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1698774" y="1572641"/>
            <a:ext cx="648072" cy="34756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1698774" y="1746421"/>
            <a:ext cx="648072" cy="34756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1698774" y="1936450"/>
            <a:ext cx="648072" cy="34756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1851174" y="2057443"/>
            <a:ext cx="648072" cy="34756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1953960" y="1489749"/>
            <a:ext cx="690685" cy="97850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051319" y="1309729"/>
            <a:ext cx="792088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Цилиндр 2"/>
          <p:cNvSpPr/>
          <p:nvPr/>
        </p:nvSpPr>
        <p:spPr>
          <a:xfrm rot="5400000">
            <a:off x="4131439" y="-117951"/>
            <a:ext cx="432048" cy="4176464"/>
          </a:xfrm>
          <a:prstGeom prst="ca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руговая стрелка 8"/>
          <p:cNvSpPr/>
          <p:nvPr/>
        </p:nvSpPr>
        <p:spPr>
          <a:xfrm rot="16200000">
            <a:off x="2834511" y="1489525"/>
            <a:ext cx="1023414" cy="934050"/>
          </a:xfrm>
          <a:prstGeom prst="circular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Круговая стрелка 11"/>
          <p:cNvSpPr/>
          <p:nvPr/>
        </p:nvSpPr>
        <p:spPr>
          <a:xfrm rot="5400000" flipV="1">
            <a:off x="5070242" y="1461607"/>
            <a:ext cx="1008112" cy="955270"/>
          </a:xfrm>
          <a:prstGeom prst="circular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Круговая стрелка 12"/>
          <p:cNvSpPr/>
          <p:nvPr/>
        </p:nvSpPr>
        <p:spPr>
          <a:xfrm rot="5400000" flipV="1">
            <a:off x="5874622" y="1449578"/>
            <a:ext cx="1008112" cy="955270"/>
          </a:xfrm>
          <a:prstGeom prst="circular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Круговая стрелка 13"/>
          <p:cNvSpPr/>
          <p:nvPr/>
        </p:nvSpPr>
        <p:spPr>
          <a:xfrm rot="16200000">
            <a:off x="4075993" y="1496253"/>
            <a:ext cx="1008112" cy="955270"/>
          </a:xfrm>
          <a:prstGeom prst="circular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Круговая стрелка 14"/>
          <p:cNvSpPr/>
          <p:nvPr/>
        </p:nvSpPr>
        <p:spPr>
          <a:xfrm rot="5400000" flipV="1">
            <a:off x="1884544" y="1616272"/>
            <a:ext cx="858628" cy="674493"/>
          </a:xfrm>
          <a:prstGeom prst="circular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378678" y="1607287"/>
            <a:ext cx="0" cy="1718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574298" y="1607287"/>
            <a:ext cx="0" cy="1718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580049" y="1586919"/>
            <a:ext cx="0" cy="1739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352752" y="1586918"/>
            <a:ext cx="0" cy="17390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313778" y="1572641"/>
            <a:ext cx="0" cy="1753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1724583" y="1479429"/>
            <a:ext cx="504056" cy="274828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3" idx="1"/>
            <a:endCxn id="3" idx="3"/>
          </p:cNvCxnSpPr>
          <p:nvPr/>
        </p:nvCxnSpPr>
        <p:spPr>
          <a:xfrm flipH="1">
            <a:off x="2259231" y="1970281"/>
            <a:ext cx="4176464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2313858" y="3109929"/>
            <a:ext cx="103236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3346218" y="3109929"/>
            <a:ext cx="123383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4580049" y="3109929"/>
            <a:ext cx="99424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5574298" y="3109929"/>
            <a:ext cx="80438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673585" y="270874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3845454" y="271855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4920720" y="270874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5820035" y="26862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6166343" y="1195804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r>
              <a:rPr lang="en-US" sz="1200" dirty="0" smtClean="0"/>
              <a:t>4</a:t>
            </a:r>
            <a:endParaRPr lang="ru-RU" sz="1200" dirty="0"/>
          </a:p>
        </p:txBody>
      </p:sp>
      <p:sp>
        <p:nvSpPr>
          <p:cNvPr id="67" name="TextBox 66"/>
          <p:cNvSpPr txBox="1"/>
          <p:nvPr/>
        </p:nvSpPr>
        <p:spPr>
          <a:xfrm>
            <a:off x="5355028" y="1176752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r>
              <a:rPr lang="en-US" sz="1200" dirty="0"/>
              <a:t>3</a:t>
            </a:r>
            <a:endParaRPr lang="ru-RU" sz="1200" dirty="0"/>
          </a:p>
        </p:txBody>
      </p:sp>
      <p:sp>
        <p:nvSpPr>
          <p:cNvPr id="68" name="TextBox 67"/>
          <p:cNvSpPr txBox="1"/>
          <p:nvPr/>
        </p:nvSpPr>
        <p:spPr>
          <a:xfrm>
            <a:off x="4417414" y="1186251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r>
              <a:rPr lang="en-US" sz="1200" dirty="0"/>
              <a:t>2</a:t>
            </a:r>
            <a:endParaRPr lang="ru-RU" sz="1200" dirty="0"/>
          </a:p>
        </p:txBody>
      </p:sp>
      <p:sp>
        <p:nvSpPr>
          <p:cNvPr id="69" name="TextBox 68"/>
          <p:cNvSpPr txBox="1"/>
          <p:nvPr/>
        </p:nvSpPr>
        <p:spPr>
          <a:xfrm>
            <a:off x="3105838" y="1125063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r>
              <a:rPr lang="en-US" sz="1200" dirty="0"/>
              <a:t>1</a:t>
            </a:r>
            <a:endParaRPr lang="ru-RU" sz="1200" dirty="0"/>
          </a:p>
        </p:txBody>
      </p:sp>
      <p:sp>
        <p:nvSpPr>
          <p:cNvPr id="70" name="TextBox 69"/>
          <p:cNvSpPr txBox="1"/>
          <p:nvPr/>
        </p:nvSpPr>
        <p:spPr>
          <a:xfrm>
            <a:off x="1909763" y="1143762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r>
              <a:rPr lang="en-US" sz="1200" dirty="0" smtClean="0"/>
              <a:t>A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99385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916832"/>
            <a:ext cx="64183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Определяем момент сил в заделке:</a:t>
            </a: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848637"/>
              </p:ext>
            </p:extLst>
          </p:nvPr>
        </p:nvGraphicFramePr>
        <p:xfrm>
          <a:off x="1475656" y="2636912"/>
          <a:ext cx="5688113" cy="624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8" name="Формула" r:id="rId3" imgW="2197080" imgH="241200" progId="Equation.3">
                  <p:embed/>
                </p:oleObj>
              </mc:Choice>
              <mc:Fallback>
                <p:oleObj name="Формула" r:id="rId3" imgW="21970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636912"/>
                        <a:ext cx="5688113" cy="6247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9592" y="3356992"/>
            <a:ext cx="8370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или</a:t>
            </a:r>
            <a:endParaRPr lang="ru-RU" sz="3200" dirty="0"/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1301750" y="4243388"/>
          <a:ext cx="6904038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9" name="Формула" r:id="rId5" imgW="2666880" imgH="241200" progId="Equation.3">
                  <p:embed/>
                </p:oleObj>
              </mc:Choice>
              <mc:Fallback>
                <p:oleObj name="Формула" r:id="rId5" imgW="2666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4243388"/>
                        <a:ext cx="6904038" cy="62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39552" y="454324"/>
            <a:ext cx="8229600" cy="990600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Определение момента </a:t>
            </a:r>
            <a:r>
              <a:rPr lang="ru-RU" sz="3600" dirty="0">
                <a:solidFill>
                  <a:srgbClr val="FF0000"/>
                </a:solidFill>
              </a:rPr>
              <a:t>сил в заделке</a:t>
            </a:r>
          </a:p>
        </p:txBody>
      </p:sp>
    </p:spTree>
    <p:extLst>
      <p:ext uri="{BB962C8B-B14F-4D97-AF65-F5344CB8AC3E}">
        <p14:creationId xmlns:p14="http://schemas.microsoft.com/office/powerpoint/2010/main" val="212400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0157" y="1844824"/>
            <a:ext cx="2486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Сечение 1-1 :</a:t>
            </a: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7448408"/>
              </p:ext>
            </p:extLst>
          </p:nvPr>
        </p:nvGraphicFramePr>
        <p:xfrm>
          <a:off x="2163784" y="2694310"/>
          <a:ext cx="4766991" cy="696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Формула" r:id="rId3" imgW="1650960" imgH="241200" progId="Equation.3">
                  <p:embed/>
                </p:oleObj>
              </mc:Choice>
              <mc:Fallback>
                <p:oleObj name="Формула" r:id="rId3" imgW="1650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3784" y="2694310"/>
                        <a:ext cx="4766991" cy="69671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V="1">
            <a:off x="1842027" y="4816291"/>
            <a:ext cx="648072" cy="34756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1564190" y="4197749"/>
            <a:ext cx="648072" cy="34756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1564190" y="4371529"/>
            <a:ext cx="648072" cy="34756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1564190" y="4561558"/>
            <a:ext cx="648072" cy="34756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1716590" y="4682551"/>
            <a:ext cx="648072" cy="34756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>
            <a:off x="1819376" y="4114857"/>
            <a:ext cx="690685" cy="97850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916735" y="3934837"/>
            <a:ext cx="792088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Цилиндр 13"/>
          <p:cNvSpPr/>
          <p:nvPr/>
        </p:nvSpPr>
        <p:spPr>
          <a:xfrm rot="5400000">
            <a:off x="3996855" y="2507157"/>
            <a:ext cx="432048" cy="4176464"/>
          </a:xfrm>
          <a:prstGeom prst="ca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Круговая стрелка 14"/>
          <p:cNvSpPr/>
          <p:nvPr/>
        </p:nvSpPr>
        <p:spPr>
          <a:xfrm rot="16200000">
            <a:off x="2699927" y="4114633"/>
            <a:ext cx="1023414" cy="934050"/>
          </a:xfrm>
          <a:prstGeom prst="circular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Круговая стрелка 15"/>
          <p:cNvSpPr/>
          <p:nvPr/>
        </p:nvSpPr>
        <p:spPr>
          <a:xfrm rot="5400000" flipV="1">
            <a:off x="4935658" y="4086715"/>
            <a:ext cx="1008112" cy="955270"/>
          </a:xfrm>
          <a:prstGeom prst="circular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Круговая стрелка 16"/>
          <p:cNvSpPr/>
          <p:nvPr/>
        </p:nvSpPr>
        <p:spPr>
          <a:xfrm rot="5400000" flipV="1">
            <a:off x="5740038" y="4074686"/>
            <a:ext cx="1008112" cy="955270"/>
          </a:xfrm>
          <a:prstGeom prst="circular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Круговая стрелка 17"/>
          <p:cNvSpPr/>
          <p:nvPr/>
        </p:nvSpPr>
        <p:spPr>
          <a:xfrm rot="16200000">
            <a:off x="3941409" y="4121361"/>
            <a:ext cx="1008112" cy="955270"/>
          </a:xfrm>
          <a:prstGeom prst="circular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Круговая стрелка 18"/>
          <p:cNvSpPr/>
          <p:nvPr/>
        </p:nvSpPr>
        <p:spPr>
          <a:xfrm rot="5400000" flipV="1">
            <a:off x="1749960" y="4241380"/>
            <a:ext cx="858628" cy="674493"/>
          </a:xfrm>
          <a:prstGeom prst="circular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244094" y="4232395"/>
            <a:ext cx="0" cy="1718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439714" y="4232395"/>
            <a:ext cx="0" cy="1718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445465" y="4212027"/>
            <a:ext cx="0" cy="1739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218168" y="4212026"/>
            <a:ext cx="0" cy="17390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179194" y="4197749"/>
            <a:ext cx="0" cy="1753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1589999" y="4104537"/>
            <a:ext cx="504056" cy="274828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14" idx="1"/>
            <a:endCxn id="14" idx="3"/>
          </p:cNvCxnSpPr>
          <p:nvPr/>
        </p:nvCxnSpPr>
        <p:spPr>
          <a:xfrm flipH="1">
            <a:off x="2124647" y="4595389"/>
            <a:ext cx="4176464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2179274" y="5735037"/>
            <a:ext cx="103236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211634" y="5735037"/>
            <a:ext cx="123383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445465" y="5735037"/>
            <a:ext cx="99424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5439714" y="5735037"/>
            <a:ext cx="80438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539001" y="53338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3710870" y="53436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4786136" y="53338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5685451" y="53113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6031759" y="382091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r>
              <a:rPr lang="en-US" sz="1200" dirty="0" smtClean="0"/>
              <a:t>4</a:t>
            </a:r>
            <a:endParaRPr lang="ru-RU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5220444" y="3801860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r>
              <a:rPr lang="en-US" sz="1200" dirty="0"/>
              <a:t>3</a:t>
            </a:r>
            <a:endParaRPr lang="ru-RU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4282830" y="3811359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r>
              <a:rPr lang="en-US" sz="1200" dirty="0"/>
              <a:t>2</a:t>
            </a:r>
            <a:endParaRPr lang="ru-RU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2971254" y="3750171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r>
              <a:rPr lang="en-US" sz="1200" dirty="0"/>
              <a:t>1</a:t>
            </a:r>
            <a:endParaRPr lang="ru-RU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1775179" y="376887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r>
              <a:rPr lang="en-US" sz="1200" dirty="0" smtClean="0"/>
              <a:t>A</a:t>
            </a:r>
            <a:endParaRPr lang="ru-RU" sz="1000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685451" y="3768870"/>
            <a:ext cx="0" cy="15425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49571" y="3614511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107" name="TextBox 106"/>
          <p:cNvSpPr txBox="1"/>
          <p:nvPr/>
        </p:nvSpPr>
        <p:spPr>
          <a:xfrm>
            <a:off x="5745518" y="4990071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109" name="Заголовок 1"/>
          <p:cNvSpPr>
            <a:spLocks noGrp="1"/>
          </p:cNvSpPr>
          <p:nvPr>
            <p:ph type="title"/>
          </p:nvPr>
        </p:nvSpPr>
        <p:spPr>
          <a:xfrm>
            <a:off x="539552" y="454324"/>
            <a:ext cx="8229600" cy="990600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Определение </a:t>
            </a:r>
            <a:r>
              <a:rPr lang="ru-RU" sz="3600" dirty="0">
                <a:solidFill>
                  <a:srgbClr val="FF0000"/>
                </a:solidFill>
              </a:rPr>
              <a:t>крутящих моментов</a:t>
            </a:r>
          </a:p>
        </p:txBody>
      </p:sp>
    </p:spTree>
    <p:extLst>
      <p:ext uri="{BB962C8B-B14F-4D97-AF65-F5344CB8AC3E}">
        <p14:creationId xmlns:p14="http://schemas.microsoft.com/office/powerpoint/2010/main" val="40339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836712"/>
            <a:ext cx="2486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Сечение 2-2 :</a:t>
            </a: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424648" y="1844824"/>
          <a:ext cx="6675744" cy="768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2" name="Формула" r:id="rId3" imgW="2095200" imgH="241200" progId="Equation.3">
                  <p:embed/>
                </p:oleObj>
              </mc:Choice>
              <mc:Fallback>
                <p:oleObj name="Формула" r:id="rId3" imgW="20952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4648" y="1844824"/>
                        <a:ext cx="6675744" cy="7687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1610816" y="3254990"/>
            <a:ext cx="5157539" cy="2336550"/>
            <a:chOff x="1610816" y="3254990"/>
            <a:chExt cx="5157539" cy="233655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1888653" y="4456770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1610816" y="3838228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1610816" y="4012008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610816" y="4202037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1763216" y="4323030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11" name="Овал 10"/>
            <p:cNvSpPr/>
            <p:nvPr/>
          </p:nvSpPr>
          <p:spPr>
            <a:xfrm>
              <a:off x="1866002" y="3755336"/>
              <a:ext cx="690685" cy="978508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963361" y="3575316"/>
              <a:ext cx="792088" cy="36004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Цилиндр 12"/>
            <p:cNvSpPr/>
            <p:nvPr/>
          </p:nvSpPr>
          <p:spPr>
            <a:xfrm rot="5400000">
              <a:off x="4043481" y="2147636"/>
              <a:ext cx="432048" cy="4176464"/>
            </a:xfrm>
            <a:prstGeom prst="ca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Круговая стрелка 13"/>
            <p:cNvSpPr/>
            <p:nvPr/>
          </p:nvSpPr>
          <p:spPr>
            <a:xfrm rot="16200000">
              <a:off x="2746553" y="3755112"/>
              <a:ext cx="1023414" cy="93405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5" name="Круговая стрелка 14"/>
            <p:cNvSpPr/>
            <p:nvPr/>
          </p:nvSpPr>
          <p:spPr>
            <a:xfrm rot="5400000" flipV="1">
              <a:off x="4982284" y="3727194"/>
              <a:ext cx="1008112" cy="95527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Круговая стрелка 15"/>
            <p:cNvSpPr/>
            <p:nvPr/>
          </p:nvSpPr>
          <p:spPr>
            <a:xfrm rot="5400000" flipV="1">
              <a:off x="5786664" y="3715165"/>
              <a:ext cx="1008112" cy="95527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Круговая стрелка 16"/>
            <p:cNvSpPr/>
            <p:nvPr/>
          </p:nvSpPr>
          <p:spPr>
            <a:xfrm rot="16200000">
              <a:off x="3988035" y="3761840"/>
              <a:ext cx="1008112" cy="95527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Круговая стрелка 17"/>
            <p:cNvSpPr/>
            <p:nvPr/>
          </p:nvSpPr>
          <p:spPr>
            <a:xfrm rot="5400000" flipV="1">
              <a:off x="1796586" y="3881859"/>
              <a:ext cx="858628" cy="674493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290720" y="3872874"/>
              <a:ext cx="0" cy="1718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5486340" y="3872874"/>
              <a:ext cx="0" cy="1718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4492091" y="3852506"/>
              <a:ext cx="0" cy="17390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3264794" y="3852505"/>
              <a:ext cx="0" cy="17390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225820" y="3838228"/>
              <a:ext cx="0" cy="17533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flipV="1">
              <a:off x="1636625" y="3745016"/>
              <a:ext cx="504056" cy="274828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>
              <a:stCxn id="13" idx="1"/>
              <a:endCxn id="13" idx="3"/>
            </p:cNvCxnSpPr>
            <p:nvPr/>
          </p:nvCxnSpPr>
          <p:spPr>
            <a:xfrm flipH="1">
              <a:off x="2171273" y="4235868"/>
              <a:ext cx="4176464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>
              <a:off x="2225900" y="5375516"/>
              <a:ext cx="103236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>
              <a:off x="3258260" y="5375516"/>
              <a:ext cx="1233831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>
              <a:off x="4492091" y="5375516"/>
              <a:ext cx="994249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>
            <a:xfrm>
              <a:off x="5486340" y="5375516"/>
              <a:ext cx="80438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2585627" y="497432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57496" y="498414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832762" y="497432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32077" y="495187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078385" y="3461391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 smtClean="0"/>
                <a:t>4</a:t>
              </a:r>
              <a:endParaRPr lang="ru-RU" sz="12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267070" y="3442339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/>
                <a:t>3</a:t>
              </a:r>
              <a:endParaRPr lang="ru-RU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329456" y="3451838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/>
                <a:t>2</a:t>
              </a:r>
              <a:endParaRPr lang="ru-RU" sz="12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017880" y="3390650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/>
                <a:t>1</a:t>
              </a:r>
              <a:endParaRPr lang="ru-RU" sz="12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821805" y="3409349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 smtClean="0"/>
                <a:t>A</a:t>
              </a:r>
              <a:endParaRPr lang="ru-RU" sz="1000" dirty="0"/>
            </a:p>
          </p:txBody>
        </p:sp>
        <p:cxnSp>
          <p:nvCxnSpPr>
            <p:cNvPr id="39" name="Прямая соединительная линия 38"/>
            <p:cNvCxnSpPr/>
            <p:nvPr/>
          </p:nvCxnSpPr>
          <p:spPr>
            <a:xfrm>
              <a:off x="5732077" y="3409349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796197" y="3254990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</a:t>
              </a:r>
              <a:endParaRPr lang="ru-RU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792144" y="4630550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</a:t>
              </a:r>
              <a:endParaRPr lang="ru-RU" dirty="0"/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>
              <a:off x="4832762" y="3473327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4896882" y="331896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</a:t>
              </a:r>
              <a:endParaRPr lang="ru-RU" dirty="0" smtClean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928472" y="461480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</a:t>
              </a:r>
              <a:endParaRPr lang="ru-RU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326239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836712"/>
            <a:ext cx="2486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Сечение 3-3 :</a:t>
            </a:r>
            <a:endParaRPr lang="ru-RU" sz="3200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938213" y="1844675"/>
          <a:ext cx="764857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6" name="Формула" r:id="rId3" imgW="2400120" imgH="241200" progId="Equation.3">
                  <p:embed/>
                </p:oleObj>
              </mc:Choice>
              <mc:Fallback>
                <p:oleObj name="Формула" r:id="rId3" imgW="24001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1844675"/>
                        <a:ext cx="7648575" cy="768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1610816" y="3254990"/>
            <a:ext cx="5157539" cy="2336550"/>
            <a:chOff x="1610816" y="3254990"/>
            <a:chExt cx="5157539" cy="233655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1888653" y="4456770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1610816" y="3838228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1610816" y="4012008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1610816" y="4202037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1763216" y="4323030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11" name="Овал 10"/>
            <p:cNvSpPr/>
            <p:nvPr/>
          </p:nvSpPr>
          <p:spPr>
            <a:xfrm>
              <a:off x="1866002" y="3755336"/>
              <a:ext cx="690685" cy="978508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963361" y="3575316"/>
              <a:ext cx="792088" cy="36004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Цилиндр 12"/>
            <p:cNvSpPr/>
            <p:nvPr/>
          </p:nvSpPr>
          <p:spPr>
            <a:xfrm rot="5400000">
              <a:off x="4043481" y="2147636"/>
              <a:ext cx="432048" cy="4176464"/>
            </a:xfrm>
            <a:prstGeom prst="ca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Круговая стрелка 13"/>
            <p:cNvSpPr/>
            <p:nvPr/>
          </p:nvSpPr>
          <p:spPr>
            <a:xfrm rot="16200000">
              <a:off x="2746553" y="3755112"/>
              <a:ext cx="1023414" cy="93405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5" name="Круговая стрелка 14"/>
            <p:cNvSpPr/>
            <p:nvPr/>
          </p:nvSpPr>
          <p:spPr>
            <a:xfrm rot="5400000" flipV="1">
              <a:off x="4982284" y="3727194"/>
              <a:ext cx="1008112" cy="95527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Круговая стрелка 15"/>
            <p:cNvSpPr/>
            <p:nvPr/>
          </p:nvSpPr>
          <p:spPr>
            <a:xfrm rot="5400000" flipV="1">
              <a:off x="5786664" y="3715165"/>
              <a:ext cx="1008112" cy="95527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Круговая стрелка 16"/>
            <p:cNvSpPr/>
            <p:nvPr/>
          </p:nvSpPr>
          <p:spPr>
            <a:xfrm rot="16200000">
              <a:off x="3988035" y="3761840"/>
              <a:ext cx="1008112" cy="95527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Круговая стрелка 17"/>
            <p:cNvSpPr/>
            <p:nvPr/>
          </p:nvSpPr>
          <p:spPr>
            <a:xfrm rot="5400000" flipV="1">
              <a:off x="1796586" y="3881859"/>
              <a:ext cx="858628" cy="674493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290720" y="3872874"/>
              <a:ext cx="0" cy="1718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5486340" y="3872874"/>
              <a:ext cx="0" cy="1718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4492091" y="3852506"/>
              <a:ext cx="0" cy="17390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3264794" y="3852505"/>
              <a:ext cx="0" cy="17390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225820" y="3838228"/>
              <a:ext cx="0" cy="17533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flipV="1">
              <a:off x="1636625" y="3745016"/>
              <a:ext cx="504056" cy="274828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>
              <a:stCxn id="13" idx="1"/>
              <a:endCxn id="13" idx="3"/>
            </p:cNvCxnSpPr>
            <p:nvPr/>
          </p:nvCxnSpPr>
          <p:spPr>
            <a:xfrm flipH="1">
              <a:off x="2171273" y="4235868"/>
              <a:ext cx="4176464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>
              <a:off x="2225900" y="5375516"/>
              <a:ext cx="103236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>
              <a:off x="3258260" y="5375516"/>
              <a:ext cx="1233831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>
              <a:off x="4492091" y="5375516"/>
              <a:ext cx="994249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>
            <a:xfrm>
              <a:off x="5486340" y="5375516"/>
              <a:ext cx="80438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2585627" y="497432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57496" y="498414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832762" y="497432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32077" y="495187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078385" y="3461391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 smtClean="0"/>
                <a:t>4</a:t>
              </a:r>
              <a:endParaRPr lang="ru-RU" sz="12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267070" y="3442339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/>
                <a:t>3</a:t>
              </a:r>
              <a:endParaRPr lang="ru-RU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329456" y="3451838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/>
                <a:t>2</a:t>
              </a:r>
              <a:endParaRPr lang="ru-RU" sz="12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017880" y="3390650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/>
                <a:t>1</a:t>
              </a:r>
              <a:endParaRPr lang="ru-RU" sz="12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821805" y="3409349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 smtClean="0"/>
                <a:t>A</a:t>
              </a:r>
              <a:endParaRPr lang="ru-RU" sz="1000" dirty="0"/>
            </a:p>
          </p:txBody>
        </p:sp>
        <p:cxnSp>
          <p:nvCxnSpPr>
            <p:cNvPr id="39" name="Прямая соединительная линия 38"/>
            <p:cNvCxnSpPr/>
            <p:nvPr/>
          </p:nvCxnSpPr>
          <p:spPr>
            <a:xfrm>
              <a:off x="5732077" y="3409349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796197" y="3254990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</a:t>
              </a:r>
              <a:endParaRPr lang="ru-RU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792144" y="4630550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</a:t>
              </a:r>
              <a:endParaRPr lang="ru-RU" dirty="0"/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>
              <a:off x="4832762" y="3473327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4896882" y="331896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</a:t>
              </a:r>
              <a:endParaRPr lang="ru-RU" dirty="0" smtClean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28472" y="461480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</a:t>
              </a:r>
              <a:endParaRPr lang="ru-RU" dirty="0" smtClean="0"/>
            </a:p>
          </p:txBody>
        </p:sp>
      </p:grpSp>
      <p:cxnSp>
        <p:nvCxnSpPr>
          <p:cNvPr id="45" name="Прямая соединительная линия 44"/>
          <p:cNvCxnSpPr/>
          <p:nvPr/>
        </p:nvCxnSpPr>
        <p:spPr>
          <a:xfrm>
            <a:off x="3725285" y="3503634"/>
            <a:ext cx="0" cy="15425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789405" y="3349275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III</a:t>
            </a:r>
            <a:endParaRPr lang="ru-RU" dirty="0" smtClean="0"/>
          </a:p>
        </p:txBody>
      </p:sp>
      <p:sp>
        <p:nvSpPr>
          <p:cNvPr id="47" name="TextBox 46"/>
          <p:cNvSpPr txBox="1"/>
          <p:nvPr/>
        </p:nvSpPr>
        <p:spPr>
          <a:xfrm>
            <a:off x="3820995" y="464511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III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6935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836712"/>
            <a:ext cx="7720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Сечение 4-4 (рассматриваем левую часть) :</a:t>
            </a:r>
            <a:endParaRPr lang="ru-RU" sz="3200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2557463" y="2372618"/>
          <a:ext cx="441007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" name="Формула" r:id="rId3" imgW="1384200" imgH="241200" progId="Equation.3">
                  <p:embed/>
                </p:oleObj>
              </mc:Choice>
              <mc:Fallback>
                <p:oleObj name="Формула" r:id="rId3" imgW="13842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7463" y="2372618"/>
                        <a:ext cx="4410075" cy="768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" name="Группа 45"/>
          <p:cNvGrpSpPr/>
          <p:nvPr/>
        </p:nvGrpSpPr>
        <p:grpSpPr>
          <a:xfrm>
            <a:off x="1750686" y="3473327"/>
            <a:ext cx="5157539" cy="2336550"/>
            <a:chOff x="1610816" y="3254990"/>
            <a:chExt cx="5157539" cy="2336550"/>
          </a:xfrm>
        </p:grpSpPr>
        <p:cxnSp>
          <p:nvCxnSpPr>
            <p:cNvPr id="47" name="Прямая соединительная линия 46"/>
            <p:cNvCxnSpPr/>
            <p:nvPr/>
          </p:nvCxnSpPr>
          <p:spPr>
            <a:xfrm flipV="1">
              <a:off x="1888653" y="4456770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flipV="1">
              <a:off x="1610816" y="3838228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flipV="1">
              <a:off x="1610816" y="4012008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flipV="1">
              <a:off x="1610816" y="4202037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V="1">
              <a:off x="1763216" y="4323030"/>
              <a:ext cx="648072" cy="34756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52" name="Овал 51"/>
            <p:cNvSpPr/>
            <p:nvPr/>
          </p:nvSpPr>
          <p:spPr>
            <a:xfrm>
              <a:off x="1866002" y="3755336"/>
              <a:ext cx="690685" cy="978508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2963361" y="3575316"/>
              <a:ext cx="792088" cy="36004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Цилиндр 53"/>
            <p:cNvSpPr/>
            <p:nvPr/>
          </p:nvSpPr>
          <p:spPr>
            <a:xfrm rot="5400000">
              <a:off x="4043481" y="2147636"/>
              <a:ext cx="432048" cy="4176464"/>
            </a:xfrm>
            <a:prstGeom prst="ca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Круговая стрелка 54"/>
            <p:cNvSpPr/>
            <p:nvPr/>
          </p:nvSpPr>
          <p:spPr>
            <a:xfrm rot="16200000">
              <a:off x="2746553" y="3755112"/>
              <a:ext cx="1023414" cy="93405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руговая стрелка 55"/>
            <p:cNvSpPr/>
            <p:nvPr/>
          </p:nvSpPr>
          <p:spPr>
            <a:xfrm rot="5400000" flipV="1">
              <a:off x="4982284" y="3727194"/>
              <a:ext cx="1008112" cy="95527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руговая стрелка 56"/>
            <p:cNvSpPr/>
            <p:nvPr/>
          </p:nvSpPr>
          <p:spPr>
            <a:xfrm rot="5400000" flipV="1">
              <a:off x="5786664" y="3715165"/>
              <a:ext cx="1008112" cy="95527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руговая стрелка 57"/>
            <p:cNvSpPr/>
            <p:nvPr/>
          </p:nvSpPr>
          <p:spPr>
            <a:xfrm rot="16200000">
              <a:off x="3988035" y="3761840"/>
              <a:ext cx="1008112" cy="955270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9" name="Круговая стрелка 58"/>
            <p:cNvSpPr/>
            <p:nvPr/>
          </p:nvSpPr>
          <p:spPr>
            <a:xfrm rot="5400000" flipV="1">
              <a:off x="1796586" y="3881859"/>
              <a:ext cx="858628" cy="674493"/>
            </a:xfrm>
            <a:prstGeom prst="circular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cxnSp>
          <p:nvCxnSpPr>
            <p:cNvPr id="60" name="Прямая соединительная линия 59"/>
            <p:cNvCxnSpPr/>
            <p:nvPr/>
          </p:nvCxnSpPr>
          <p:spPr>
            <a:xfrm>
              <a:off x="6290720" y="3872874"/>
              <a:ext cx="0" cy="1718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5486340" y="3872874"/>
              <a:ext cx="0" cy="1718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>
              <a:off x="4492091" y="3852506"/>
              <a:ext cx="0" cy="17390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>
              <a:off x="3264794" y="3852505"/>
              <a:ext cx="0" cy="17390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>
              <a:off x="2225820" y="3838228"/>
              <a:ext cx="0" cy="17533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 flipV="1">
              <a:off x="1636625" y="3745016"/>
              <a:ext cx="504056" cy="274828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>
              <a:stCxn id="54" idx="1"/>
              <a:endCxn id="54" idx="3"/>
            </p:cNvCxnSpPr>
            <p:nvPr/>
          </p:nvCxnSpPr>
          <p:spPr>
            <a:xfrm flipH="1">
              <a:off x="2171273" y="4235868"/>
              <a:ext cx="4176464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 стрелкой 66"/>
            <p:cNvCxnSpPr/>
            <p:nvPr/>
          </p:nvCxnSpPr>
          <p:spPr>
            <a:xfrm>
              <a:off x="2225900" y="5375516"/>
              <a:ext cx="103236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Прямая со стрелкой 67"/>
            <p:cNvCxnSpPr/>
            <p:nvPr/>
          </p:nvCxnSpPr>
          <p:spPr>
            <a:xfrm>
              <a:off x="3258260" y="5375516"/>
              <a:ext cx="1233831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Прямая со стрелкой 68"/>
            <p:cNvCxnSpPr/>
            <p:nvPr/>
          </p:nvCxnSpPr>
          <p:spPr>
            <a:xfrm>
              <a:off x="4492091" y="5375516"/>
              <a:ext cx="994249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Прямая со стрелкой 69"/>
            <p:cNvCxnSpPr/>
            <p:nvPr/>
          </p:nvCxnSpPr>
          <p:spPr>
            <a:xfrm>
              <a:off x="5486340" y="5375516"/>
              <a:ext cx="80438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2585627" y="497432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757496" y="498414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endParaRPr lang="ru-RU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832762" y="497432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732077" y="495187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078385" y="3461391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 smtClean="0"/>
                <a:t>4</a:t>
              </a:r>
              <a:endParaRPr lang="ru-RU" sz="12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267070" y="3442339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/>
                <a:t>3</a:t>
              </a:r>
              <a:endParaRPr lang="ru-RU" sz="12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329456" y="3451838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/>
                <a:t>2</a:t>
              </a:r>
              <a:endParaRPr lang="ru-RU" sz="12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017880" y="3390650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/>
                <a:t>1</a:t>
              </a:r>
              <a:endParaRPr lang="ru-RU" sz="12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821805" y="3409349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</a:t>
              </a:r>
              <a:r>
                <a:rPr lang="en-US" sz="1200" dirty="0" smtClean="0"/>
                <a:t>A</a:t>
              </a:r>
              <a:endParaRPr lang="ru-RU" sz="1000" dirty="0"/>
            </a:p>
          </p:txBody>
        </p:sp>
        <p:cxnSp>
          <p:nvCxnSpPr>
            <p:cNvPr id="80" name="Прямая соединительная линия 79"/>
            <p:cNvCxnSpPr/>
            <p:nvPr/>
          </p:nvCxnSpPr>
          <p:spPr>
            <a:xfrm>
              <a:off x="5732077" y="3409349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5796197" y="3254990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</a:t>
              </a:r>
              <a:endParaRPr lang="ru-RU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792144" y="4630550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</a:t>
              </a:r>
              <a:endParaRPr lang="ru-RU" dirty="0"/>
            </a:p>
          </p:txBody>
        </p:sp>
        <p:cxnSp>
          <p:nvCxnSpPr>
            <p:cNvPr id="83" name="Прямая соединительная линия 82"/>
            <p:cNvCxnSpPr/>
            <p:nvPr/>
          </p:nvCxnSpPr>
          <p:spPr>
            <a:xfrm>
              <a:off x="4832762" y="3473327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4896882" y="331896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</a:t>
              </a:r>
              <a:endParaRPr lang="ru-RU" dirty="0" smtClean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928472" y="461480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</a:t>
              </a:r>
              <a:endParaRPr lang="ru-RU" dirty="0" smtClean="0"/>
            </a:p>
          </p:txBody>
        </p:sp>
      </p:grpSp>
      <p:cxnSp>
        <p:nvCxnSpPr>
          <p:cNvPr id="86" name="Прямая соединительная линия 85"/>
          <p:cNvCxnSpPr/>
          <p:nvPr/>
        </p:nvCxnSpPr>
        <p:spPr>
          <a:xfrm>
            <a:off x="3865155" y="3721971"/>
            <a:ext cx="0" cy="15425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3929275" y="356761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III</a:t>
            </a:r>
            <a:endParaRPr lang="ru-RU" dirty="0" smtClean="0"/>
          </a:p>
        </p:txBody>
      </p:sp>
      <p:sp>
        <p:nvSpPr>
          <p:cNvPr id="88" name="TextBox 87"/>
          <p:cNvSpPr txBox="1"/>
          <p:nvPr/>
        </p:nvSpPr>
        <p:spPr>
          <a:xfrm>
            <a:off x="3960865" y="4863453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III</a:t>
            </a:r>
            <a:endParaRPr lang="ru-RU" dirty="0" smtClean="0"/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>
            <a:off x="2687457" y="3670175"/>
            <a:ext cx="0" cy="15425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2751577" y="351581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 smtClean="0"/>
          </a:p>
        </p:txBody>
      </p:sp>
      <p:sp>
        <p:nvSpPr>
          <p:cNvPr id="91" name="TextBox 90"/>
          <p:cNvSpPr txBox="1"/>
          <p:nvPr/>
        </p:nvSpPr>
        <p:spPr>
          <a:xfrm>
            <a:off x="2783167" y="481165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IV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70580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820605" y="908720"/>
            <a:ext cx="5157539" cy="2336550"/>
            <a:chOff x="1750686" y="3473327"/>
            <a:chExt cx="5157539" cy="233655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750686" y="3473327"/>
              <a:ext cx="5157539" cy="2336550"/>
              <a:chOff x="1610816" y="3254990"/>
              <a:chExt cx="5157539" cy="2336550"/>
            </a:xfrm>
          </p:grpSpPr>
          <p:cxnSp>
            <p:nvCxnSpPr>
              <p:cNvPr id="7" name="Прямая соединительная линия 6"/>
              <p:cNvCxnSpPr/>
              <p:nvPr/>
            </p:nvCxnSpPr>
            <p:spPr>
              <a:xfrm flipV="1">
                <a:off x="1888653" y="445677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единительная линия 7"/>
              <p:cNvCxnSpPr/>
              <p:nvPr/>
            </p:nvCxnSpPr>
            <p:spPr>
              <a:xfrm flipV="1">
                <a:off x="1610816" y="383822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 flipV="1">
                <a:off x="1610816" y="401200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единительная линия 9"/>
              <p:cNvCxnSpPr/>
              <p:nvPr/>
            </p:nvCxnSpPr>
            <p:spPr>
              <a:xfrm flipV="1">
                <a:off x="1610816" y="4202037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 flipV="1">
                <a:off x="1763216" y="432303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12" name="Овал 11"/>
              <p:cNvSpPr/>
              <p:nvPr/>
            </p:nvSpPr>
            <p:spPr>
              <a:xfrm>
                <a:off x="1866002" y="3755336"/>
                <a:ext cx="690685" cy="978508"/>
              </a:xfrm>
              <a:prstGeom prst="ellips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963361" y="3575316"/>
                <a:ext cx="792088" cy="36004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Цилиндр 13"/>
              <p:cNvSpPr/>
              <p:nvPr/>
            </p:nvSpPr>
            <p:spPr>
              <a:xfrm rot="5400000">
                <a:off x="4043481" y="2147636"/>
                <a:ext cx="432048" cy="4176464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Круговая стрелка 14"/>
              <p:cNvSpPr/>
              <p:nvPr/>
            </p:nvSpPr>
            <p:spPr>
              <a:xfrm rot="16200000">
                <a:off x="2746553" y="3755112"/>
                <a:ext cx="1023414" cy="93405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Круговая стрелка 15"/>
              <p:cNvSpPr/>
              <p:nvPr/>
            </p:nvSpPr>
            <p:spPr>
              <a:xfrm rot="5400000" flipV="1">
                <a:off x="4982284" y="3727194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Круговая стрелка 16"/>
              <p:cNvSpPr/>
              <p:nvPr/>
            </p:nvSpPr>
            <p:spPr>
              <a:xfrm rot="5400000" flipV="1">
                <a:off x="5786664" y="3715165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Круговая стрелка 17"/>
              <p:cNvSpPr/>
              <p:nvPr/>
            </p:nvSpPr>
            <p:spPr>
              <a:xfrm rot="16200000">
                <a:off x="3988035" y="3761840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Круговая стрелка 18"/>
              <p:cNvSpPr/>
              <p:nvPr/>
            </p:nvSpPr>
            <p:spPr>
              <a:xfrm rot="5400000" flipV="1">
                <a:off x="1796586" y="3881859"/>
                <a:ext cx="858628" cy="674493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629072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548634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4492091" y="3852506"/>
                <a:ext cx="0" cy="17390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3264794" y="3852505"/>
                <a:ext cx="0" cy="17390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2225820" y="3838228"/>
                <a:ext cx="0" cy="17533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flipV="1">
                <a:off x="1636625" y="3745016"/>
                <a:ext cx="504056" cy="274828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>
                <a:stCxn id="14" idx="1"/>
                <a:endCxn id="14" idx="3"/>
              </p:cNvCxnSpPr>
              <p:nvPr/>
            </p:nvCxnSpPr>
            <p:spPr>
              <a:xfrm flipH="1">
                <a:off x="2171273" y="4235868"/>
                <a:ext cx="4176464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 стрелкой 26"/>
              <p:cNvCxnSpPr/>
              <p:nvPr/>
            </p:nvCxnSpPr>
            <p:spPr>
              <a:xfrm>
                <a:off x="2225900" y="5375516"/>
                <a:ext cx="103236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 стрелкой 27"/>
              <p:cNvCxnSpPr/>
              <p:nvPr/>
            </p:nvCxnSpPr>
            <p:spPr>
              <a:xfrm>
                <a:off x="3258260" y="5375516"/>
                <a:ext cx="1233831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 стрелкой 28"/>
              <p:cNvCxnSpPr/>
              <p:nvPr/>
            </p:nvCxnSpPr>
            <p:spPr>
              <a:xfrm>
                <a:off x="4492091" y="5375516"/>
                <a:ext cx="994249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 стрелкой 29"/>
              <p:cNvCxnSpPr/>
              <p:nvPr/>
            </p:nvCxnSpPr>
            <p:spPr>
              <a:xfrm>
                <a:off x="5486340" y="5375516"/>
                <a:ext cx="80438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2585627" y="497432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endParaRPr lang="ru-RU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757496" y="4984141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  <a:endParaRPr lang="ru-RU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832762" y="4974328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ru-RU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732077" y="4951875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d</a:t>
                </a:r>
                <a:endParaRPr lang="ru-RU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078385" y="3461391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4</a:t>
                </a:r>
                <a:endParaRPr lang="ru-RU" sz="1200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267070" y="3442339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3</a:t>
                </a:r>
                <a:endParaRPr lang="ru-RU" sz="1200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329456" y="3451838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2</a:t>
                </a:r>
                <a:endParaRPr lang="ru-RU" sz="12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3017880" y="3390650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1</a:t>
                </a:r>
                <a:endParaRPr lang="ru-RU" sz="1200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821805" y="3409349"/>
                <a:ext cx="4972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A</a:t>
                </a:r>
                <a:endParaRPr lang="ru-RU" sz="1000" dirty="0"/>
              </a:p>
            </p:txBody>
          </p:sp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5732077" y="3409349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5796197" y="325499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792144" y="463055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cxnSp>
            <p:nvCxnSpPr>
              <p:cNvPr id="43" name="Прямая соединительная линия 42"/>
              <p:cNvCxnSpPr/>
              <p:nvPr/>
            </p:nvCxnSpPr>
            <p:spPr>
              <a:xfrm>
                <a:off x="4832762" y="3473327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4896882" y="331896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928472" y="4614809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</p:grpSp>
        <p:cxnSp>
          <p:nvCxnSpPr>
            <p:cNvPr id="46" name="Прямая соединительная линия 45"/>
            <p:cNvCxnSpPr/>
            <p:nvPr/>
          </p:nvCxnSpPr>
          <p:spPr>
            <a:xfrm>
              <a:off x="3865155" y="3721971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929275" y="3567612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960865" y="4863453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>
              <a:off x="2687457" y="3670175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751577" y="3515816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783167" y="4811657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</p:grpSp>
      <p:cxnSp>
        <p:nvCxnSpPr>
          <p:cNvPr id="63" name="Прямая соединительная линия 62"/>
          <p:cNvCxnSpPr/>
          <p:nvPr/>
        </p:nvCxnSpPr>
        <p:spPr>
          <a:xfrm>
            <a:off x="2297041" y="3753036"/>
            <a:ext cx="443519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74" name="Группа 173"/>
          <p:cNvGrpSpPr/>
          <p:nvPr/>
        </p:nvGrpSpPr>
        <p:grpSpPr>
          <a:xfrm>
            <a:off x="2400879" y="3027976"/>
            <a:ext cx="4170751" cy="1489675"/>
            <a:chOff x="2400879" y="3027976"/>
            <a:chExt cx="4170751" cy="1489675"/>
          </a:xfrm>
        </p:grpSpPr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2432979" y="3029246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 flipH="1">
              <a:off x="3474583" y="3027976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 flipH="1">
              <a:off x="4700566" y="3068960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 flipH="1">
              <a:off x="5694815" y="3140968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 flipH="1">
              <a:off x="6500509" y="3050344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2432979" y="3429000"/>
              <a:ext cx="104160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>
              <a:off x="3468049" y="3695160"/>
              <a:ext cx="123383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>
              <a:off x="4706131" y="4221088"/>
              <a:ext cx="98999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>
              <a:off x="5696129" y="3933056"/>
              <a:ext cx="80569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>
              <a:off x="2528846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>
              <a:off x="2619448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2699792" y="3419382"/>
              <a:ext cx="0" cy="3240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2790394" y="3419382"/>
              <a:ext cx="0" cy="3240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>
              <a:off x="2699792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2790394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>
              <a:off x="2881344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>
              <a:off x="2971946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>
              <a:off x="3052290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>
              <a:off x="3142892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/>
            <p:cNvCxnSpPr/>
            <p:nvPr/>
          </p:nvCxnSpPr>
          <p:spPr>
            <a:xfrm>
              <a:off x="3230332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Прямая соединительная линия 90"/>
            <p:cNvCxnSpPr/>
            <p:nvPr/>
          </p:nvCxnSpPr>
          <p:spPr>
            <a:xfrm>
              <a:off x="3320934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/>
            <p:cNvCxnSpPr/>
            <p:nvPr/>
          </p:nvCxnSpPr>
          <p:spPr>
            <a:xfrm>
              <a:off x="3401278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>
              <a:off x="3491880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/>
            <p:cNvCxnSpPr/>
            <p:nvPr/>
          </p:nvCxnSpPr>
          <p:spPr>
            <a:xfrm>
              <a:off x="3562224" y="3701333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/>
            <p:cNvCxnSpPr/>
            <p:nvPr/>
          </p:nvCxnSpPr>
          <p:spPr>
            <a:xfrm>
              <a:off x="3640979" y="3698428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/>
            <p:cNvCxnSpPr/>
            <p:nvPr/>
          </p:nvCxnSpPr>
          <p:spPr>
            <a:xfrm>
              <a:off x="3711323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>
              <a:off x="3778879" y="3698065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/>
            <p:cNvCxnSpPr/>
            <p:nvPr/>
          </p:nvCxnSpPr>
          <p:spPr>
            <a:xfrm>
              <a:off x="3849223" y="3698065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3927978" y="3701333"/>
              <a:ext cx="0" cy="517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>
              <a:off x="3998322" y="3698065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/>
            <p:cNvCxnSpPr/>
            <p:nvPr/>
          </p:nvCxnSpPr>
          <p:spPr>
            <a:xfrm>
              <a:off x="4064465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>
              <a:off x="4134809" y="3701333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>
              <a:off x="4213564" y="3698428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>
              <a:off x="4283908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>
              <a:off x="4352557" y="3693083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4422901" y="3699256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>
              <a:off x="4501656" y="3696351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/>
            <p:nvPr/>
          </p:nvCxnSpPr>
          <p:spPr>
            <a:xfrm>
              <a:off x="4572000" y="3693083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/>
            <p:cNvCxnSpPr/>
            <p:nvPr/>
          </p:nvCxnSpPr>
          <p:spPr>
            <a:xfrm>
              <a:off x="4568581" y="3697626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>
              <a:off x="4638925" y="3698065"/>
              <a:ext cx="0" cy="607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/>
            <p:cNvCxnSpPr/>
            <p:nvPr/>
          </p:nvCxnSpPr>
          <p:spPr>
            <a:xfrm flipV="1">
              <a:off x="4700566" y="3694726"/>
              <a:ext cx="2890" cy="52636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 flipV="1">
              <a:off x="4781398" y="3750959"/>
              <a:ext cx="0" cy="47383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/>
            <p:nvPr/>
          </p:nvCxnSpPr>
          <p:spPr>
            <a:xfrm>
              <a:off x="3475897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/>
            <p:cNvCxnSpPr/>
            <p:nvPr/>
          </p:nvCxnSpPr>
          <p:spPr>
            <a:xfrm flipV="1">
              <a:off x="4860032" y="375630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/>
            <p:cNvCxnSpPr/>
            <p:nvPr/>
          </p:nvCxnSpPr>
          <p:spPr>
            <a:xfrm flipV="1">
              <a:off x="4928936" y="3757132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/>
            <p:cNvCxnSpPr/>
            <p:nvPr/>
          </p:nvCxnSpPr>
          <p:spPr>
            <a:xfrm flipV="1">
              <a:off x="5007570" y="3754227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/>
            <p:cNvCxnSpPr/>
            <p:nvPr/>
          </p:nvCxnSpPr>
          <p:spPr>
            <a:xfrm flipV="1">
              <a:off x="5098400" y="3757132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Прямая соединительная линия 124"/>
            <p:cNvCxnSpPr/>
            <p:nvPr/>
          </p:nvCxnSpPr>
          <p:spPr>
            <a:xfrm flipV="1">
              <a:off x="5177034" y="3754227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Прямая соединительная линия 125"/>
            <p:cNvCxnSpPr/>
            <p:nvPr/>
          </p:nvCxnSpPr>
          <p:spPr>
            <a:xfrm flipV="1">
              <a:off x="5263999" y="375386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/>
            <p:cNvCxnSpPr/>
            <p:nvPr/>
          </p:nvCxnSpPr>
          <p:spPr>
            <a:xfrm flipV="1">
              <a:off x="5342633" y="3750959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/>
            <p:cNvCxnSpPr/>
            <p:nvPr/>
          </p:nvCxnSpPr>
          <p:spPr>
            <a:xfrm flipV="1">
              <a:off x="5429470" y="375386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/>
            <p:cNvCxnSpPr/>
            <p:nvPr/>
          </p:nvCxnSpPr>
          <p:spPr>
            <a:xfrm flipV="1">
              <a:off x="5508104" y="3750959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Прямая соединительная линия 129"/>
            <p:cNvCxnSpPr/>
            <p:nvPr/>
          </p:nvCxnSpPr>
          <p:spPr>
            <a:xfrm flipV="1">
              <a:off x="5573486" y="3756769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Прямая соединительная линия 130"/>
            <p:cNvCxnSpPr/>
            <p:nvPr/>
          </p:nvCxnSpPr>
          <p:spPr>
            <a:xfrm flipV="1">
              <a:off x="5652120" y="375386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/>
            <p:cNvCxnSpPr/>
            <p:nvPr/>
          </p:nvCxnSpPr>
          <p:spPr>
            <a:xfrm flipH="1" flipV="1">
              <a:off x="5694815" y="3750959"/>
              <a:ext cx="1314" cy="47093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Прямая соединительная линия 142"/>
            <p:cNvCxnSpPr/>
            <p:nvPr/>
          </p:nvCxnSpPr>
          <p:spPr>
            <a:xfrm flipH="1" flipV="1">
              <a:off x="5796136" y="3753036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Прямая соединительная линия 145"/>
            <p:cNvCxnSpPr/>
            <p:nvPr/>
          </p:nvCxnSpPr>
          <p:spPr>
            <a:xfrm flipV="1">
              <a:off x="5725442" y="3755941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Прямая соединительная линия 146"/>
            <p:cNvCxnSpPr/>
            <p:nvPr/>
          </p:nvCxnSpPr>
          <p:spPr>
            <a:xfrm flipH="1" flipV="1">
              <a:off x="5868144" y="3755502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/>
            <p:cNvCxnSpPr/>
            <p:nvPr/>
          </p:nvCxnSpPr>
          <p:spPr>
            <a:xfrm flipH="1" flipV="1">
              <a:off x="6009058" y="3756304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/>
            <p:cNvCxnSpPr/>
            <p:nvPr/>
          </p:nvCxnSpPr>
          <p:spPr>
            <a:xfrm flipV="1">
              <a:off x="5938364" y="3759209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Прямая соединительная линия 154"/>
            <p:cNvCxnSpPr/>
            <p:nvPr/>
          </p:nvCxnSpPr>
          <p:spPr>
            <a:xfrm flipH="1" flipV="1">
              <a:off x="6081066" y="3758770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/>
            <p:cNvCxnSpPr/>
            <p:nvPr/>
          </p:nvCxnSpPr>
          <p:spPr>
            <a:xfrm flipH="1" flipV="1">
              <a:off x="6215399" y="3756304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/>
            <p:cNvCxnSpPr/>
            <p:nvPr/>
          </p:nvCxnSpPr>
          <p:spPr>
            <a:xfrm flipV="1">
              <a:off x="6144705" y="3759209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/>
            <p:cNvCxnSpPr/>
            <p:nvPr/>
          </p:nvCxnSpPr>
          <p:spPr>
            <a:xfrm flipH="1" flipV="1">
              <a:off x="6287407" y="3758770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Прямая соединительная линия 158"/>
            <p:cNvCxnSpPr/>
            <p:nvPr/>
          </p:nvCxnSpPr>
          <p:spPr>
            <a:xfrm flipH="1" flipV="1">
              <a:off x="6420736" y="3756304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Прямая соединительная линия 159"/>
            <p:cNvCxnSpPr/>
            <p:nvPr/>
          </p:nvCxnSpPr>
          <p:spPr>
            <a:xfrm flipV="1">
              <a:off x="6350042" y="3759209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/>
            <p:cNvCxnSpPr/>
            <p:nvPr/>
          </p:nvCxnSpPr>
          <p:spPr>
            <a:xfrm flipH="1" flipV="1">
              <a:off x="6492744" y="3758770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2" name="Овал 161"/>
            <p:cNvSpPr/>
            <p:nvPr/>
          </p:nvSpPr>
          <p:spPr>
            <a:xfrm>
              <a:off x="2816760" y="3530984"/>
              <a:ext cx="130373" cy="120067"/>
            </a:xfrm>
            <a:prstGeom prst="ellips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Овал 162"/>
            <p:cNvSpPr/>
            <p:nvPr/>
          </p:nvSpPr>
          <p:spPr>
            <a:xfrm>
              <a:off x="5114328" y="3921205"/>
              <a:ext cx="130373" cy="120067"/>
            </a:xfrm>
            <a:prstGeom prst="ellips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5061787" y="3765027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</a:t>
              </a:r>
              <a:endParaRPr lang="ru-RU" dirty="0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2748736" y="3451712"/>
              <a:ext cx="2664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+</a:t>
              </a:r>
              <a:endParaRPr lang="ru-RU" sz="1100" dirty="0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6173764" y="394969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1,8</a:t>
              </a:r>
              <a:endParaRPr lang="ru-RU" sz="1200" dirty="0"/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374553" y="4240652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5,0</a:t>
              </a:r>
              <a:endParaRPr lang="ru-RU" sz="1200" dirty="0"/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4315707" y="3419352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0,5</a:t>
              </a:r>
              <a:endParaRPr lang="ru-RU" sz="1200" dirty="0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3530112" y="3416084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0,5</a:t>
              </a:r>
              <a:endParaRPr lang="ru-RU" sz="1200" dirty="0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3094014" y="3158765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2,0</a:t>
              </a:r>
              <a:endParaRPr lang="ru-RU" sz="1200" dirty="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2400879" y="3158765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2,0</a:t>
              </a:r>
              <a:endParaRPr lang="ru-RU" sz="1200" dirty="0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4661099" y="4232121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5,0</a:t>
              </a:r>
              <a:endParaRPr lang="ru-RU" sz="1200" dirty="0"/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5687544" y="3948098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1,8</a:t>
              </a:r>
              <a:endParaRPr lang="ru-RU" sz="1200" dirty="0"/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1705300" y="3466385"/>
            <a:ext cx="6757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T, </a:t>
            </a:r>
            <a:r>
              <a:rPr lang="ru-RU" sz="1200" dirty="0" smtClean="0"/>
              <a:t>кН м</a:t>
            </a:r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6557526" y="3429870"/>
            <a:ext cx="243810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Эпюра крутящих моментов</a:t>
            </a:r>
            <a:r>
              <a:rPr lang="ru-RU" sz="1600" dirty="0" smtClean="0"/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7221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321126"/>
            <a:ext cx="78176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Наибольшие касательные напряжения возникают</a:t>
            </a:r>
          </a:p>
          <a:p>
            <a:r>
              <a:rPr lang="ru-RU" sz="2800" dirty="0" smtClean="0"/>
              <a:t> в точках на поверхности вала: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601283" y="2708920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(7)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4725144"/>
            <a:ext cx="665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где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347864" y="4653136"/>
            <a:ext cx="56657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- полярный момент сопротивления </a:t>
            </a:r>
          </a:p>
          <a:p>
            <a:r>
              <a:rPr lang="ru-RU" sz="2800" dirty="0" smtClean="0"/>
              <a:t>(моментом сопротивления </a:t>
            </a:r>
          </a:p>
          <a:p>
            <a:r>
              <a:rPr lang="ru-RU" sz="2800" dirty="0" smtClean="0"/>
              <a:t>  при кручении) </a:t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2237888" y="2237384"/>
          <a:ext cx="3846280" cy="1695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8" name="Формула" r:id="rId3" imgW="1180800" imgH="520560" progId="Equation.3">
                  <p:embed/>
                </p:oleObj>
              </mc:Choice>
              <mc:Fallback>
                <p:oleObj name="Формула" r:id="rId3" imgW="118080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7888" y="2237384"/>
                        <a:ext cx="3846280" cy="16956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1403648" y="4182775"/>
          <a:ext cx="1673052" cy="1190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9" name="Формула" r:id="rId5" imgW="660240" imgH="469800" progId="Equation.3">
                  <p:embed/>
                </p:oleObj>
              </mc:Choice>
              <mc:Fallback>
                <p:oleObj name="Формула" r:id="rId5" imgW="6602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4182775"/>
                        <a:ext cx="1673052" cy="11904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539552" y="363496"/>
            <a:ext cx="8229600" cy="990600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Определение напряжений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4460626"/>
              </p:ext>
            </p:extLst>
          </p:nvPr>
        </p:nvGraphicFramePr>
        <p:xfrm>
          <a:off x="849143" y="1834371"/>
          <a:ext cx="3111904" cy="1213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2" name="Формула" r:id="rId3" imgW="1269449" imgH="495085" progId="Equation.3">
                  <p:embed/>
                </p:oleObj>
              </mc:Choice>
              <mc:Fallback>
                <p:oleObj name="Формула" r:id="rId3" imgW="1269449" imgH="495085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143" y="1834371"/>
                        <a:ext cx="3111904" cy="12136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95936" y="2194411"/>
            <a:ext cx="1653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; d = 7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см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21751" y="2132856"/>
            <a:ext cx="19159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= 240,1</a:t>
            </a:r>
            <a:r>
              <a:rPr lang="en-US" sz="3200" i="1" dirty="0" smtClean="0"/>
              <a:t> </a:t>
            </a:r>
            <a:endParaRPr lang="ru-RU" sz="3200" i="1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003161"/>
              </p:ext>
            </p:extLst>
          </p:nvPr>
        </p:nvGraphicFramePr>
        <p:xfrm>
          <a:off x="967336" y="3948839"/>
          <a:ext cx="167322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3" name="Формула" r:id="rId5" imgW="660113" imgH="469696" progId="Equation.3">
                  <p:embed/>
                </p:oleObj>
              </mc:Choice>
              <mc:Fallback>
                <p:oleObj name="Формула" r:id="rId5" imgW="660113" imgH="469696" progId="Equation.3">
                  <p:embed/>
                  <p:pic>
                    <p:nvPicPr>
                      <p:cNvPr id="0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7336" y="3948839"/>
                        <a:ext cx="1673225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5822071" y="2309827"/>
            <a:ext cx="312038" cy="29238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050632" y="4455072"/>
            <a:ext cx="312038" cy="29238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690993" y="4308879"/>
            <a:ext cx="35830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W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= 240,1/3,5= 68,6</a:t>
            </a:r>
            <a:r>
              <a:rPr lang="en-US" sz="3200" i="1" dirty="0" smtClean="0"/>
              <a:t> </a:t>
            </a:r>
            <a:endParaRPr lang="ru-RU" sz="3200" i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24690" y="836712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Полярный момент инерции для круглого сечения: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15461" y="3356992"/>
            <a:ext cx="61438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Полярный </a:t>
            </a:r>
            <a:r>
              <a:rPr lang="ru-RU" sz="2800" dirty="0"/>
              <a:t>момент </a:t>
            </a:r>
            <a:r>
              <a:rPr lang="ru-RU" sz="2800" dirty="0" smtClean="0"/>
              <a:t>сопротивления</a:t>
            </a:r>
            <a:r>
              <a:rPr lang="en-US" sz="2800" dirty="0" smtClean="0"/>
              <a:t>: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55372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67544" y="908720"/>
                <a:ext cx="4684488" cy="911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 smtClean="0">
                            <a:latin typeface="+mj-lt"/>
                            <a:ea typeface="Cambria Math"/>
                          </a:rPr>
                        </m:ctrlPr>
                      </m:sSubPr>
                      <m:e>
                        <m:r>
                          <a:rPr lang="ru-RU" sz="3200" b="0" i="1" smtClean="0">
                            <a:latin typeface="+mj-lt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3200" b="0" i="1" smtClean="0">
                            <a:latin typeface="+mj-lt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3200" b="0" i="1" smtClean="0">
                        <a:latin typeface="+mj-lt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latin typeface="+mj-lt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 smtClean="0">
                                <a:latin typeface="+mj-lt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200" i="1" smtClean="0">
                                <a:latin typeface="+mj-lt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𝑊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3200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3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ea typeface="Cambria Math"/>
                          </a:rPr>
                          <m:t>−180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ea typeface="Cambria Math"/>
                          </a:rPr>
                          <m:t>68.6</m:t>
                        </m:r>
                      </m:den>
                    </m:f>
                    <m:r>
                      <a:rPr lang="en-US" sz="3200" b="0" i="1" smtClean="0">
                        <a:latin typeface="Cambria Math"/>
                        <a:ea typeface="Cambria Math"/>
                      </a:rPr>
                      <m:t>=−2,63</m:t>
                    </m:r>
                  </m:oMath>
                </a14:m>
                <a:r>
                  <a:rPr lang="en-US" dirty="0" smtClean="0"/>
                  <a:t>   </a:t>
                </a:r>
                <a:endParaRPr lang="ru-RU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908720"/>
                <a:ext cx="4684488" cy="91185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19944" y="3573016"/>
                <a:ext cx="4331827" cy="911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 smtClean="0">
                            <a:latin typeface="+mj-lt"/>
                            <a:ea typeface="Cambria Math"/>
                          </a:rPr>
                        </m:ctrlPr>
                      </m:sSubPr>
                      <m:e>
                        <m:r>
                          <a:rPr lang="ru-RU" sz="3200" b="0" i="1" smtClean="0">
                            <a:latin typeface="+mj-lt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ru-RU" sz="32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3200" b="0" i="1" smtClean="0">
                        <a:latin typeface="+mj-lt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latin typeface="+mj-lt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 smtClean="0">
                                <a:latin typeface="+mj-lt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200" i="1" smtClean="0">
                                <a:latin typeface="+mj-lt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𝑊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3200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3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ea typeface="Cambria Math"/>
                          </a:rPr>
                          <m:t>50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ea typeface="Cambria Math"/>
                          </a:rPr>
                          <m:t>68.6</m:t>
                        </m:r>
                      </m:den>
                    </m:f>
                    <m:r>
                      <a:rPr lang="en-US" sz="3200" b="0" i="1" smtClean="0">
                        <a:latin typeface="Cambria Math"/>
                        <a:ea typeface="Cambria Math"/>
                      </a:rPr>
                      <m:t>=0,72</m:t>
                    </m:r>
                  </m:oMath>
                </a14:m>
                <a:r>
                  <a:rPr lang="en-US" dirty="0" smtClean="0"/>
                  <a:t>   </a:t>
                </a:r>
                <a:endParaRPr lang="ru-RU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44" y="3573016"/>
                <a:ext cx="4331827" cy="91185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64386" y="5013176"/>
                <a:ext cx="4331827" cy="911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 smtClean="0">
                            <a:latin typeface="+mj-lt"/>
                            <a:ea typeface="Cambria Math"/>
                          </a:rPr>
                        </m:ctrlPr>
                      </m:sSubPr>
                      <m:e>
                        <m:r>
                          <a:rPr lang="ru-RU" sz="3200" b="0" i="1" smtClean="0">
                            <a:latin typeface="+mj-lt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ru-RU" sz="32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b>
                    </m:sSub>
                    <m:r>
                      <a:rPr lang="en-US" sz="3200" b="0" i="1" smtClean="0">
                        <a:latin typeface="+mj-lt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latin typeface="+mj-lt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 smtClean="0">
                                <a:latin typeface="+mj-lt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/>
                                <a:ea typeface="Cambria Math"/>
                              </a:rPr>
                              <m:t>4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200" i="1" smtClean="0">
                                <a:latin typeface="+mj-lt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𝑊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3200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3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ea typeface="Cambria Math"/>
                          </a:rPr>
                          <m:t>200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ea typeface="Cambria Math"/>
                          </a:rPr>
                          <m:t>68.6</m:t>
                        </m:r>
                      </m:den>
                    </m:f>
                    <m:r>
                      <a:rPr lang="en-US" sz="3200" b="0" i="1" smtClean="0">
                        <a:latin typeface="Cambria Math"/>
                        <a:ea typeface="Cambria Math"/>
                      </a:rPr>
                      <m:t>=2,91</m:t>
                    </m:r>
                  </m:oMath>
                </a14:m>
                <a:r>
                  <a:rPr lang="en-US" dirty="0" smtClean="0"/>
                  <a:t>   </a:t>
                </a:r>
                <a:endParaRPr lang="ru-RU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86" y="5013176"/>
                <a:ext cx="4331827" cy="91185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19944" y="2276872"/>
                <a:ext cx="4692503" cy="911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 smtClean="0">
                            <a:latin typeface="+mj-lt"/>
                            <a:ea typeface="Cambria Math"/>
                          </a:rPr>
                        </m:ctrlPr>
                      </m:sSubPr>
                      <m:e>
                        <m:r>
                          <a:rPr lang="ru-RU" sz="3200" b="0" i="1" smtClean="0">
                            <a:latin typeface="+mj-lt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3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3200" b="0" i="1" smtClean="0">
                        <a:latin typeface="+mj-lt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latin typeface="+mj-lt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 smtClean="0">
                                <a:latin typeface="+mj-lt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200" i="1" smtClean="0">
                                <a:latin typeface="+mj-lt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𝑊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+mj-lt"/>
                                <a:ea typeface="Cambria Math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3200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3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/>
                            <a:ea typeface="Cambria Math"/>
                          </a:rPr>
                          <m:t>500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ea typeface="Cambria Math"/>
                          </a:rPr>
                          <m:t>68.6</m:t>
                        </m:r>
                      </m:den>
                    </m:f>
                    <m:r>
                      <a:rPr lang="en-US" sz="3200" b="0" i="1" smtClean="0">
                        <a:latin typeface="Cambria Math"/>
                        <a:ea typeface="Cambria Math"/>
                      </a:rPr>
                      <m:t>=−7,29</m:t>
                    </m:r>
                  </m:oMath>
                </a14:m>
                <a:r>
                  <a:rPr lang="en-US" dirty="0" smtClean="0"/>
                  <a:t>   </a:t>
                </a:r>
                <a:endParaRPr lang="ru-RU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44" y="2276872"/>
                <a:ext cx="4692503" cy="91185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5460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Группа 220"/>
          <p:cNvGrpSpPr/>
          <p:nvPr/>
        </p:nvGrpSpPr>
        <p:grpSpPr>
          <a:xfrm>
            <a:off x="1729386" y="908720"/>
            <a:ext cx="7290334" cy="4694301"/>
            <a:chOff x="1705300" y="908720"/>
            <a:chExt cx="7290334" cy="4694301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820605" y="908720"/>
              <a:ext cx="5157539" cy="2336550"/>
              <a:chOff x="1750686" y="3473327"/>
              <a:chExt cx="5157539" cy="2336550"/>
            </a:xfrm>
          </p:grpSpPr>
          <p:grpSp>
            <p:nvGrpSpPr>
              <p:cNvPr id="5" name="Группа 4"/>
              <p:cNvGrpSpPr/>
              <p:nvPr/>
            </p:nvGrpSpPr>
            <p:grpSpPr>
              <a:xfrm>
                <a:off x="1750686" y="3473327"/>
                <a:ext cx="5157539" cy="2336550"/>
                <a:chOff x="1610816" y="3254990"/>
                <a:chExt cx="5157539" cy="2336550"/>
              </a:xfrm>
            </p:grpSpPr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flipV="1">
                  <a:off x="1888653" y="4456770"/>
                  <a:ext cx="648072" cy="34756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flipV="1">
                  <a:off x="1610816" y="3838228"/>
                  <a:ext cx="648072" cy="34756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 flipV="1">
                  <a:off x="1610816" y="4012008"/>
                  <a:ext cx="648072" cy="34756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 flipV="1">
                  <a:off x="1610816" y="4202037"/>
                  <a:ext cx="648072" cy="34756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 flipV="1">
                  <a:off x="1763216" y="4323030"/>
                  <a:ext cx="648072" cy="34756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17" name="Овал 16"/>
                <p:cNvSpPr/>
                <p:nvPr/>
              </p:nvSpPr>
              <p:spPr>
                <a:xfrm>
                  <a:off x="1866002" y="3755336"/>
                  <a:ext cx="690685" cy="978508"/>
                </a:xfrm>
                <a:prstGeom prst="ellipse">
                  <a:avLst/>
                </a:prstGeom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" name="Прямоугольник 17"/>
                <p:cNvSpPr/>
                <p:nvPr/>
              </p:nvSpPr>
              <p:spPr>
                <a:xfrm>
                  <a:off x="2963361" y="3575316"/>
                  <a:ext cx="792088" cy="36004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" name="Цилиндр 18"/>
                <p:cNvSpPr/>
                <p:nvPr/>
              </p:nvSpPr>
              <p:spPr>
                <a:xfrm rot="5400000">
                  <a:off x="4043481" y="2147636"/>
                  <a:ext cx="432048" cy="4176464"/>
                </a:xfrm>
                <a:prstGeom prst="can">
                  <a:avLst/>
                </a:pr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" name="Круговая стрелка 19"/>
                <p:cNvSpPr/>
                <p:nvPr/>
              </p:nvSpPr>
              <p:spPr>
                <a:xfrm rot="16200000">
                  <a:off x="2746553" y="3755112"/>
                  <a:ext cx="1023414" cy="934050"/>
                </a:xfrm>
                <a:prstGeom prst="circularArrow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Круговая стрелка 20"/>
                <p:cNvSpPr/>
                <p:nvPr/>
              </p:nvSpPr>
              <p:spPr>
                <a:xfrm rot="5400000" flipV="1">
                  <a:off x="4982284" y="3727194"/>
                  <a:ext cx="1008112" cy="955270"/>
                </a:xfrm>
                <a:prstGeom prst="circularArrow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Круговая стрелка 21"/>
                <p:cNvSpPr/>
                <p:nvPr/>
              </p:nvSpPr>
              <p:spPr>
                <a:xfrm rot="5400000" flipV="1">
                  <a:off x="5786664" y="3715165"/>
                  <a:ext cx="1008112" cy="955270"/>
                </a:xfrm>
                <a:prstGeom prst="circularArrow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Круговая стрелка 22"/>
                <p:cNvSpPr/>
                <p:nvPr/>
              </p:nvSpPr>
              <p:spPr>
                <a:xfrm rot="16200000">
                  <a:off x="3988035" y="3761840"/>
                  <a:ext cx="1008112" cy="955270"/>
                </a:xfrm>
                <a:prstGeom prst="circularArrow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Круговая стрелка 23"/>
                <p:cNvSpPr/>
                <p:nvPr/>
              </p:nvSpPr>
              <p:spPr>
                <a:xfrm rot="5400000" flipV="1">
                  <a:off x="1796586" y="3881859"/>
                  <a:ext cx="858628" cy="674493"/>
                </a:xfrm>
                <a:prstGeom prst="circularArrow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5" name="Прямая соединительная линия 24"/>
                <p:cNvCxnSpPr/>
                <p:nvPr/>
              </p:nvCxnSpPr>
              <p:spPr>
                <a:xfrm>
                  <a:off x="6290720" y="3872874"/>
                  <a:ext cx="0" cy="17186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Прямая соединительная линия 25"/>
                <p:cNvCxnSpPr/>
                <p:nvPr/>
              </p:nvCxnSpPr>
              <p:spPr>
                <a:xfrm>
                  <a:off x="5486340" y="3872874"/>
                  <a:ext cx="0" cy="17186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Прямая соединительная линия 26"/>
                <p:cNvCxnSpPr/>
                <p:nvPr/>
              </p:nvCxnSpPr>
              <p:spPr>
                <a:xfrm>
                  <a:off x="4492091" y="3852506"/>
                  <a:ext cx="0" cy="173903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>
                  <a:off x="3264794" y="3852505"/>
                  <a:ext cx="0" cy="173903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Прямая соединительная линия 28"/>
                <p:cNvCxnSpPr/>
                <p:nvPr/>
              </p:nvCxnSpPr>
              <p:spPr>
                <a:xfrm>
                  <a:off x="2225820" y="3838228"/>
                  <a:ext cx="0" cy="17533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/>
                <p:cNvCxnSpPr/>
                <p:nvPr/>
              </p:nvCxnSpPr>
              <p:spPr>
                <a:xfrm flipV="1">
                  <a:off x="1636625" y="3745016"/>
                  <a:ext cx="504056" cy="274828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>
                  <a:stCxn id="19" idx="1"/>
                  <a:endCxn id="19" idx="3"/>
                </p:cNvCxnSpPr>
                <p:nvPr/>
              </p:nvCxnSpPr>
              <p:spPr>
                <a:xfrm flipH="1">
                  <a:off x="2171273" y="4235868"/>
                  <a:ext cx="4176464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 стрелкой 31"/>
                <p:cNvCxnSpPr/>
                <p:nvPr/>
              </p:nvCxnSpPr>
              <p:spPr>
                <a:xfrm>
                  <a:off x="2225900" y="5375516"/>
                  <a:ext cx="1032360" cy="0"/>
                </a:xfrm>
                <a:prstGeom prst="straightConnector1">
                  <a:avLst/>
                </a:prstGeom>
                <a:ln>
                  <a:headEnd type="arrow"/>
                  <a:tailEnd type="arrow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 стрелкой 32"/>
                <p:cNvCxnSpPr/>
                <p:nvPr/>
              </p:nvCxnSpPr>
              <p:spPr>
                <a:xfrm>
                  <a:off x="3258260" y="5375516"/>
                  <a:ext cx="1233831" cy="0"/>
                </a:xfrm>
                <a:prstGeom prst="straightConnector1">
                  <a:avLst/>
                </a:prstGeom>
                <a:ln>
                  <a:headEnd type="arrow"/>
                  <a:tailEnd type="arrow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Прямая со стрелкой 33"/>
                <p:cNvCxnSpPr/>
                <p:nvPr/>
              </p:nvCxnSpPr>
              <p:spPr>
                <a:xfrm>
                  <a:off x="4492091" y="5375516"/>
                  <a:ext cx="994249" cy="0"/>
                </a:xfrm>
                <a:prstGeom prst="straightConnector1">
                  <a:avLst/>
                </a:prstGeom>
                <a:ln>
                  <a:headEnd type="arrow"/>
                  <a:tailEnd type="arrow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Прямая со стрелкой 34"/>
                <p:cNvCxnSpPr/>
                <p:nvPr/>
              </p:nvCxnSpPr>
              <p:spPr>
                <a:xfrm>
                  <a:off x="5486340" y="5375516"/>
                  <a:ext cx="804380" cy="0"/>
                </a:xfrm>
                <a:prstGeom prst="straightConnector1">
                  <a:avLst/>
                </a:prstGeom>
                <a:ln>
                  <a:headEnd type="arrow"/>
                  <a:tailEnd type="arrow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6" name="TextBox 35"/>
                <p:cNvSpPr txBox="1"/>
                <p:nvPr/>
              </p:nvSpPr>
              <p:spPr>
                <a:xfrm>
                  <a:off x="2585627" y="4974328"/>
                  <a:ext cx="3129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а</a:t>
                  </a:r>
                  <a:endParaRPr lang="ru-RU" dirty="0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3757496" y="4984141"/>
                  <a:ext cx="3129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b</a:t>
                  </a:r>
                  <a:endParaRPr lang="ru-RU" dirty="0"/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4832762" y="4974328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c</a:t>
                  </a:r>
                  <a:endParaRPr lang="ru-RU" dirty="0"/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5732077" y="4951875"/>
                  <a:ext cx="3129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d</a:t>
                  </a:r>
                  <a:endParaRPr lang="ru-RU" dirty="0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6078385" y="3461391"/>
                  <a:ext cx="4764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M</a:t>
                  </a:r>
                  <a:r>
                    <a:rPr lang="en-US" sz="1200" dirty="0" smtClean="0"/>
                    <a:t>4</a:t>
                  </a:r>
                  <a:endParaRPr lang="ru-RU" sz="1200" dirty="0"/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5267070" y="3442339"/>
                  <a:ext cx="4619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M</a:t>
                  </a:r>
                  <a:r>
                    <a:rPr lang="en-US" sz="1200" dirty="0"/>
                    <a:t>3</a:t>
                  </a:r>
                  <a:endParaRPr lang="ru-RU" sz="1200" dirty="0"/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4329456" y="3451838"/>
                  <a:ext cx="4619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M</a:t>
                  </a:r>
                  <a:r>
                    <a:rPr lang="en-US" sz="1200" dirty="0"/>
                    <a:t>2</a:t>
                  </a:r>
                  <a:endParaRPr lang="ru-RU" sz="1200" dirty="0"/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3017880" y="3390650"/>
                  <a:ext cx="4619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M</a:t>
                  </a:r>
                  <a:r>
                    <a:rPr lang="en-US" sz="1200" dirty="0"/>
                    <a:t>1</a:t>
                  </a:r>
                  <a:endParaRPr lang="ru-RU" sz="1200" dirty="0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1821805" y="3409349"/>
                  <a:ext cx="4972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M</a:t>
                  </a:r>
                  <a:r>
                    <a:rPr lang="en-US" sz="1200" dirty="0" smtClean="0"/>
                    <a:t>A</a:t>
                  </a:r>
                  <a:endParaRPr lang="ru-RU" sz="1000" dirty="0"/>
                </a:p>
              </p:txBody>
            </p:sp>
            <p:cxnSp>
              <p:nvCxnSpPr>
                <p:cNvPr id="45" name="Прямая соединительная линия 44"/>
                <p:cNvCxnSpPr/>
                <p:nvPr/>
              </p:nvCxnSpPr>
              <p:spPr>
                <a:xfrm>
                  <a:off x="5732077" y="3409349"/>
                  <a:ext cx="0" cy="154252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46" name="TextBox 45"/>
                <p:cNvSpPr txBox="1"/>
                <p:nvPr/>
              </p:nvSpPr>
              <p:spPr>
                <a:xfrm>
                  <a:off x="5796197" y="3254990"/>
                  <a:ext cx="2487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I</a:t>
                  </a:r>
                  <a:endParaRPr lang="ru-RU" dirty="0"/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5792144" y="4630550"/>
                  <a:ext cx="2487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I</a:t>
                  </a:r>
                  <a:endParaRPr lang="ru-RU" dirty="0"/>
                </a:p>
              </p:txBody>
            </p: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>
                  <a:off x="4832762" y="3473327"/>
                  <a:ext cx="0" cy="154252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49" name="TextBox 48"/>
                <p:cNvSpPr txBox="1"/>
                <p:nvPr/>
              </p:nvSpPr>
              <p:spPr>
                <a:xfrm>
                  <a:off x="4896882" y="3318968"/>
                  <a:ext cx="3129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II</a:t>
                  </a:r>
                  <a:endParaRPr lang="ru-RU" dirty="0" smtClean="0"/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4928472" y="4614809"/>
                  <a:ext cx="3129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II</a:t>
                  </a:r>
                  <a:endParaRPr lang="ru-RU" dirty="0" smtClean="0"/>
                </a:p>
              </p:txBody>
            </p:sp>
          </p:grpSp>
          <p:cxnSp>
            <p:nvCxnSpPr>
              <p:cNvPr id="6" name="Прямая соединительная линия 5"/>
              <p:cNvCxnSpPr/>
              <p:nvPr/>
            </p:nvCxnSpPr>
            <p:spPr>
              <a:xfrm>
                <a:off x="3865155" y="3721971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7" name="TextBox 6"/>
              <p:cNvSpPr txBox="1"/>
              <p:nvPr/>
            </p:nvSpPr>
            <p:spPr>
              <a:xfrm>
                <a:off x="3929275" y="356761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III</a:t>
                </a:r>
                <a:endParaRPr lang="ru-RU" dirty="0" smtClean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960865" y="4863453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III</a:t>
                </a:r>
                <a:endParaRPr lang="ru-RU" dirty="0" smtClean="0"/>
              </a:p>
            </p:txBody>
          </p: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2687457" y="3670175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2751577" y="3515816"/>
                <a:ext cx="402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IV</a:t>
                </a:r>
                <a:endParaRPr lang="ru-RU" dirty="0" smtClean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783167" y="4811657"/>
                <a:ext cx="402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IV</a:t>
                </a:r>
                <a:endParaRPr lang="ru-RU" dirty="0" smtClean="0"/>
              </a:p>
            </p:txBody>
          </p:sp>
        </p:grpSp>
        <p:cxnSp>
          <p:nvCxnSpPr>
            <p:cNvPr id="51" name="Прямая соединительная линия 50"/>
            <p:cNvCxnSpPr/>
            <p:nvPr/>
          </p:nvCxnSpPr>
          <p:spPr>
            <a:xfrm>
              <a:off x="2297041" y="3753036"/>
              <a:ext cx="4195703" cy="24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52" name="Группа 51"/>
            <p:cNvGrpSpPr/>
            <p:nvPr/>
          </p:nvGrpSpPr>
          <p:grpSpPr>
            <a:xfrm>
              <a:off x="2400879" y="3027976"/>
              <a:ext cx="4170751" cy="1489675"/>
              <a:chOff x="2400879" y="3027976"/>
              <a:chExt cx="4170751" cy="1489675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 flipH="1">
                <a:off x="2432979" y="3029246"/>
                <a:ext cx="1314" cy="13681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 flipH="1">
                <a:off x="3474583" y="3027976"/>
                <a:ext cx="1314" cy="13681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/>
              <p:nvPr/>
            </p:nvCxnSpPr>
            <p:spPr>
              <a:xfrm flipH="1">
                <a:off x="4700566" y="3068960"/>
                <a:ext cx="1314" cy="13681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 flipH="1">
                <a:off x="5694815" y="3140968"/>
                <a:ext cx="1314" cy="13681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 flipH="1">
                <a:off x="6500509" y="3050344"/>
                <a:ext cx="1314" cy="13681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2432979" y="3429000"/>
                <a:ext cx="104160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3468049" y="3695160"/>
                <a:ext cx="1233831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4706131" y="4221088"/>
                <a:ext cx="989998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5696129" y="3933056"/>
                <a:ext cx="80569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2528846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2619448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699792" y="3419382"/>
                <a:ext cx="0" cy="32403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2790394" y="3419382"/>
                <a:ext cx="0" cy="32403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2699792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2790394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2881344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2971946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3052290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3142892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Прямая соединительная линия 71"/>
              <p:cNvCxnSpPr/>
              <p:nvPr/>
            </p:nvCxnSpPr>
            <p:spPr>
              <a:xfrm>
                <a:off x="3230332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3320934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3401278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>
                <a:off x="3491880" y="3695160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3562224" y="3701333"/>
                <a:ext cx="0" cy="5497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Прямая соединительная линия 76"/>
              <p:cNvCxnSpPr/>
              <p:nvPr/>
            </p:nvCxnSpPr>
            <p:spPr>
              <a:xfrm>
                <a:off x="3640979" y="3698428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>
                <a:off x="3711323" y="3695160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/>
              <p:nvPr/>
            </p:nvCxnSpPr>
            <p:spPr>
              <a:xfrm>
                <a:off x="3778879" y="3698065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/>
              <p:cNvCxnSpPr/>
              <p:nvPr/>
            </p:nvCxnSpPr>
            <p:spPr>
              <a:xfrm>
                <a:off x="3849223" y="3698065"/>
                <a:ext cx="0" cy="5497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/>
              <p:cNvCxnSpPr/>
              <p:nvPr/>
            </p:nvCxnSpPr>
            <p:spPr>
              <a:xfrm>
                <a:off x="3927978" y="3701333"/>
                <a:ext cx="0" cy="5170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3998322" y="3698065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>
                <a:off x="4064465" y="3695160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>
                <a:off x="4134809" y="3701333"/>
                <a:ext cx="0" cy="5497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Прямая соединительная линия 84"/>
              <p:cNvCxnSpPr/>
              <p:nvPr/>
            </p:nvCxnSpPr>
            <p:spPr>
              <a:xfrm>
                <a:off x="4213564" y="3698428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Прямая соединительная линия 85"/>
              <p:cNvCxnSpPr/>
              <p:nvPr/>
            </p:nvCxnSpPr>
            <p:spPr>
              <a:xfrm>
                <a:off x="4283908" y="3695160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>
                <a:off x="4352557" y="3693083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Прямая соединительная линия 87"/>
              <p:cNvCxnSpPr/>
              <p:nvPr/>
            </p:nvCxnSpPr>
            <p:spPr>
              <a:xfrm>
                <a:off x="4422901" y="3699256"/>
                <a:ext cx="0" cy="5497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Прямая соединительная линия 88"/>
              <p:cNvCxnSpPr/>
              <p:nvPr/>
            </p:nvCxnSpPr>
            <p:spPr>
              <a:xfrm>
                <a:off x="4501656" y="3696351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Прямая соединительная линия 89"/>
              <p:cNvCxnSpPr/>
              <p:nvPr/>
            </p:nvCxnSpPr>
            <p:spPr>
              <a:xfrm>
                <a:off x="4572000" y="3693083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Прямая соединительная линия 90"/>
              <p:cNvCxnSpPr/>
              <p:nvPr/>
            </p:nvCxnSpPr>
            <p:spPr>
              <a:xfrm>
                <a:off x="4568581" y="3697626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Прямая соединительная линия 91"/>
              <p:cNvCxnSpPr/>
              <p:nvPr/>
            </p:nvCxnSpPr>
            <p:spPr>
              <a:xfrm>
                <a:off x="4638925" y="3698065"/>
                <a:ext cx="0" cy="607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3" name="Прямая соединительная линия 92"/>
              <p:cNvCxnSpPr/>
              <p:nvPr/>
            </p:nvCxnSpPr>
            <p:spPr>
              <a:xfrm flipV="1">
                <a:off x="4700566" y="3694726"/>
                <a:ext cx="2890" cy="52636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единительная линия 93"/>
              <p:cNvCxnSpPr/>
              <p:nvPr/>
            </p:nvCxnSpPr>
            <p:spPr>
              <a:xfrm flipV="1">
                <a:off x="4781398" y="3750959"/>
                <a:ext cx="0" cy="47383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>
                <a:off x="3475897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 flipV="1">
                <a:off x="4860032" y="3756304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 flipV="1">
                <a:off x="4928936" y="3757132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 flipV="1">
                <a:off x="5007570" y="3754227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 flipV="1">
                <a:off x="5098400" y="3757132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Прямая соединительная линия 99"/>
              <p:cNvCxnSpPr/>
              <p:nvPr/>
            </p:nvCxnSpPr>
            <p:spPr>
              <a:xfrm flipV="1">
                <a:off x="5177034" y="3754227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/>
              <p:cNvCxnSpPr/>
              <p:nvPr/>
            </p:nvCxnSpPr>
            <p:spPr>
              <a:xfrm flipV="1">
                <a:off x="5263999" y="3753864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/>
              <p:cNvCxnSpPr/>
              <p:nvPr/>
            </p:nvCxnSpPr>
            <p:spPr>
              <a:xfrm flipV="1">
                <a:off x="5342633" y="3750959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 flipV="1">
                <a:off x="5429470" y="3753864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Прямая соединительная линия 103"/>
              <p:cNvCxnSpPr/>
              <p:nvPr/>
            </p:nvCxnSpPr>
            <p:spPr>
              <a:xfrm flipV="1">
                <a:off x="5508104" y="3750959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" name="Прямая соединительная линия 104"/>
              <p:cNvCxnSpPr/>
              <p:nvPr/>
            </p:nvCxnSpPr>
            <p:spPr>
              <a:xfrm flipV="1">
                <a:off x="5573486" y="3756769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6" name="Прямая соединительная линия 105"/>
              <p:cNvCxnSpPr/>
              <p:nvPr/>
            </p:nvCxnSpPr>
            <p:spPr>
              <a:xfrm flipV="1">
                <a:off x="5652120" y="3753864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" name="Прямая соединительная линия 106"/>
              <p:cNvCxnSpPr/>
              <p:nvPr/>
            </p:nvCxnSpPr>
            <p:spPr>
              <a:xfrm flipH="1" flipV="1">
                <a:off x="5694815" y="3750959"/>
                <a:ext cx="1314" cy="47093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Прямая соединительная линия 107"/>
              <p:cNvCxnSpPr/>
              <p:nvPr/>
            </p:nvCxnSpPr>
            <p:spPr>
              <a:xfrm flipH="1" flipV="1">
                <a:off x="5796136" y="3753036"/>
                <a:ext cx="1314" cy="18002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Прямая соединительная линия 108"/>
              <p:cNvCxnSpPr/>
              <p:nvPr/>
            </p:nvCxnSpPr>
            <p:spPr>
              <a:xfrm flipV="1">
                <a:off x="5725442" y="3755941"/>
                <a:ext cx="0" cy="1771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0" name="Прямая соединительная линия 109"/>
              <p:cNvCxnSpPr/>
              <p:nvPr/>
            </p:nvCxnSpPr>
            <p:spPr>
              <a:xfrm flipH="1" flipV="1">
                <a:off x="5868144" y="3755502"/>
                <a:ext cx="1314" cy="1742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Прямая соединительная линия 110"/>
              <p:cNvCxnSpPr/>
              <p:nvPr/>
            </p:nvCxnSpPr>
            <p:spPr>
              <a:xfrm flipH="1" flipV="1">
                <a:off x="6009058" y="3756304"/>
                <a:ext cx="1314" cy="18002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Прямая соединительная линия 111"/>
              <p:cNvCxnSpPr/>
              <p:nvPr/>
            </p:nvCxnSpPr>
            <p:spPr>
              <a:xfrm flipV="1">
                <a:off x="5938364" y="3759209"/>
                <a:ext cx="0" cy="1771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Прямая соединительная линия 112"/>
              <p:cNvCxnSpPr/>
              <p:nvPr/>
            </p:nvCxnSpPr>
            <p:spPr>
              <a:xfrm flipH="1" flipV="1">
                <a:off x="6081066" y="3758770"/>
                <a:ext cx="1314" cy="1742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Прямая соединительная линия 113"/>
              <p:cNvCxnSpPr/>
              <p:nvPr/>
            </p:nvCxnSpPr>
            <p:spPr>
              <a:xfrm flipH="1" flipV="1">
                <a:off x="6215399" y="3756304"/>
                <a:ext cx="1314" cy="18002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Прямая соединительная линия 114"/>
              <p:cNvCxnSpPr/>
              <p:nvPr/>
            </p:nvCxnSpPr>
            <p:spPr>
              <a:xfrm flipV="1">
                <a:off x="6144705" y="3759209"/>
                <a:ext cx="0" cy="1771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/>
              <p:cNvCxnSpPr/>
              <p:nvPr/>
            </p:nvCxnSpPr>
            <p:spPr>
              <a:xfrm flipH="1" flipV="1">
                <a:off x="6287407" y="3758770"/>
                <a:ext cx="1314" cy="1742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 flipH="1" flipV="1">
                <a:off x="6420736" y="3756304"/>
                <a:ext cx="1314" cy="18002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8" name="Прямая соединительная линия 117"/>
              <p:cNvCxnSpPr/>
              <p:nvPr/>
            </p:nvCxnSpPr>
            <p:spPr>
              <a:xfrm flipV="1">
                <a:off x="6350042" y="3759209"/>
                <a:ext cx="0" cy="1771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9" name="Прямая соединительная линия 118"/>
              <p:cNvCxnSpPr/>
              <p:nvPr/>
            </p:nvCxnSpPr>
            <p:spPr>
              <a:xfrm flipH="1" flipV="1">
                <a:off x="6492744" y="3758770"/>
                <a:ext cx="1314" cy="1742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0" name="Овал 119"/>
              <p:cNvSpPr/>
              <p:nvPr/>
            </p:nvSpPr>
            <p:spPr>
              <a:xfrm>
                <a:off x="2816760" y="3530984"/>
                <a:ext cx="130373" cy="120067"/>
              </a:xfrm>
              <a:prstGeom prst="ellipse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1" name="Овал 120"/>
              <p:cNvSpPr/>
              <p:nvPr/>
            </p:nvSpPr>
            <p:spPr>
              <a:xfrm>
                <a:off x="5114328" y="3921205"/>
                <a:ext cx="130373" cy="120067"/>
              </a:xfrm>
              <a:prstGeom prst="ellipse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5061787" y="3765027"/>
                <a:ext cx="2616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-</a:t>
                </a:r>
                <a:endParaRPr lang="ru-RU" dirty="0"/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2748736" y="3451712"/>
                <a:ext cx="26642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+</a:t>
                </a:r>
                <a:endParaRPr lang="ru-RU" sz="1100" dirty="0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6173764" y="3949693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1,8</a:t>
                </a:r>
                <a:endParaRPr lang="ru-RU" sz="1200" dirty="0"/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5374553" y="4240652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5,0</a:t>
                </a:r>
                <a:endParaRPr lang="ru-RU" sz="1200" dirty="0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4315707" y="3419352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0,5</a:t>
                </a:r>
                <a:endParaRPr lang="ru-RU" sz="1200" dirty="0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3530112" y="3416084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0,5</a:t>
                </a:r>
                <a:endParaRPr lang="ru-RU" sz="1200" dirty="0"/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3094014" y="3158765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2,0</a:t>
                </a:r>
                <a:endParaRPr lang="ru-RU" sz="1200" dirty="0"/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2400879" y="3158765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2,0</a:t>
                </a:r>
                <a:endParaRPr lang="ru-RU" sz="1200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4661099" y="4232121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5,0</a:t>
                </a:r>
                <a:endParaRPr lang="ru-RU" sz="1200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5687544" y="3948098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1,8</a:t>
                </a:r>
                <a:endParaRPr lang="ru-RU" sz="1200" dirty="0"/>
              </a:p>
            </p:txBody>
          </p:sp>
        </p:grpSp>
        <p:sp>
          <p:nvSpPr>
            <p:cNvPr id="132" name="TextBox 131"/>
            <p:cNvSpPr txBox="1"/>
            <p:nvPr/>
          </p:nvSpPr>
          <p:spPr>
            <a:xfrm>
              <a:off x="1705300" y="3466385"/>
              <a:ext cx="6757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T, </a:t>
              </a:r>
              <a:r>
                <a:rPr lang="ru-RU" sz="1200" dirty="0" smtClean="0"/>
                <a:t>кН м</a:t>
              </a:r>
              <a:endParaRPr lang="ru-RU" sz="1200" dirty="0"/>
            </a:p>
          </p:txBody>
        </p:sp>
        <p:grpSp>
          <p:nvGrpSpPr>
            <p:cNvPr id="133" name="Группа 132"/>
            <p:cNvGrpSpPr/>
            <p:nvPr/>
          </p:nvGrpSpPr>
          <p:grpSpPr>
            <a:xfrm>
              <a:off x="2399218" y="4113346"/>
              <a:ext cx="4255709" cy="1489675"/>
              <a:chOff x="2400879" y="3027976"/>
              <a:chExt cx="4255709" cy="1489675"/>
            </a:xfrm>
          </p:grpSpPr>
          <p:cxnSp>
            <p:nvCxnSpPr>
              <p:cNvPr id="134" name="Прямая соединительная линия 133"/>
              <p:cNvCxnSpPr/>
              <p:nvPr/>
            </p:nvCxnSpPr>
            <p:spPr>
              <a:xfrm flipH="1">
                <a:off x="2432979" y="3029246"/>
                <a:ext cx="1314" cy="13681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Прямая соединительная линия 134"/>
              <p:cNvCxnSpPr/>
              <p:nvPr/>
            </p:nvCxnSpPr>
            <p:spPr>
              <a:xfrm flipH="1">
                <a:off x="3474583" y="3027976"/>
                <a:ext cx="1314" cy="13681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Прямая соединительная линия 135"/>
              <p:cNvCxnSpPr/>
              <p:nvPr/>
            </p:nvCxnSpPr>
            <p:spPr>
              <a:xfrm flipH="1">
                <a:off x="4700566" y="3068960"/>
                <a:ext cx="1314" cy="13681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Прямая соединительная линия 136"/>
              <p:cNvCxnSpPr/>
              <p:nvPr/>
            </p:nvCxnSpPr>
            <p:spPr>
              <a:xfrm flipH="1">
                <a:off x="5694815" y="3140968"/>
                <a:ext cx="1314" cy="13681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Прямая соединительная линия 137"/>
              <p:cNvCxnSpPr/>
              <p:nvPr/>
            </p:nvCxnSpPr>
            <p:spPr>
              <a:xfrm flipH="1">
                <a:off x="6500509" y="3050344"/>
                <a:ext cx="1314" cy="13681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Прямая соединительная линия 138"/>
              <p:cNvCxnSpPr/>
              <p:nvPr/>
            </p:nvCxnSpPr>
            <p:spPr>
              <a:xfrm>
                <a:off x="2432979" y="3429000"/>
                <a:ext cx="104160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0" name="Прямая соединительная линия 139"/>
              <p:cNvCxnSpPr/>
              <p:nvPr/>
            </p:nvCxnSpPr>
            <p:spPr>
              <a:xfrm>
                <a:off x="3468049" y="3695160"/>
                <a:ext cx="1233831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Прямая соединительная линия 140"/>
              <p:cNvCxnSpPr/>
              <p:nvPr/>
            </p:nvCxnSpPr>
            <p:spPr>
              <a:xfrm>
                <a:off x="4706131" y="4221088"/>
                <a:ext cx="989998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Прямая соединительная линия 141"/>
              <p:cNvCxnSpPr/>
              <p:nvPr/>
            </p:nvCxnSpPr>
            <p:spPr>
              <a:xfrm>
                <a:off x="5696129" y="3933056"/>
                <a:ext cx="80569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Прямая соединительная линия 142"/>
              <p:cNvCxnSpPr/>
              <p:nvPr/>
            </p:nvCxnSpPr>
            <p:spPr>
              <a:xfrm>
                <a:off x="2528846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4" name="Прямая соединительная линия 143"/>
              <p:cNvCxnSpPr/>
              <p:nvPr/>
            </p:nvCxnSpPr>
            <p:spPr>
              <a:xfrm>
                <a:off x="2619448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5" name="Прямая соединительная линия 144"/>
              <p:cNvCxnSpPr/>
              <p:nvPr/>
            </p:nvCxnSpPr>
            <p:spPr>
              <a:xfrm>
                <a:off x="2699792" y="3419382"/>
                <a:ext cx="0" cy="32403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Прямая соединительная линия 145"/>
              <p:cNvCxnSpPr/>
              <p:nvPr/>
            </p:nvCxnSpPr>
            <p:spPr>
              <a:xfrm>
                <a:off x="2790394" y="3419382"/>
                <a:ext cx="0" cy="32403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Прямая соединительная линия 146"/>
              <p:cNvCxnSpPr/>
              <p:nvPr/>
            </p:nvCxnSpPr>
            <p:spPr>
              <a:xfrm>
                <a:off x="2699792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8" name="Прямая соединительная линия 147"/>
              <p:cNvCxnSpPr/>
              <p:nvPr/>
            </p:nvCxnSpPr>
            <p:spPr>
              <a:xfrm>
                <a:off x="2790394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9" name="Прямая соединительная линия 148"/>
              <p:cNvCxnSpPr/>
              <p:nvPr/>
            </p:nvCxnSpPr>
            <p:spPr>
              <a:xfrm>
                <a:off x="2881344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0" name="Прямая соединительная линия 149"/>
              <p:cNvCxnSpPr/>
              <p:nvPr/>
            </p:nvCxnSpPr>
            <p:spPr>
              <a:xfrm>
                <a:off x="2971946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1" name="Прямая соединительная линия 150"/>
              <p:cNvCxnSpPr/>
              <p:nvPr/>
            </p:nvCxnSpPr>
            <p:spPr>
              <a:xfrm>
                <a:off x="3052290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2" name="Прямая соединительная линия 151"/>
              <p:cNvCxnSpPr/>
              <p:nvPr/>
            </p:nvCxnSpPr>
            <p:spPr>
              <a:xfrm>
                <a:off x="3142892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3" name="Прямая соединительная линия 152"/>
              <p:cNvCxnSpPr/>
              <p:nvPr/>
            </p:nvCxnSpPr>
            <p:spPr>
              <a:xfrm>
                <a:off x="3230332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4" name="Прямая соединительная линия 153"/>
              <p:cNvCxnSpPr/>
              <p:nvPr/>
            </p:nvCxnSpPr>
            <p:spPr>
              <a:xfrm>
                <a:off x="3320934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5" name="Прямая соединительная линия 154"/>
              <p:cNvCxnSpPr/>
              <p:nvPr/>
            </p:nvCxnSpPr>
            <p:spPr>
              <a:xfrm>
                <a:off x="3401278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6" name="Прямая соединительная линия 155"/>
              <p:cNvCxnSpPr/>
              <p:nvPr/>
            </p:nvCxnSpPr>
            <p:spPr>
              <a:xfrm>
                <a:off x="3491880" y="3695160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7" name="Прямая соединительная линия 156"/>
              <p:cNvCxnSpPr/>
              <p:nvPr/>
            </p:nvCxnSpPr>
            <p:spPr>
              <a:xfrm>
                <a:off x="3562224" y="3701333"/>
                <a:ext cx="0" cy="5497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8" name="Прямая соединительная линия 157"/>
              <p:cNvCxnSpPr/>
              <p:nvPr/>
            </p:nvCxnSpPr>
            <p:spPr>
              <a:xfrm>
                <a:off x="3640979" y="3698428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9" name="Прямая соединительная линия 158"/>
              <p:cNvCxnSpPr/>
              <p:nvPr/>
            </p:nvCxnSpPr>
            <p:spPr>
              <a:xfrm>
                <a:off x="3711323" y="3695160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0" name="Прямая соединительная линия 159"/>
              <p:cNvCxnSpPr/>
              <p:nvPr/>
            </p:nvCxnSpPr>
            <p:spPr>
              <a:xfrm>
                <a:off x="3778879" y="3698065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1" name="Прямая соединительная линия 160"/>
              <p:cNvCxnSpPr/>
              <p:nvPr/>
            </p:nvCxnSpPr>
            <p:spPr>
              <a:xfrm>
                <a:off x="3849223" y="3698065"/>
                <a:ext cx="0" cy="5497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2" name="Прямая соединительная линия 161"/>
              <p:cNvCxnSpPr/>
              <p:nvPr/>
            </p:nvCxnSpPr>
            <p:spPr>
              <a:xfrm>
                <a:off x="3927978" y="3701333"/>
                <a:ext cx="0" cy="5170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Прямая соединительная линия 162"/>
              <p:cNvCxnSpPr/>
              <p:nvPr/>
            </p:nvCxnSpPr>
            <p:spPr>
              <a:xfrm>
                <a:off x="3998322" y="3698065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Прямая соединительная линия 163"/>
              <p:cNvCxnSpPr/>
              <p:nvPr/>
            </p:nvCxnSpPr>
            <p:spPr>
              <a:xfrm>
                <a:off x="4064465" y="3695160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Прямая соединительная линия 164"/>
              <p:cNvCxnSpPr/>
              <p:nvPr/>
            </p:nvCxnSpPr>
            <p:spPr>
              <a:xfrm>
                <a:off x="4134809" y="3701333"/>
                <a:ext cx="0" cy="5497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Прямая соединительная линия 165"/>
              <p:cNvCxnSpPr/>
              <p:nvPr/>
            </p:nvCxnSpPr>
            <p:spPr>
              <a:xfrm>
                <a:off x="4213564" y="3698428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Прямая соединительная линия 166"/>
              <p:cNvCxnSpPr/>
              <p:nvPr/>
            </p:nvCxnSpPr>
            <p:spPr>
              <a:xfrm>
                <a:off x="4283908" y="3695160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8" name="Прямая соединительная линия 167"/>
              <p:cNvCxnSpPr/>
              <p:nvPr/>
            </p:nvCxnSpPr>
            <p:spPr>
              <a:xfrm>
                <a:off x="4352557" y="3693083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9" name="Прямая соединительная линия 168"/>
              <p:cNvCxnSpPr/>
              <p:nvPr/>
            </p:nvCxnSpPr>
            <p:spPr>
              <a:xfrm>
                <a:off x="4422901" y="3699256"/>
                <a:ext cx="0" cy="5497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0" name="Прямая соединительная линия 169"/>
              <p:cNvCxnSpPr/>
              <p:nvPr/>
            </p:nvCxnSpPr>
            <p:spPr>
              <a:xfrm>
                <a:off x="4501656" y="3696351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1" name="Прямая соединительная линия 170"/>
              <p:cNvCxnSpPr/>
              <p:nvPr/>
            </p:nvCxnSpPr>
            <p:spPr>
              <a:xfrm>
                <a:off x="4572000" y="3693083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2" name="Прямая соединительная линия 171"/>
              <p:cNvCxnSpPr/>
              <p:nvPr/>
            </p:nvCxnSpPr>
            <p:spPr>
              <a:xfrm>
                <a:off x="4568581" y="3697626"/>
                <a:ext cx="0" cy="5787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3" name="Прямая соединительная линия 172"/>
              <p:cNvCxnSpPr/>
              <p:nvPr/>
            </p:nvCxnSpPr>
            <p:spPr>
              <a:xfrm>
                <a:off x="4638925" y="3698065"/>
                <a:ext cx="0" cy="607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4" name="Прямая соединительная линия 173"/>
              <p:cNvCxnSpPr/>
              <p:nvPr/>
            </p:nvCxnSpPr>
            <p:spPr>
              <a:xfrm flipV="1">
                <a:off x="4700566" y="3694726"/>
                <a:ext cx="2890" cy="52636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5" name="Прямая соединительная линия 174"/>
              <p:cNvCxnSpPr/>
              <p:nvPr/>
            </p:nvCxnSpPr>
            <p:spPr>
              <a:xfrm flipV="1">
                <a:off x="4781398" y="3750959"/>
                <a:ext cx="0" cy="47383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6" name="Прямая соединительная линия 175"/>
              <p:cNvCxnSpPr/>
              <p:nvPr/>
            </p:nvCxnSpPr>
            <p:spPr>
              <a:xfrm>
                <a:off x="3475897" y="3429000"/>
                <a:ext cx="0" cy="3240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7" name="Прямая соединительная линия 176"/>
              <p:cNvCxnSpPr/>
              <p:nvPr/>
            </p:nvCxnSpPr>
            <p:spPr>
              <a:xfrm flipV="1">
                <a:off x="4860032" y="3756304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8" name="Прямая соединительная линия 177"/>
              <p:cNvCxnSpPr/>
              <p:nvPr/>
            </p:nvCxnSpPr>
            <p:spPr>
              <a:xfrm flipV="1">
                <a:off x="4928936" y="3757132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9" name="Прямая соединительная линия 178"/>
              <p:cNvCxnSpPr/>
              <p:nvPr/>
            </p:nvCxnSpPr>
            <p:spPr>
              <a:xfrm flipV="1">
                <a:off x="5007570" y="3754227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0" name="Прямая соединительная линия 179"/>
              <p:cNvCxnSpPr/>
              <p:nvPr/>
            </p:nvCxnSpPr>
            <p:spPr>
              <a:xfrm flipV="1">
                <a:off x="5098400" y="3757132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1" name="Прямая соединительная линия 180"/>
              <p:cNvCxnSpPr/>
              <p:nvPr/>
            </p:nvCxnSpPr>
            <p:spPr>
              <a:xfrm flipV="1">
                <a:off x="5177034" y="3754227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2" name="Прямая соединительная линия 181"/>
              <p:cNvCxnSpPr/>
              <p:nvPr/>
            </p:nvCxnSpPr>
            <p:spPr>
              <a:xfrm flipV="1">
                <a:off x="5263999" y="3753864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3" name="Прямая соединительная линия 182"/>
              <p:cNvCxnSpPr/>
              <p:nvPr/>
            </p:nvCxnSpPr>
            <p:spPr>
              <a:xfrm flipV="1">
                <a:off x="5342633" y="3750959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4" name="Прямая соединительная линия 183"/>
              <p:cNvCxnSpPr/>
              <p:nvPr/>
            </p:nvCxnSpPr>
            <p:spPr>
              <a:xfrm flipV="1">
                <a:off x="5429470" y="3753864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5" name="Прямая соединительная линия 184"/>
              <p:cNvCxnSpPr/>
              <p:nvPr/>
            </p:nvCxnSpPr>
            <p:spPr>
              <a:xfrm flipV="1">
                <a:off x="5508104" y="3750959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6" name="Прямая соединительная линия 185"/>
              <p:cNvCxnSpPr/>
              <p:nvPr/>
            </p:nvCxnSpPr>
            <p:spPr>
              <a:xfrm flipV="1">
                <a:off x="5573486" y="3756769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7" name="Прямая соединительная линия 186"/>
              <p:cNvCxnSpPr/>
              <p:nvPr/>
            </p:nvCxnSpPr>
            <p:spPr>
              <a:xfrm flipV="1">
                <a:off x="5652120" y="3753864"/>
                <a:ext cx="0" cy="4655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8" name="Прямая соединительная линия 187"/>
              <p:cNvCxnSpPr/>
              <p:nvPr/>
            </p:nvCxnSpPr>
            <p:spPr>
              <a:xfrm flipH="1" flipV="1">
                <a:off x="5694815" y="3750959"/>
                <a:ext cx="1314" cy="47093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9" name="Прямая соединительная линия 188"/>
              <p:cNvCxnSpPr/>
              <p:nvPr/>
            </p:nvCxnSpPr>
            <p:spPr>
              <a:xfrm flipH="1" flipV="1">
                <a:off x="5796136" y="3753036"/>
                <a:ext cx="1314" cy="18002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0" name="Прямая соединительная линия 189"/>
              <p:cNvCxnSpPr/>
              <p:nvPr/>
            </p:nvCxnSpPr>
            <p:spPr>
              <a:xfrm flipV="1">
                <a:off x="5725442" y="3755941"/>
                <a:ext cx="0" cy="1771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1" name="Прямая соединительная линия 190"/>
              <p:cNvCxnSpPr/>
              <p:nvPr/>
            </p:nvCxnSpPr>
            <p:spPr>
              <a:xfrm flipH="1" flipV="1">
                <a:off x="5868144" y="3755502"/>
                <a:ext cx="1314" cy="1742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2" name="Прямая соединительная линия 191"/>
              <p:cNvCxnSpPr/>
              <p:nvPr/>
            </p:nvCxnSpPr>
            <p:spPr>
              <a:xfrm flipH="1" flipV="1">
                <a:off x="6009058" y="3756304"/>
                <a:ext cx="1314" cy="18002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3" name="Прямая соединительная линия 192"/>
              <p:cNvCxnSpPr/>
              <p:nvPr/>
            </p:nvCxnSpPr>
            <p:spPr>
              <a:xfrm flipV="1">
                <a:off x="5938364" y="3759209"/>
                <a:ext cx="0" cy="1771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4" name="Прямая соединительная линия 193"/>
              <p:cNvCxnSpPr/>
              <p:nvPr/>
            </p:nvCxnSpPr>
            <p:spPr>
              <a:xfrm flipH="1" flipV="1">
                <a:off x="6081066" y="3758770"/>
                <a:ext cx="1314" cy="1742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5" name="Прямая соединительная линия 194"/>
              <p:cNvCxnSpPr/>
              <p:nvPr/>
            </p:nvCxnSpPr>
            <p:spPr>
              <a:xfrm flipH="1" flipV="1">
                <a:off x="6215399" y="3756304"/>
                <a:ext cx="1314" cy="18002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6" name="Прямая соединительная линия 195"/>
              <p:cNvCxnSpPr/>
              <p:nvPr/>
            </p:nvCxnSpPr>
            <p:spPr>
              <a:xfrm flipV="1">
                <a:off x="6144705" y="3759209"/>
                <a:ext cx="0" cy="1771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7" name="Прямая соединительная линия 196"/>
              <p:cNvCxnSpPr/>
              <p:nvPr/>
            </p:nvCxnSpPr>
            <p:spPr>
              <a:xfrm flipH="1" flipV="1">
                <a:off x="6287407" y="3758770"/>
                <a:ext cx="1314" cy="1742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8" name="Прямая соединительная линия 197"/>
              <p:cNvCxnSpPr/>
              <p:nvPr/>
            </p:nvCxnSpPr>
            <p:spPr>
              <a:xfrm flipH="1" flipV="1">
                <a:off x="6420736" y="3756304"/>
                <a:ext cx="1314" cy="18002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9" name="Прямая соединительная линия 198"/>
              <p:cNvCxnSpPr/>
              <p:nvPr/>
            </p:nvCxnSpPr>
            <p:spPr>
              <a:xfrm flipV="1">
                <a:off x="6350042" y="3759209"/>
                <a:ext cx="0" cy="1771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0" name="Прямая соединительная линия 199"/>
              <p:cNvCxnSpPr/>
              <p:nvPr/>
            </p:nvCxnSpPr>
            <p:spPr>
              <a:xfrm flipH="1" flipV="1">
                <a:off x="6492744" y="3758770"/>
                <a:ext cx="1314" cy="1742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1" name="Овал 200"/>
              <p:cNvSpPr/>
              <p:nvPr/>
            </p:nvSpPr>
            <p:spPr>
              <a:xfrm>
                <a:off x="2816760" y="3530984"/>
                <a:ext cx="130373" cy="120067"/>
              </a:xfrm>
              <a:prstGeom prst="ellipse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2" name="Овал 201"/>
              <p:cNvSpPr/>
              <p:nvPr/>
            </p:nvSpPr>
            <p:spPr>
              <a:xfrm>
                <a:off x="5114328" y="3921205"/>
                <a:ext cx="130373" cy="120067"/>
              </a:xfrm>
              <a:prstGeom prst="ellipse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5061787" y="3765027"/>
                <a:ext cx="2616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-</a:t>
                </a:r>
                <a:endParaRPr lang="ru-RU" dirty="0"/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2748736" y="3451712"/>
                <a:ext cx="26642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+</a:t>
                </a:r>
                <a:endParaRPr lang="ru-RU" sz="1100" dirty="0"/>
              </a:p>
            </p:txBody>
          </p:sp>
          <p:sp>
            <p:nvSpPr>
              <p:cNvPr id="205" name="TextBox 204"/>
              <p:cNvSpPr txBox="1"/>
              <p:nvPr/>
            </p:nvSpPr>
            <p:spPr>
              <a:xfrm>
                <a:off x="6173764" y="3949693"/>
                <a:ext cx="4828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2,63</a:t>
                </a:r>
                <a:endParaRPr lang="ru-RU" sz="1200" dirty="0"/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5374553" y="4240652"/>
                <a:ext cx="4828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7,29</a:t>
                </a:r>
                <a:endParaRPr lang="ru-RU" sz="1200" dirty="0"/>
              </a:p>
            </p:txBody>
          </p:sp>
          <p:sp>
            <p:nvSpPr>
              <p:cNvPr id="207" name="TextBox 206"/>
              <p:cNvSpPr txBox="1"/>
              <p:nvPr/>
            </p:nvSpPr>
            <p:spPr>
              <a:xfrm>
                <a:off x="4315707" y="3419352"/>
                <a:ext cx="4828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0,72</a:t>
                </a:r>
                <a:endParaRPr lang="ru-RU" sz="1200" dirty="0"/>
              </a:p>
            </p:txBody>
          </p:sp>
          <p:sp>
            <p:nvSpPr>
              <p:cNvPr id="208" name="TextBox 207"/>
              <p:cNvSpPr txBox="1"/>
              <p:nvPr/>
            </p:nvSpPr>
            <p:spPr>
              <a:xfrm>
                <a:off x="3530112" y="3416084"/>
                <a:ext cx="4828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0,72</a:t>
                </a:r>
                <a:endParaRPr lang="ru-RU" sz="1200" dirty="0"/>
              </a:p>
            </p:txBody>
          </p:sp>
          <p:sp>
            <p:nvSpPr>
              <p:cNvPr id="209" name="TextBox 208"/>
              <p:cNvSpPr txBox="1"/>
              <p:nvPr/>
            </p:nvSpPr>
            <p:spPr>
              <a:xfrm>
                <a:off x="3094014" y="3158765"/>
                <a:ext cx="4828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2,91</a:t>
                </a:r>
                <a:endParaRPr lang="ru-RU" sz="1200" dirty="0"/>
              </a:p>
            </p:txBody>
          </p:sp>
          <p:sp>
            <p:nvSpPr>
              <p:cNvPr id="210" name="TextBox 209"/>
              <p:cNvSpPr txBox="1"/>
              <p:nvPr/>
            </p:nvSpPr>
            <p:spPr>
              <a:xfrm>
                <a:off x="2400879" y="3158765"/>
                <a:ext cx="4828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2,91</a:t>
                </a:r>
                <a:endParaRPr lang="ru-RU" sz="1200" dirty="0"/>
              </a:p>
            </p:txBody>
          </p:sp>
          <p:sp>
            <p:nvSpPr>
              <p:cNvPr id="211" name="TextBox 210"/>
              <p:cNvSpPr txBox="1"/>
              <p:nvPr/>
            </p:nvSpPr>
            <p:spPr>
              <a:xfrm>
                <a:off x="4661099" y="4232121"/>
                <a:ext cx="4828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7</a:t>
                </a:r>
                <a:r>
                  <a:rPr lang="en-US" sz="1200" dirty="0" smtClean="0"/>
                  <a:t>,29</a:t>
                </a:r>
                <a:endParaRPr lang="ru-RU" sz="1200" dirty="0"/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>
                <a:off x="5687544" y="3948098"/>
                <a:ext cx="4828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2,63</a:t>
                </a:r>
                <a:endParaRPr lang="ru-RU" sz="1200" dirty="0"/>
              </a:p>
            </p:txBody>
          </p:sp>
        </p:grpSp>
        <p:cxnSp>
          <p:nvCxnSpPr>
            <p:cNvPr id="213" name="Прямая соединительная линия 212"/>
            <p:cNvCxnSpPr/>
            <p:nvPr/>
          </p:nvCxnSpPr>
          <p:spPr>
            <a:xfrm>
              <a:off x="2284056" y="4833655"/>
              <a:ext cx="4225920" cy="4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7" name="Прямоугольник 216"/>
                <p:cNvSpPr/>
                <p:nvPr/>
              </p:nvSpPr>
              <p:spPr>
                <a:xfrm>
                  <a:off x="1832195" y="4563804"/>
                  <a:ext cx="4108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i="1">
                            <a:latin typeface="Cambria Math"/>
                            <a:ea typeface="Cambria Math"/>
                          </a:rPr>
                          <m:t>𝜏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 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217" name="Прямоугольник 2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2195" y="4563804"/>
                  <a:ext cx="410818" cy="369332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9" name="Прямоугольник 218"/>
            <p:cNvSpPr/>
            <p:nvPr/>
          </p:nvSpPr>
          <p:spPr>
            <a:xfrm>
              <a:off x="6571630" y="4585735"/>
              <a:ext cx="2424004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FF0000"/>
                  </a:solidFill>
                </a:rPr>
                <a:t>Эпюра </a:t>
              </a:r>
              <a:r>
                <a:rPr lang="ru-RU" dirty="0">
                  <a:solidFill>
                    <a:srgbClr val="FF0000"/>
                  </a:solidFill>
                </a:rPr>
                <a:t>напряжений</a:t>
              </a: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6557526" y="3429870"/>
              <a:ext cx="2438108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FF0000"/>
                  </a:solidFill>
                </a:rPr>
                <a:t>Эпюра крутящих моментов</a:t>
              </a:r>
              <a:r>
                <a:rPr lang="ru-RU" sz="1600" dirty="0" smtClean="0"/>
                <a:t> </a:t>
              </a:r>
              <a:endParaRPr lang="ru-RU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704098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3600" dirty="0" smtClean="0"/>
              <a:t>Определение углов закручивания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611560" y="4365104"/>
          <a:ext cx="8064896" cy="827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7" name="Формула" r:id="rId3" imgW="2971800" imgH="304560" progId="Equation.3">
                  <p:embed/>
                </p:oleObj>
              </mc:Choice>
              <mc:Fallback>
                <p:oleObj name="Формула" r:id="rId3" imgW="2971800" imgH="304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365104"/>
                        <a:ext cx="8064896" cy="8276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3564305"/>
            <a:ext cx="6352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Вычисляем  крутильную жесткость: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1628800"/>
            <a:ext cx="8712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Полярный момент инерции для круглого сечения:</a:t>
            </a:r>
            <a:endParaRPr lang="ru-RU" sz="3200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3059832" y="2335198"/>
          <a:ext cx="3358527" cy="1309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8" name="Формула" r:id="rId5" imgW="1269720" imgH="495000" progId="Equation.3">
                  <p:embed/>
                </p:oleObj>
              </mc:Choice>
              <mc:Fallback>
                <p:oleObj name="Формула" r:id="rId5" imgW="126972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335198"/>
                        <a:ext cx="3358527" cy="13098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453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548680"/>
            <a:ext cx="5672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Углы закручивания на участках: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484784"/>
            <a:ext cx="23585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- участок  </a:t>
            </a:r>
            <a:r>
              <a:rPr lang="ru-RU" sz="3200" i="1" dirty="0" smtClean="0"/>
              <a:t>АВ</a:t>
            </a:r>
            <a:endParaRPr lang="ru-RU" sz="3200" i="1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1331640" y="2363282"/>
          <a:ext cx="6408712" cy="1281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5" name="Формула" r:id="rId3" imgW="2603160" imgH="520560" progId="Equation.3">
                  <p:embed/>
                </p:oleObj>
              </mc:Choice>
              <mc:Fallback>
                <p:oleObj name="Формула" r:id="rId3" imgW="260316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363282"/>
                        <a:ext cx="6408712" cy="12817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1607047" y="3789040"/>
            <a:ext cx="5157539" cy="2336550"/>
            <a:chOff x="1750686" y="3473327"/>
            <a:chExt cx="5157539" cy="233655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750686" y="3473327"/>
              <a:ext cx="5157539" cy="2336550"/>
              <a:chOff x="1610816" y="3254990"/>
              <a:chExt cx="5157539" cy="2336550"/>
            </a:xfrm>
          </p:grpSpPr>
          <p:cxnSp>
            <p:nvCxnSpPr>
              <p:cNvPr id="15" name="Прямая соединительная линия 14"/>
              <p:cNvCxnSpPr/>
              <p:nvPr/>
            </p:nvCxnSpPr>
            <p:spPr>
              <a:xfrm flipV="1">
                <a:off x="1888653" y="445677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1610816" y="383822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flipV="1">
                <a:off x="1610816" y="401200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flipV="1">
                <a:off x="1610816" y="4202037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flipV="1">
                <a:off x="1763216" y="432303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0" name="Овал 19"/>
              <p:cNvSpPr/>
              <p:nvPr/>
            </p:nvSpPr>
            <p:spPr>
              <a:xfrm>
                <a:off x="1866002" y="3755336"/>
                <a:ext cx="690685" cy="978508"/>
              </a:xfrm>
              <a:prstGeom prst="ellips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2963361" y="3575316"/>
                <a:ext cx="792088" cy="36004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Цилиндр 21"/>
              <p:cNvSpPr/>
              <p:nvPr/>
            </p:nvSpPr>
            <p:spPr>
              <a:xfrm rot="5400000">
                <a:off x="4043481" y="2147636"/>
                <a:ext cx="432048" cy="4176464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Круговая стрелка 22"/>
              <p:cNvSpPr/>
              <p:nvPr/>
            </p:nvSpPr>
            <p:spPr>
              <a:xfrm rot="16200000">
                <a:off x="2746553" y="3755112"/>
                <a:ext cx="1023414" cy="93405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Круговая стрелка 23"/>
              <p:cNvSpPr/>
              <p:nvPr/>
            </p:nvSpPr>
            <p:spPr>
              <a:xfrm rot="5400000" flipV="1">
                <a:off x="4982284" y="3727194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Круговая стрелка 24"/>
              <p:cNvSpPr/>
              <p:nvPr/>
            </p:nvSpPr>
            <p:spPr>
              <a:xfrm rot="5400000" flipV="1">
                <a:off x="5786664" y="3715165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Круговая стрелка 25"/>
              <p:cNvSpPr/>
              <p:nvPr/>
            </p:nvSpPr>
            <p:spPr>
              <a:xfrm rot="16200000">
                <a:off x="3988035" y="3761840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Круговая стрелка 26"/>
              <p:cNvSpPr/>
              <p:nvPr/>
            </p:nvSpPr>
            <p:spPr>
              <a:xfrm rot="5400000" flipV="1">
                <a:off x="1796586" y="3881859"/>
                <a:ext cx="858628" cy="674493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8" name="Прямая соединительная линия 27"/>
              <p:cNvCxnSpPr/>
              <p:nvPr/>
            </p:nvCxnSpPr>
            <p:spPr>
              <a:xfrm>
                <a:off x="629072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548634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>
                <a:off x="4492091" y="3852506"/>
                <a:ext cx="0" cy="17390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3264794" y="3852505"/>
                <a:ext cx="0" cy="17390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2225820" y="3838228"/>
                <a:ext cx="0" cy="17533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flipV="1">
                <a:off x="1636625" y="3745016"/>
                <a:ext cx="504056" cy="274828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>
                <a:stCxn id="22" idx="1"/>
                <a:endCxn id="22" idx="3"/>
              </p:cNvCxnSpPr>
              <p:nvPr/>
            </p:nvCxnSpPr>
            <p:spPr>
              <a:xfrm flipH="1">
                <a:off x="2171273" y="4235868"/>
                <a:ext cx="4176464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 стрелкой 34"/>
              <p:cNvCxnSpPr/>
              <p:nvPr/>
            </p:nvCxnSpPr>
            <p:spPr>
              <a:xfrm>
                <a:off x="2225900" y="5375516"/>
                <a:ext cx="103236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 стрелкой 35"/>
              <p:cNvCxnSpPr/>
              <p:nvPr/>
            </p:nvCxnSpPr>
            <p:spPr>
              <a:xfrm>
                <a:off x="3258260" y="5375516"/>
                <a:ext cx="1233831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 стрелкой 36"/>
              <p:cNvCxnSpPr/>
              <p:nvPr/>
            </p:nvCxnSpPr>
            <p:spPr>
              <a:xfrm>
                <a:off x="4492091" y="5375516"/>
                <a:ext cx="994249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 стрелкой 37"/>
              <p:cNvCxnSpPr/>
              <p:nvPr/>
            </p:nvCxnSpPr>
            <p:spPr>
              <a:xfrm>
                <a:off x="5486340" y="5375516"/>
                <a:ext cx="80438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2585627" y="497432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endParaRPr lang="ru-RU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757496" y="4984141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  <a:endParaRPr lang="ru-RU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832762" y="4974328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ru-RU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732077" y="4951875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d</a:t>
                </a:r>
                <a:endParaRPr lang="ru-RU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6078385" y="3461391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4</a:t>
                </a:r>
                <a:endParaRPr lang="ru-RU" sz="12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267070" y="3442339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3</a:t>
                </a:r>
                <a:endParaRPr lang="ru-RU" sz="12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329456" y="3451838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2</a:t>
                </a:r>
                <a:endParaRPr lang="ru-RU" sz="1200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017880" y="3390650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1</a:t>
                </a:r>
                <a:endParaRPr lang="ru-RU" sz="12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821805" y="3409349"/>
                <a:ext cx="4972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A</a:t>
                </a:r>
                <a:endParaRPr lang="ru-RU" sz="1000" dirty="0"/>
              </a:p>
            </p:txBody>
          </p: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5732077" y="3409349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5796197" y="325499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5792144" y="463055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cxnSp>
            <p:nvCxnSpPr>
              <p:cNvPr id="51" name="Прямая соединительная линия 50"/>
              <p:cNvCxnSpPr/>
              <p:nvPr/>
            </p:nvCxnSpPr>
            <p:spPr>
              <a:xfrm>
                <a:off x="4832762" y="3473327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4896882" y="331896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4928472" y="4614809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</p:grpSp>
        <p:cxnSp>
          <p:nvCxnSpPr>
            <p:cNvPr id="9" name="Прямая соединительная линия 8"/>
            <p:cNvCxnSpPr/>
            <p:nvPr/>
          </p:nvCxnSpPr>
          <p:spPr>
            <a:xfrm>
              <a:off x="3865155" y="3721971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929275" y="3567612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60865" y="4863453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2687457" y="3670175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751577" y="3515816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83167" y="4811657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058134" y="4406924"/>
            <a:ext cx="338554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A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3137543" y="4394248"/>
            <a:ext cx="338554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4449119" y="4372278"/>
            <a:ext cx="35137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5389754" y="4394248"/>
            <a:ext cx="35137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6312822" y="4374658"/>
            <a:ext cx="3385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377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548680"/>
            <a:ext cx="5672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Углы закручивания на участках: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1700808"/>
            <a:ext cx="23360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- участок  </a:t>
            </a:r>
            <a:r>
              <a:rPr lang="ru-RU" sz="3200" i="1" dirty="0" smtClean="0"/>
              <a:t>ВС</a:t>
            </a:r>
            <a:endParaRPr lang="ru-RU" sz="3200" i="1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64426"/>
              </p:ext>
            </p:extLst>
          </p:nvPr>
        </p:nvGraphicFramePr>
        <p:xfrm>
          <a:off x="1363663" y="2580035"/>
          <a:ext cx="6345237" cy="128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2" name="Формула" r:id="rId3" imgW="2577960" imgH="520560" progId="Equation.3">
                  <p:embed/>
                </p:oleObj>
              </mc:Choice>
              <mc:Fallback>
                <p:oleObj name="Формула" r:id="rId3" imgW="257796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3663" y="2580035"/>
                        <a:ext cx="6345237" cy="128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1607047" y="3789040"/>
            <a:ext cx="5157539" cy="2336550"/>
            <a:chOff x="1750686" y="3473327"/>
            <a:chExt cx="5157539" cy="233655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750686" y="3473327"/>
              <a:ext cx="5157539" cy="2336550"/>
              <a:chOff x="1610816" y="3254990"/>
              <a:chExt cx="5157539" cy="2336550"/>
            </a:xfrm>
          </p:grpSpPr>
          <p:cxnSp>
            <p:nvCxnSpPr>
              <p:cNvPr id="15" name="Прямая соединительная линия 14"/>
              <p:cNvCxnSpPr/>
              <p:nvPr/>
            </p:nvCxnSpPr>
            <p:spPr>
              <a:xfrm flipV="1">
                <a:off x="1888653" y="445677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1610816" y="383822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flipV="1">
                <a:off x="1610816" y="401200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flipV="1">
                <a:off x="1610816" y="4202037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flipV="1">
                <a:off x="1763216" y="432303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0" name="Овал 19"/>
              <p:cNvSpPr/>
              <p:nvPr/>
            </p:nvSpPr>
            <p:spPr>
              <a:xfrm>
                <a:off x="1866002" y="3755336"/>
                <a:ext cx="690685" cy="978508"/>
              </a:xfrm>
              <a:prstGeom prst="ellips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2963361" y="3575316"/>
                <a:ext cx="792088" cy="36004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Цилиндр 21"/>
              <p:cNvSpPr/>
              <p:nvPr/>
            </p:nvSpPr>
            <p:spPr>
              <a:xfrm rot="5400000">
                <a:off x="4043481" y="2147636"/>
                <a:ext cx="432048" cy="4176464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Круговая стрелка 22"/>
              <p:cNvSpPr/>
              <p:nvPr/>
            </p:nvSpPr>
            <p:spPr>
              <a:xfrm rot="16200000">
                <a:off x="2746553" y="3755112"/>
                <a:ext cx="1023414" cy="93405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Круговая стрелка 23"/>
              <p:cNvSpPr/>
              <p:nvPr/>
            </p:nvSpPr>
            <p:spPr>
              <a:xfrm rot="5400000" flipV="1">
                <a:off x="4982284" y="3727194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Круговая стрелка 24"/>
              <p:cNvSpPr/>
              <p:nvPr/>
            </p:nvSpPr>
            <p:spPr>
              <a:xfrm rot="5400000" flipV="1">
                <a:off x="5786664" y="3715165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Круговая стрелка 25"/>
              <p:cNvSpPr/>
              <p:nvPr/>
            </p:nvSpPr>
            <p:spPr>
              <a:xfrm rot="16200000">
                <a:off x="3988035" y="3761840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Круговая стрелка 26"/>
              <p:cNvSpPr/>
              <p:nvPr/>
            </p:nvSpPr>
            <p:spPr>
              <a:xfrm rot="5400000" flipV="1">
                <a:off x="1796586" y="3881859"/>
                <a:ext cx="858628" cy="674493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8" name="Прямая соединительная линия 27"/>
              <p:cNvCxnSpPr/>
              <p:nvPr/>
            </p:nvCxnSpPr>
            <p:spPr>
              <a:xfrm>
                <a:off x="629072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548634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>
                <a:off x="4492091" y="3852506"/>
                <a:ext cx="0" cy="17390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3264794" y="3852505"/>
                <a:ext cx="0" cy="17390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2225820" y="3838228"/>
                <a:ext cx="0" cy="17533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flipV="1">
                <a:off x="1636625" y="3745016"/>
                <a:ext cx="504056" cy="274828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>
                <a:stCxn id="22" idx="1"/>
                <a:endCxn id="22" idx="3"/>
              </p:cNvCxnSpPr>
              <p:nvPr/>
            </p:nvCxnSpPr>
            <p:spPr>
              <a:xfrm flipH="1">
                <a:off x="2171273" y="4235868"/>
                <a:ext cx="4176464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 стрелкой 34"/>
              <p:cNvCxnSpPr/>
              <p:nvPr/>
            </p:nvCxnSpPr>
            <p:spPr>
              <a:xfrm>
                <a:off x="2225900" y="5375516"/>
                <a:ext cx="103236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 стрелкой 35"/>
              <p:cNvCxnSpPr/>
              <p:nvPr/>
            </p:nvCxnSpPr>
            <p:spPr>
              <a:xfrm>
                <a:off x="3258260" y="5375516"/>
                <a:ext cx="1233831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 стрелкой 36"/>
              <p:cNvCxnSpPr/>
              <p:nvPr/>
            </p:nvCxnSpPr>
            <p:spPr>
              <a:xfrm>
                <a:off x="4492091" y="5375516"/>
                <a:ext cx="994249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 стрелкой 37"/>
              <p:cNvCxnSpPr/>
              <p:nvPr/>
            </p:nvCxnSpPr>
            <p:spPr>
              <a:xfrm>
                <a:off x="5486340" y="5375516"/>
                <a:ext cx="80438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2585627" y="497432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endParaRPr lang="ru-RU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757496" y="4984141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  <a:endParaRPr lang="ru-RU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832762" y="4974328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ru-RU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732077" y="4951875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d</a:t>
                </a:r>
                <a:endParaRPr lang="ru-RU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6078385" y="3461391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4</a:t>
                </a:r>
                <a:endParaRPr lang="ru-RU" sz="12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267070" y="3442339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3</a:t>
                </a:r>
                <a:endParaRPr lang="ru-RU" sz="12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329456" y="3451838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2</a:t>
                </a:r>
                <a:endParaRPr lang="ru-RU" sz="1200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017880" y="3390650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1</a:t>
                </a:r>
                <a:endParaRPr lang="ru-RU" sz="12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821805" y="3409349"/>
                <a:ext cx="4972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A</a:t>
                </a:r>
                <a:endParaRPr lang="ru-RU" sz="1000" dirty="0"/>
              </a:p>
            </p:txBody>
          </p: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5732077" y="3409349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5796197" y="325499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5792144" y="463055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cxnSp>
            <p:nvCxnSpPr>
              <p:cNvPr id="51" name="Прямая соединительная линия 50"/>
              <p:cNvCxnSpPr/>
              <p:nvPr/>
            </p:nvCxnSpPr>
            <p:spPr>
              <a:xfrm>
                <a:off x="4832762" y="3473327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4896882" y="331896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4928472" y="4614809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</p:grpSp>
        <p:cxnSp>
          <p:nvCxnSpPr>
            <p:cNvPr id="9" name="Прямая соединительная линия 8"/>
            <p:cNvCxnSpPr/>
            <p:nvPr/>
          </p:nvCxnSpPr>
          <p:spPr>
            <a:xfrm>
              <a:off x="3865155" y="3721971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929275" y="3567612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60865" y="4863453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2687457" y="3670175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751577" y="3515816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83167" y="4811657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058134" y="4406924"/>
            <a:ext cx="3385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A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3137543" y="4394248"/>
            <a:ext cx="338554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4449119" y="4372278"/>
            <a:ext cx="351378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5389754" y="4394248"/>
            <a:ext cx="35137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6312822" y="4374658"/>
            <a:ext cx="3385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620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3276" y="1281826"/>
            <a:ext cx="2366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- участок  </a:t>
            </a:r>
            <a:r>
              <a:rPr lang="en-US" sz="3200" i="1" dirty="0" smtClean="0"/>
              <a:t>CD</a:t>
            </a:r>
            <a:endParaRPr lang="ru-RU" sz="3200" i="1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530068"/>
              </p:ext>
            </p:extLst>
          </p:nvPr>
        </p:nvGraphicFramePr>
        <p:xfrm>
          <a:off x="899624" y="1873523"/>
          <a:ext cx="6970713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5" name="Формула" r:id="rId3" imgW="2831760" imgH="520560" progId="Equation.3">
                  <p:embed/>
                </p:oleObj>
              </mc:Choice>
              <mc:Fallback>
                <p:oleObj name="Формула" r:id="rId3" imgW="283176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624" y="1873523"/>
                        <a:ext cx="6970713" cy="1282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1736292" y="3180407"/>
            <a:ext cx="5157539" cy="2336550"/>
            <a:chOff x="1750686" y="3473327"/>
            <a:chExt cx="5157539" cy="233655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1750686" y="3473327"/>
              <a:ext cx="5157539" cy="2336550"/>
              <a:chOff x="1610816" y="3254990"/>
              <a:chExt cx="5157539" cy="2336550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1888653" y="445677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flipV="1">
                <a:off x="1610816" y="383822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flipV="1">
                <a:off x="1610816" y="401200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flipV="1">
                <a:off x="1610816" y="4202037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 flipV="1">
                <a:off x="1763216" y="432303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1" name="Овал 20"/>
              <p:cNvSpPr/>
              <p:nvPr/>
            </p:nvSpPr>
            <p:spPr>
              <a:xfrm>
                <a:off x="1866002" y="3755336"/>
                <a:ext cx="690685" cy="978508"/>
              </a:xfrm>
              <a:prstGeom prst="ellips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963361" y="3575316"/>
                <a:ext cx="792088" cy="36004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Цилиндр 22"/>
              <p:cNvSpPr/>
              <p:nvPr/>
            </p:nvSpPr>
            <p:spPr>
              <a:xfrm rot="5400000">
                <a:off x="4043481" y="2147636"/>
                <a:ext cx="432048" cy="4176464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Круговая стрелка 23"/>
              <p:cNvSpPr/>
              <p:nvPr/>
            </p:nvSpPr>
            <p:spPr>
              <a:xfrm rot="16200000">
                <a:off x="2746553" y="3755112"/>
                <a:ext cx="1023414" cy="93405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Круговая стрелка 24"/>
              <p:cNvSpPr/>
              <p:nvPr/>
            </p:nvSpPr>
            <p:spPr>
              <a:xfrm rot="5400000" flipV="1">
                <a:off x="4982284" y="3727194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Круговая стрелка 25"/>
              <p:cNvSpPr/>
              <p:nvPr/>
            </p:nvSpPr>
            <p:spPr>
              <a:xfrm rot="5400000" flipV="1">
                <a:off x="5786664" y="3715165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Круговая стрелка 26"/>
              <p:cNvSpPr/>
              <p:nvPr/>
            </p:nvSpPr>
            <p:spPr>
              <a:xfrm rot="16200000">
                <a:off x="3988035" y="3761840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Круговая стрелка 27"/>
              <p:cNvSpPr/>
              <p:nvPr/>
            </p:nvSpPr>
            <p:spPr>
              <a:xfrm rot="5400000" flipV="1">
                <a:off x="1796586" y="3881859"/>
                <a:ext cx="858628" cy="674493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629072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>
                <a:off x="548634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4492091" y="3852506"/>
                <a:ext cx="0" cy="17390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3264794" y="3852505"/>
                <a:ext cx="0" cy="17390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2225820" y="3838228"/>
                <a:ext cx="0" cy="17533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 flipV="1">
                <a:off x="1636625" y="3745016"/>
                <a:ext cx="504056" cy="274828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>
                <a:stCxn id="23" idx="1"/>
                <a:endCxn id="23" idx="3"/>
              </p:cNvCxnSpPr>
              <p:nvPr/>
            </p:nvCxnSpPr>
            <p:spPr>
              <a:xfrm flipH="1">
                <a:off x="2171273" y="4235868"/>
                <a:ext cx="4176464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 стрелкой 35"/>
              <p:cNvCxnSpPr/>
              <p:nvPr/>
            </p:nvCxnSpPr>
            <p:spPr>
              <a:xfrm>
                <a:off x="2225900" y="5375516"/>
                <a:ext cx="103236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 стрелкой 36"/>
              <p:cNvCxnSpPr/>
              <p:nvPr/>
            </p:nvCxnSpPr>
            <p:spPr>
              <a:xfrm>
                <a:off x="3258260" y="5375516"/>
                <a:ext cx="1233831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 стрелкой 37"/>
              <p:cNvCxnSpPr/>
              <p:nvPr/>
            </p:nvCxnSpPr>
            <p:spPr>
              <a:xfrm>
                <a:off x="4492091" y="5375516"/>
                <a:ext cx="994249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Прямая со стрелкой 38"/>
              <p:cNvCxnSpPr/>
              <p:nvPr/>
            </p:nvCxnSpPr>
            <p:spPr>
              <a:xfrm>
                <a:off x="5486340" y="5375516"/>
                <a:ext cx="80438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2585627" y="497432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endParaRPr lang="ru-RU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757496" y="4984141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  <a:endParaRPr lang="ru-RU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32762" y="4974328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ru-RU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732077" y="4951875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d</a:t>
                </a:r>
                <a:endParaRPr lang="ru-RU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6078385" y="3461391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4</a:t>
                </a:r>
                <a:endParaRPr lang="ru-RU" sz="12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267070" y="3442339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3</a:t>
                </a:r>
                <a:endParaRPr lang="ru-RU" sz="1200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4329456" y="3451838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2</a:t>
                </a:r>
                <a:endParaRPr lang="ru-RU" sz="12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017880" y="3390650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1</a:t>
                </a:r>
                <a:endParaRPr lang="ru-RU" sz="12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821805" y="3409349"/>
                <a:ext cx="4972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A</a:t>
                </a:r>
                <a:endParaRPr lang="ru-RU" sz="1000" dirty="0"/>
              </a:p>
            </p:txBody>
          </p:sp>
          <p:cxnSp>
            <p:nvCxnSpPr>
              <p:cNvPr id="49" name="Прямая соединительная линия 48"/>
              <p:cNvCxnSpPr/>
              <p:nvPr/>
            </p:nvCxnSpPr>
            <p:spPr>
              <a:xfrm>
                <a:off x="5732077" y="3409349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5796197" y="325499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5792144" y="463055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cxnSp>
            <p:nvCxnSpPr>
              <p:cNvPr id="52" name="Прямая соединительная линия 51"/>
              <p:cNvCxnSpPr/>
              <p:nvPr/>
            </p:nvCxnSpPr>
            <p:spPr>
              <a:xfrm>
                <a:off x="4832762" y="3473327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4896882" y="331896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4928472" y="4614809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</p:grpSp>
        <p:cxnSp>
          <p:nvCxnSpPr>
            <p:cNvPr id="10" name="Прямая соединительная линия 9"/>
            <p:cNvCxnSpPr/>
            <p:nvPr/>
          </p:nvCxnSpPr>
          <p:spPr>
            <a:xfrm>
              <a:off x="3865155" y="3721971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929275" y="3567612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60865" y="4863453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>
              <a:off x="2687457" y="3670175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751577" y="3515816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83167" y="4811657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187379" y="3798291"/>
            <a:ext cx="3385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A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266788" y="3785615"/>
            <a:ext cx="3385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4578364" y="3763645"/>
            <a:ext cx="351378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5518999" y="3785615"/>
            <a:ext cx="351378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6442067" y="3766025"/>
            <a:ext cx="3385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539552" y="548680"/>
            <a:ext cx="5672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Углы закручивания на участках: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2575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268760"/>
            <a:ext cx="23521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- участок  </a:t>
            </a:r>
            <a:r>
              <a:rPr lang="en-US" sz="3200" i="1" dirty="0" smtClean="0"/>
              <a:t>DE</a:t>
            </a:r>
            <a:endParaRPr lang="ru-RU" sz="3200" i="1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138220"/>
              </p:ext>
            </p:extLst>
          </p:nvPr>
        </p:nvGraphicFramePr>
        <p:xfrm>
          <a:off x="1232355" y="1818486"/>
          <a:ext cx="6688137" cy="128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Формула" r:id="rId3" imgW="2717640" imgH="520560" progId="Equation.3">
                  <p:embed/>
                </p:oleObj>
              </mc:Choice>
              <mc:Fallback>
                <p:oleObj name="Формула" r:id="rId3" imgW="271764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2355" y="1818486"/>
                        <a:ext cx="6688137" cy="128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548680"/>
            <a:ext cx="5672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Углы закручивания на участках:</a:t>
            </a:r>
            <a:endParaRPr lang="ru-RU" sz="32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736292" y="3180407"/>
            <a:ext cx="5157539" cy="2336550"/>
            <a:chOff x="1750686" y="3473327"/>
            <a:chExt cx="5157539" cy="233655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750686" y="3473327"/>
              <a:ext cx="5157539" cy="2336550"/>
              <a:chOff x="1610816" y="3254990"/>
              <a:chExt cx="5157539" cy="2336550"/>
            </a:xfrm>
          </p:grpSpPr>
          <p:cxnSp>
            <p:nvCxnSpPr>
              <p:cNvPr id="15" name="Прямая соединительная линия 14"/>
              <p:cNvCxnSpPr/>
              <p:nvPr/>
            </p:nvCxnSpPr>
            <p:spPr>
              <a:xfrm flipV="1">
                <a:off x="1888653" y="445677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1610816" y="383822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flipV="1">
                <a:off x="1610816" y="401200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flipV="1">
                <a:off x="1610816" y="4202037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flipV="1">
                <a:off x="1763216" y="432303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0" name="Овал 19"/>
              <p:cNvSpPr/>
              <p:nvPr/>
            </p:nvSpPr>
            <p:spPr>
              <a:xfrm>
                <a:off x="1866002" y="3755336"/>
                <a:ext cx="690685" cy="978508"/>
              </a:xfrm>
              <a:prstGeom prst="ellips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2963361" y="3575316"/>
                <a:ext cx="792088" cy="36004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Цилиндр 21"/>
              <p:cNvSpPr/>
              <p:nvPr/>
            </p:nvSpPr>
            <p:spPr>
              <a:xfrm rot="5400000">
                <a:off x="4043481" y="2147636"/>
                <a:ext cx="432048" cy="4176464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Круговая стрелка 22"/>
              <p:cNvSpPr/>
              <p:nvPr/>
            </p:nvSpPr>
            <p:spPr>
              <a:xfrm rot="16200000">
                <a:off x="2746553" y="3755112"/>
                <a:ext cx="1023414" cy="93405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Круговая стрелка 23"/>
              <p:cNvSpPr/>
              <p:nvPr/>
            </p:nvSpPr>
            <p:spPr>
              <a:xfrm rot="5400000" flipV="1">
                <a:off x="4982284" y="3727194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Круговая стрелка 24"/>
              <p:cNvSpPr/>
              <p:nvPr/>
            </p:nvSpPr>
            <p:spPr>
              <a:xfrm rot="5400000" flipV="1">
                <a:off x="5786664" y="3715165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Круговая стрелка 25"/>
              <p:cNvSpPr/>
              <p:nvPr/>
            </p:nvSpPr>
            <p:spPr>
              <a:xfrm rot="16200000">
                <a:off x="3988035" y="3761840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Круговая стрелка 26"/>
              <p:cNvSpPr/>
              <p:nvPr/>
            </p:nvSpPr>
            <p:spPr>
              <a:xfrm rot="5400000" flipV="1">
                <a:off x="1796586" y="3881859"/>
                <a:ext cx="858628" cy="674493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8" name="Прямая соединительная линия 27"/>
              <p:cNvCxnSpPr/>
              <p:nvPr/>
            </p:nvCxnSpPr>
            <p:spPr>
              <a:xfrm>
                <a:off x="629072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548634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>
                <a:off x="4492091" y="3852506"/>
                <a:ext cx="0" cy="17390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3264794" y="3852505"/>
                <a:ext cx="0" cy="17390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2225820" y="3838228"/>
                <a:ext cx="0" cy="17533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flipV="1">
                <a:off x="1636625" y="3745016"/>
                <a:ext cx="504056" cy="274828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>
                <a:stCxn id="22" idx="1"/>
                <a:endCxn id="22" idx="3"/>
              </p:cNvCxnSpPr>
              <p:nvPr/>
            </p:nvCxnSpPr>
            <p:spPr>
              <a:xfrm flipH="1">
                <a:off x="2171273" y="4235868"/>
                <a:ext cx="4176464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 стрелкой 34"/>
              <p:cNvCxnSpPr/>
              <p:nvPr/>
            </p:nvCxnSpPr>
            <p:spPr>
              <a:xfrm>
                <a:off x="2225900" y="5375516"/>
                <a:ext cx="103236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 стрелкой 35"/>
              <p:cNvCxnSpPr/>
              <p:nvPr/>
            </p:nvCxnSpPr>
            <p:spPr>
              <a:xfrm>
                <a:off x="3258260" y="5375516"/>
                <a:ext cx="1233831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 стрелкой 36"/>
              <p:cNvCxnSpPr/>
              <p:nvPr/>
            </p:nvCxnSpPr>
            <p:spPr>
              <a:xfrm>
                <a:off x="4492091" y="5375516"/>
                <a:ext cx="994249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 стрелкой 37"/>
              <p:cNvCxnSpPr/>
              <p:nvPr/>
            </p:nvCxnSpPr>
            <p:spPr>
              <a:xfrm>
                <a:off x="5486340" y="5375516"/>
                <a:ext cx="80438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2585627" y="497432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endParaRPr lang="ru-RU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757496" y="4984141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  <a:endParaRPr lang="ru-RU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832762" y="4974328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ru-RU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732077" y="4951875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d</a:t>
                </a:r>
                <a:endParaRPr lang="ru-RU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6078385" y="3461391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4</a:t>
                </a:r>
                <a:endParaRPr lang="ru-RU" sz="12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267070" y="3442339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3</a:t>
                </a:r>
                <a:endParaRPr lang="ru-RU" sz="12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329456" y="3451838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2</a:t>
                </a:r>
                <a:endParaRPr lang="ru-RU" sz="1200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017880" y="3390650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1</a:t>
                </a:r>
                <a:endParaRPr lang="ru-RU" sz="12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821805" y="3409349"/>
                <a:ext cx="4972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A</a:t>
                </a:r>
                <a:endParaRPr lang="ru-RU" sz="1000" dirty="0"/>
              </a:p>
            </p:txBody>
          </p: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5732077" y="3409349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5796197" y="325499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5792144" y="463055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cxnSp>
            <p:nvCxnSpPr>
              <p:cNvPr id="51" name="Прямая соединительная линия 50"/>
              <p:cNvCxnSpPr/>
              <p:nvPr/>
            </p:nvCxnSpPr>
            <p:spPr>
              <a:xfrm>
                <a:off x="4832762" y="3473327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4896882" y="331896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4928472" y="4614809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</p:grpSp>
        <p:cxnSp>
          <p:nvCxnSpPr>
            <p:cNvPr id="9" name="Прямая соединительная линия 8"/>
            <p:cNvCxnSpPr/>
            <p:nvPr/>
          </p:nvCxnSpPr>
          <p:spPr>
            <a:xfrm>
              <a:off x="3865155" y="3721971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929275" y="3567612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60865" y="4863453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2687457" y="3670175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751577" y="3515816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83167" y="4811657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187379" y="3798291"/>
            <a:ext cx="3385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A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3266788" y="3785615"/>
            <a:ext cx="3385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4578364" y="3763645"/>
            <a:ext cx="35137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5518999" y="3785615"/>
            <a:ext cx="351378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6442067" y="3766025"/>
            <a:ext cx="338554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874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692696"/>
            <a:ext cx="7444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Угол закручивания в заделке равен нулю:</a:t>
            </a: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098340" y="1340768"/>
          <a:ext cx="1515958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7" name="Формула" r:id="rId3" imgW="507960" imgH="241200" progId="Equation.3">
                  <p:embed/>
                </p:oleObj>
              </mc:Choice>
              <mc:Fallback>
                <p:oleObj name="Формула" r:id="rId3" imgW="507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340" y="1340768"/>
                        <a:ext cx="1515958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560" y="2132856"/>
            <a:ext cx="1775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Поэтому:</a:t>
            </a:r>
            <a:endParaRPr lang="ru-RU" sz="3200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251520" y="2852936"/>
          <a:ext cx="7593571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8" name="Формула" r:id="rId5" imgW="2946240" imgH="279360" progId="Equation.3">
                  <p:embed/>
                </p:oleObj>
              </mc:Choice>
              <mc:Fallback>
                <p:oleObj name="Формула" r:id="rId5" imgW="29462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852936"/>
                        <a:ext cx="7593571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323528" y="3789363"/>
          <a:ext cx="86391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9" name="Формула" r:id="rId7" imgW="3352680" imgH="279360" progId="Equation.3">
                  <p:embed/>
                </p:oleObj>
              </mc:Choice>
              <mc:Fallback>
                <p:oleObj name="Формула" r:id="rId7" imgW="33526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789363"/>
                        <a:ext cx="863917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307975" y="4579938"/>
          <a:ext cx="86709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0" name="Формула" r:id="rId9" imgW="3365280" imgH="279360" progId="Equation.3">
                  <p:embed/>
                </p:oleObj>
              </mc:Choice>
              <mc:Fallback>
                <p:oleObj name="Формула" r:id="rId9" imgW="33652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4579938"/>
                        <a:ext cx="867092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120650" y="5445125"/>
          <a:ext cx="89328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1" name="Формула" r:id="rId11" imgW="3466800" imgH="279360" progId="Equation.3">
                  <p:embed/>
                </p:oleObj>
              </mc:Choice>
              <mc:Fallback>
                <p:oleObj name="Формула" r:id="rId11" imgW="34668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" y="5445125"/>
                        <a:ext cx="8932863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324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623958" y="295949"/>
            <a:ext cx="5157539" cy="2336550"/>
            <a:chOff x="1750686" y="3473327"/>
            <a:chExt cx="5157539" cy="233655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750686" y="3473327"/>
              <a:ext cx="5157539" cy="2336550"/>
              <a:chOff x="1610816" y="3254990"/>
              <a:chExt cx="5157539" cy="2336550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 flipV="1">
                <a:off x="1888653" y="445677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 flipV="1">
                <a:off x="1610816" y="383822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 flipV="1">
                <a:off x="1610816" y="4012008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 flipV="1">
                <a:off x="1610816" y="4202037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1763216" y="4323030"/>
                <a:ext cx="648072" cy="34756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17" name="Овал 16"/>
              <p:cNvSpPr/>
              <p:nvPr/>
            </p:nvSpPr>
            <p:spPr>
              <a:xfrm>
                <a:off x="1866002" y="3755336"/>
                <a:ext cx="690685" cy="978508"/>
              </a:xfrm>
              <a:prstGeom prst="ellips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2963361" y="3575316"/>
                <a:ext cx="792088" cy="36004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Цилиндр 18"/>
              <p:cNvSpPr/>
              <p:nvPr/>
            </p:nvSpPr>
            <p:spPr>
              <a:xfrm rot="5400000">
                <a:off x="4043481" y="2147636"/>
                <a:ext cx="432048" cy="4176464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Круговая стрелка 19"/>
              <p:cNvSpPr/>
              <p:nvPr/>
            </p:nvSpPr>
            <p:spPr>
              <a:xfrm rot="16200000">
                <a:off x="2746553" y="3755112"/>
                <a:ext cx="1023414" cy="93405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Круговая стрелка 20"/>
              <p:cNvSpPr/>
              <p:nvPr/>
            </p:nvSpPr>
            <p:spPr>
              <a:xfrm rot="5400000" flipV="1">
                <a:off x="4982284" y="3727194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Круговая стрелка 21"/>
              <p:cNvSpPr/>
              <p:nvPr/>
            </p:nvSpPr>
            <p:spPr>
              <a:xfrm rot="5400000" flipV="1">
                <a:off x="5786664" y="3715165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Круговая стрелка 22"/>
              <p:cNvSpPr/>
              <p:nvPr/>
            </p:nvSpPr>
            <p:spPr>
              <a:xfrm rot="16200000">
                <a:off x="3988035" y="3761840"/>
                <a:ext cx="1008112" cy="955270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Круговая стрелка 23"/>
              <p:cNvSpPr/>
              <p:nvPr/>
            </p:nvSpPr>
            <p:spPr>
              <a:xfrm rot="5400000" flipV="1">
                <a:off x="1796586" y="3881859"/>
                <a:ext cx="858628" cy="674493"/>
              </a:xfrm>
              <a:prstGeom prst="circular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629072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>
                <a:off x="5486340" y="3872874"/>
                <a:ext cx="0" cy="171866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4492091" y="3852506"/>
                <a:ext cx="0" cy="17390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>
              <a:xfrm>
                <a:off x="3264794" y="3852505"/>
                <a:ext cx="0" cy="17390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2225820" y="3838228"/>
                <a:ext cx="0" cy="17533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 flipV="1">
                <a:off x="1636625" y="3745016"/>
                <a:ext cx="504056" cy="274828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>
                <a:stCxn id="19" idx="1"/>
                <a:endCxn id="19" idx="3"/>
              </p:cNvCxnSpPr>
              <p:nvPr/>
            </p:nvCxnSpPr>
            <p:spPr>
              <a:xfrm flipH="1">
                <a:off x="2171273" y="4235868"/>
                <a:ext cx="4176464" cy="0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 стрелкой 31"/>
              <p:cNvCxnSpPr/>
              <p:nvPr/>
            </p:nvCxnSpPr>
            <p:spPr>
              <a:xfrm>
                <a:off x="2225900" y="5375516"/>
                <a:ext cx="103236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 стрелкой 32"/>
              <p:cNvCxnSpPr/>
              <p:nvPr/>
            </p:nvCxnSpPr>
            <p:spPr>
              <a:xfrm>
                <a:off x="3258260" y="5375516"/>
                <a:ext cx="1233831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 стрелкой 33"/>
              <p:cNvCxnSpPr/>
              <p:nvPr/>
            </p:nvCxnSpPr>
            <p:spPr>
              <a:xfrm>
                <a:off x="4492091" y="5375516"/>
                <a:ext cx="994249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 стрелкой 34"/>
              <p:cNvCxnSpPr/>
              <p:nvPr/>
            </p:nvCxnSpPr>
            <p:spPr>
              <a:xfrm>
                <a:off x="5486340" y="5375516"/>
                <a:ext cx="80438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2585627" y="497432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endParaRPr lang="ru-RU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757496" y="4984141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  <a:endParaRPr lang="ru-RU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832762" y="4974328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ru-RU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732077" y="4951875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d</a:t>
                </a:r>
                <a:endParaRPr lang="ru-RU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6078385" y="3461391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4</a:t>
                </a:r>
                <a:endParaRPr lang="ru-RU" sz="12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267070" y="3442339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3</a:t>
                </a:r>
                <a:endParaRPr lang="ru-RU" sz="12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329456" y="3451838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2</a:t>
                </a:r>
                <a:endParaRPr lang="ru-RU" sz="120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3017880" y="3390650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/>
                  <a:t>1</a:t>
                </a:r>
                <a:endParaRPr lang="ru-RU" sz="12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21805" y="3409349"/>
                <a:ext cx="4972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</a:t>
                </a:r>
                <a:r>
                  <a:rPr lang="en-US" sz="1200" dirty="0" smtClean="0"/>
                  <a:t>A</a:t>
                </a:r>
                <a:endParaRPr lang="ru-RU" sz="1000" dirty="0"/>
              </a:p>
            </p:txBody>
          </p:sp>
          <p:cxnSp>
            <p:nvCxnSpPr>
              <p:cNvPr id="45" name="Прямая соединительная линия 44"/>
              <p:cNvCxnSpPr/>
              <p:nvPr/>
            </p:nvCxnSpPr>
            <p:spPr>
              <a:xfrm>
                <a:off x="5732077" y="3409349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5796197" y="325499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792144" y="4630550"/>
                <a:ext cx="2487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</a:t>
                </a:r>
                <a:endParaRPr lang="ru-RU" dirty="0"/>
              </a:p>
            </p:txBody>
          </p: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4832762" y="3473327"/>
                <a:ext cx="0" cy="15425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4896882" y="331896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928472" y="4614809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II</a:t>
                </a:r>
                <a:endParaRPr lang="ru-RU" dirty="0" smtClean="0"/>
              </a:p>
            </p:txBody>
          </p: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3865155" y="3721971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929275" y="3567612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60865" y="4863453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III</a:t>
              </a:r>
              <a:endParaRPr lang="ru-RU" dirty="0" smtClean="0"/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2687457" y="3670175"/>
              <a:ext cx="0" cy="15425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751577" y="3515816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83167" y="4811657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IV</a:t>
              </a:r>
              <a:endParaRPr lang="ru-RU" dirty="0" smtClean="0"/>
            </a:p>
          </p:txBody>
        </p:sp>
      </p:grpSp>
      <p:cxnSp>
        <p:nvCxnSpPr>
          <p:cNvPr id="51" name="Прямая соединительная линия 50"/>
          <p:cNvCxnSpPr/>
          <p:nvPr/>
        </p:nvCxnSpPr>
        <p:spPr>
          <a:xfrm>
            <a:off x="2100394" y="3140265"/>
            <a:ext cx="4195703" cy="24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Группа 51"/>
          <p:cNvGrpSpPr/>
          <p:nvPr/>
        </p:nvGrpSpPr>
        <p:grpSpPr>
          <a:xfrm>
            <a:off x="2204232" y="2415205"/>
            <a:ext cx="4170751" cy="1489675"/>
            <a:chOff x="2400879" y="3027976"/>
            <a:chExt cx="4170751" cy="1489675"/>
          </a:xfrm>
        </p:grpSpPr>
        <p:cxnSp>
          <p:nvCxnSpPr>
            <p:cNvPr id="53" name="Прямая соединительная линия 52"/>
            <p:cNvCxnSpPr/>
            <p:nvPr/>
          </p:nvCxnSpPr>
          <p:spPr>
            <a:xfrm flipH="1">
              <a:off x="2432979" y="3029246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 flipH="1">
              <a:off x="3474583" y="3027976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 flipH="1">
              <a:off x="4700566" y="3068960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flipH="1">
              <a:off x="5694815" y="3140968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 flipH="1">
              <a:off x="6500509" y="3050344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>
              <a:off x="2432979" y="3429000"/>
              <a:ext cx="104160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3468049" y="3695160"/>
              <a:ext cx="123383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4706131" y="4221088"/>
              <a:ext cx="98999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5696129" y="3933056"/>
              <a:ext cx="80569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>
              <a:off x="2528846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>
              <a:off x="2619448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>
              <a:off x="2699792" y="3419382"/>
              <a:ext cx="0" cy="3240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2790394" y="3419382"/>
              <a:ext cx="0" cy="3240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2699792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>
              <a:off x="2790394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>
              <a:off x="2881344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>
              <a:off x="2971946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>
              <a:off x="3052290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3142892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>
              <a:off x="3230332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>
              <a:off x="3320934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>
              <a:off x="3401278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>
              <a:off x="3491880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>
              <a:off x="3562224" y="3701333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>
              <a:off x="3640979" y="3698428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>
              <a:off x="3711323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>
              <a:off x="3778879" y="3698065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>
              <a:off x="3849223" y="3698065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>
              <a:off x="3927978" y="3701333"/>
              <a:ext cx="0" cy="517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3998322" y="3698065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4064465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>
              <a:off x="4134809" y="3701333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4213564" y="3698428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>
              <a:off x="4283908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>
              <a:off x="4352557" y="3693083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>
              <a:off x="4422901" y="3699256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>
              <a:off x="4501656" y="3696351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/>
            <p:cNvCxnSpPr/>
            <p:nvPr/>
          </p:nvCxnSpPr>
          <p:spPr>
            <a:xfrm>
              <a:off x="4572000" y="3693083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Прямая соединительная линия 90"/>
            <p:cNvCxnSpPr/>
            <p:nvPr/>
          </p:nvCxnSpPr>
          <p:spPr>
            <a:xfrm>
              <a:off x="4568581" y="3697626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/>
            <p:cNvCxnSpPr/>
            <p:nvPr/>
          </p:nvCxnSpPr>
          <p:spPr>
            <a:xfrm>
              <a:off x="4638925" y="3698065"/>
              <a:ext cx="0" cy="607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 flipV="1">
              <a:off x="4700566" y="3694726"/>
              <a:ext cx="2890" cy="52636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/>
            <p:cNvCxnSpPr/>
            <p:nvPr/>
          </p:nvCxnSpPr>
          <p:spPr>
            <a:xfrm flipV="1">
              <a:off x="4781398" y="3750959"/>
              <a:ext cx="0" cy="47383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/>
            <p:cNvCxnSpPr/>
            <p:nvPr/>
          </p:nvCxnSpPr>
          <p:spPr>
            <a:xfrm>
              <a:off x="3475897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/>
            <p:cNvCxnSpPr/>
            <p:nvPr/>
          </p:nvCxnSpPr>
          <p:spPr>
            <a:xfrm flipV="1">
              <a:off x="4860032" y="375630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/>
            <p:cNvCxnSpPr/>
            <p:nvPr/>
          </p:nvCxnSpPr>
          <p:spPr>
            <a:xfrm flipV="1">
              <a:off x="4928936" y="3757132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Прямая соединительная линия 97"/>
            <p:cNvCxnSpPr/>
            <p:nvPr/>
          </p:nvCxnSpPr>
          <p:spPr>
            <a:xfrm flipV="1">
              <a:off x="5007570" y="3754227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 flipV="1">
              <a:off x="5098400" y="3757132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/>
            <p:cNvCxnSpPr/>
            <p:nvPr/>
          </p:nvCxnSpPr>
          <p:spPr>
            <a:xfrm flipV="1">
              <a:off x="5177034" y="3754227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 flipV="1">
              <a:off x="5263999" y="375386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 flipV="1">
              <a:off x="5342633" y="3750959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/>
            <p:cNvCxnSpPr/>
            <p:nvPr/>
          </p:nvCxnSpPr>
          <p:spPr>
            <a:xfrm flipV="1">
              <a:off x="5429470" y="375386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flipV="1">
              <a:off x="5508104" y="3750959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 flipV="1">
              <a:off x="5573486" y="3756769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 flipV="1">
              <a:off x="5652120" y="375386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 flipH="1" flipV="1">
              <a:off x="5694815" y="3750959"/>
              <a:ext cx="1314" cy="47093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 flipH="1" flipV="1">
              <a:off x="5796136" y="3753036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 flipV="1">
              <a:off x="5725442" y="3755941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/>
            <p:nvPr/>
          </p:nvCxnSpPr>
          <p:spPr>
            <a:xfrm flipH="1" flipV="1">
              <a:off x="5868144" y="3755502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/>
            <p:cNvCxnSpPr/>
            <p:nvPr/>
          </p:nvCxnSpPr>
          <p:spPr>
            <a:xfrm flipH="1" flipV="1">
              <a:off x="6009058" y="3756304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 flipV="1">
              <a:off x="5938364" y="3759209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/>
            <p:cNvCxnSpPr/>
            <p:nvPr/>
          </p:nvCxnSpPr>
          <p:spPr>
            <a:xfrm flipH="1" flipV="1">
              <a:off x="6081066" y="3758770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 flipH="1" flipV="1">
              <a:off x="6215399" y="3756304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/>
            <p:nvPr/>
          </p:nvCxnSpPr>
          <p:spPr>
            <a:xfrm flipV="1">
              <a:off x="6144705" y="3759209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/>
            <p:cNvCxnSpPr/>
            <p:nvPr/>
          </p:nvCxnSpPr>
          <p:spPr>
            <a:xfrm flipH="1" flipV="1">
              <a:off x="6287407" y="3758770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Прямая соединительная линия 116"/>
            <p:cNvCxnSpPr/>
            <p:nvPr/>
          </p:nvCxnSpPr>
          <p:spPr>
            <a:xfrm flipH="1" flipV="1">
              <a:off x="6420736" y="3756304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Прямая соединительная линия 117"/>
            <p:cNvCxnSpPr/>
            <p:nvPr/>
          </p:nvCxnSpPr>
          <p:spPr>
            <a:xfrm flipV="1">
              <a:off x="6350042" y="3759209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Прямая соединительная линия 118"/>
            <p:cNvCxnSpPr/>
            <p:nvPr/>
          </p:nvCxnSpPr>
          <p:spPr>
            <a:xfrm flipH="1" flipV="1">
              <a:off x="6492744" y="3758770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0" name="Овал 119"/>
            <p:cNvSpPr/>
            <p:nvPr/>
          </p:nvSpPr>
          <p:spPr>
            <a:xfrm>
              <a:off x="2816760" y="3530984"/>
              <a:ext cx="130373" cy="120067"/>
            </a:xfrm>
            <a:prstGeom prst="ellips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5114328" y="3921205"/>
              <a:ext cx="130373" cy="120067"/>
            </a:xfrm>
            <a:prstGeom prst="ellips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061787" y="3765027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</a:t>
              </a:r>
              <a:endParaRPr lang="ru-RU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2748736" y="3451712"/>
              <a:ext cx="2664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+</a:t>
              </a:r>
              <a:endParaRPr lang="ru-RU" sz="1100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6173764" y="394969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1,8</a:t>
              </a:r>
              <a:endParaRPr lang="ru-RU" sz="1200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5374553" y="4240652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5,0</a:t>
              </a:r>
              <a:endParaRPr lang="ru-RU" sz="1200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315707" y="3419352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0,5</a:t>
              </a:r>
              <a:endParaRPr lang="ru-RU" sz="1200" dirty="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3530112" y="3416084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0,5</a:t>
              </a:r>
              <a:endParaRPr lang="ru-RU" sz="1200" dirty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3094014" y="3158765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2,0</a:t>
              </a:r>
              <a:endParaRPr lang="ru-RU" sz="1200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400879" y="3158765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2,0</a:t>
              </a:r>
              <a:endParaRPr lang="ru-RU" sz="1200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661099" y="4232121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5,0</a:t>
              </a:r>
              <a:endParaRPr lang="ru-RU" sz="1200" dirty="0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5687544" y="3948098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1,8</a:t>
              </a:r>
              <a:endParaRPr lang="ru-RU" sz="1200" dirty="0"/>
            </a:p>
          </p:txBody>
        </p:sp>
      </p:grpSp>
      <p:sp>
        <p:nvSpPr>
          <p:cNvPr id="132" name="TextBox 131"/>
          <p:cNvSpPr txBox="1"/>
          <p:nvPr/>
        </p:nvSpPr>
        <p:spPr>
          <a:xfrm>
            <a:off x="1524374" y="2928273"/>
            <a:ext cx="6757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кН м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3" name="Группа 132"/>
          <p:cNvGrpSpPr/>
          <p:nvPr/>
        </p:nvGrpSpPr>
        <p:grpSpPr>
          <a:xfrm>
            <a:off x="2205125" y="3304764"/>
            <a:ext cx="4255709" cy="1489675"/>
            <a:chOff x="2400879" y="3027976"/>
            <a:chExt cx="4255709" cy="1489675"/>
          </a:xfrm>
        </p:grpSpPr>
        <p:cxnSp>
          <p:nvCxnSpPr>
            <p:cNvPr id="134" name="Прямая соединительная линия 133"/>
            <p:cNvCxnSpPr/>
            <p:nvPr/>
          </p:nvCxnSpPr>
          <p:spPr>
            <a:xfrm flipH="1">
              <a:off x="2432979" y="3029246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/>
            <p:cNvCxnSpPr/>
            <p:nvPr/>
          </p:nvCxnSpPr>
          <p:spPr>
            <a:xfrm flipH="1">
              <a:off x="3474583" y="3027976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 flipH="1">
              <a:off x="4700566" y="3068960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 flipH="1">
              <a:off x="5694815" y="3140968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/>
            <p:cNvCxnSpPr/>
            <p:nvPr/>
          </p:nvCxnSpPr>
          <p:spPr>
            <a:xfrm flipH="1">
              <a:off x="6500509" y="3050344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/>
            <p:cNvCxnSpPr/>
            <p:nvPr/>
          </p:nvCxnSpPr>
          <p:spPr>
            <a:xfrm>
              <a:off x="2432979" y="3429000"/>
              <a:ext cx="104160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/>
            <p:cNvCxnSpPr/>
            <p:nvPr/>
          </p:nvCxnSpPr>
          <p:spPr>
            <a:xfrm>
              <a:off x="3468049" y="3695160"/>
              <a:ext cx="123383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Прямая соединительная линия 140"/>
            <p:cNvCxnSpPr/>
            <p:nvPr/>
          </p:nvCxnSpPr>
          <p:spPr>
            <a:xfrm>
              <a:off x="4706131" y="4221088"/>
              <a:ext cx="98999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Прямая соединительная линия 141"/>
            <p:cNvCxnSpPr/>
            <p:nvPr/>
          </p:nvCxnSpPr>
          <p:spPr>
            <a:xfrm>
              <a:off x="5696129" y="3933056"/>
              <a:ext cx="80569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Прямая соединительная линия 142"/>
            <p:cNvCxnSpPr/>
            <p:nvPr/>
          </p:nvCxnSpPr>
          <p:spPr>
            <a:xfrm>
              <a:off x="2527393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Прямая соединительная линия 143"/>
            <p:cNvCxnSpPr/>
            <p:nvPr/>
          </p:nvCxnSpPr>
          <p:spPr>
            <a:xfrm>
              <a:off x="2619448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Прямая соединительная линия 144"/>
            <p:cNvCxnSpPr/>
            <p:nvPr/>
          </p:nvCxnSpPr>
          <p:spPr>
            <a:xfrm>
              <a:off x="2699792" y="3419382"/>
              <a:ext cx="0" cy="3240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Прямая соединительная линия 145"/>
            <p:cNvCxnSpPr/>
            <p:nvPr/>
          </p:nvCxnSpPr>
          <p:spPr>
            <a:xfrm>
              <a:off x="2790394" y="3419382"/>
              <a:ext cx="0" cy="3240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Прямая соединительная линия 146"/>
            <p:cNvCxnSpPr/>
            <p:nvPr/>
          </p:nvCxnSpPr>
          <p:spPr>
            <a:xfrm>
              <a:off x="2699792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/>
            <p:cNvCxnSpPr/>
            <p:nvPr/>
          </p:nvCxnSpPr>
          <p:spPr>
            <a:xfrm>
              <a:off x="2790394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Прямая соединительная линия 148"/>
            <p:cNvCxnSpPr/>
            <p:nvPr/>
          </p:nvCxnSpPr>
          <p:spPr>
            <a:xfrm>
              <a:off x="2881344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/>
            <p:cNvCxnSpPr/>
            <p:nvPr/>
          </p:nvCxnSpPr>
          <p:spPr>
            <a:xfrm>
              <a:off x="2971946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Прямая соединительная линия 150"/>
            <p:cNvCxnSpPr/>
            <p:nvPr/>
          </p:nvCxnSpPr>
          <p:spPr>
            <a:xfrm>
              <a:off x="3052290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Прямая соединительная линия 151"/>
            <p:cNvCxnSpPr/>
            <p:nvPr/>
          </p:nvCxnSpPr>
          <p:spPr>
            <a:xfrm>
              <a:off x="3142892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/>
            <p:cNvCxnSpPr/>
            <p:nvPr/>
          </p:nvCxnSpPr>
          <p:spPr>
            <a:xfrm>
              <a:off x="3230332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/>
            <p:cNvCxnSpPr/>
            <p:nvPr/>
          </p:nvCxnSpPr>
          <p:spPr>
            <a:xfrm>
              <a:off x="3320934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Прямая соединительная линия 154"/>
            <p:cNvCxnSpPr/>
            <p:nvPr/>
          </p:nvCxnSpPr>
          <p:spPr>
            <a:xfrm>
              <a:off x="3401278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/>
            <p:cNvCxnSpPr/>
            <p:nvPr/>
          </p:nvCxnSpPr>
          <p:spPr>
            <a:xfrm>
              <a:off x="3491880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/>
            <p:cNvCxnSpPr/>
            <p:nvPr/>
          </p:nvCxnSpPr>
          <p:spPr>
            <a:xfrm>
              <a:off x="3562224" y="3701333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/>
            <p:cNvCxnSpPr/>
            <p:nvPr/>
          </p:nvCxnSpPr>
          <p:spPr>
            <a:xfrm>
              <a:off x="3640979" y="3698428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Прямая соединительная линия 158"/>
            <p:cNvCxnSpPr/>
            <p:nvPr/>
          </p:nvCxnSpPr>
          <p:spPr>
            <a:xfrm>
              <a:off x="3711323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Прямая соединительная линия 159"/>
            <p:cNvCxnSpPr/>
            <p:nvPr/>
          </p:nvCxnSpPr>
          <p:spPr>
            <a:xfrm>
              <a:off x="3778879" y="3698065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/>
            <p:cNvCxnSpPr/>
            <p:nvPr/>
          </p:nvCxnSpPr>
          <p:spPr>
            <a:xfrm>
              <a:off x="3849223" y="3698065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/>
            <p:cNvCxnSpPr/>
            <p:nvPr/>
          </p:nvCxnSpPr>
          <p:spPr>
            <a:xfrm>
              <a:off x="3927978" y="3701333"/>
              <a:ext cx="0" cy="517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/>
            <p:cNvCxnSpPr/>
            <p:nvPr/>
          </p:nvCxnSpPr>
          <p:spPr>
            <a:xfrm>
              <a:off x="3998322" y="3698065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4" name="Прямая соединительная линия 163"/>
            <p:cNvCxnSpPr/>
            <p:nvPr/>
          </p:nvCxnSpPr>
          <p:spPr>
            <a:xfrm>
              <a:off x="4064465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5" name="Прямая соединительная линия 164"/>
            <p:cNvCxnSpPr/>
            <p:nvPr/>
          </p:nvCxnSpPr>
          <p:spPr>
            <a:xfrm>
              <a:off x="4134809" y="3701333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6" name="Прямая соединительная линия 165"/>
            <p:cNvCxnSpPr/>
            <p:nvPr/>
          </p:nvCxnSpPr>
          <p:spPr>
            <a:xfrm>
              <a:off x="4213564" y="3698428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7" name="Прямая соединительная линия 166"/>
            <p:cNvCxnSpPr/>
            <p:nvPr/>
          </p:nvCxnSpPr>
          <p:spPr>
            <a:xfrm>
              <a:off x="4283908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Прямая соединительная линия 167"/>
            <p:cNvCxnSpPr/>
            <p:nvPr/>
          </p:nvCxnSpPr>
          <p:spPr>
            <a:xfrm>
              <a:off x="4352557" y="3693083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Прямая соединительная линия 168"/>
            <p:cNvCxnSpPr/>
            <p:nvPr/>
          </p:nvCxnSpPr>
          <p:spPr>
            <a:xfrm>
              <a:off x="4422901" y="3699256"/>
              <a:ext cx="0" cy="5497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0" name="Прямая соединительная линия 169"/>
            <p:cNvCxnSpPr/>
            <p:nvPr/>
          </p:nvCxnSpPr>
          <p:spPr>
            <a:xfrm>
              <a:off x="4501656" y="3696351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1" name="Прямая соединительная линия 170"/>
            <p:cNvCxnSpPr/>
            <p:nvPr/>
          </p:nvCxnSpPr>
          <p:spPr>
            <a:xfrm>
              <a:off x="4572000" y="3693083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2" name="Прямая соединительная линия 171"/>
            <p:cNvCxnSpPr/>
            <p:nvPr/>
          </p:nvCxnSpPr>
          <p:spPr>
            <a:xfrm>
              <a:off x="4568581" y="3697626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Прямая соединительная линия 172"/>
            <p:cNvCxnSpPr/>
            <p:nvPr/>
          </p:nvCxnSpPr>
          <p:spPr>
            <a:xfrm>
              <a:off x="4638925" y="3698065"/>
              <a:ext cx="0" cy="607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4" name="Прямая соединительная линия 173"/>
            <p:cNvCxnSpPr/>
            <p:nvPr/>
          </p:nvCxnSpPr>
          <p:spPr>
            <a:xfrm flipV="1">
              <a:off x="4700566" y="3694726"/>
              <a:ext cx="2890" cy="52636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5" name="Прямая соединительная линия 174"/>
            <p:cNvCxnSpPr/>
            <p:nvPr/>
          </p:nvCxnSpPr>
          <p:spPr>
            <a:xfrm flipV="1">
              <a:off x="4781398" y="3750959"/>
              <a:ext cx="0" cy="47383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6" name="Прямая соединительная линия 175"/>
            <p:cNvCxnSpPr/>
            <p:nvPr/>
          </p:nvCxnSpPr>
          <p:spPr>
            <a:xfrm>
              <a:off x="3475897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7" name="Прямая соединительная линия 176"/>
            <p:cNvCxnSpPr/>
            <p:nvPr/>
          </p:nvCxnSpPr>
          <p:spPr>
            <a:xfrm flipV="1">
              <a:off x="4860032" y="375630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Прямая соединительная линия 177"/>
            <p:cNvCxnSpPr/>
            <p:nvPr/>
          </p:nvCxnSpPr>
          <p:spPr>
            <a:xfrm flipV="1">
              <a:off x="4928936" y="3757132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Прямая соединительная линия 178"/>
            <p:cNvCxnSpPr/>
            <p:nvPr/>
          </p:nvCxnSpPr>
          <p:spPr>
            <a:xfrm flipV="1">
              <a:off x="5007570" y="3754227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0" name="Прямая соединительная линия 179"/>
            <p:cNvCxnSpPr/>
            <p:nvPr/>
          </p:nvCxnSpPr>
          <p:spPr>
            <a:xfrm flipV="1">
              <a:off x="5098400" y="3757132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1" name="Прямая соединительная линия 180"/>
            <p:cNvCxnSpPr/>
            <p:nvPr/>
          </p:nvCxnSpPr>
          <p:spPr>
            <a:xfrm flipV="1">
              <a:off x="5177034" y="3754227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Прямая соединительная линия 181"/>
            <p:cNvCxnSpPr/>
            <p:nvPr/>
          </p:nvCxnSpPr>
          <p:spPr>
            <a:xfrm flipV="1">
              <a:off x="5263999" y="375386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3" name="Прямая соединительная линия 182"/>
            <p:cNvCxnSpPr/>
            <p:nvPr/>
          </p:nvCxnSpPr>
          <p:spPr>
            <a:xfrm flipV="1">
              <a:off x="5342633" y="3750959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Прямая соединительная линия 183"/>
            <p:cNvCxnSpPr/>
            <p:nvPr/>
          </p:nvCxnSpPr>
          <p:spPr>
            <a:xfrm flipV="1">
              <a:off x="5429470" y="375386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Прямая соединительная линия 184"/>
            <p:cNvCxnSpPr/>
            <p:nvPr/>
          </p:nvCxnSpPr>
          <p:spPr>
            <a:xfrm flipV="1">
              <a:off x="5508104" y="3750959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6" name="Прямая соединительная линия 185"/>
            <p:cNvCxnSpPr/>
            <p:nvPr/>
          </p:nvCxnSpPr>
          <p:spPr>
            <a:xfrm flipV="1">
              <a:off x="5573486" y="3756769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Прямая соединительная линия 186"/>
            <p:cNvCxnSpPr/>
            <p:nvPr/>
          </p:nvCxnSpPr>
          <p:spPr>
            <a:xfrm flipV="1">
              <a:off x="5652120" y="3753864"/>
              <a:ext cx="0" cy="4655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Прямая соединительная линия 187"/>
            <p:cNvCxnSpPr/>
            <p:nvPr/>
          </p:nvCxnSpPr>
          <p:spPr>
            <a:xfrm flipH="1" flipV="1">
              <a:off x="5694815" y="3750959"/>
              <a:ext cx="1314" cy="47093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Прямая соединительная линия 188"/>
            <p:cNvCxnSpPr/>
            <p:nvPr/>
          </p:nvCxnSpPr>
          <p:spPr>
            <a:xfrm flipH="1" flipV="1">
              <a:off x="5796136" y="3753036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0" name="Прямая соединительная линия 189"/>
            <p:cNvCxnSpPr/>
            <p:nvPr/>
          </p:nvCxnSpPr>
          <p:spPr>
            <a:xfrm flipV="1">
              <a:off x="5725442" y="3755941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Прямая соединительная линия 190"/>
            <p:cNvCxnSpPr/>
            <p:nvPr/>
          </p:nvCxnSpPr>
          <p:spPr>
            <a:xfrm flipH="1" flipV="1">
              <a:off x="5868144" y="3755502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Прямая соединительная линия 191"/>
            <p:cNvCxnSpPr/>
            <p:nvPr/>
          </p:nvCxnSpPr>
          <p:spPr>
            <a:xfrm flipH="1" flipV="1">
              <a:off x="6009058" y="3756304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3" name="Прямая соединительная линия 192"/>
            <p:cNvCxnSpPr/>
            <p:nvPr/>
          </p:nvCxnSpPr>
          <p:spPr>
            <a:xfrm flipV="1">
              <a:off x="5938364" y="3759209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4" name="Прямая соединительная линия 193"/>
            <p:cNvCxnSpPr/>
            <p:nvPr/>
          </p:nvCxnSpPr>
          <p:spPr>
            <a:xfrm flipH="1" flipV="1">
              <a:off x="6081066" y="3758770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5" name="Прямая соединительная линия 194"/>
            <p:cNvCxnSpPr/>
            <p:nvPr/>
          </p:nvCxnSpPr>
          <p:spPr>
            <a:xfrm flipH="1" flipV="1">
              <a:off x="6215399" y="3756304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Прямая соединительная линия 195"/>
            <p:cNvCxnSpPr/>
            <p:nvPr/>
          </p:nvCxnSpPr>
          <p:spPr>
            <a:xfrm flipV="1">
              <a:off x="6144705" y="3759209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Прямая соединительная линия 196"/>
            <p:cNvCxnSpPr/>
            <p:nvPr/>
          </p:nvCxnSpPr>
          <p:spPr>
            <a:xfrm flipH="1" flipV="1">
              <a:off x="6287407" y="3758770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/>
            <p:cNvCxnSpPr/>
            <p:nvPr/>
          </p:nvCxnSpPr>
          <p:spPr>
            <a:xfrm flipH="1" flipV="1">
              <a:off x="6420736" y="3756304"/>
              <a:ext cx="1314" cy="1800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/>
            <p:cNvCxnSpPr/>
            <p:nvPr/>
          </p:nvCxnSpPr>
          <p:spPr>
            <a:xfrm flipV="1">
              <a:off x="6350042" y="3759209"/>
              <a:ext cx="0" cy="177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Прямая соединительная линия 199"/>
            <p:cNvCxnSpPr/>
            <p:nvPr/>
          </p:nvCxnSpPr>
          <p:spPr>
            <a:xfrm flipH="1" flipV="1">
              <a:off x="6492744" y="3758770"/>
              <a:ext cx="1314" cy="1742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1" name="Овал 200"/>
            <p:cNvSpPr/>
            <p:nvPr/>
          </p:nvSpPr>
          <p:spPr>
            <a:xfrm>
              <a:off x="2816760" y="3530984"/>
              <a:ext cx="130373" cy="120067"/>
            </a:xfrm>
            <a:prstGeom prst="ellips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2" name="Овал 201"/>
            <p:cNvSpPr/>
            <p:nvPr/>
          </p:nvSpPr>
          <p:spPr>
            <a:xfrm>
              <a:off x="5114328" y="3921205"/>
              <a:ext cx="130373" cy="120067"/>
            </a:xfrm>
            <a:prstGeom prst="ellips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5061787" y="3765027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</a:t>
              </a:r>
              <a:endParaRPr lang="ru-RU" dirty="0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2748736" y="3451712"/>
              <a:ext cx="2664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+</a:t>
              </a:r>
              <a:endParaRPr lang="ru-RU" sz="1100" dirty="0"/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6173764" y="3949693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2,63</a:t>
              </a:r>
              <a:endParaRPr lang="ru-RU" sz="1200" dirty="0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5374553" y="4240652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7,29</a:t>
              </a:r>
              <a:endParaRPr lang="ru-RU" sz="12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315707" y="3419352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0,72</a:t>
              </a:r>
              <a:endParaRPr lang="ru-RU" sz="12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3530112" y="3416084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0,72</a:t>
              </a:r>
              <a:endParaRPr lang="ru-RU" sz="12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3094014" y="3158765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2,91</a:t>
              </a:r>
              <a:endParaRPr lang="ru-RU" sz="1200" dirty="0"/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2400879" y="3158765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2,91</a:t>
              </a:r>
              <a:endParaRPr lang="ru-RU" sz="1200" dirty="0"/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5687544" y="3948098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2,63</a:t>
              </a:r>
              <a:endParaRPr lang="ru-RU" sz="1200" dirty="0"/>
            </a:p>
          </p:txBody>
        </p:sp>
      </p:grpSp>
      <p:cxnSp>
        <p:nvCxnSpPr>
          <p:cNvPr id="213" name="Прямая соединительная линия 212"/>
          <p:cNvCxnSpPr/>
          <p:nvPr/>
        </p:nvCxnSpPr>
        <p:spPr>
          <a:xfrm>
            <a:off x="2087409" y="4030432"/>
            <a:ext cx="4225920" cy="4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14" name="Прямоугольник 213"/>
              <p:cNvSpPr/>
              <p:nvPr/>
            </p:nvSpPr>
            <p:spPr>
              <a:xfrm>
                <a:off x="1665290" y="3755222"/>
                <a:ext cx="4108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/>
                          <a:ea typeface="Cambria Math"/>
                        </a:rPr>
                        <m:t>𝜏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4" name="Прямоугольник 2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290" y="3755222"/>
                <a:ext cx="410818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5" name="Прямоугольник 214"/>
          <p:cNvSpPr/>
          <p:nvPr/>
        </p:nvSpPr>
        <p:spPr>
          <a:xfrm>
            <a:off x="6374983" y="3849254"/>
            <a:ext cx="242400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Эпюра </a:t>
            </a:r>
            <a:r>
              <a:rPr lang="ru-RU" dirty="0">
                <a:solidFill>
                  <a:srgbClr val="FF0000"/>
                </a:solidFill>
              </a:rPr>
              <a:t>напряжений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6360879" y="2817099"/>
            <a:ext cx="243810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Эпюра крутящих моментов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grpSp>
        <p:nvGrpSpPr>
          <p:cNvPr id="217" name="Группа 216"/>
          <p:cNvGrpSpPr/>
          <p:nvPr/>
        </p:nvGrpSpPr>
        <p:grpSpPr>
          <a:xfrm>
            <a:off x="2237882" y="4333682"/>
            <a:ext cx="4747988" cy="1409136"/>
            <a:chOff x="2432979" y="3027976"/>
            <a:chExt cx="4747988" cy="1409136"/>
          </a:xfrm>
        </p:grpSpPr>
        <p:cxnSp>
          <p:nvCxnSpPr>
            <p:cNvPr id="218" name="Прямая соединительная линия 217"/>
            <p:cNvCxnSpPr/>
            <p:nvPr/>
          </p:nvCxnSpPr>
          <p:spPr>
            <a:xfrm flipH="1">
              <a:off x="2432979" y="3029246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Прямая соединительная линия 218"/>
            <p:cNvCxnSpPr/>
            <p:nvPr/>
          </p:nvCxnSpPr>
          <p:spPr>
            <a:xfrm flipH="1">
              <a:off x="3474583" y="3027976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Прямая соединительная линия 219"/>
            <p:cNvCxnSpPr/>
            <p:nvPr/>
          </p:nvCxnSpPr>
          <p:spPr>
            <a:xfrm flipH="1">
              <a:off x="4700566" y="3068960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Прямая соединительная линия 220"/>
            <p:cNvCxnSpPr/>
            <p:nvPr/>
          </p:nvCxnSpPr>
          <p:spPr>
            <a:xfrm flipH="1">
              <a:off x="5689388" y="3140968"/>
              <a:ext cx="6741" cy="12961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Прямая соединительная линия 221"/>
            <p:cNvCxnSpPr/>
            <p:nvPr/>
          </p:nvCxnSpPr>
          <p:spPr>
            <a:xfrm flipH="1">
              <a:off x="6500509" y="3050344"/>
              <a:ext cx="1314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Прямая соединительная линия 222"/>
            <p:cNvCxnSpPr/>
            <p:nvPr/>
          </p:nvCxnSpPr>
          <p:spPr>
            <a:xfrm flipV="1">
              <a:off x="2434823" y="3429000"/>
              <a:ext cx="1040417" cy="32403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4" name="Прямая соединительная линия 223"/>
            <p:cNvCxnSpPr/>
            <p:nvPr/>
          </p:nvCxnSpPr>
          <p:spPr>
            <a:xfrm flipV="1">
              <a:off x="3460506" y="3266816"/>
              <a:ext cx="1254911" cy="15938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5" name="Прямая соединительная линия 224"/>
            <p:cNvCxnSpPr/>
            <p:nvPr/>
          </p:nvCxnSpPr>
          <p:spPr>
            <a:xfrm>
              <a:off x="4700565" y="3266816"/>
              <a:ext cx="988823" cy="66950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6" name="Прямая соединительная линия 225"/>
            <p:cNvCxnSpPr/>
            <p:nvPr/>
          </p:nvCxnSpPr>
          <p:spPr>
            <a:xfrm>
              <a:off x="5690281" y="3936324"/>
              <a:ext cx="802463" cy="270463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7" name="Прямая соединительная линия 226"/>
            <p:cNvCxnSpPr/>
            <p:nvPr/>
          </p:nvCxnSpPr>
          <p:spPr>
            <a:xfrm>
              <a:off x="2528846" y="3723059"/>
              <a:ext cx="0" cy="299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Прямая соединительная линия 227"/>
            <p:cNvCxnSpPr/>
            <p:nvPr/>
          </p:nvCxnSpPr>
          <p:spPr>
            <a:xfrm>
              <a:off x="2619448" y="3695160"/>
              <a:ext cx="0" cy="578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Прямая соединительная линия 230"/>
            <p:cNvCxnSpPr/>
            <p:nvPr/>
          </p:nvCxnSpPr>
          <p:spPr>
            <a:xfrm>
              <a:off x="2699792" y="3672622"/>
              <a:ext cx="0" cy="8041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2" name="Прямая соединительная линия 231"/>
            <p:cNvCxnSpPr/>
            <p:nvPr/>
          </p:nvCxnSpPr>
          <p:spPr>
            <a:xfrm>
              <a:off x="2790394" y="3644058"/>
              <a:ext cx="0" cy="1089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3" name="Прямая соединительная линия 232"/>
            <p:cNvCxnSpPr/>
            <p:nvPr/>
          </p:nvCxnSpPr>
          <p:spPr>
            <a:xfrm>
              <a:off x="2881344" y="3616737"/>
              <a:ext cx="0" cy="1362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4" name="Прямая соединительная линия 233"/>
            <p:cNvCxnSpPr/>
            <p:nvPr/>
          </p:nvCxnSpPr>
          <p:spPr>
            <a:xfrm>
              <a:off x="2971946" y="3585051"/>
              <a:ext cx="0" cy="16798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5" name="Прямая соединительная линия 234"/>
            <p:cNvCxnSpPr/>
            <p:nvPr/>
          </p:nvCxnSpPr>
          <p:spPr>
            <a:xfrm>
              <a:off x="3052290" y="3557468"/>
              <a:ext cx="0" cy="19556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6" name="Прямая соединительная линия 235"/>
            <p:cNvCxnSpPr/>
            <p:nvPr/>
          </p:nvCxnSpPr>
          <p:spPr>
            <a:xfrm>
              <a:off x="3142892" y="3530984"/>
              <a:ext cx="0" cy="22205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7" name="Прямая соединительная линия 236"/>
            <p:cNvCxnSpPr/>
            <p:nvPr/>
          </p:nvCxnSpPr>
          <p:spPr>
            <a:xfrm>
              <a:off x="3230332" y="3513012"/>
              <a:ext cx="0" cy="240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8" name="Прямая соединительная линия 237"/>
            <p:cNvCxnSpPr/>
            <p:nvPr/>
          </p:nvCxnSpPr>
          <p:spPr>
            <a:xfrm>
              <a:off x="3320934" y="3479248"/>
              <a:ext cx="0" cy="2737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9" name="Прямая соединительная линия 238"/>
            <p:cNvCxnSpPr/>
            <p:nvPr/>
          </p:nvCxnSpPr>
          <p:spPr>
            <a:xfrm>
              <a:off x="3401278" y="3451712"/>
              <a:ext cx="0" cy="3013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1" name="Прямая соединительная линия 240"/>
            <p:cNvCxnSpPr/>
            <p:nvPr/>
          </p:nvCxnSpPr>
          <p:spPr>
            <a:xfrm>
              <a:off x="3562224" y="3413799"/>
              <a:ext cx="0" cy="3425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2" name="Прямая соединительная линия 241"/>
            <p:cNvCxnSpPr/>
            <p:nvPr/>
          </p:nvCxnSpPr>
          <p:spPr>
            <a:xfrm>
              <a:off x="3640979" y="3413799"/>
              <a:ext cx="0" cy="3425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3" name="Прямая соединительная линия 242"/>
            <p:cNvCxnSpPr/>
            <p:nvPr/>
          </p:nvCxnSpPr>
          <p:spPr>
            <a:xfrm>
              <a:off x="3711323" y="3398709"/>
              <a:ext cx="0" cy="35432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4" name="Прямая соединительная линия 243"/>
            <p:cNvCxnSpPr/>
            <p:nvPr/>
          </p:nvCxnSpPr>
          <p:spPr>
            <a:xfrm>
              <a:off x="3778879" y="3380093"/>
              <a:ext cx="0" cy="3758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5" name="Прямая соединительная линия 244"/>
            <p:cNvCxnSpPr/>
            <p:nvPr/>
          </p:nvCxnSpPr>
          <p:spPr>
            <a:xfrm>
              <a:off x="3849223" y="3380093"/>
              <a:ext cx="0" cy="37294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6" name="Прямая соединительная линия 245"/>
            <p:cNvCxnSpPr/>
            <p:nvPr/>
          </p:nvCxnSpPr>
          <p:spPr>
            <a:xfrm>
              <a:off x="3927978" y="3380093"/>
              <a:ext cx="0" cy="37294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7" name="Прямая соединительная линия 246"/>
            <p:cNvCxnSpPr/>
            <p:nvPr/>
          </p:nvCxnSpPr>
          <p:spPr>
            <a:xfrm>
              <a:off x="3998322" y="3358995"/>
              <a:ext cx="0" cy="3969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8" name="Прямая соединительная линия 247"/>
            <p:cNvCxnSpPr/>
            <p:nvPr/>
          </p:nvCxnSpPr>
          <p:spPr>
            <a:xfrm>
              <a:off x="4064465" y="3358995"/>
              <a:ext cx="0" cy="39404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9" name="Прямая соединительная линия 248"/>
            <p:cNvCxnSpPr/>
            <p:nvPr/>
          </p:nvCxnSpPr>
          <p:spPr>
            <a:xfrm>
              <a:off x="4134809" y="3346506"/>
              <a:ext cx="0" cy="40979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0" name="Прямая соединительная линия 249"/>
            <p:cNvCxnSpPr/>
            <p:nvPr/>
          </p:nvCxnSpPr>
          <p:spPr>
            <a:xfrm>
              <a:off x="4213564" y="3340748"/>
              <a:ext cx="0" cy="41555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1" name="Прямая соединительная линия 250"/>
            <p:cNvCxnSpPr/>
            <p:nvPr/>
          </p:nvCxnSpPr>
          <p:spPr>
            <a:xfrm>
              <a:off x="4283908" y="3337945"/>
              <a:ext cx="0" cy="41509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2" name="Прямая соединительная линия 251"/>
            <p:cNvCxnSpPr/>
            <p:nvPr/>
          </p:nvCxnSpPr>
          <p:spPr>
            <a:xfrm>
              <a:off x="4352557" y="3337945"/>
              <a:ext cx="0" cy="41301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3" name="Прямая соединительная линия 252"/>
            <p:cNvCxnSpPr/>
            <p:nvPr/>
          </p:nvCxnSpPr>
          <p:spPr>
            <a:xfrm>
              <a:off x="4422901" y="3297932"/>
              <a:ext cx="0" cy="4562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4" name="Прямая соединительная линия 253"/>
            <p:cNvCxnSpPr/>
            <p:nvPr/>
          </p:nvCxnSpPr>
          <p:spPr>
            <a:xfrm>
              <a:off x="4501656" y="3297932"/>
              <a:ext cx="0" cy="4562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6" name="Прямая соединительная линия 255"/>
            <p:cNvCxnSpPr/>
            <p:nvPr/>
          </p:nvCxnSpPr>
          <p:spPr>
            <a:xfrm>
              <a:off x="4568581" y="3297932"/>
              <a:ext cx="0" cy="45757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7" name="Прямая соединительная линия 256"/>
            <p:cNvCxnSpPr/>
            <p:nvPr/>
          </p:nvCxnSpPr>
          <p:spPr>
            <a:xfrm>
              <a:off x="4638925" y="3277052"/>
              <a:ext cx="0" cy="48171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8" name="Прямая соединительная линия 257"/>
            <p:cNvCxnSpPr/>
            <p:nvPr/>
          </p:nvCxnSpPr>
          <p:spPr>
            <a:xfrm>
              <a:off x="4703456" y="3266816"/>
              <a:ext cx="5412" cy="49239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9" name="Прямая соединительная линия 258"/>
            <p:cNvCxnSpPr/>
            <p:nvPr/>
          </p:nvCxnSpPr>
          <p:spPr>
            <a:xfrm>
              <a:off x="4781398" y="3340748"/>
              <a:ext cx="0" cy="41021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0" name="Прямая соединительная линия 259"/>
            <p:cNvCxnSpPr/>
            <p:nvPr/>
          </p:nvCxnSpPr>
          <p:spPr>
            <a:xfrm>
              <a:off x="3475897" y="3429000"/>
              <a:ext cx="0" cy="3240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1" name="Прямая соединительная линия 260"/>
            <p:cNvCxnSpPr/>
            <p:nvPr/>
          </p:nvCxnSpPr>
          <p:spPr>
            <a:xfrm>
              <a:off x="4860032" y="3380093"/>
              <a:ext cx="1" cy="3762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2" name="Прямая соединительная линия 261"/>
            <p:cNvCxnSpPr/>
            <p:nvPr/>
          </p:nvCxnSpPr>
          <p:spPr>
            <a:xfrm>
              <a:off x="4928936" y="3426195"/>
              <a:ext cx="0" cy="33093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3" name="Прямая соединительная линия 262"/>
            <p:cNvCxnSpPr/>
            <p:nvPr/>
          </p:nvCxnSpPr>
          <p:spPr>
            <a:xfrm>
              <a:off x="5007570" y="3479248"/>
              <a:ext cx="0" cy="27497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4" name="Прямая соединительная линия 263"/>
            <p:cNvCxnSpPr/>
            <p:nvPr/>
          </p:nvCxnSpPr>
          <p:spPr>
            <a:xfrm>
              <a:off x="5098400" y="3530984"/>
              <a:ext cx="0" cy="2261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5" name="Прямая соединительная линия 264"/>
            <p:cNvCxnSpPr/>
            <p:nvPr/>
          </p:nvCxnSpPr>
          <p:spPr>
            <a:xfrm>
              <a:off x="5177034" y="3591017"/>
              <a:ext cx="0" cy="1632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6" name="Прямая соединительная линия 265"/>
            <p:cNvCxnSpPr/>
            <p:nvPr/>
          </p:nvCxnSpPr>
          <p:spPr>
            <a:xfrm>
              <a:off x="5263999" y="3651051"/>
              <a:ext cx="0" cy="10281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7" name="Прямая соединительная линия 266"/>
            <p:cNvCxnSpPr/>
            <p:nvPr/>
          </p:nvCxnSpPr>
          <p:spPr>
            <a:xfrm>
              <a:off x="5342633" y="3695160"/>
              <a:ext cx="0" cy="557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9" name="Прямая соединительная линия 268"/>
            <p:cNvCxnSpPr/>
            <p:nvPr/>
          </p:nvCxnSpPr>
          <p:spPr>
            <a:xfrm flipV="1">
              <a:off x="5508104" y="3750959"/>
              <a:ext cx="0" cy="7408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0" name="Прямая соединительная линия 269"/>
            <p:cNvCxnSpPr/>
            <p:nvPr/>
          </p:nvCxnSpPr>
          <p:spPr>
            <a:xfrm flipV="1">
              <a:off x="5573486" y="3756769"/>
              <a:ext cx="0" cy="90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3" name="Прямая соединительная линия 272"/>
            <p:cNvCxnSpPr/>
            <p:nvPr/>
          </p:nvCxnSpPr>
          <p:spPr>
            <a:xfrm flipV="1">
              <a:off x="5796136" y="3753037"/>
              <a:ext cx="0" cy="2329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4" name="Прямая соединительная линия 273"/>
            <p:cNvCxnSpPr/>
            <p:nvPr/>
          </p:nvCxnSpPr>
          <p:spPr>
            <a:xfrm flipV="1">
              <a:off x="5725442" y="3755942"/>
              <a:ext cx="0" cy="18038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5" name="Прямая соединительная линия 274"/>
            <p:cNvCxnSpPr/>
            <p:nvPr/>
          </p:nvCxnSpPr>
          <p:spPr>
            <a:xfrm flipV="1">
              <a:off x="5868144" y="3755502"/>
              <a:ext cx="0" cy="2305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6" name="Прямая соединительная линия 275"/>
            <p:cNvCxnSpPr/>
            <p:nvPr/>
          </p:nvCxnSpPr>
          <p:spPr>
            <a:xfrm flipV="1">
              <a:off x="6009058" y="3756304"/>
              <a:ext cx="0" cy="30172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7" name="Прямая соединительная линия 276"/>
            <p:cNvCxnSpPr/>
            <p:nvPr/>
          </p:nvCxnSpPr>
          <p:spPr>
            <a:xfrm flipV="1">
              <a:off x="5938364" y="3759211"/>
              <a:ext cx="0" cy="22680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8" name="Прямая соединительная линия 277"/>
            <p:cNvCxnSpPr/>
            <p:nvPr/>
          </p:nvCxnSpPr>
          <p:spPr>
            <a:xfrm flipV="1">
              <a:off x="6081066" y="3758770"/>
              <a:ext cx="0" cy="29925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9" name="Прямая соединительная линия 278"/>
            <p:cNvCxnSpPr/>
            <p:nvPr/>
          </p:nvCxnSpPr>
          <p:spPr>
            <a:xfrm flipV="1">
              <a:off x="6215399" y="3756304"/>
              <a:ext cx="0" cy="36821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0" name="Прямая соединительная линия 279"/>
            <p:cNvCxnSpPr/>
            <p:nvPr/>
          </p:nvCxnSpPr>
          <p:spPr>
            <a:xfrm flipV="1">
              <a:off x="6144705" y="3759211"/>
              <a:ext cx="0" cy="3123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1" name="Прямая соединительная линия 280"/>
            <p:cNvCxnSpPr/>
            <p:nvPr/>
          </p:nvCxnSpPr>
          <p:spPr>
            <a:xfrm flipV="1">
              <a:off x="6287407" y="3758770"/>
              <a:ext cx="0" cy="3657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2" name="Прямая соединительная линия 281"/>
            <p:cNvCxnSpPr/>
            <p:nvPr/>
          </p:nvCxnSpPr>
          <p:spPr>
            <a:xfrm flipV="1">
              <a:off x="6420736" y="3756304"/>
              <a:ext cx="0" cy="43526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3" name="Прямая соединительная линия 282"/>
            <p:cNvCxnSpPr/>
            <p:nvPr/>
          </p:nvCxnSpPr>
          <p:spPr>
            <a:xfrm flipH="1" flipV="1">
              <a:off x="6350042" y="3759211"/>
              <a:ext cx="1844" cy="37082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4" name="Прямая соединительная линия 283"/>
            <p:cNvCxnSpPr/>
            <p:nvPr/>
          </p:nvCxnSpPr>
          <p:spPr>
            <a:xfrm flipV="1">
              <a:off x="6492744" y="3758770"/>
              <a:ext cx="0" cy="44801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9" name="TextBox 288"/>
            <p:cNvSpPr txBox="1"/>
            <p:nvPr/>
          </p:nvSpPr>
          <p:spPr>
            <a:xfrm>
              <a:off x="6528224" y="3986017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/>
                <a:t>0,0165</a:t>
              </a:r>
              <a:endParaRPr lang="ru-RU" sz="1200" dirty="0"/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5007570" y="3973934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/>
                <a:t>0,0052</a:t>
              </a:r>
              <a:endParaRPr lang="ru-RU" sz="1200" dirty="0"/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4006700" y="3080726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0,</a:t>
              </a:r>
              <a:r>
                <a:rPr lang="ru-RU" sz="1200" dirty="0" smtClean="0"/>
                <a:t>0208</a:t>
              </a:r>
              <a:endParaRPr lang="ru-RU" sz="1200" dirty="0"/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2854930" y="3193718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/>
                <a:t>0,0156</a:t>
              </a:r>
              <a:endParaRPr lang="ru-RU" sz="1200" dirty="0"/>
            </a:p>
          </p:txBody>
        </p:sp>
      </p:grpSp>
      <p:cxnSp>
        <p:nvCxnSpPr>
          <p:cNvPr id="297" name="Прямая соединительная линия 296"/>
          <p:cNvCxnSpPr/>
          <p:nvPr/>
        </p:nvCxnSpPr>
        <p:spPr>
          <a:xfrm>
            <a:off x="2225831" y="5068835"/>
            <a:ext cx="4225920" cy="4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3" name="Прямая соединительная линия 382"/>
          <p:cNvCxnSpPr/>
          <p:nvPr/>
        </p:nvCxnSpPr>
        <p:spPr>
          <a:xfrm flipV="1">
            <a:off x="5455474" y="5067365"/>
            <a:ext cx="0" cy="1771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0" name="TextBox 419"/>
              <p:cNvSpPr txBox="1"/>
              <p:nvPr/>
            </p:nvSpPr>
            <p:spPr>
              <a:xfrm>
                <a:off x="1696386" y="4813848"/>
                <a:ext cx="4108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𝜑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20" name="TextBox 4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6386" y="4813848"/>
                <a:ext cx="410817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1" name="Прямая соединительная линия 420"/>
          <p:cNvCxnSpPr/>
          <p:nvPr/>
        </p:nvCxnSpPr>
        <p:spPr>
          <a:xfrm flipH="1" flipV="1">
            <a:off x="5739873" y="5074402"/>
            <a:ext cx="1844" cy="2988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3" name="Прямоугольник 422"/>
          <p:cNvSpPr/>
          <p:nvPr/>
        </p:nvSpPr>
        <p:spPr>
          <a:xfrm>
            <a:off x="6379161" y="4690572"/>
            <a:ext cx="242400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Эпюра углов </a:t>
            </a:r>
            <a:r>
              <a:rPr lang="ru-RU" dirty="0">
                <a:solidFill>
                  <a:srgbClr val="FF0000"/>
                </a:solidFill>
              </a:rPr>
              <a:t>закручивания </a:t>
            </a:r>
          </a:p>
        </p:txBody>
      </p:sp>
      <p:cxnSp>
        <p:nvCxnSpPr>
          <p:cNvPr id="424" name="Прямая соединительная линия 423"/>
          <p:cNvCxnSpPr/>
          <p:nvPr/>
        </p:nvCxnSpPr>
        <p:spPr>
          <a:xfrm>
            <a:off x="2239726" y="3717779"/>
            <a:ext cx="0" cy="3240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5" name="Прямая соединительная линия 424"/>
          <p:cNvCxnSpPr/>
          <p:nvPr/>
        </p:nvCxnSpPr>
        <p:spPr>
          <a:xfrm>
            <a:off x="2237225" y="2814152"/>
            <a:ext cx="0" cy="3240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52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129</TotalTime>
  <Words>626</Words>
  <Application>Microsoft Office PowerPoint</Application>
  <PresentationFormat>Экран (4:3)</PresentationFormat>
  <Paragraphs>327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Ясность</vt:lpstr>
      <vt:lpstr>Формула</vt:lpstr>
      <vt:lpstr>Презентация PowerPoint</vt:lpstr>
      <vt:lpstr>Кручение</vt:lpstr>
      <vt:lpstr>Презентация PowerPoint</vt:lpstr>
      <vt:lpstr>ПРИМЕР</vt:lpstr>
      <vt:lpstr>Презентация PowerPoint</vt:lpstr>
      <vt:lpstr>Определение момента сил в заделке</vt:lpstr>
      <vt:lpstr>Определение крутящих моментов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Определение напряжений</vt:lpstr>
      <vt:lpstr>Презентация PowerPoint</vt:lpstr>
      <vt:lpstr>Презентация PowerPoint</vt:lpstr>
      <vt:lpstr>Презентация PowerPoint</vt:lpstr>
      <vt:lpstr>Определение углов закручивания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30</cp:revision>
  <dcterms:created xsi:type="dcterms:W3CDTF">2015-11-01T05:51:18Z</dcterms:created>
  <dcterms:modified xsi:type="dcterms:W3CDTF">2015-11-04T06:55:44Z</dcterms:modified>
</cp:coreProperties>
</file>