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59" r:id="rId22"/>
    <p:sldId id="260" r:id="rId23"/>
    <p:sldId id="279" r:id="rId24"/>
    <p:sldId id="284" r:id="rId25"/>
    <p:sldId id="285" r:id="rId26"/>
    <p:sldId id="280" r:id="rId27"/>
    <p:sldId id="281" r:id="rId28"/>
    <p:sldId id="282" r:id="rId29"/>
    <p:sldId id="286" r:id="rId30"/>
    <p:sldId id="287" r:id="rId31"/>
    <p:sldId id="28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B4CEC22-252E-4DF0-9643-5994D8F37F8F}">
          <p14:sldIdLst>
            <p14:sldId id="257"/>
            <p14:sldId id="258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59"/>
            <p14:sldId id="260"/>
            <p14:sldId id="279"/>
            <p14:sldId id="284"/>
            <p14:sldId id="285"/>
            <p14:sldId id="280"/>
            <p14:sldId id="281"/>
            <p14:sldId id="282"/>
            <p14:sldId id="286"/>
            <p14:sldId id="287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2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F2752C3-6282-44D8-AF87-C9548ED92A79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8529DBE-AA6F-4C79-B850-0CA20ECC83D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tpu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1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5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6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2" name="WordArt 12"/>
          <p:cNvSpPr>
            <a:spLocks noChangeArrowheads="1" noChangeShapeType="1"/>
          </p:cNvSpPr>
          <p:nvPr/>
        </p:nvSpPr>
        <p:spPr bwMode="auto">
          <a:xfrm>
            <a:off x="684213" y="981075"/>
            <a:ext cx="7772400" cy="2592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9610" y="2557800"/>
            <a:ext cx="8716788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000" dirty="0" smtClean="0"/>
              <a:t>Механика </a:t>
            </a:r>
            <a:endParaRPr lang="ru-RU" sz="6000" b="1" cap="none" spc="0" dirty="0">
              <a:ln w="24500" cmpd="dbl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4664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Национальный  исследовательский </a:t>
            </a:r>
          </a:p>
          <a:p>
            <a:pPr algn="ctr"/>
            <a:r>
              <a:rPr lang="ru-RU" sz="2800" i="1" dirty="0" smtClean="0"/>
              <a:t>Томский политехнический университет</a:t>
            </a:r>
            <a:endParaRPr lang="ru-RU" sz="2800" i="1" dirty="0"/>
          </a:p>
        </p:txBody>
      </p:sp>
      <p:pic>
        <p:nvPicPr>
          <p:cNvPr id="44034" name="Picture 2" descr="Национальный исследовательский Томский политехнический университет(ТПУ)">
            <a:hlinkClick r:id="rId2" tooltip="Национальный исследовательский Томский политехнический университет(ТПУ)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709" y="505567"/>
            <a:ext cx="935414" cy="7381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19767"/>
            <a:ext cx="723900" cy="723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3729" y="5805264"/>
            <a:ext cx="65709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Лектор </a:t>
            </a:r>
            <a:r>
              <a:rPr lang="ru-RU" sz="2000" b="1" i="1" dirty="0" smtClean="0"/>
              <a:t>Новосельцева Мария Викторовна</a:t>
            </a:r>
          </a:p>
          <a:p>
            <a:pPr algn="r"/>
            <a:r>
              <a:rPr lang="ru-RU" dirty="0" smtClean="0"/>
              <a:t>Ассистент кафедры Теоретической и прикладной механики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50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204864"/>
            <a:ext cx="5213982" cy="201622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ctr"/>
            <a:r>
              <a:rPr lang="ru-RU" dirty="0" err="1"/>
              <a:t>Энерго</a:t>
            </a:r>
            <a:r>
              <a:rPr lang="ru-RU" dirty="0"/>
              <a:t>-кинематический расчет привода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29200"/>
            <a:ext cx="1320701" cy="132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 smtClean="0"/>
              <a:t>Условие задачи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cs typeface="Times New Roman" pitchFamily="18" charset="0"/>
              </a:rPr>
              <a:t>Для заданной схемы привода по заданным номинальной мощности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i="1" dirty="0" smtClean="0">
                <a:cs typeface="Times New Roman" pitchFamily="18" charset="0"/>
              </a:rPr>
              <a:t>P</a:t>
            </a:r>
            <a:r>
              <a:rPr lang="ru-RU" sz="2800" baseline="-25000" dirty="0" err="1" smtClean="0">
                <a:cs typeface="Times New Roman" pitchFamily="18" charset="0"/>
              </a:rPr>
              <a:t>рм</a:t>
            </a:r>
            <a:r>
              <a:rPr lang="ru-RU" sz="2800" dirty="0" smtClean="0">
                <a:cs typeface="Times New Roman" pitchFamily="18" charset="0"/>
              </a:rPr>
              <a:t> и частоте вращения рабочей машины </a:t>
            </a:r>
            <a:r>
              <a:rPr lang="en-US" sz="2800" i="1" dirty="0" smtClean="0">
                <a:cs typeface="Times New Roman" pitchFamily="18" charset="0"/>
              </a:rPr>
              <a:t>n</a:t>
            </a:r>
            <a:r>
              <a:rPr lang="ru-RU" sz="2800" baseline="-25000" dirty="0" err="1" smtClean="0">
                <a:cs typeface="Times New Roman" pitchFamily="18" charset="0"/>
              </a:rPr>
              <a:t>рм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ru-RU" sz="2800" dirty="0" smtClean="0">
                <a:cs typeface="Times New Roman" pitchFamily="18" charset="0"/>
              </a:rPr>
              <a:t>требуется: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cs typeface="Times New Roman" pitchFamily="18" charset="0"/>
              </a:rPr>
              <a:t>п</a:t>
            </a:r>
            <a:r>
              <a:rPr lang="ru-RU" sz="2800" dirty="0" smtClean="0">
                <a:cs typeface="Times New Roman" pitchFamily="18" charset="0"/>
              </a:rPr>
              <a:t>одобрать электродвигатель по требуемой мощности,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cs typeface="Times New Roman" pitchFamily="18" charset="0"/>
              </a:rPr>
              <a:t>о</a:t>
            </a:r>
            <a:r>
              <a:rPr lang="ru-RU" sz="2800" dirty="0" smtClean="0">
                <a:cs typeface="Times New Roman" pitchFamily="18" charset="0"/>
              </a:rPr>
              <a:t>пределить общее передаточное число привода и разбить его по ступеням,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 smtClean="0">
                <a:cs typeface="Times New Roman" pitchFamily="18" charset="0"/>
              </a:rPr>
              <a:t>определить мощности на валах привода</a:t>
            </a:r>
            <a:r>
              <a:rPr lang="en-US" sz="2800" dirty="0" smtClean="0">
                <a:cs typeface="Times New Roman" pitchFamily="18" charset="0"/>
              </a:rPr>
              <a:t>,</a:t>
            </a:r>
          </a:p>
          <a:p>
            <a:pPr algn="just">
              <a:lnSpc>
                <a:spcPct val="120000"/>
              </a:lnSpc>
            </a:pPr>
            <a:r>
              <a:rPr lang="ru-RU" sz="2800" dirty="0"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cs typeface="Times New Roman" panose="02020603050405020304" pitchFamily="18" charset="0"/>
              </a:rPr>
              <a:t>пределить частоты вращения валов привода</a:t>
            </a:r>
            <a:r>
              <a:rPr lang="en-US" sz="2800" dirty="0" smtClean="0">
                <a:cs typeface="Times New Roman" panose="02020603050405020304" pitchFamily="18" charset="0"/>
              </a:rPr>
              <a:t>,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800" dirty="0"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cs typeface="Times New Roman" panose="02020603050405020304" pitchFamily="18" charset="0"/>
              </a:rPr>
              <a:t>пределить угловые скорости валов привода</a:t>
            </a:r>
            <a:r>
              <a:rPr lang="en-US" sz="2800" dirty="0" smtClean="0">
                <a:cs typeface="Times New Roman" panose="02020603050405020304" pitchFamily="18" charset="0"/>
              </a:rPr>
              <a:t>,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800" dirty="0"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cs typeface="Times New Roman" panose="02020603050405020304" pitchFamily="18" charset="0"/>
              </a:rPr>
              <a:t>пределить моменты на валах привода.</a:t>
            </a:r>
            <a:endParaRPr lang="ru-RU" sz="2800" dirty="0"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013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Содержимое 2"/>
          <p:cNvSpPr>
            <a:spLocks noGrp="1"/>
          </p:cNvSpPr>
          <p:nvPr>
            <p:ph idx="1"/>
          </p:nvPr>
        </p:nvSpPr>
        <p:spPr>
          <a:xfrm>
            <a:off x="5220072" y="549594"/>
            <a:ext cx="3610744" cy="35898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Исходные данные</a:t>
            </a:r>
            <a:r>
              <a:rPr lang="en-US" b="1" dirty="0" smtClean="0"/>
              <a:t>:</a:t>
            </a:r>
          </a:p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i="1" baseline="-25000" dirty="0" err="1" smtClean="0">
                <a:latin typeface="Times New Roman" pitchFamily="18" charset="0"/>
                <a:cs typeface="Times New Roman" pitchFamily="18" charset="0"/>
              </a:rPr>
              <a:t>рм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кВт</a:t>
            </a:r>
          </a:p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i="1" baseline="-25000" dirty="0" err="1" smtClean="0">
                <a:latin typeface="Times New Roman" pitchFamily="18" charset="0"/>
                <a:cs typeface="Times New Roman" pitchFamily="18" charset="0"/>
              </a:rPr>
              <a:t>рм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=10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мин</a:t>
            </a:r>
            <a:r>
              <a:rPr lang="ru-RU" i="1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Реверсивный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20000 ч.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1" name="Группа 150"/>
          <p:cNvGrpSpPr/>
          <p:nvPr/>
        </p:nvGrpSpPr>
        <p:grpSpPr>
          <a:xfrm>
            <a:off x="625703" y="732202"/>
            <a:ext cx="4155619" cy="4824536"/>
            <a:chOff x="827584" y="764704"/>
            <a:chExt cx="4155619" cy="4824536"/>
          </a:xfrm>
        </p:grpSpPr>
        <p:sp>
          <p:nvSpPr>
            <p:cNvPr id="2" name="Овал 1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12" name="Прямая соединительная линия 11"/>
            <p:cNvCxnSpPr>
              <a:stCxn id="2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рямоугольник 32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" name="Прямая соединительная линия 40"/>
            <p:cNvCxnSpPr>
              <a:stCxn id="33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>
              <a:stCxn id="78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>
              <a:stCxn id="78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114" name="Прямая соединительная линия 113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122" name="Прямая соединительная линия 121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127" name="Прямая соединительная линия 12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130" name="Прямая соединительная линия 129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133" name="Прямая соединительная линия 13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Прямая соединительная линия 13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5" name="Прямая соединительная линия 134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Овал 140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144" name="Прямая соединительная линия 143"/>
            <p:cNvCxnSpPr>
              <a:stCxn id="78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12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Группа 150"/>
          <p:cNvGrpSpPr/>
          <p:nvPr/>
        </p:nvGrpSpPr>
        <p:grpSpPr>
          <a:xfrm>
            <a:off x="2355097" y="1832912"/>
            <a:ext cx="4155619" cy="4824536"/>
            <a:chOff x="827584" y="764704"/>
            <a:chExt cx="4155619" cy="4824536"/>
          </a:xfrm>
        </p:grpSpPr>
        <p:sp>
          <p:nvSpPr>
            <p:cNvPr id="2" name="Овал 1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12" name="Прямая соединительная линия 11"/>
            <p:cNvCxnSpPr>
              <a:stCxn id="2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рямоугольник 32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" name="Прямая соединительная линия 40"/>
            <p:cNvCxnSpPr>
              <a:stCxn id="33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>
              <a:stCxn id="78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>
              <a:stCxn id="78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114" name="Прямая соединительная линия 113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122" name="Прямая соединительная линия 121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127" name="Прямая соединительная линия 12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130" name="Прямая соединительная линия 129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133" name="Прямая соединительная линия 13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Прямая соединительная линия 13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5" name="Прямая соединительная линия 134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Овал 140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144" name="Прямая соединительная линия 143"/>
            <p:cNvCxnSpPr>
              <a:stCxn id="78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ln w="28575">
            <a:solidFill>
              <a:srgbClr val="FF0000"/>
            </a:solidFill>
          </a:ln>
        </p:spPr>
        <p:txBody>
          <a:bodyPr/>
          <a:lstStyle/>
          <a:p>
            <a:r>
              <a:rPr lang="ru-RU" i="1" dirty="0" smtClean="0"/>
              <a:t>Анализ схемы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07114" y="2985040"/>
            <a:ext cx="195232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Электродвигатель</a:t>
            </a:r>
            <a:endParaRPr lang="ru-RU" dirty="0"/>
          </a:p>
        </p:txBody>
      </p:sp>
      <p:cxnSp>
        <p:nvCxnSpPr>
          <p:cNvPr id="6" name="Прямая соединительная линия 5"/>
          <p:cNvCxnSpPr>
            <a:stCxn id="4" idx="0"/>
            <a:endCxn id="2" idx="2"/>
          </p:cNvCxnSpPr>
          <p:nvPr/>
        </p:nvCxnSpPr>
        <p:spPr>
          <a:xfrm flipV="1">
            <a:off x="1283279" y="2264960"/>
            <a:ext cx="1071818" cy="720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529165" y="3808486"/>
            <a:ext cx="8259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Муфта</a:t>
            </a:r>
            <a:endParaRPr lang="ru-RU" dirty="0"/>
          </a:p>
        </p:txBody>
      </p:sp>
      <p:cxnSp>
        <p:nvCxnSpPr>
          <p:cNvPr id="72" name="Прямая соединительная линия 71"/>
          <p:cNvCxnSpPr>
            <a:stCxn id="71" idx="0"/>
          </p:cNvCxnSpPr>
          <p:nvPr/>
        </p:nvCxnSpPr>
        <p:spPr>
          <a:xfrm flipV="1">
            <a:off x="1942131" y="2492896"/>
            <a:ext cx="1205054" cy="13155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372200" y="4055868"/>
            <a:ext cx="183415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Рабочая машина</a:t>
            </a:r>
            <a:endParaRPr lang="ru-RU" dirty="0"/>
          </a:p>
        </p:txBody>
      </p:sp>
      <p:cxnSp>
        <p:nvCxnSpPr>
          <p:cNvPr id="88" name="Прямая соединительная линия 87"/>
          <p:cNvCxnSpPr>
            <a:stCxn id="86" idx="2"/>
            <a:endCxn id="142" idx="0"/>
          </p:cNvCxnSpPr>
          <p:nvPr/>
        </p:nvCxnSpPr>
        <p:spPr>
          <a:xfrm flipH="1">
            <a:off x="6171521" y="4425200"/>
            <a:ext cx="1117757" cy="1018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36714" y="4797108"/>
            <a:ext cx="281083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Зубчатая цилиндрическая</a:t>
            </a:r>
          </a:p>
          <a:p>
            <a:r>
              <a:rPr lang="ru-RU" dirty="0"/>
              <a:t>к</a:t>
            </a:r>
            <a:r>
              <a:rPr lang="ru-RU" dirty="0" smtClean="0"/>
              <a:t>осозубая передача</a:t>
            </a:r>
            <a:endParaRPr lang="ru-RU" dirty="0"/>
          </a:p>
        </p:txBody>
      </p:sp>
      <p:cxnSp>
        <p:nvCxnSpPr>
          <p:cNvPr id="90" name="Прямая соединительная линия 89"/>
          <p:cNvCxnSpPr>
            <a:stCxn id="30" idx="4"/>
            <a:endCxn id="89" idx="0"/>
          </p:cNvCxnSpPr>
          <p:nvPr/>
        </p:nvCxnSpPr>
        <p:spPr>
          <a:xfrm flipH="1">
            <a:off x="1942131" y="2981325"/>
            <a:ext cx="1791669" cy="18157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олилиния 25"/>
          <p:cNvSpPr/>
          <p:nvPr/>
        </p:nvSpPr>
        <p:spPr>
          <a:xfrm>
            <a:off x="4656811" y="2636912"/>
            <a:ext cx="852943" cy="4204226"/>
          </a:xfrm>
          <a:custGeom>
            <a:avLst/>
            <a:gdLst>
              <a:gd name="connsiteX0" fmla="*/ 115214 w 852943"/>
              <a:gd name="connsiteY0" fmla="*/ 620442 h 4204226"/>
              <a:gd name="connsiteX1" fmla="*/ 39014 w 852943"/>
              <a:gd name="connsiteY1" fmla="*/ 1411017 h 4204226"/>
              <a:gd name="connsiteX2" fmla="*/ 29489 w 852943"/>
              <a:gd name="connsiteY2" fmla="*/ 2096817 h 4204226"/>
              <a:gd name="connsiteX3" fmla="*/ 914 w 852943"/>
              <a:gd name="connsiteY3" fmla="*/ 2706417 h 4204226"/>
              <a:gd name="connsiteX4" fmla="*/ 67589 w 852943"/>
              <a:gd name="connsiteY4" fmla="*/ 4049442 h 4204226"/>
              <a:gd name="connsiteX5" fmla="*/ 448589 w 852943"/>
              <a:gd name="connsiteY5" fmla="*/ 4144692 h 4204226"/>
              <a:gd name="connsiteX6" fmla="*/ 677189 w 852943"/>
              <a:gd name="connsiteY6" fmla="*/ 3773217 h 4204226"/>
              <a:gd name="connsiteX7" fmla="*/ 781964 w 852943"/>
              <a:gd name="connsiteY7" fmla="*/ 2935017 h 4204226"/>
              <a:gd name="connsiteX8" fmla="*/ 848639 w 852943"/>
              <a:gd name="connsiteY8" fmla="*/ 1715817 h 4204226"/>
              <a:gd name="connsiteX9" fmla="*/ 658139 w 852943"/>
              <a:gd name="connsiteY9" fmla="*/ 439467 h 4204226"/>
              <a:gd name="connsiteX10" fmla="*/ 400964 w 852943"/>
              <a:gd name="connsiteY10" fmla="*/ 1317 h 4204226"/>
              <a:gd name="connsiteX11" fmla="*/ 210464 w 852943"/>
              <a:gd name="connsiteY11" fmla="*/ 315642 h 4204226"/>
              <a:gd name="connsiteX12" fmla="*/ 115214 w 852943"/>
              <a:gd name="connsiteY12" fmla="*/ 620442 h 420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2943" h="4204226">
                <a:moveTo>
                  <a:pt x="115214" y="620442"/>
                </a:moveTo>
                <a:cubicBezTo>
                  <a:pt x="86639" y="803004"/>
                  <a:pt x="53301" y="1164955"/>
                  <a:pt x="39014" y="1411017"/>
                </a:cubicBezTo>
                <a:cubicBezTo>
                  <a:pt x="24727" y="1657079"/>
                  <a:pt x="35839" y="1880917"/>
                  <a:pt x="29489" y="2096817"/>
                </a:cubicBezTo>
                <a:cubicBezTo>
                  <a:pt x="23139" y="2312717"/>
                  <a:pt x="-5436" y="2380980"/>
                  <a:pt x="914" y="2706417"/>
                </a:cubicBezTo>
                <a:cubicBezTo>
                  <a:pt x="7264" y="3031854"/>
                  <a:pt x="-7023" y="3809730"/>
                  <a:pt x="67589" y="4049442"/>
                </a:cubicBezTo>
                <a:cubicBezTo>
                  <a:pt x="142201" y="4289154"/>
                  <a:pt x="346989" y="4190729"/>
                  <a:pt x="448589" y="4144692"/>
                </a:cubicBezTo>
                <a:cubicBezTo>
                  <a:pt x="550189" y="4098655"/>
                  <a:pt x="621626" y="3974830"/>
                  <a:pt x="677189" y="3773217"/>
                </a:cubicBezTo>
                <a:cubicBezTo>
                  <a:pt x="732752" y="3571604"/>
                  <a:pt x="753389" y="3277917"/>
                  <a:pt x="781964" y="2935017"/>
                </a:cubicBezTo>
                <a:cubicBezTo>
                  <a:pt x="810539" y="2592117"/>
                  <a:pt x="869277" y="2131742"/>
                  <a:pt x="848639" y="1715817"/>
                </a:cubicBezTo>
                <a:cubicBezTo>
                  <a:pt x="828002" y="1299892"/>
                  <a:pt x="732751" y="725217"/>
                  <a:pt x="658139" y="439467"/>
                </a:cubicBezTo>
                <a:cubicBezTo>
                  <a:pt x="583527" y="153717"/>
                  <a:pt x="475577" y="21955"/>
                  <a:pt x="400964" y="1317"/>
                </a:cubicBezTo>
                <a:cubicBezTo>
                  <a:pt x="326351" y="-19321"/>
                  <a:pt x="256501" y="207692"/>
                  <a:pt x="210464" y="315642"/>
                </a:cubicBezTo>
                <a:cubicBezTo>
                  <a:pt x="164427" y="423592"/>
                  <a:pt x="143789" y="437880"/>
                  <a:pt x="115214" y="620442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TextBox 94"/>
          <p:cNvSpPr txBox="1"/>
          <p:nvPr/>
        </p:nvSpPr>
        <p:spPr>
          <a:xfrm>
            <a:off x="685814" y="6290383"/>
            <a:ext cx="296542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Открытая цепная передача</a:t>
            </a:r>
            <a:endParaRPr lang="ru-RU" dirty="0"/>
          </a:p>
        </p:txBody>
      </p:sp>
      <p:cxnSp>
        <p:nvCxnSpPr>
          <p:cNvPr id="98" name="Прямая соединительная линия 97"/>
          <p:cNvCxnSpPr>
            <a:stCxn id="26" idx="2"/>
            <a:endCxn id="95" idx="3"/>
          </p:cNvCxnSpPr>
          <p:nvPr/>
        </p:nvCxnSpPr>
        <p:spPr>
          <a:xfrm flipH="1">
            <a:off x="3651241" y="4733729"/>
            <a:ext cx="1035059" cy="1741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лилиния 29"/>
          <p:cNvSpPr/>
          <p:nvPr/>
        </p:nvSpPr>
        <p:spPr>
          <a:xfrm>
            <a:off x="3733385" y="1858266"/>
            <a:ext cx="543723" cy="2504974"/>
          </a:xfrm>
          <a:custGeom>
            <a:avLst/>
            <a:gdLst>
              <a:gd name="connsiteX0" fmla="*/ 295690 w 543723"/>
              <a:gd name="connsiteY0" fmla="*/ 27684 h 2504974"/>
              <a:gd name="connsiteX1" fmla="*/ 114715 w 543723"/>
              <a:gd name="connsiteY1" fmla="*/ 46734 h 2504974"/>
              <a:gd name="connsiteX2" fmla="*/ 38515 w 543723"/>
              <a:gd name="connsiteY2" fmla="*/ 237234 h 2504974"/>
              <a:gd name="connsiteX3" fmla="*/ 38515 w 543723"/>
              <a:gd name="connsiteY3" fmla="*/ 684909 h 2504974"/>
              <a:gd name="connsiteX4" fmla="*/ 415 w 543723"/>
              <a:gd name="connsiteY4" fmla="*/ 1123059 h 2504974"/>
              <a:gd name="connsiteX5" fmla="*/ 19465 w 543723"/>
              <a:gd name="connsiteY5" fmla="*/ 1570734 h 2504974"/>
              <a:gd name="connsiteX6" fmla="*/ 38515 w 543723"/>
              <a:gd name="connsiteY6" fmla="*/ 1999359 h 2504974"/>
              <a:gd name="connsiteX7" fmla="*/ 57565 w 543723"/>
              <a:gd name="connsiteY7" fmla="*/ 2323209 h 2504974"/>
              <a:gd name="connsiteX8" fmla="*/ 267115 w 543723"/>
              <a:gd name="connsiteY8" fmla="*/ 2504184 h 2504974"/>
              <a:gd name="connsiteX9" fmla="*/ 495715 w 543723"/>
              <a:gd name="connsiteY9" fmla="*/ 2370834 h 2504974"/>
              <a:gd name="connsiteX10" fmla="*/ 514765 w 543723"/>
              <a:gd name="connsiteY10" fmla="*/ 1970784 h 2504974"/>
              <a:gd name="connsiteX11" fmla="*/ 514765 w 543723"/>
              <a:gd name="connsiteY11" fmla="*/ 1532634 h 2504974"/>
              <a:gd name="connsiteX12" fmla="*/ 524290 w 543723"/>
              <a:gd name="connsiteY12" fmla="*/ 1065909 h 2504974"/>
              <a:gd name="connsiteX13" fmla="*/ 543340 w 543723"/>
              <a:gd name="connsiteY13" fmla="*/ 589659 h 2504974"/>
              <a:gd name="connsiteX14" fmla="*/ 505240 w 543723"/>
              <a:gd name="connsiteY14" fmla="*/ 180084 h 2504974"/>
              <a:gd name="connsiteX15" fmla="*/ 448090 w 543723"/>
              <a:gd name="connsiteY15" fmla="*/ 8634 h 2504974"/>
              <a:gd name="connsiteX16" fmla="*/ 295690 w 543723"/>
              <a:gd name="connsiteY16" fmla="*/ 27684 h 25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3723" h="2504974">
                <a:moveTo>
                  <a:pt x="295690" y="27684"/>
                </a:moveTo>
                <a:lnTo>
                  <a:pt x="114715" y="46734"/>
                </a:lnTo>
                <a:cubicBezTo>
                  <a:pt x="71853" y="81659"/>
                  <a:pt x="51215" y="130872"/>
                  <a:pt x="38515" y="237234"/>
                </a:cubicBezTo>
                <a:cubicBezTo>
                  <a:pt x="25815" y="343596"/>
                  <a:pt x="44865" y="537272"/>
                  <a:pt x="38515" y="684909"/>
                </a:cubicBezTo>
                <a:cubicBezTo>
                  <a:pt x="32165" y="832546"/>
                  <a:pt x="3590" y="975422"/>
                  <a:pt x="415" y="1123059"/>
                </a:cubicBezTo>
                <a:cubicBezTo>
                  <a:pt x="-2760" y="1270697"/>
                  <a:pt x="13115" y="1424684"/>
                  <a:pt x="19465" y="1570734"/>
                </a:cubicBezTo>
                <a:cubicBezTo>
                  <a:pt x="25815" y="1716784"/>
                  <a:pt x="32165" y="1873947"/>
                  <a:pt x="38515" y="1999359"/>
                </a:cubicBezTo>
                <a:cubicBezTo>
                  <a:pt x="44865" y="2124772"/>
                  <a:pt x="19465" y="2239072"/>
                  <a:pt x="57565" y="2323209"/>
                </a:cubicBezTo>
                <a:cubicBezTo>
                  <a:pt x="95665" y="2407347"/>
                  <a:pt x="194090" y="2496247"/>
                  <a:pt x="267115" y="2504184"/>
                </a:cubicBezTo>
                <a:cubicBezTo>
                  <a:pt x="340140" y="2512121"/>
                  <a:pt x="454440" y="2459734"/>
                  <a:pt x="495715" y="2370834"/>
                </a:cubicBezTo>
                <a:cubicBezTo>
                  <a:pt x="536990" y="2281934"/>
                  <a:pt x="511590" y="2110484"/>
                  <a:pt x="514765" y="1970784"/>
                </a:cubicBezTo>
                <a:cubicBezTo>
                  <a:pt x="517940" y="1831084"/>
                  <a:pt x="513178" y="1683446"/>
                  <a:pt x="514765" y="1532634"/>
                </a:cubicBezTo>
                <a:cubicBezTo>
                  <a:pt x="516352" y="1381822"/>
                  <a:pt x="519528" y="1223071"/>
                  <a:pt x="524290" y="1065909"/>
                </a:cubicBezTo>
                <a:cubicBezTo>
                  <a:pt x="529052" y="908747"/>
                  <a:pt x="546515" y="737297"/>
                  <a:pt x="543340" y="589659"/>
                </a:cubicBezTo>
                <a:cubicBezTo>
                  <a:pt x="540165" y="442022"/>
                  <a:pt x="521115" y="276922"/>
                  <a:pt x="505240" y="180084"/>
                </a:cubicBezTo>
                <a:cubicBezTo>
                  <a:pt x="489365" y="83247"/>
                  <a:pt x="481427" y="34034"/>
                  <a:pt x="448090" y="8634"/>
                </a:cubicBezTo>
                <a:cubicBezTo>
                  <a:pt x="414753" y="-16766"/>
                  <a:pt x="351252" y="21334"/>
                  <a:pt x="295690" y="2768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4189791" y="1948083"/>
            <a:ext cx="576642" cy="596110"/>
          </a:xfrm>
          <a:custGeom>
            <a:avLst/>
            <a:gdLst>
              <a:gd name="connsiteX0" fmla="*/ 467934 w 576642"/>
              <a:gd name="connsiteY0" fmla="*/ 33117 h 596110"/>
              <a:gd name="connsiteX1" fmla="*/ 420309 w 576642"/>
              <a:gd name="connsiteY1" fmla="*/ 14067 h 596110"/>
              <a:gd name="connsiteX2" fmla="*/ 210759 w 576642"/>
              <a:gd name="connsiteY2" fmla="*/ 4542 h 596110"/>
              <a:gd name="connsiteX3" fmla="*/ 48834 w 576642"/>
              <a:gd name="connsiteY3" fmla="*/ 90267 h 596110"/>
              <a:gd name="connsiteX4" fmla="*/ 1209 w 576642"/>
              <a:gd name="connsiteY4" fmla="*/ 328392 h 596110"/>
              <a:gd name="connsiteX5" fmla="*/ 86934 w 576642"/>
              <a:gd name="connsiteY5" fmla="*/ 518892 h 596110"/>
              <a:gd name="connsiteX6" fmla="*/ 363159 w 576642"/>
              <a:gd name="connsiteY6" fmla="*/ 595092 h 596110"/>
              <a:gd name="connsiteX7" fmla="*/ 563184 w 576642"/>
              <a:gd name="connsiteY7" fmla="*/ 471267 h 596110"/>
              <a:gd name="connsiteX8" fmla="*/ 553659 w 576642"/>
              <a:gd name="connsiteY8" fmla="*/ 280767 h 596110"/>
              <a:gd name="connsiteX9" fmla="*/ 515559 w 576642"/>
              <a:gd name="connsiteY9" fmla="*/ 156942 h 596110"/>
              <a:gd name="connsiteX10" fmla="*/ 467934 w 576642"/>
              <a:gd name="connsiteY10" fmla="*/ 33117 h 59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642" h="596110">
                <a:moveTo>
                  <a:pt x="467934" y="33117"/>
                </a:moveTo>
                <a:cubicBezTo>
                  <a:pt x="452059" y="9304"/>
                  <a:pt x="463171" y="18829"/>
                  <a:pt x="420309" y="14067"/>
                </a:cubicBezTo>
                <a:cubicBezTo>
                  <a:pt x="377446" y="9304"/>
                  <a:pt x="272671" y="-8158"/>
                  <a:pt x="210759" y="4542"/>
                </a:cubicBezTo>
                <a:cubicBezTo>
                  <a:pt x="148846" y="17242"/>
                  <a:pt x="83759" y="36292"/>
                  <a:pt x="48834" y="90267"/>
                </a:cubicBezTo>
                <a:cubicBezTo>
                  <a:pt x="13909" y="144242"/>
                  <a:pt x="-5141" y="256955"/>
                  <a:pt x="1209" y="328392"/>
                </a:cubicBezTo>
                <a:cubicBezTo>
                  <a:pt x="7559" y="399829"/>
                  <a:pt x="26609" y="474442"/>
                  <a:pt x="86934" y="518892"/>
                </a:cubicBezTo>
                <a:cubicBezTo>
                  <a:pt x="147259" y="563342"/>
                  <a:pt x="283784" y="603029"/>
                  <a:pt x="363159" y="595092"/>
                </a:cubicBezTo>
                <a:cubicBezTo>
                  <a:pt x="442534" y="587155"/>
                  <a:pt x="531434" y="523654"/>
                  <a:pt x="563184" y="471267"/>
                </a:cubicBezTo>
                <a:cubicBezTo>
                  <a:pt x="594934" y="418880"/>
                  <a:pt x="561596" y="333154"/>
                  <a:pt x="553659" y="280767"/>
                </a:cubicBezTo>
                <a:cubicBezTo>
                  <a:pt x="545722" y="228380"/>
                  <a:pt x="529846" y="196629"/>
                  <a:pt x="515559" y="156942"/>
                </a:cubicBezTo>
                <a:cubicBezTo>
                  <a:pt x="501272" y="117255"/>
                  <a:pt x="483809" y="56930"/>
                  <a:pt x="467934" y="331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TextBox 101"/>
          <p:cNvSpPr txBox="1"/>
          <p:nvPr/>
        </p:nvSpPr>
        <p:spPr>
          <a:xfrm>
            <a:off x="5834188" y="1628800"/>
            <a:ext cx="134203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Подшипник</a:t>
            </a:r>
            <a:endParaRPr lang="ru-RU" dirty="0"/>
          </a:p>
        </p:txBody>
      </p:sp>
      <p:cxnSp>
        <p:nvCxnSpPr>
          <p:cNvPr id="103" name="Прямая соединительная линия 102"/>
          <p:cNvCxnSpPr>
            <a:stCxn id="102" idx="1"/>
            <a:endCxn id="35" idx="9"/>
          </p:cNvCxnSpPr>
          <p:nvPr/>
        </p:nvCxnSpPr>
        <p:spPr>
          <a:xfrm flipH="1">
            <a:off x="4705350" y="1813466"/>
            <a:ext cx="1128838" cy="291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736212" y="2120944"/>
            <a:ext cx="8713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Корпус</a:t>
            </a:r>
            <a:endParaRPr lang="ru-RU" dirty="0"/>
          </a:p>
        </p:txBody>
      </p:sp>
      <p:cxnSp>
        <p:nvCxnSpPr>
          <p:cNvPr id="107" name="Прямая соединительная линия 106"/>
          <p:cNvCxnSpPr>
            <a:stCxn id="106" idx="1"/>
          </p:cNvCxnSpPr>
          <p:nvPr/>
        </p:nvCxnSpPr>
        <p:spPr>
          <a:xfrm flipH="1">
            <a:off x="4443330" y="2305610"/>
            <a:ext cx="1292882" cy="5354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олилиния 38"/>
          <p:cNvSpPr/>
          <p:nvPr/>
        </p:nvSpPr>
        <p:spPr>
          <a:xfrm>
            <a:off x="3362205" y="1516634"/>
            <a:ext cx="1535938" cy="3129606"/>
          </a:xfrm>
          <a:custGeom>
            <a:avLst/>
            <a:gdLst>
              <a:gd name="connsiteX0" fmla="*/ 590670 w 1535938"/>
              <a:gd name="connsiteY0" fmla="*/ 7366 h 3129606"/>
              <a:gd name="connsiteX1" fmla="*/ 200145 w 1535938"/>
              <a:gd name="connsiteY1" fmla="*/ 159766 h 3129606"/>
              <a:gd name="connsiteX2" fmla="*/ 76320 w 1535938"/>
              <a:gd name="connsiteY2" fmla="*/ 693166 h 3129606"/>
              <a:gd name="connsiteX3" fmla="*/ 95370 w 1535938"/>
              <a:gd name="connsiteY3" fmla="*/ 1226566 h 3129606"/>
              <a:gd name="connsiteX4" fmla="*/ 28695 w 1535938"/>
              <a:gd name="connsiteY4" fmla="*/ 1807591 h 3129606"/>
              <a:gd name="connsiteX5" fmla="*/ 120 w 1535938"/>
              <a:gd name="connsiteY5" fmla="*/ 2321941 h 3129606"/>
              <a:gd name="connsiteX6" fmla="*/ 38220 w 1535938"/>
              <a:gd name="connsiteY6" fmla="*/ 2779141 h 3129606"/>
              <a:gd name="connsiteX7" fmla="*/ 266820 w 1535938"/>
              <a:gd name="connsiteY7" fmla="*/ 3026791 h 3129606"/>
              <a:gd name="connsiteX8" fmla="*/ 714495 w 1535938"/>
              <a:gd name="connsiteY8" fmla="*/ 3122041 h 3129606"/>
              <a:gd name="connsiteX9" fmla="*/ 952620 w 1535938"/>
              <a:gd name="connsiteY9" fmla="*/ 3093466 h 3129606"/>
              <a:gd name="connsiteX10" fmla="*/ 1190745 w 1535938"/>
              <a:gd name="connsiteY10" fmla="*/ 2855341 h 3129606"/>
              <a:gd name="connsiteX11" fmla="*/ 1247895 w 1535938"/>
              <a:gd name="connsiteY11" fmla="*/ 2426716 h 3129606"/>
              <a:gd name="connsiteX12" fmla="*/ 1362195 w 1535938"/>
              <a:gd name="connsiteY12" fmla="*/ 1950466 h 3129606"/>
              <a:gd name="connsiteX13" fmla="*/ 1438395 w 1535938"/>
              <a:gd name="connsiteY13" fmla="*/ 1645666 h 3129606"/>
              <a:gd name="connsiteX14" fmla="*/ 1505070 w 1535938"/>
              <a:gd name="connsiteY14" fmla="*/ 1197991 h 3129606"/>
              <a:gd name="connsiteX15" fmla="*/ 1533645 w 1535938"/>
              <a:gd name="connsiteY15" fmla="*/ 626491 h 3129606"/>
              <a:gd name="connsiteX16" fmla="*/ 1447920 w 1535938"/>
              <a:gd name="connsiteY16" fmla="*/ 293116 h 3129606"/>
              <a:gd name="connsiteX17" fmla="*/ 1324095 w 1535938"/>
              <a:gd name="connsiteY17" fmla="*/ 159766 h 3129606"/>
              <a:gd name="connsiteX18" fmla="*/ 943095 w 1535938"/>
              <a:gd name="connsiteY18" fmla="*/ 35941 h 3129606"/>
              <a:gd name="connsiteX19" fmla="*/ 590670 w 1535938"/>
              <a:gd name="connsiteY19" fmla="*/ 7366 h 312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35938" h="3129606">
                <a:moveTo>
                  <a:pt x="590670" y="7366"/>
                </a:moveTo>
                <a:cubicBezTo>
                  <a:pt x="466845" y="28003"/>
                  <a:pt x="285870" y="45466"/>
                  <a:pt x="200145" y="159766"/>
                </a:cubicBezTo>
                <a:cubicBezTo>
                  <a:pt x="114420" y="274066"/>
                  <a:pt x="93782" y="515366"/>
                  <a:pt x="76320" y="693166"/>
                </a:cubicBezTo>
                <a:cubicBezTo>
                  <a:pt x="58858" y="870966"/>
                  <a:pt x="103307" y="1040829"/>
                  <a:pt x="95370" y="1226566"/>
                </a:cubicBezTo>
                <a:cubicBezTo>
                  <a:pt x="87433" y="1412303"/>
                  <a:pt x="44570" y="1625029"/>
                  <a:pt x="28695" y="1807591"/>
                </a:cubicBezTo>
                <a:cubicBezTo>
                  <a:pt x="12820" y="1990153"/>
                  <a:pt x="-1468" y="2160016"/>
                  <a:pt x="120" y="2321941"/>
                </a:cubicBezTo>
                <a:cubicBezTo>
                  <a:pt x="1707" y="2483866"/>
                  <a:pt x="-6230" y="2661666"/>
                  <a:pt x="38220" y="2779141"/>
                </a:cubicBezTo>
                <a:cubicBezTo>
                  <a:pt x="82670" y="2896616"/>
                  <a:pt x="154107" y="2969641"/>
                  <a:pt x="266820" y="3026791"/>
                </a:cubicBezTo>
                <a:cubicBezTo>
                  <a:pt x="379532" y="3083941"/>
                  <a:pt x="600195" y="3110929"/>
                  <a:pt x="714495" y="3122041"/>
                </a:cubicBezTo>
                <a:cubicBezTo>
                  <a:pt x="828795" y="3133153"/>
                  <a:pt x="873245" y="3137916"/>
                  <a:pt x="952620" y="3093466"/>
                </a:cubicBezTo>
                <a:cubicBezTo>
                  <a:pt x="1031995" y="3049016"/>
                  <a:pt x="1141533" y="2966466"/>
                  <a:pt x="1190745" y="2855341"/>
                </a:cubicBezTo>
                <a:cubicBezTo>
                  <a:pt x="1239957" y="2744216"/>
                  <a:pt x="1219320" y="2577529"/>
                  <a:pt x="1247895" y="2426716"/>
                </a:cubicBezTo>
                <a:cubicBezTo>
                  <a:pt x="1276470" y="2275904"/>
                  <a:pt x="1330445" y="2080641"/>
                  <a:pt x="1362195" y="1950466"/>
                </a:cubicBezTo>
                <a:cubicBezTo>
                  <a:pt x="1393945" y="1820291"/>
                  <a:pt x="1414583" y="1771079"/>
                  <a:pt x="1438395" y="1645666"/>
                </a:cubicBezTo>
                <a:cubicBezTo>
                  <a:pt x="1462208" y="1520254"/>
                  <a:pt x="1489195" y="1367853"/>
                  <a:pt x="1505070" y="1197991"/>
                </a:cubicBezTo>
                <a:cubicBezTo>
                  <a:pt x="1520945" y="1028129"/>
                  <a:pt x="1543170" y="777304"/>
                  <a:pt x="1533645" y="626491"/>
                </a:cubicBezTo>
                <a:cubicBezTo>
                  <a:pt x="1524120" y="475678"/>
                  <a:pt x="1482845" y="370903"/>
                  <a:pt x="1447920" y="293116"/>
                </a:cubicBezTo>
                <a:cubicBezTo>
                  <a:pt x="1412995" y="215329"/>
                  <a:pt x="1408232" y="202628"/>
                  <a:pt x="1324095" y="159766"/>
                </a:cubicBezTo>
                <a:cubicBezTo>
                  <a:pt x="1239958" y="116904"/>
                  <a:pt x="1066920" y="58166"/>
                  <a:pt x="943095" y="35941"/>
                </a:cubicBezTo>
                <a:cubicBezTo>
                  <a:pt x="819270" y="13716"/>
                  <a:pt x="714495" y="-13271"/>
                  <a:pt x="590670" y="7366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Box 109"/>
          <p:cNvSpPr txBox="1"/>
          <p:nvPr/>
        </p:nvSpPr>
        <p:spPr>
          <a:xfrm>
            <a:off x="459514" y="1484784"/>
            <a:ext cx="10810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Редуктор</a:t>
            </a:r>
            <a:endParaRPr lang="ru-RU" dirty="0"/>
          </a:p>
        </p:txBody>
      </p:sp>
      <p:cxnSp>
        <p:nvCxnSpPr>
          <p:cNvPr id="111" name="Прямая соединительная линия 110"/>
          <p:cNvCxnSpPr>
            <a:stCxn id="110" idx="3"/>
            <a:endCxn id="39" idx="1"/>
          </p:cNvCxnSpPr>
          <p:nvPr/>
        </p:nvCxnSpPr>
        <p:spPr>
          <a:xfrm>
            <a:off x="1540579" y="1669450"/>
            <a:ext cx="2021771" cy="69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11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1" grpId="0" animBg="1"/>
      <p:bldP spid="86" grpId="0" animBg="1"/>
      <p:bldP spid="89" grpId="0" animBg="1"/>
      <p:bldP spid="26" grpId="0" animBg="1"/>
      <p:bldP spid="95" grpId="0" animBg="1"/>
      <p:bldP spid="30" grpId="0" animBg="1"/>
      <p:bldP spid="35" grpId="0" animBg="1"/>
      <p:bldP spid="102" grpId="0" animBg="1"/>
      <p:bldP spid="106" grpId="0" animBg="1"/>
      <p:bldP spid="39" grpId="0" animBg="1"/>
      <p:bldP spid="1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3443272" y="255013"/>
            <a:ext cx="5700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Требуемая мощность двигателя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14282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429256" y="1142984"/>
          <a:ext cx="1985963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Формула" r:id="rId3" imgW="672808" imgH="444307" progId="Equation.3">
                  <p:embed/>
                </p:oleObj>
              </mc:Choice>
              <mc:Fallback>
                <p:oleObj name="Формула" r:id="rId3" imgW="67280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1142984"/>
                        <a:ext cx="1985963" cy="1316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4606796" y="2857496"/>
            <a:ext cx="4537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-мощность рабочей машины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857620" y="2786058"/>
          <a:ext cx="78581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Формула" r:id="rId5" imgW="266353" imgH="215619" progId="Equation.3">
                  <p:embed/>
                </p:oleObj>
              </mc:Choice>
              <mc:Fallback>
                <p:oleObj name="Формула" r:id="rId5" imgW="266353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2786058"/>
                        <a:ext cx="785812" cy="6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000496" y="3500438"/>
          <a:ext cx="86201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Формула" r:id="rId7" imgW="291973" imgH="241195" progId="Equation.3">
                  <p:embed/>
                </p:oleObj>
              </mc:Choice>
              <mc:Fallback>
                <p:oleObj name="Формула" r:id="rId7" imgW="29197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3500438"/>
                        <a:ext cx="86201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4786314" y="3643314"/>
            <a:ext cx="3583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общий КПД привода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71868" y="5857892"/>
            <a:ext cx="6992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РМ</a:t>
            </a:r>
            <a:endParaRPr lang="ru-RU" sz="2800" i="1" baseline="-25000" dirty="0"/>
          </a:p>
        </p:txBody>
      </p:sp>
      <p:cxnSp>
        <p:nvCxnSpPr>
          <p:cNvPr id="72" name="Прямая соединительная линия 71"/>
          <p:cNvCxnSpPr>
            <a:stCxn id="71" idx="0"/>
            <a:endCxn id="49" idx="1"/>
          </p:cNvCxnSpPr>
          <p:nvPr/>
        </p:nvCxnSpPr>
        <p:spPr>
          <a:xfrm rot="16200000" flipV="1">
            <a:off x="3313674" y="5250082"/>
            <a:ext cx="985647" cy="2299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85720" y="2571744"/>
            <a:ext cx="6077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ТР</a:t>
            </a:r>
            <a:endParaRPr lang="ru-RU" sz="2800" i="1" baseline="-25000" dirty="0"/>
          </a:p>
        </p:txBody>
      </p:sp>
      <p:cxnSp>
        <p:nvCxnSpPr>
          <p:cNvPr id="81" name="Прямая соединительная линия 80"/>
          <p:cNvCxnSpPr>
            <a:stCxn id="80" idx="0"/>
          </p:cNvCxnSpPr>
          <p:nvPr/>
        </p:nvCxnSpPr>
        <p:spPr>
          <a:xfrm rot="5400000" flipH="1" flipV="1">
            <a:off x="151903" y="1866424"/>
            <a:ext cx="1143003" cy="267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олилиния 73"/>
          <p:cNvSpPr/>
          <p:nvPr/>
        </p:nvSpPr>
        <p:spPr>
          <a:xfrm>
            <a:off x="847725" y="839788"/>
            <a:ext cx="2752725" cy="3741737"/>
          </a:xfrm>
          <a:custGeom>
            <a:avLst/>
            <a:gdLst>
              <a:gd name="connsiteX0" fmla="*/ 0 w 2752725"/>
              <a:gd name="connsiteY0" fmla="*/ 255587 h 3741737"/>
              <a:gd name="connsiteX1" fmla="*/ 352425 w 2752725"/>
              <a:gd name="connsiteY1" fmla="*/ 150812 h 3741737"/>
              <a:gd name="connsiteX2" fmla="*/ 952500 w 2752725"/>
              <a:gd name="connsiteY2" fmla="*/ 26987 h 3741737"/>
              <a:gd name="connsiteX3" fmla="*/ 1485900 w 2752725"/>
              <a:gd name="connsiteY3" fmla="*/ 55562 h 3741737"/>
              <a:gd name="connsiteX4" fmla="*/ 1819275 w 2752725"/>
              <a:gd name="connsiteY4" fmla="*/ 360362 h 3741737"/>
              <a:gd name="connsiteX5" fmla="*/ 1990725 w 2752725"/>
              <a:gd name="connsiteY5" fmla="*/ 836612 h 3741737"/>
              <a:gd name="connsiteX6" fmla="*/ 2162175 w 2752725"/>
              <a:gd name="connsiteY6" fmla="*/ 1265237 h 3741737"/>
              <a:gd name="connsiteX7" fmla="*/ 2247900 w 2752725"/>
              <a:gd name="connsiteY7" fmla="*/ 1655762 h 3741737"/>
              <a:gd name="connsiteX8" fmla="*/ 2305050 w 2752725"/>
              <a:gd name="connsiteY8" fmla="*/ 2217737 h 3741737"/>
              <a:gd name="connsiteX9" fmla="*/ 2314575 w 2752725"/>
              <a:gd name="connsiteY9" fmla="*/ 2608262 h 3741737"/>
              <a:gd name="connsiteX10" fmla="*/ 2314575 w 2752725"/>
              <a:gd name="connsiteY10" fmla="*/ 3303587 h 3741737"/>
              <a:gd name="connsiteX11" fmla="*/ 2324100 w 2752725"/>
              <a:gd name="connsiteY11" fmla="*/ 3608387 h 3741737"/>
              <a:gd name="connsiteX12" fmla="*/ 2533650 w 2752725"/>
              <a:gd name="connsiteY12" fmla="*/ 3703637 h 3741737"/>
              <a:gd name="connsiteX13" fmla="*/ 2752725 w 2752725"/>
              <a:gd name="connsiteY13" fmla="*/ 3741737 h 374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52725" h="3741737">
                <a:moveTo>
                  <a:pt x="0" y="255587"/>
                </a:moveTo>
                <a:cubicBezTo>
                  <a:pt x="96837" y="222249"/>
                  <a:pt x="193675" y="188912"/>
                  <a:pt x="352425" y="150812"/>
                </a:cubicBezTo>
                <a:cubicBezTo>
                  <a:pt x="511175" y="112712"/>
                  <a:pt x="763588" y="42862"/>
                  <a:pt x="952500" y="26987"/>
                </a:cubicBezTo>
                <a:cubicBezTo>
                  <a:pt x="1141413" y="11112"/>
                  <a:pt x="1341438" y="0"/>
                  <a:pt x="1485900" y="55562"/>
                </a:cubicBezTo>
                <a:cubicBezTo>
                  <a:pt x="1630362" y="111124"/>
                  <a:pt x="1735138" y="230187"/>
                  <a:pt x="1819275" y="360362"/>
                </a:cubicBezTo>
                <a:cubicBezTo>
                  <a:pt x="1903412" y="490537"/>
                  <a:pt x="1933575" y="685800"/>
                  <a:pt x="1990725" y="836612"/>
                </a:cubicBezTo>
                <a:cubicBezTo>
                  <a:pt x="2047875" y="987425"/>
                  <a:pt x="2119312" y="1128712"/>
                  <a:pt x="2162175" y="1265237"/>
                </a:cubicBezTo>
                <a:cubicBezTo>
                  <a:pt x="2205038" y="1401762"/>
                  <a:pt x="2224088" y="1497012"/>
                  <a:pt x="2247900" y="1655762"/>
                </a:cubicBezTo>
                <a:cubicBezTo>
                  <a:pt x="2271712" y="1814512"/>
                  <a:pt x="2293938" y="2058987"/>
                  <a:pt x="2305050" y="2217737"/>
                </a:cubicBezTo>
                <a:cubicBezTo>
                  <a:pt x="2316162" y="2376487"/>
                  <a:pt x="2312987" y="2427287"/>
                  <a:pt x="2314575" y="2608262"/>
                </a:cubicBezTo>
                <a:cubicBezTo>
                  <a:pt x="2316163" y="2789237"/>
                  <a:pt x="2312988" y="3136900"/>
                  <a:pt x="2314575" y="3303587"/>
                </a:cubicBezTo>
                <a:cubicBezTo>
                  <a:pt x="2316162" y="3470274"/>
                  <a:pt x="2287588" y="3541712"/>
                  <a:pt x="2324100" y="3608387"/>
                </a:cubicBezTo>
                <a:cubicBezTo>
                  <a:pt x="2360612" y="3675062"/>
                  <a:pt x="2462213" y="3681412"/>
                  <a:pt x="2533650" y="3703637"/>
                </a:cubicBezTo>
                <a:cubicBezTo>
                  <a:pt x="2605088" y="3725862"/>
                  <a:pt x="2722563" y="3736975"/>
                  <a:pt x="2752725" y="3741737"/>
                </a:cubicBezTo>
              </a:path>
            </a:pathLst>
          </a:cu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3357554" y="1214422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Энергия</a:t>
            </a:r>
            <a:endParaRPr lang="ru-RU" dirty="0"/>
          </a:p>
        </p:txBody>
      </p:sp>
      <p:cxnSp>
        <p:nvCxnSpPr>
          <p:cNvPr id="76" name="Прямая соединительная линия 75"/>
          <p:cNvCxnSpPr>
            <a:stCxn id="75" idx="1"/>
          </p:cNvCxnSpPr>
          <p:nvPr/>
        </p:nvCxnSpPr>
        <p:spPr>
          <a:xfrm flipH="1">
            <a:off x="2857488" y="1399088"/>
            <a:ext cx="500066" cy="4582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93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66" grpId="0"/>
      <p:bldP spid="70" grpId="0"/>
      <p:bldP spid="71" grpId="0" animBg="1"/>
      <p:bldP spid="80" grpId="0" animBg="1"/>
      <p:bldP spid="74" grpId="0" animBg="1"/>
      <p:bldP spid="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59191" y="928670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5" name="Object 5"/>
          <p:cNvGraphicFramePr>
            <a:graphicFrameLocks noChangeAspect="1"/>
          </p:cNvGraphicFramePr>
          <p:nvPr/>
        </p:nvGraphicFramePr>
        <p:xfrm>
          <a:off x="4500562" y="1000108"/>
          <a:ext cx="34480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" name="Формула" r:id="rId3" imgW="1168400" imgH="241300" progId="Equation.3">
                  <p:embed/>
                </p:oleObj>
              </mc:Choice>
              <mc:Fallback>
                <p:oleObj name="Формула" r:id="rId3" imgW="1168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1000108"/>
                        <a:ext cx="34480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4214810" y="285728"/>
            <a:ext cx="3573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КПД привода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428992" y="5786449"/>
            <a:ext cx="6992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РМ</a:t>
            </a:r>
            <a:endParaRPr lang="ru-RU" sz="2800" i="1" baseline="-25000" dirty="0"/>
          </a:p>
        </p:txBody>
      </p:sp>
      <p:cxnSp>
        <p:nvCxnSpPr>
          <p:cNvPr id="68" name="Прямая соединительная линия 67"/>
          <p:cNvCxnSpPr>
            <a:stCxn id="67" idx="0"/>
          </p:cNvCxnSpPr>
          <p:nvPr/>
        </p:nvCxnSpPr>
        <p:spPr>
          <a:xfrm rot="16200000" flipV="1">
            <a:off x="3170798" y="5178639"/>
            <a:ext cx="985647" cy="2299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42844" y="2500301"/>
            <a:ext cx="6077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ТР</a:t>
            </a:r>
            <a:endParaRPr lang="ru-RU" sz="2800" i="1" baseline="-25000" dirty="0"/>
          </a:p>
        </p:txBody>
      </p:sp>
      <p:cxnSp>
        <p:nvCxnSpPr>
          <p:cNvPr id="70" name="Прямая соединительная линия 69"/>
          <p:cNvCxnSpPr>
            <a:stCxn id="69" idx="0"/>
          </p:cNvCxnSpPr>
          <p:nvPr/>
        </p:nvCxnSpPr>
        <p:spPr>
          <a:xfrm rot="5400000" flipH="1" flipV="1">
            <a:off x="9027" y="1794981"/>
            <a:ext cx="1143003" cy="267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олилиния 70"/>
          <p:cNvSpPr/>
          <p:nvPr/>
        </p:nvSpPr>
        <p:spPr>
          <a:xfrm>
            <a:off x="593725" y="752475"/>
            <a:ext cx="663575" cy="1120775"/>
          </a:xfrm>
          <a:custGeom>
            <a:avLst/>
            <a:gdLst>
              <a:gd name="connsiteX0" fmla="*/ 482600 w 663575"/>
              <a:gd name="connsiteY0" fmla="*/ 57150 h 1120775"/>
              <a:gd name="connsiteX1" fmla="*/ 206375 w 663575"/>
              <a:gd name="connsiteY1" fmla="*/ 85725 h 1120775"/>
              <a:gd name="connsiteX2" fmla="*/ 73025 w 663575"/>
              <a:gd name="connsiteY2" fmla="*/ 571500 h 1120775"/>
              <a:gd name="connsiteX3" fmla="*/ 63500 w 663575"/>
              <a:gd name="connsiteY3" fmla="*/ 971550 h 1120775"/>
              <a:gd name="connsiteX4" fmla="*/ 454025 w 663575"/>
              <a:gd name="connsiteY4" fmla="*/ 1114425 h 1120775"/>
              <a:gd name="connsiteX5" fmla="*/ 644525 w 663575"/>
              <a:gd name="connsiteY5" fmla="*/ 933450 h 1120775"/>
              <a:gd name="connsiteX6" fmla="*/ 568325 w 663575"/>
              <a:gd name="connsiteY6" fmla="*/ 523875 h 1120775"/>
              <a:gd name="connsiteX7" fmla="*/ 539750 w 663575"/>
              <a:gd name="connsiteY7" fmla="*/ 314325 h 1120775"/>
              <a:gd name="connsiteX8" fmla="*/ 482600 w 663575"/>
              <a:gd name="connsiteY8" fmla="*/ 57150 h 112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3575" h="1120775">
                <a:moveTo>
                  <a:pt x="482600" y="57150"/>
                </a:moveTo>
                <a:cubicBezTo>
                  <a:pt x="427038" y="19050"/>
                  <a:pt x="274638" y="0"/>
                  <a:pt x="206375" y="85725"/>
                </a:cubicBezTo>
                <a:cubicBezTo>
                  <a:pt x="138113" y="171450"/>
                  <a:pt x="96838" y="423863"/>
                  <a:pt x="73025" y="571500"/>
                </a:cubicBezTo>
                <a:cubicBezTo>
                  <a:pt x="49213" y="719138"/>
                  <a:pt x="0" y="881063"/>
                  <a:pt x="63500" y="971550"/>
                </a:cubicBezTo>
                <a:cubicBezTo>
                  <a:pt x="127000" y="1062037"/>
                  <a:pt x="357188" y="1120775"/>
                  <a:pt x="454025" y="1114425"/>
                </a:cubicBezTo>
                <a:cubicBezTo>
                  <a:pt x="550862" y="1108075"/>
                  <a:pt x="625475" y="1031875"/>
                  <a:pt x="644525" y="933450"/>
                </a:cubicBezTo>
                <a:cubicBezTo>
                  <a:pt x="663575" y="835025"/>
                  <a:pt x="585787" y="627062"/>
                  <a:pt x="568325" y="523875"/>
                </a:cubicBezTo>
                <a:cubicBezTo>
                  <a:pt x="550863" y="420688"/>
                  <a:pt x="552450" y="392113"/>
                  <a:pt x="539750" y="314325"/>
                </a:cubicBezTo>
                <a:cubicBezTo>
                  <a:pt x="527050" y="236538"/>
                  <a:pt x="538162" y="95250"/>
                  <a:pt x="482600" y="5715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1285852" y="142852"/>
            <a:ext cx="57900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М</a:t>
            </a:r>
            <a:endParaRPr lang="ru-RU" sz="2800" i="1" baseline="-25000" dirty="0"/>
          </a:p>
        </p:txBody>
      </p:sp>
      <p:cxnSp>
        <p:nvCxnSpPr>
          <p:cNvPr id="73" name="Прямая соединительная линия 72"/>
          <p:cNvCxnSpPr>
            <a:stCxn id="72" idx="1"/>
            <a:endCxn id="71" idx="0"/>
          </p:cNvCxnSpPr>
          <p:nvPr/>
        </p:nvCxnSpPr>
        <p:spPr>
          <a:xfrm rot="10800000" flipV="1">
            <a:off x="1076326" y="404461"/>
            <a:ext cx="209527" cy="4051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олилиния 76"/>
          <p:cNvSpPr/>
          <p:nvPr/>
        </p:nvSpPr>
        <p:spPr>
          <a:xfrm>
            <a:off x="1354138" y="1457325"/>
            <a:ext cx="754062" cy="574675"/>
          </a:xfrm>
          <a:custGeom>
            <a:avLst/>
            <a:gdLst>
              <a:gd name="connsiteX0" fmla="*/ 722312 w 754062"/>
              <a:gd name="connsiteY0" fmla="*/ 180975 h 574675"/>
              <a:gd name="connsiteX1" fmla="*/ 512762 w 754062"/>
              <a:gd name="connsiteY1" fmla="*/ 28575 h 574675"/>
              <a:gd name="connsiteX2" fmla="*/ 293687 w 754062"/>
              <a:gd name="connsiteY2" fmla="*/ 28575 h 574675"/>
              <a:gd name="connsiteX3" fmla="*/ 46037 w 754062"/>
              <a:gd name="connsiteY3" fmla="*/ 200025 h 574675"/>
              <a:gd name="connsiteX4" fmla="*/ 26987 w 754062"/>
              <a:gd name="connsiteY4" fmla="*/ 390525 h 574675"/>
              <a:gd name="connsiteX5" fmla="*/ 207962 w 754062"/>
              <a:gd name="connsiteY5" fmla="*/ 533400 h 574675"/>
              <a:gd name="connsiteX6" fmla="*/ 522287 w 754062"/>
              <a:gd name="connsiteY6" fmla="*/ 552450 h 574675"/>
              <a:gd name="connsiteX7" fmla="*/ 665162 w 754062"/>
              <a:gd name="connsiteY7" fmla="*/ 400050 h 574675"/>
              <a:gd name="connsiteX8" fmla="*/ 703262 w 754062"/>
              <a:gd name="connsiteY8" fmla="*/ 276225 h 574675"/>
              <a:gd name="connsiteX9" fmla="*/ 722312 w 754062"/>
              <a:gd name="connsiteY9" fmla="*/ 180975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062" h="574675">
                <a:moveTo>
                  <a:pt x="722312" y="180975"/>
                </a:moveTo>
                <a:cubicBezTo>
                  <a:pt x="690562" y="139700"/>
                  <a:pt x="584199" y="53975"/>
                  <a:pt x="512762" y="28575"/>
                </a:cubicBezTo>
                <a:cubicBezTo>
                  <a:pt x="441325" y="3175"/>
                  <a:pt x="371474" y="0"/>
                  <a:pt x="293687" y="28575"/>
                </a:cubicBezTo>
                <a:cubicBezTo>
                  <a:pt x="215900" y="57150"/>
                  <a:pt x="90487" y="139700"/>
                  <a:pt x="46037" y="200025"/>
                </a:cubicBezTo>
                <a:cubicBezTo>
                  <a:pt x="1587" y="260350"/>
                  <a:pt x="0" y="334963"/>
                  <a:pt x="26987" y="390525"/>
                </a:cubicBezTo>
                <a:cubicBezTo>
                  <a:pt x="53974" y="446087"/>
                  <a:pt x="125412" y="506412"/>
                  <a:pt x="207962" y="533400"/>
                </a:cubicBezTo>
                <a:cubicBezTo>
                  <a:pt x="290512" y="560388"/>
                  <a:pt x="446087" y="574675"/>
                  <a:pt x="522287" y="552450"/>
                </a:cubicBezTo>
                <a:cubicBezTo>
                  <a:pt x="598487" y="530225"/>
                  <a:pt x="635000" y="446087"/>
                  <a:pt x="665162" y="400050"/>
                </a:cubicBezTo>
                <a:cubicBezTo>
                  <a:pt x="695324" y="354013"/>
                  <a:pt x="693737" y="314325"/>
                  <a:pt x="703262" y="276225"/>
                </a:cubicBezTo>
                <a:cubicBezTo>
                  <a:pt x="712787" y="238125"/>
                  <a:pt x="754062" y="222250"/>
                  <a:pt x="722312" y="180975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2207045" y="214290"/>
            <a:ext cx="66236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З.З</a:t>
            </a:r>
            <a:endParaRPr lang="ru-RU" sz="2800" i="1" baseline="-25000" dirty="0"/>
          </a:p>
        </p:txBody>
      </p:sp>
      <p:cxnSp>
        <p:nvCxnSpPr>
          <p:cNvPr id="79" name="Прямая соединительная линия 78"/>
          <p:cNvCxnSpPr>
            <a:stCxn id="78" idx="1"/>
            <a:endCxn id="77" idx="1"/>
          </p:cNvCxnSpPr>
          <p:nvPr/>
        </p:nvCxnSpPr>
        <p:spPr>
          <a:xfrm rot="10800000" flipV="1">
            <a:off x="1866901" y="475900"/>
            <a:ext cx="340145" cy="101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олилиния 83"/>
          <p:cNvSpPr/>
          <p:nvPr/>
        </p:nvSpPr>
        <p:spPr>
          <a:xfrm>
            <a:off x="2363788" y="1814513"/>
            <a:ext cx="825499" cy="4040187"/>
          </a:xfrm>
          <a:custGeom>
            <a:avLst/>
            <a:gdLst>
              <a:gd name="connsiteX0" fmla="*/ 446087 w 825499"/>
              <a:gd name="connsiteY0" fmla="*/ 71437 h 4040187"/>
              <a:gd name="connsiteX1" fmla="*/ 188912 w 825499"/>
              <a:gd name="connsiteY1" fmla="*/ 338137 h 4040187"/>
              <a:gd name="connsiteX2" fmla="*/ 188912 w 825499"/>
              <a:gd name="connsiteY2" fmla="*/ 1014412 h 4040187"/>
              <a:gd name="connsiteX3" fmla="*/ 169862 w 825499"/>
              <a:gd name="connsiteY3" fmla="*/ 1814512 h 4040187"/>
              <a:gd name="connsiteX4" fmla="*/ 141287 w 825499"/>
              <a:gd name="connsiteY4" fmla="*/ 2614612 h 4040187"/>
              <a:gd name="connsiteX5" fmla="*/ 17462 w 825499"/>
              <a:gd name="connsiteY5" fmla="*/ 3300412 h 4040187"/>
              <a:gd name="connsiteX6" fmla="*/ 36512 w 825499"/>
              <a:gd name="connsiteY6" fmla="*/ 3843337 h 4040187"/>
              <a:gd name="connsiteX7" fmla="*/ 227012 w 825499"/>
              <a:gd name="connsiteY7" fmla="*/ 4033837 h 4040187"/>
              <a:gd name="connsiteX8" fmla="*/ 636587 w 825499"/>
              <a:gd name="connsiteY8" fmla="*/ 3805237 h 4040187"/>
              <a:gd name="connsiteX9" fmla="*/ 703262 w 825499"/>
              <a:gd name="connsiteY9" fmla="*/ 3243262 h 4040187"/>
              <a:gd name="connsiteX10" fmla="*/ 722312 w 825499"/>
              <a:gd name="connsiteY10" fmla="*/ 2319337 h 4040187"/>
              <a:gd name="connsiteX11" fmla="*/ 779462 w 825499"/>
              <a:gd name="connsiteY11" fmla="*/ 1147762 h 4040187"/>
              <a:gd name="connsiteX12" fmla="*/ 779462 w 825499"/>
              <a:gd name="connsiteY12" fmla="*/ 385762 h 4040187"/>
              <a:gd name="connsiteX13" fmla="*/ 503237 w 825499"/>
              <a:gd name="connsiteY13" fmla="*/ 52387 h 4040187"/>
              <a:gd name="connsiteX14" fmla="*/ 446087 w 825499"/>
              <a:gd name="connsiteY14" fmla="*/ 71437 h 404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5499" h="4040187">
                <a:moveTo>
                  <a:pt x="446087" y="71437"/>
                </a:moveTo>
                <a:cubicBezTo>
                  <a:pt x="393700" y="119062"/>
                  <a:pt x="231775" y="180975"/>
                  <a:pt x="188912" y="338137"/>
                </a:cubicBezTo>
                <a:cubicBezTo>
                  <a:pt x="146050" y="495300"/>
                  <a:pt x="192087" y="768350"/>
                  <a:pt x="188912" y="1014412"/>
                </a:cubicBezTo>
                <a:cubicBezTo>
                  <a:pt x="185737" y="1260474"/>
                  <a:pt x="177799" y="1547812"/>
                  <a:pt x="169862" y="1814512"/>
                </a:cubicBezTo>
                <a:cubicBezTo>
                  <a:pt x="161925" y="2081212"/>
                  <a:pt x="166687" y="2366962"/>
                  <a:pt x="141287" y="2614612"/>
                </a:cubicBezTo>
                <a:cubicBezTo>
                  <a:pt x="115887" y="2862262"/>
                  <a:pt x="34924" y="3095625"/>
                  <a:pt x="17462" y="3300412"/>
                </a:cubicBezTo>
                <a:cubicBezTo>
                  <a:pt x="0" y="3505199"/>
                  <a:pt x="1587" y="3721100"/>
                  <a:pt x="36512" y="3843337"/>
                </a:cubicBezTo>
                <a:cubicBezTo>
                  <a:pt x="71437" y="3965575"/>
                  <a:pt x="127000" y="4040187"/>
                  <a:pt x="227012" y="4033837"/>
                </a:cubicBezTo>
                <a:cubicBezTo>
                  <a:pt x="327024" y="4027487"/>
                  <a:pt x="557212" y="3937000"/>
                  <a:pt x="636587" y="3805237"/>
                </a:cubicBezTo>
                <a:cubicBezTo>
                  <a:pt x="715962" y="3673474"/>
                  <a:pt x="688975" y="3490912"/>
                  <a:pt x="703262" y="3243262"/>
                </a:cubicBezTo>
                <a:cubicBezTo>
                  <a:pt x="717549" y="2995612"/>
                  <a:pt x="709612" y="2668587"/>
                  <a:pt x="722312" y="2319337"/>
                </a:cubicBezTo>
                <a:cubicBezTo>
                  <a:pt x="735012" y="1970087"/>
                  <a:pt x="769937" y="1470024"/>
                  <a:pt x="779462" y="1147762"/>
                </a:cubicBezTo>
                <a:cubicBezTo>
                  <a:pt x="788987" y="825500"/>
                  <a:pt x="825499" y="568324"/>
                  <a:pt x="779462" y="385762"/>
                </a:cubicBezTo>
                <a:cubicBezTo>
                  <a:pt x="733425" y="203200"/>
                  <a:pt x="558799" y="104774"/>
                  <a:pt x="503237" y="52387"/>
                </a:cubicBezTo>
                <a:cubicBezTo>
                  <a:pt x="447675" y="0"/>
                  <a:pt x="498475" y="23812"/>
                  <a:pt x="446087" y="7143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3564367" y="2157389"/>
            <a:ext cx="52610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Ц</a:t>
            </a:r>
            <a:endParaRPr lang="ru-RU" sz="2800" i="1" baseline="-25000" dirty="0"/>
          </a:p>
        </p:txBody>
      </p:sp>
      <p:cxnSp>
        <p:nvCxnSpPr>
          <p:cNvPr id="86" name="Прямая соединительная линия 85"/>
          <p:cNvCxnSpPr>
            <a:stCxn id="85" idx="1"/>
            <a:endCxn id="84" idx="11"/>
          </p:cNvCxnSpPr>
          <p:nvPr/>
        </p:nvCxnSpPr>
        <p:spPr>
          <a:xfrm rot="10800000" flipV="1">
            <a:off x="3143251" y="2418998"/>
            <a:ext cx="421117" cy="5432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олилиния 87"/>
          <p:cNvSpPr/>
          <p:nvPr/>
        </p:nvSpPr>
        <p:spPr>
          <a:xfrm>
            <a:off x="1046163" y="1074738"/>
            <a:ext cx="1427162" cy="504824"/>
          </a:xfrm>
          <a:custGeom>
            <a:avLst/>
            <a:gdLst>
              <a:gd name="connsiteX0" fmla="*/ 1401762 w 1427162"/>
              <a:gd name="connsiteY0" fmla="*/ 325437 h 504824"/>
              <a:gd name="connsiteX1" fmla="*/ 1211262 w 1427162"/>
              <a:gd name="connsiteY1" fmla="*/ 49212 h 504824"/>
              <a:gd name="connsiteX2" fmla="*/ 887412 w 1427162"/>
              <a:gd name="connsiteY2" fmla="*/ 30162 h 504824"/>
              <a:gd name="connsiteX3" fmla="*/ 515937 w 1427162"/>
              <a:gd name="connsiteY3" fmla="*/ 30162 h 504824"/>
              <a:gd name="connsiteX4" fmla="*/ 239712 w 1427162"/>
              <a:gd name="connsiteY4" fmla="*/ 58737 h 504824"/>
              <a:gd name="connsiteX5" fmla="*/ 30162 w 1427162"/>
              <a:gd name="connsiteY5" fmla="*/ 201612 h 504824"/>
              <a:gd name="connsiteX6" fmla="*/ 58737 w 1427162"/>
              <a:gd name="connsiteY6" fmla="*/ 382587 h 504824"/>
              <a:gd name="connsiteX7" fmla="*/ 220662 w 1427162"/>
              <a:gd name="connsiteY7" fmla="*/ 411162 h 504824"/>
              <a:gd name="connsiteX8" fmla="*/ 363537 w 1427162"/>
              <a:gd name="connsiteY8" fmla="*/ 449262 h 504824"/>
              <a:gd name="connsiteX9" fmla="*/ 658812 w 1427162"/>
              <a:gd name="connsiteY9" fmla="*/ 458787 h 504824"/>
              <a:gd name="connsiteX10" fmla="*/ 935037 w 1427162"/>
              <a:gd name="connsiteY10" fmla="*/ 458787 h 504824"/>
              <a:gd name="connsiteX11" fmla="*/ 1258887 w 1427162"/>
              <a:gd name="connsiteY11" fmla="*/ 477837 h 504824"/>
              <a:gd name="connsiteX12" fmla="*/ 1325562 w 1427162"/>
              <a:gd name="connsiteY12" fmla="*/ 487362 h 504824"/>
              <a:gd name="connsiteX13" fmla="*/ 1363662 w 1427162"/>
              <a:gd name="connsiteY13" fmla="*/ 373062 h 504824"/>
              <a:gd name="connsiteX14" fmla="*/ 1401762 w 1427162"/>
              <a:gd name="connsiteY14" fmla="*/ 325437 h 5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27162" h="504824">
                <a:moveTo>
                  <a:pt x="1401762" y="325437"/>
                </a:moveTo>
                <a:cubicBezTo>
                  <a:pt x="1376362" y="271462"/>
                  <a:pt x="1296987" y="98424"/>
                  <a:pt x="1211262" y="49212"/>
                </a:cubicBezTo>
                <a:cubicBezTo>
                  <a:pt x="1125537" y="0"/>
                  <a:pt x="1003299" y="33337"/>
                  <a:pt x="887412" y="30162"/>
                </a:cubicBezTo>
                <a:cubicBezTo>
                  <a:pt x="771525" y="26987"/>
                  <a:pt x="623887" y="25400"/>
                  <a:pt x="515937" y="30162"/>
                </a:cubicBezTo>
                <a:cubicBezTo>
                  <a:pt x="407987" y="34924"/>
                  <a:pt x="320675" y="30162"/>
                  <a:pt x="239712" y="58737"/>
                </a:cubicBezTo>
                <a:cubicBezTo>
                  <a:pt x="158750" y="87312"/>
                  <a:pt x="60325" y="147637"/>
                  <a:pt x="30162" y="201612"/>
                </a:cubicBezTo>
                <a:cubicBezTo>
                  <a:pt x="0" y="255587"/>
                  <a:pt x="26987" y="347662"/>
                  <a:pt x="58737" y="382587"/>
                </a:cubicBezTo>
                <a:cubicBezTo>
                  <a:pt x="90487" y="417512"/>
                  <a:pt x="169862" y="400050"/>
                  <a:pt x="220662" y="411162"/>
                </a:cubicBezTo>
                <a:cubicBezTo>
                  <a:pt x="271462" y="422275"/>
                  <a:pt x="290512" y="441325"/>
                  <a:pt x="363537" y="449262"/>
                </a:cubicBezTo>
                <a:cubicBezTo>
                  <a:pt x="436562" y="457199"/>
                  <a:pt x="563562" y="457200"/>
                  <a:pt x="658812" y="458787"/>
                </a:cubicBezTo>
                <a:cubicBezTo>
                  <a:pt x="754062" y="460374"/>
                  <a:pt x="835025" y="455612"/>
                  <a:pt x="935037" y="458787"/>
                </a:cubicBezTo>
                <a:cubicBezTo>
                  <a:pt x="1035049" y="461962"/>
                  <a:pt x="1193800" y="473075"/>
                  <a:pt x="1258887" y="477837"/>
                </a:cubicBezTo>
                <a:cubicBezTo>
                  <a:pt x="1323974" y="482599"/>
                  <a:pt x="1308100" y="504824"/>
                  <a:pt x="1325562" y="487362"/>
                </a:cubicBezTo>
                <a:cubicBezTo>
                  <a:pt x="1343024" y="469900"/>
                  <a:pt x="1352550" y="401637"/>
                  <a:pt x="1363662" y="373062"/>
                </a:cubicBezTo>
                <a:cubicBezTo>
                  <a:pt x="1374774" y="344487"/>
                  <a:pt x="1427162" y="379412"/>
                  <a:pt x="1401762" y="325437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TextBox 88"/>
          <p:cNvSpPr txBox="1"/>
          <p:nvPr/>
        </p:nvSpPr>
        <p:spPr>
          <a:xfrm>
            <a:off x="3123821" y="585754"/>
            <a:ext cx="6527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0" name="Прямая соединительная линия 89"/>
          <p:cNvCxnSpPr>
            <a:stCxn id="89" idx="1"/>
            <a:endCxn id="88" idx="0"/>
          </p:cNvCxnSpPr>
          <p:nvPr/>
        </p:nvCxnSpPr>
        <p:spPr>
          <a:xfrm rot="10800000" flipV="1">
            <a:off x="2447925" y="847363"/>
            <a:ext cx="675896" cy="5528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олилиния 91"/>
          <p:cNvSpPr/>
          <p:nvPr/>
        </p:nvSpPr>
        <p:spPr>
          <a:xfrm>
            <a:off x="1030288" y="2251075"/>
            <a:ext cx="1322387" cy="565150"/>
          </a:xfrm>
          <a:custGeom>
            <a:avLst/>
            <a:gdLst>
              <a:gd name="connsiteX0" fmla="*/ 1169987 w 1322387"/>
              <a:gd name="connsiteY0" fmla="*/ 44450 h 565150"/>
              <a:gd name="connsiteX1" fmla="*/ 1084262 w 1322387"/>
              <a:gd name="connsiteY1" fmla="*/ 34925 h 565150"/>
              <a:gd name="connsiteX2" fmla="*/ 741362 w 1322387"/>
              <a:gd name="connsiteY2" fmla="*/ 6350 h 565150"/>
              <a:gd name="connsiteX3" fmla="*/ 388937 w 1322387"/>
              <a:gd name="connsiteY3" fmla="*/ 6350 h 565150"/>
              <a:gd name="connsiteX4" fmla="*/ 131762 w 1322387"/>
              <a:gd name="connsiteY4" fmla="*/ 44450 h 565150"/>
              <a:gd name="connsiteX5" fmla="*/ 55562 w 1322387"/>
              <a:gd name="connsiteY5" fmla="*/ 263525 h 565150"/>
              <a:gd name="connsiteX6" fmla="*/ 65087 w 1322387"/>
              <a:gd name="connsiteY6" fmla="*/ 482600 h 565150"/>
              <a:gd name="connsiteX7" fmla="*/ 446087 w 1322387"/>
              <a:gd name="connsiteY7" fmla="*/ 549275 h 565150"/>
              <a:gd name="connsiteX8" fmla="*/ 779462 w 1322387"/>
              <a:gd name="connsiteY8" fmla="*/ 558800 h 565150"/>
              <a:gd name="connsiteX9" fmla="*/ 1008062 w 1322387"/>
              <a:gd name="connsiteY9" fmla="*/ 558800 h 565150"/>
              <a:gd name="connsiteX10" fmla="*/ 1255712 w 1322387"/>
              <a:gd name="connsiteY10" fmla="*/ 530225 h 565150"/>
              <a:gd name="connsiteX11" fmla="*/ 1312862 w 1322387"/>
              <a:gd name="connsiteY11" fmla="*/ 349250 h 565150"/>
              <a:gd name="connsiteX12" fmla="*/ 1312862 w 1322387"/>
              <a:gd name="connsiteY12" fmla="*/ 196850 h 565150"/>
              <a:gd name="connsiteX13" fmla="*/ 1274762 w 1322387"/>
              <a:gd name="connsiteY13" fmla="*/ 111125 h 565150"/>
              <a:gd name="connsiteX14" fmla="*/ 1169987 w 1322387"/>
              <a:gd name="connsiteY14" fmla="*/ 44450 h 56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22387" h="565150">
                <a:moveTo>
                  <a:pt x="1169987" y="44450"/>
                </a:moveTo>
                <a:cubicBezTo>
                  <a:pt x="1138237" y="31750"/>
                  <a:pt x="1084262" y="34925"/>
                  <a:pt x="1084262" y="34925"/>
                </a:cubicBezTo>
                <a:cubicBezTo>
                  <a:pt x="1012825" y="28575"/>
                  <a:pt x="857249" y="11112"/>
                  <a:pt x="741362" y="6350"/>
                </a:cubicBezTo>
                <a:cubicBezTo>
                  <a:pt x="625475" y="1588"/>
                  <a:pt x="490537" y="0"/>
                  <a:pt x="388937" y="6350"/>
                </a:cubicBezTo>
                <a:cubicBezTo>
                  <a:pt x="287337" y="12700"/>
                  <a:pt x="187325" y="1588"/>
                  <a:pt x="131762" y="44450"/>
                </a:cubicBezTo>
                <a:cubicBezTo>
                  <a:pt x="76200" y="87313"/>
                  <a:pt x="66674" y="190500"/>
                  <a:pt x="55562" y="263525"/>
                </a:cubicBezTo>
                <a:cubicBezTo>
                  <a:pt x="44450" y="336550"/>
                  <a:pt x="0" y="434975"/>
                  <a:pt x="65087" y="482600"/>
                </a:cubicBezTo>
                <a:cubicBezTo>
                  <a:pt x="130175" y="530225"/>
                  <a:pt x="327025" y="536575"/>
                  <a:pt x="446087" y="549275"/>
                </a:cubicBezTo>
                <a:cubicBezTo>
                  <a:pt x="565149" y="561975"/>
                  <a:pt x="685800" y="557213"/>
                  <a:pt x="779462" y="558800"/>
                </a:cubicBezTo>
                <a:cubicBezTo>
                  <a:pt x="873124" y="560387"/>
                  <a:pt x="928687" y="563562"/>
                  <a:pt x="1008062" y="558800"/>
                </a:cubicBezTo>
                <a:cubicBezTo>
                  <a:pt x="1087437" y="554038"/>
                  <a:pt x="1204912" y="565150"/>
                  <a:pt x="1255712" y="530225"/>
                </a:cubicBezTo>
                <a:cubicBezTo>
                  <a:pt x="1306512" y="495300"/>
                  <a:pt x="1303337" y="404812"/>
                  <a:pt x="1312862" y="349250"/>
                </a:cubicBezTo>
                <a:cubicBezTo>
                  <a:pt x="1322387" y="293688"/>
                  <a:pt x="1319212" y="236537"/>
                  <a:pt x="1312862" y="196850"/>
                </a:cubicBezTo>
                <a:cubicBezTo>
                  <a:pt x="1306512" y="157163"/>
                  <a:pt x="1293812" y="134937"/>
                  <a:pt x="1274762" y="111125"/>
                </a:cubicBezTo>
                <a:cubicBezTo>
                  <a:pt x="1255712" y="87313"/>
                  <a:pt x="1201737" y="57150"/>
                  <a:pt x="1169987" y="4445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/>
          <p:cNvSpPr txBox="1"/>
          <p:nvPr/>
        </p:nvSpPr>
        <p:spPr>
          <a:xfrm>
            <a:off x="3143240" y="1214422"/>
            <a:ext cx="6527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4" name="Прямая соединительная линия 93"/>
          <p:cNvCxnSpPr>
            <a:stCxn id="93" idx="1"/>
            <a:endCxn id="92" idx="0"/>
          </p:cNvCxnSpPr>
          <p:nvPr/>
        </p:nvCxnSpPr>
        <p:spPr>
          <a:xfrm rot="10800000" flipV="1">
            <a:off x="2200276" y="1476031"/>
            <a:ext cx="942965" cy="8194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олилиния 96"/>
          <p:cNvSpPr/>
          <p:nvPr/>
        </p:nvSpPr>
        <p:spPr>
          <a:xfrm>
            <a:off x="1951038" y="4502150"/>
            <a:ext cx="1439862" cy="706437"/>
          </a:xfrm>
          <a:custGeom>
            <a:avLst/>
            <a:gdLst>
              <a:gd name="connsiteX0" fmla="*/ 1344612 w 1439862"/>
              <a:gd name="connsiteY0" fmla="*/ 31750 h 706437"/>
              <a:gd name="connsiteX1" fmla="*/ 1001712 w 1439862"/>
              <a:gd name="connsiteY1" fmla="*/ 31750 h 706437"/>
              <a:gd name="connsiteX2" fmla="*/ 773112 w 1439862"/>
              <a:gd name="connsiteY2" fmla="*/ 31750 h 706437"/>
              <a:gd name="connsiteX3" fmla="*/ 287337 w 1439862"/>
              <a:gd name="connsiteY3" fmla="*/ 41275 h 706437"/>
              <a:gd name="connsiteX4" fmla="*/ 49212 w 1439862"/>
              <a:gd name="connsiteY4" fmla="*/ 279400 h 706437"/>
              <a:gd name="connsiteX5" fmla="*/ 68262 w 1439862"/>
              <a:gd name="connsiteY5" fmla="*/ 565150 h 706437"/>
              <a:gd name="connsiteX6" fmla="*/ 458787 w 1439862"/>
              <a:gd name="connsiteY6" fmla="*/ 679450 h 706437"/>
              <a:gd name="connsiteX7" fmla="*/ 1058862 w 1439862"/>
              <a:gd name="connsiteY7" fmla="*/ 688975 h 706437"/>
              <a:gd name="connsiteX8" fmla="*/ 1382712 w 1439862"/>
              <a:gd name="connsiteY8" fmla="*/ 660400 h 706437"/>
              <a:gd name="connsiteX9" fmla="*/ 1401762 w 1439862"/>
              <a:gd name="connsiteY9" fmla="*/ 412750 h 706437"/>
              <a:gd name="connsiteX10" fmla="*/ 1420812 w 1439862"/>
              <a:gd name="connsiteY10" fmla="*/ 165100 h 706437"/>
              <a:gd name="connsiteX11" fmla="*/ 1344612 w 1439862"/>
              <a:gd name="connsiteY11" fmla="*/ 31750 h 7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9862" h="706437">
                <a:moveTo>
                  <a:pt x="1344612" y="31750"/>
                </a:moveTo>
                <a:lnTo>
                  <a:pt x="1001712" y="31750"/>
                </a:lnTo>
                <a:lnTo>
                  <a:pt x="773112" y="31750"/>
                </a:lnTo>
                <a:cubicBezTo>
                  <a:pt x="654050" y="33337"/>
                  <a:pt x="407987" y="0"/>
                  <a:pt x="287337" y="41275"/>
                </a:cubicBezTo>
                <a:cubicBezTo>
                  <a:pt x="166687" y="82550"/>
                  <a:pt x="85724" y="192088"/>
                  <a:pt x="49212" y="279400"/>
                </a:cubicBezTo>
                <a:cubicBezTo>
                  <a:pt x="12700" y="366712"/>
                  <a:pt x="0" y="498475"/>
                  <a:pt x="68262" y="565150"/>
                </a:cubicBezTo>
                <a:cubicBezTo>
                  <a:pt x="136525" y="631825"/>
                  <a:pt x="293687" y="658813"/>
                  <a:pt x="458787" y="679450"/>
                </a:cubicBezTo>
                <a:cubicBezTo>
                  <a:pt x="623887" y="700087"/>
                  <a:pt x="904875" y="692150"/>
                  <a:pt x="1058862" y="688975"/>
                </a:cubicBezTo>
                <a:cubicBezTo>
                  <a:pt x="1212849" y="685800"/>
                  <a:pt x="1325562" y="706437"/>
                  <a:pt x="1382712" y="660400"/>
                </a:cubicBezTo>
                <a:cubicBezTo>
                  <a:pt x="1439862" y="614363"/>
                  <a:pt x="1401762" y="412750"/>
                  <a:pt x="1401762" y="412750"/>
                </a:cubicBezTo>
                <a:cubicBezTo>
                  <a:pt x="1408112" y="330200"/>
                  <a:pt x="1428749" y="227012"/>
                  <a:pt x="1420812" y="165100"/>
                </a:cubicBezTo>
                <a:cubicBezTo>
                  <a:pt x="1412875" y="103188"/>
                  <a:pt x="1383506" y="72231"/>
                  <a:pt x="1344612" y="3175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/>
          <p:cNvSpPr txBox="1"/>
          <p:nvPr/>
        </p:nvSpPr>
        <p:spPr>
          <a:xfrm>
            <a:off x="3776381" y="3614712"/>
            <a:ext cx="6527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9" name="Прямая соединительная линия 98"/>
          <p:cNvCxnSpPr>
            <a:stCxn id="98" idx="1"/>
            <a:endCxn id="97" idx="0"/>
          </p:cNvCxnSpPr>
          <p:nvPr/>
        </p:nvCxnSpPr>
        <p:spPr>
          <a:xfrm rot="10800000" flipV="1">
            <a:off x="3295651" y="3876322"/>
            <a:ext cx="480731" cy="6575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572000" y="2071678"/>
          <a:ext cx="43846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" name="Формула" r:id="rId5" imgW="1485255" imgH="253890" progId="Equation.3">
                  <p:embed/>
                </p:oleObj>
              </mc:Choice>
              <mc:Fallback>
                <p:oleObj name="Формула" r:id="rId5" imgW="148525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071678"/>
                        <a:ext cx="438467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786314" y="3143248"/>
          <a:ext cx="636588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Формула" r:id="rId7" imgW="215619" imgH="215619" progId="Equation.3">
                  <p:embed/>
                </p:oleObj>
              </mc:Choice>
              <mc:Fallback>
                <p:oleObj name="Формула" r:id="rId7" imgW="21561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3143248"/>
                        <a:ext cx="636588" cy="6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TextBox 102"/>
          <p:cNvSpPr txBox="1"/>
          <p:nvPr/>
        </p:nvSpPr>
        <p:spPr>
          <a:xfrm>
            <a:off x="5429256" y="3214686"/>
            <a:ext cx="2258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КПД муфты</a:t>
            </a:r>
          </a:p>
        </p:txBody>
      </p:sp>
      <p:graphicFrame>
        <p:nvGraphicFramePr>
          <p:cNvPr id="104" name="Object 4"/>
          <p:cNvGraphicFramePr>
            <a:graphicFrameLocks noChangeAspect="1"/>
          </p:cNvGraphicFramePr>
          <p:nvPr/>
        </p:nvGraphicFramePr>
        <p:xfrm>
          <a:off x="4730750" y="3841750"/>
          <a:ext cx="7493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Формула" r:id="rId9" imgW="253890" imgH="228501" progId="Equation.3">
                  <p:embed/>
                </p:oleObj>
              </mc:Choice>
              <mc:Fallback>
                <p:oleObj name="Формула" r:id="rId9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0" y="3841750"/>
                        <a:ext cx="74930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" name="TextBox 104"/>
          <p:cNvSpPr txBox="1"/>
          <p:nvPr/>
        </p:nvSpPr>
        <p:spPr>
          <a:xfrm>
            <a:off x="5429256" y="4000504"/>
            <a:ext cx="29917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КПД закрытой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зубчатой передачи</a:t>
            </a:r>
          </a:p>
        </p:txBody>
      </p:sp>
      <p:graphicFrame>
        <p:nvGraphicFramePr>
          <p:cNvPr id="106" name="Object 4"/>
          <p:cNvGraphicFramePr>
            <a:graphicFrameLocks noChangeAspect="1"/>
          </p:cNvGraphicFramePr>
          <p:nvPr/>
        </p:nvGraphicFramePr>
        <p:xfrm>
          <a:off x="4786314" y="5037138"/>
          <a:ext cx="598487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Формула" r:id="rId11" imgW="203112" imgH="241195" progId="Equation.3">
                  <p:embed/>
                </p:oleObj>
              </mc:Choice>
              <mc:Fallback>
                <p:oleObj name="Формула" r:id="rId11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5037138"/>
                        <a:ext cx="598487" cy="71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5410207" y="5146691"/>
            <a:ext cx="3810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КПД цепной передачи</a:t>
            </a:r>
          </a:p>
        </p:txBody>
      </p:sp>
      <p:graphicFrame>
        <p:nvGraphicFramePr>
          <p:cNvPr id="108" name="Object 4"/>
          <p:cNvGraphicFramePr>
            <a:graphicFrameLocks noChangeAspect="1"/>
          </p:cNvGraphicFramePr>
          <p:nvPr/>
        </p:nvGraphicFramePr>
        <p:xfrm>
          <a:off x="4711700" y="5786454"/>
          <a:ext cx="787400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Формула" r:id="rId13" imgW="266353" imgH="215619" progId="Equation.3">
                  <p:embed/>
                </p:oleObj>
              </mc:Choice>
              <mc:Fallback>
                <p:oleObj name="Формула" r:id="rId13" imgW="266353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700" y="5786454"/>
                        <a:ext cx="787400" cy="6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5429256" y="5932509"/>
            <a:ext cx="3233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КПД подшипников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качения</a:t>
            </a:r>
          </a:p>
        </p:txBody>
      </p:sp>
    </p:spTree>
    <p:extLst>
      <p:ext uri="{BB962C8B-B14F-4D97-AF65-F5344CB8AC3E}">
        <p14:creationId xmlns:p14="http://schemas.microsoft.com/office/powerpoint/2010/main" val="7989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1" grpId="0" animBg="1"/>
      <p:bldP spid="72" grpId="0" animBg="1"/>
      <p:bldP spid="77" grpId="0" animBg="1"/>
      <p:bldP spid="78" grpId="0" animBg="1"/>
      <p:bldP spid="84" grpId="0" animBg="1"/>
      <p:bldP spid="85" grpId="0" animBg="1"/>
      <p:bldP spid="89" grpId="0" animBg="1"/>
      <p:bldP spid="92" grpId="0" animBg="1"/>
      <p:bldP spid="93" grpId="0" animBg="1"/>
      <p:bldP spid="97" grpId="0" animBg="1"/>
      <p:bldP spid="98" grpId="0" animBg="1"/>
      <p:bldP spid="103" grpId="0"/>
      <p:bldP spid="105" grpId="0"/>
      <p:bldP spid="107" grpId="0"/>
      <p:bldP spid="1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5288" y="0"/>
            <a:ext cx="8425183" cy="1079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Значения КПД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механических передач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172" descr="Табл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65213"/>
            <a:ext cx="8353425" cy="574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874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/>
          <p:nvPr/>
        </p:nvGrpSpPr>
        <p:grpSpPr>
          <a:xfrm>
            <a:off x="59191" y="928670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48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9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0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3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4929190" y="4000504"/>
            <a:ext cx="3573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КПД привода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428992" y="5786449"/>
            <a:ext cx="6992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РМ</a:t>
            </a:r>
            <a:endParaRPr lang="ru-RU" sz="2800" i="1" baseline="-25000" dirty="0"/>
          </a:p>
        </p:txBody>
      </p:sp>
      <p:cxnSp>
        <p:nvCxnSpPr>
          <p:cNvPr id="68" name="Прямая соединительная линия 67"/>
          <p:cNvCxnSpPr>
            <a:stCxn id="67" idx="0"/>
          </p:cNvCxnSpPr>
          <p:nvPr/>
        </p:nvCxnSpPr>
        <p:spPr>
          <a:xfrm rot="16200000" flipV="1">
            <a:off x="3170798" y="5178639"/>
            <a:ext cx="985647" cy="2299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42844" y="2500301"/>
            <a:ext cx="6077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ТР</a:t>
            </a:r>
            <a:endParaRPr lang="ru-RU" sz="2800" i="1" baseline="-25000" dirty="0"/>
          </a:p>
        </p:txBody>
      </p:sp>
      <p:cxnSp>
        <p:nvCxnSpPr>
          <p:cNvPr id="70" name="Прямая соединительная линия 69"/>
          <p:cNvCxnSpPr>
            <a:stCxn id="69" idx="0"/>
          </p:cNvCxnSpPr>
          <p:nvPr/>
        </p:nvCxnSpPr>
        <p:spPr>
          <a:xfrm rot="5400000" flipH="1" flipV="1">
            <a:off x="9027" y="1794981"/>
            <a:ext cx="1143003" cy="267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олилиния 70"/>
          <p:cNvSpPr/>
          <p:nvPr/>
        </p:nvSpPr>
        <p:spPr>
          <a:xfrm>
            <a:off x="593725" y="752475"/>
            <a:ext cx="663575" cy="1120775"/>
          </a:xfrm>
          <a:custGeom>
            <a:avLst/>
            <a:gdLst>
              <a:gd name="connsiteX0" fmla="*/ 482600 w 663575"/>
              <a:gd name="connsiteY0" fmla="*/ 57150 h 1120775"/>
              <a:gd name="connsiteX1" fmla="*/ 206375 w 663575"/>
              <a:gd name="connsiteY1" fmla="*/ 85725 h 1120775"/>
              <a:gd name="connsiteX2" fmla="*/ 73025 w 663575"/>
              <a:gd name="connsiteY2" fmla="*/ 571500 h 1120775"/>
              <a:gd name="connsiteX3" fmla="*/ 63500 w 663575"/>
              <a:gd name="connsiteY3" fmla="*/ 971550 h 1120775"/>
              <a:gd name="connsiteX4" fmla="*/ 454025 w 663575"/>
              <a:gd name="connsiteY4" fmla="*/ 1114425 h 1120775"/>
              <a:gd name="connsiteX5" fmla="*/ 644525 w 663575"/>
              <a:gd name="connsiteY5" fmla="*/ 933450 h 1120775"/>
              <a:gd name="connsiteX6" fmla="*/ 568325 w 663575"/>
              <a:gd name="connsiteY6" fmla="*/ 523875 h 1120775"/>
              <a:gd name="connsiteX7" fmla="*/ 539750 w 663575"/>
              <a:gd name="connsiteY7" fmla="*/ 314325 h 1120775"/>
              <a:gd name="connsiteX8" fmla="*/ 482600 w 663575"/>
              <a:gd name="connsiteY8" fmla="*/ 57150 h 112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3575" h="1120775">
                <a:moveTo>
                  <a:pt x="482600" y="57150"/>
                </a:moveTo>
                <a:cubicBezTo>
                  <a:pt x="427038" y="19050"/>
                  <a:pt x="274638" y="0"/>
                  <a:pt x="206375" y="85725"/>
                </a:cubicBezTo>
                <a:cubicBezTo>
                  <a:pt x="138113" y="171450"/>
                  <a:pt x="96838" y="423863"/>
                  <a:pt x="73025" y="571500"/>
                </a:cubicBezTo>
                <a:cubicBezTo>
                  <a:pt x="49213" y="719138"/>
                  <a:pt x="0" y="881063"/>
                  <a:pt x="63500" y="971550"/>
                </a:cubicBezTo>
                <a:cubicBezTo>
                  <a:pt x="127000" y="1062037"/>
                  <a:pt x="357188" y="1120775"/>
                  <a:pt x="454025" y="1114425"/>
                </a:cubicBezTo>
                <a:cubicBezTo>
                  <a:pt x="550862" y="1108075"/>
                  <a:pt x="625475" y="1031875"/>
                  <a:pt x="644525" y="933450"/>
                </a:cubicBezTo>
                <a:cubicBezTo>
                  <a:pt x="663575" y="835025"/>
                  <a:pt x="585787" y="627062"/>
                  <a:pt x="568325" y="523875"/>
                </a:cubicBezTo>
                <a:cubicBezTo>
                  <a:pt x="550863" y="420688"/>
                  <a:pt x="552450" y="392113"/>
                  <a:pt x="539750" y="314325"/>
                </a:cubicBezTo>
                <a:cubicBezTo>
                  <a:pt x="527050" y="236538"/>
                  <a:pt x="538162" y="95250"/>
                  <a:pt x="482600" y="5715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1285852" y="142852"/>
            <a:ext cx="57900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М</a:t>
            </a:r>
            <a:endParaRPr lang="ru-RU" sz="2800" i="1" baseline="-25000" dirty="0"/>
          </a:p>
        </p:txBody>
      </p:sp>
      <p:cxnSp>
        <p:nvCxnSpPr>
          <p:cNvPr id="73" name="Прямая соединительная линия 72"/>
          <p:cNvCxnSpPr>
            <a:stCxn id="72" idx="1"/>
            <a:endCxn id="71" idx="0"/>
          </p:cNvCxnSpPr>
          <p:nvPr/>
        </p:nvCxnSpPr>
        <p:spPr>
          <a:xfrm rot="10800000" flipV="1">
            <a:off x="1076326" y="404461"/>
            <a:ext cx="209527" cy="4051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олилиния 76"/>
          <p:cNvSpPr/>
          <p:nvPr/>
        </p:nvSpPr>
        <p:spPr>
          <a:xfrm>
            <a:off x="1354138" y="1457325"/>
            <a:ext cx="754062" cy="574675"/>
          </a:xfrm>
          <a:custGeom>
            <a:avLst/>
            <a:gdLst>
              <a:gd name="connsiteX0" fmla="*/ 722312 w 754062"/>
              <a:gd name="connsiteY0" fmla="*/ 180975 h 574675"/>
              <a:gd name="connsiteX1" fmla="*/ 512762 w 754062"/>
              <a:gd name="connsiteY1" fmla="*/ 28575 h 574675"/>
              <a:gd name="connsiteX2" fmla="*/ 293687 w 754062"/>
              <a:gd name="connsiteY2" fmla="*/ 28575 h 574675"/>
              <a:gd name="connsiteX3" fmla="*/ 46037 w 754062"/>
              <a:gd name="connsiteY3" fmla="*/ 200025 h 574675"/>
              <a:gd name="connsiteX4" fmla="*/ 26987 w 754062"/>
              <a:gd name="connsiteY4" fmla="*/ 390525 h 574675"/>
              <a:gd name="connsiteX5" fmla="*/ 207962 w 754062"/>
              <a:gd name="connsiteY5" fmla="*/ 533400 h 574675"/>
              <a:gd name="connsiteX6" fmla="*/ 522287 w 754062"/>
              <a:gd name="connsiteY6" fmla="*/ 552450 h 574675"/>
              <a:gd name="connsiteX7" fmla="*/ 665162 w 754062"/>
              <a:gd name="connsiteY7" fmla="*/ 400050 h 574675"/>
              <a:gd name="connsiteX8" fmla="*/ 703262 w 754062"/>
              <a:gd name="connsiteY8" fmla="*/ 276225 h 574675"/>
              <a:gd name="connsiteX9" fmla="*/ 722312 w 754062"/>
              <a:gd name="connsiteY9" fmla="*/ 180975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062" h="574675">
                <a:moveTo>
                  <a:pt x="722312" y="180975"/>
                </a:moveTo>
                <a:cubicBezTo>
                  <a:pt x="690562" y="139700"/>
                  <a:pt x="584199" y="53975"/>
                  <a:pt x="512762" y="28575"/>
                </a:cubicBezTo>
                <a:cubicBezTo>
                  <a:pt x="441325" y="3175"/>
                  <a:pt x="371474" y="0"/>
                  <a:pt x="293687" y="28575"/>
                </a:cubicBezTo>
                <a:cubicBezTo>
                  <a:pt x="215900" y="57150"/>
                  <a:pt x="90487" y="139700"/>
                  <a:pt x="46037" y="200025"/>
                </a:cubicBezTo>
                <a:cubicBezTo>
                  <a:pt x="1587" y="260350"/>
                  <a:pt x="0" y="334963"/>
                  <a:pt x="26987" y="390525"/>
                </a:cubicBezTo>
                <a:cubicBezTo>
                  <a:pt x="53974" y="446087"/>
                  <a:pt x="125412" y="506412"/>
                  <a:pt x="207962" y="533400"/>
                </a:cubicBezTo>
                <a:cubicBezTo>
                  <a:pt x="290512" y="560388"/>
                  <a:pt x="446087" y="574675"/>
                  <a:pt x="522287" y="552450"/>
                </a:cubicBezTo>
                <a:cubicBezTo>
                  <a:pt x="598487" y="530225"/>
                  <a:pt x="635000" y="446087"/>
                  <a:pt x="665162" y="400050"/>
                </a:cubicBezTo>
                <a:cubicBezTo>
                  <a:pt x="695324" y="354013"/>
                  <a:pt x="693737" y="314325"/>
                  <a:pt x="703262" y="276225"/>
                </a:cubicBezTo>
                <a:cubicBezTo>
                  <a:pt x="712787" y="238125"/>
                  <a:pt x="754062" y="222250"/>
                  <a:pt x="722312" y="180975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2207045" y="214290"/>
            <a:ext cx="66236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З.З</a:t>
            </a:r>
            <a:endParaRPr lang="ru-RU" sz="2800" i="1" baseline="-25000" dirty="0"/>
          </a:p>
        </p:txBody>
      </p:sp>
      <p:cxnSp>
        <p:nvCxnSpPr>
          <p:cNvPr id="79" name="Прямая соединительная линия 78"/>
          <p:cNvCxnSpPr>
            <a:stCxn id="78" idx="1"/>
            <a:endCxn id="77" idx="1"/>
          </p:cNvCxnSpPr>
          <p:nvPr/>
        </p:nvCxnSpPr>
        <p:spPr>
          <a:xfrm rot="10800000" flipV="1">
            <a:off x="1866901" y="475900"/>
            <a:ext cx="340145" cy="101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олилиния 83"/>
          <p:cNvSpPr/>
          <p:nvPr/>
        </p:nvSpPr>
        <p:spPr>
          <a:xfrm>
            <a:off x="2363788" y="1814513"/>
            <a:ext cx="825499" cy="4040187"/>
          </a:xfrm>
          <a:custGeom>
            <a:avLst/>
            <a:gdLst>
              <a:gd name="connsiteX0" fmla="*/ 446087 w 825499"/>
              <a:gd name="connsiteY0" fmla="*/ 71437 h 4040187"/>
              <a:gd name="connsiteX1" fmla="*/ 188912 w 825499"/>
              <a:gd name="connsiteY1" fmla="*/ 338137 h 4040187"/>
              <a:gd name="connsiteX2" fmla="*/ 188912 w 825499"/>
              <a:gd name="connsiteY2" fmla="*/ 1014412 h 4040187"/>
              <a:gd name="connsiteX3" fmla="*/ 169862 w 825499"/>
              <a:gd name="connsiteY3" fmla="*/ 1814512 h 4040187"/>
              <a:gd name="connsiteX4" fmla="*/ 141287 w 825499"/>
              <a:gd name="connsiteY4" fmla="*/ 2614612 h 4040187"/>
              <a:gd name="connsiteX5" fmla="*/ 17462 w 825499"/>
              <a:gd name="connsiteY5" fmla="*/ 3300412 h 4040187"/>
              <a:gd name="connsiteX6" fmla="*/ 36512 w 825499"/>
              <a:gd name="connsiteY6" fmla="*/ 3843337 h 4040187"/>
              <a:gd name="connsiteX7" fmla="*/ 227012 w 825499"/>
              <a:gd name="connsiteY7" fmla="*/ 4033837 h 4040187"/>
              <a:gd name="connsiteX8" fmla="*/ 636587 w 825499"/>
              <a:gd name="connsiteY8" fmla="*/ 3805237 h 4040187"/>
              <a:gd name="connsiteX9" fmla="*/ 703262 w 825499"/>
              <a:gd name="connsiteY9" fmla="*/ 3243262 h 4040187"/>
              <a:gd name="connsiteX10" fmla="*/ 722312 w 825499"/>
              <a:gd name="connsiteY10" fmla="*/ 2319337 h 4040187"/>
              <a:gd name="connsiteX11" fmla="*/ 779462 w 825499"/>
              <a:gd name="connsiteY11" fmla="*/ 1147762 h 4040187"/>
              <a:gd name="connsiteX12" fmla="*/ 779462 w 825499"/>
              <a:gd name="connsiteY12" fmla="*/ 385762 h 4040187"/>
              <a:gd name="connsiteX13" fmla="*/ 503237 w 825499"/>
              <a:gd name="connsiteY13" fmla="*/ 52387 h 4040187"/>
              <a:gd name="connsiteX14" fmla="*/ 446087 w 825499"/>
              <a:gd name="connsiteY14" fmla="*/ 71437 h 404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5499" h="4040187">
                <a:moveTo>
                  <a:pt x="446087" y="71437"/>
                </a:moveTo>
                <a:cubicBezTo>
                  <a:pt x="393700" y="119062"/>
                  <a:pt x="231775" y="180975"/>
                  <a:pt x="188912" y="338137"/>
                </a:cubicBezTo>
                <a:cubicBezTo>
                  <a:pt x="146050" y="495300"/>
                  <a:pt x="192087" y="768350"/>
                  <a:pt x="188912" y="1014412"/>
                </a:cubicBezTo>
                <a:cubicBezTo>
                  <a:pt x="185737" y="1260474"/>
                  <a:pt x="177799" y="1547812"/>
                  <a:pt x="169862" y="1814512"/>
                </a:cubicBezTo>
                <a:cubicBezTo>
                  <a:pt x="161925" y="2081212"/>
                  <a:pt x="166687" y="2366962"/>
                  <a:pt x="141287" y="2614612"/>
                </a:cubicBezTo>
                <a:cubicBezTo>
                  <a:pt x="115887" y="2862262"/>
                  <a:pt x="34924" y="3095625"/>
                  <a:pt x="17462" y="3300412"/>
                </a:cubicBezTo>
                <a:cubicBezTo>
                  <a:pt x="0" y="3505199"/>
                  <a:pt x="1587" y="3721100"/>
                  <a:pt x="36512" y="3843337"/>
                </a:cubicBezTo>
                <a:cubicBezTo>
                  <a:pt x="71437" y="3965575"/>
                  <a:pt x="127000" y="4040187"/>
                  <a:pt x="227012" y="4033837"/>
                </a:cubicBezTo>
                <a:cubicBezTo>
                  <a:pt x="327024" y="4027487"/>
                  <a:pt x="557212" y="3937000"/>
                  <a:pt x="636587" y="3805237"/>
                </a:cubicBezTo>
                <a:cubicBezTo>
                  <a:pt x="715962" y="3673474"/>
                  <a:pt x="688975" y="3490912"/>
                  <a:pt x="703262" y="3243262"/>
                </a:cubicBezTo>
                <a:cubicBezTo>
                  <a:pt x="717549" y="2995612"/>
                  <a:pt x="709612" y="2668587"/>
                  <a:pt x="722312" y="2319337"/>
                </a:cubicBezTo>
                <a:cubicBezTo>
                  <a:pt x="735012" y="1970087"/>
                  <a:pt x="769937" y="1470024"/>
                  <a:pt x="779462" y="1147762"/>
                </a:cubicBezTo>
                <a:cubicBezTo>
                  <a:pt x="788987" y="825500"/>
                  <a:pt x="825499" y="568324"/>
                  <a:pt x="779462" y="385762"/>
                </a:cubicBezTo>
                <a:cubicBezTo>
                  <a:pt x="733425" y="203200"/>
                  <a:pt x="558799" y="104774"/>
                  <a:pt x="503237" y="52387"/>
                </a:cubicBezTo>
                <a:cubicBezTo>
                  <a:pt x="447675" y="0"/>
                  <a:pt x="498475" y="23812"/>
                  <a:pt x="446087" y="7143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3564367" y="2157389"/>
            <a:ext cx="52610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Ц</a:t>
            </a:r>
            <a:endParaRPr lang="ru-RU" sz="2800" i="1" baseline="-25000" dirty="0"/>
          </a:p>
        </p:txBody>
      </p:sp>
      <p:cxnSp>
        <p:nvCxnSpPr>
          <p:cNvPr id="86" name="Прямая соединительная линия 85"/>
          <p:cNvCxnSpPr>
            <a:stCxn id="85" idx="1"/>
            <a:endCxn id="84" idx="11"/>
          </p:cNvCxnSpPr>
          <p:nvPr/>
        </p:nvCxnSpPr>
        <p:spPr>
          <a:xfrm rot="10800000" flipV="1">
            <a:off x="3143251" y="2418998"/>
            <a:ext cx="421117" cy="5432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олилиния 87"/>
          <p:cNvSpPr/>
          <p:nvPr/>
        </p:nvSpPr>
        <p:spPr>
          <a:xfrm>
            <a:off x="1046163" y="1074738"/>
            <a:ext cx="1427162" cy="504824"/>
          </a:xfrm>
          <a:custGeom>
            <a:avLst/>
            <a:gdLst>
              <a:gd name="connsiteX0" fmla="*/ 1401762 w 1427162"/>
              <a:gd name="connsiteY0" fmla="*/ 325437 h 504824"/>
              <a:gd name="connsiteX1" fmla="*/ 1211262 w 1427162"/>
              <a:gd name="connsiteY1" fmla="*/ 49212 h 504824"/>
              <a:gd name="connsiteX2" fmla="*/ 887412 w 1427162"/>
              <a:gd name="connsiteY2" fmla="*/ 30162 h 504824"/>
              <a:gd name="connsiteX3" fmla="*/ 515937 w 1427162"/>
              <a:gd name="connsiteY3" fmla="*/ 30162 h 504824"/>
              <a:gd name="connsiteX4" fmla="*/ 239712 w 1427162"/>
              <a:gd name="connsiteY4" fmla="*/ 58737 h 504824"/>
              <a:gd name="connsiteX5" fmla="*/ 30162 w 1427162"/>
              <a:gd name="connsiteY5" fmla="*/ 201612 h 504824"/>
              <a:gd name="connsiteX6" fmla="*/ 58737 w 1427162"/>
              <a:gd name="connsiteY6" fmla="*/ 382587 h 504824"/>
              <a:gd name="connsiteX7" fmla="*/ 220662 w 1427162"/>
              <a:gd name="connsiteY7" fmla="*/ 411162 h 504824"/>
              <a:gd name="connsiteX8" fmla="*/ 363537 w 1427162"/>
              <a:gd name="connsiteY8" fmla="*/ 449262 h 504824"/>
              <a:gd name="connsiteX9" fmla="*/ 658812 w 1427162"/>
              <a:gd name="connsiteY9" fmla="*/ 458787 h 504824"/>
              <a:gd name="connsiteX10" fmla="*/ 935037 w 1427162"/>
              <a:gd name="connsiteY10" fmla="*/ 458787 h 504824"/>
              <a:gd name="connsiteX11" fmla="*/ 1258887 w 1427162"/>
              <a:gd name="connsiteY11" fmla="*/ 477837 h 504824"/>
              <a:gd name="connsiteX12" fmla="*/ 1325562 w 1427162"/>
              <a:gd name="connsiteY12" fmla="*/ 487362 h 504824"/>
              <a:gd name="connsiteX13" fmla="*/ 1363662 w 1427162"/>
              <a:gd name="connsiteY13" fmla="*/ 373062 h 504824"/>
              <a:gd name="connsiteX14" fmla="*/ 1401762 w 1427162"/>
              <a:gd name="connsiteY14" fmla="*/ 325437 h 5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27162" h="504824">
                <a:moveTo>
                  <a:pt x="1401762" y="325437"/>
                </a:moveTo>
                <a:cubicBezTo>
                  <a:pt x="1376362" y="271462"/>
                  <a:pt x="1296987" y="98424"/>
                  <a:pt x="1211262" y="49212"/>
                </a:cubicBezTo>
                <a:cubicBezTo>
                  <a:pt x="1125537" y="0"/>
                  <a:pt x="1003299" y="33337"/>
                  <a:pt x="887412" y="30162"/>
                </a:cubicBezTo>
                <a:cubicBezTo>
                  <a:pt x="771525" y="26987"/>
                  <a:pt x="623887" y="25400"/>
                  <a:pt x="515937" y="30162"/>
                </a:cubicBezTo>
                <a:cubicBezTo>
                  <a:pt x="407987" y="34924"/>
                  <a:pt x="320675" y="30162"/>
                  <a:pt x="239712" y="58737"/>
                </a:cubicBezTo>
                <a:cubicBezTo>
                  <a:pt x="158750" y="87312"/>
                  <a:pt x="60325" y="147637"/>
                  <a:pt x="30162" y="201612"/>
                </a:cubicBezTo>
                <a:cubicBezTo>
                  <a:pt x="0" y="255587"/>
                  <a:pt x="26987" y="347662"/>
                  <a:pt x="58737" y="382587"/>
                </a:cubicBezTo>
                <a:cubicBezTo>
                  <a:pt x="90487" y="417512"/>
                  <a:pt x="169862" y="400050"/>
                  <a:pt x="220662" y="411162"/>
                </a:cubicBezTo>
                <a:cubicBezTo>
                  <a:pt x="271462" y="422275"/>
                  <a:pt x="290512" y="441325"/>
                  <a:pt x="363537" y="449262"/>
                </a:cubicBezTo>
                <a:cubicBezTo>
                  <a:pt x="436562" y="457199"/>
                  <a:pt x="563562" y="457200"/>
                  <a:pt x="658812" y="458787"/>
                </a:cubicBezTo>
                <a:cubicBezTo>
                  <a:pt x="754062" y="460374"/>
                  <a:pt x="835025" y="455612"/>
                  <a:pt x="935037" y="458787"/>
                </a:cubicBezTo>
                <a:cubicBezTo>
                  <a:pt x="1035049" y="461962"/>
                  <a:pt x="1193800" y="473075"/>
                  <a:pt x="1258887" y="477837"/>
                </a:cubicBezTo>
                <a:cubicBezTo>
                  <a:pt x="1323974" y="482599"/>
                  <a:pt x="1308100" y="504824"/>
                  <a:pt x="1325562" y="487362"/>
                </a:cubicBezTo>
                <a:cubicBezTo>
                  <a:pt x="1343024" y="469900"/>
                  <a:pt x="1352550" y="401637"/>
                  <a:pt x="1363662" y="373062"/>
                </a:cubicBezTo>
                <a:cubicBezTo>
                  <a:pt x="1374774" y="344487"/>
                  <a:pt x="1427162" y="379412"/>
                  <a:pt x="1401762" y="325437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TextBox 88"/>
          <p:cNvSpPr txBox="1"/>
          <p:nvPr/>
        </p:nvSpPr>
        <p:spPr>
          <a:xfrm>
            <a:off x="3123821" y="585754"/>
            <a:ext cx="6527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0" name="Прямая соединительная линия 89"/>
          <p:cNvCxnSpPr>
            <a:stCxn id="89" idx="1"/>
            <a:endCxn id="88" idx="0"/>
          </p:cNvCxnSpPr>
          <p:nvPr/>
        </p:nvCxnSpPr>
        <p:spPr>
          <a:xfrm rot="10800000" flipV="1">
            <a:off x="2447925" y="847363"/>
            <a:ext cx="675896" cy="5528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олилиния 91"/>
          <p:cNvSpPr/>
          <p:nvPr/>
        </p:nvSpPr>
        <p:spPr>
          <a:xfrm>
            <a:off x="1030288" y="2251075"/>
            <a:ext cx="1322387" cy="565150"/>
          </a:xfrm>
          <a:custGeom>
            <a:avLst/>
            <a:gdLst>
              <a:gd name="connsiteX0" fmla="*/ 1169987 w 1322387"/>
              <a:gd name="connsiteY0" fmla="*/ 44450 h 565150"/>
              <a:gd name="connsiteX1" fmla="*/ 1084262 w 1322387"/>
              <a:gd name="connsiteY1" fmla="*/ 34925 h 565150"/>
              <a:gd name="connsiteX2" fmla="*/ 741362 w 1322387"/>
              <a:gd name="connsiteY2" fmla="*/ 6350 h 565150"/>
              <a:gd name="connsiteX3" fmla="*/ 388937 w 1322387"/>
              <a:gd name="connsiteY3" fmla="*/ 6350 h 565150"/>
              <a:gd name="connsiteX4" fmla="*/ 131762 w 1322387"/>
              <a:gd name="connsiteY4" fmla="*/ 44450 h 565150"/>
              <a:gd name="connsiteX5" fmla="*/ 55562 w 1322387"/>
              <a:gd name="connsiteY5" fmla="*/ 263525 h 565150"/>
              <a:gd name="connsiteX6" fmla="*/ 65087 w 1322387"/>
              <a:gd name="connsiteY6" fmla="*/ 482600 h 565150"/>
              <a:gd name="connsiteX7" fmla="*/ 446087 w 1322387"/>
              <a:gd name="connsiteY7" fmla="*/ 549275 h 565150"/>
              <a:gd name="connsiteX8" fmla="*/ 779462 w 1322387"/>
              <a:gd name="connsiteY8" fmla="*/ 558800 h 565150"/>
              <a:gd name="connsiteX9" fmla="*/ 1008062 w 1322387"/>
              <a:gd name="connsiteY9" fmla="*/ 558800 h 565150"/>
              <a:gd name="connsiteX10" fmla="*/ 1255712 w 1322387"/>
              <a:gd name="connsiteY10" fmla="*/ 530225 h 565150"/>
              <a:gd name="connsiteX11" fmla="*/ 1312862 w 1322387"/>
              <a:gd name="connsiteY11" fmla="*/ 349250 h 565150"/>
              <a:gd name="connsiteX12" fmla="*/ 1312862 w 1322387"/>
              <a:gd name="connsiteY12" fmla="*/ 196850 h 565150"/>
              <a:gd name="connsiteX13" fmla="*/ 1274762 w 1322387"/>
              <a:gd name="connsiteY13" fmla="*/ 111125 h 565150"/>
              <a:gd name="connsiteX14" fmla="*/ 1169987 w 1322387"/>
              <a:gd name="connsiteY14" fmla="*/ 44450 h 56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22387" h="565150">
                <a:moveTo>
                  <a:pt x="1169987" y="44450"/>
                </a:moveTo>
                <a:cubicBezTo>
                  <a:pt x="1138237" y="31750"/>
                  <a:pt x="1084262" y="34925"/>
                  <a:pt x="1084262" y="34925"/>
                </a:cubicBezTo>
                <a:cubicBezTo>
                  <a:pt x="1012825" y="28575"/>
                  <a:pt x="857249" y="11112"/>
                  <a:pt x="741362" y="6350"/>
                </a:cubicBezTo>
                <a:cubicBezTo>
                  <a:pt x="625475" y="1588"/>
                  <a:pt x="490537" y="0"/>
                  <a:pt x="388937" y="6350"/>
                </a:cubicBezTo>
                <a:cubicBezTo>
                  <a:pt x="287337" y="12700"/>
                  <a:pt x="187325" y="1588"/>
                  <a:pt x="131762" y="44450"/>
                </a:cubicBezTo>
                <a:cubicBezTo>
                  <a:pt x="76200" y="87313"/>
                  <a:pt x="66674" y="190500"/>
                  <a:pt x="55562" y="263525"/>
                </a:cubicBezTo>
                <a:cubicBezTo>
                  <a:pt x="44450" y="336550"/>
                  <a:pt x="0" y="434975"/>
                  <a:pt x="65087" y="482600"/>
                </a:cubicBezTo>
                <a:cubicBezTo>
                  <a:pt x="130175" y="530225"/>
                  <a:pt x="327025" y="536575"/>
                  <a:pt x="446087" y="549275"/>
                </a:cubicBezTo>
                <a:cubicBezTo>
                  <a:pt x="565149" y="561975"/>
                  <a:pt x="685800" y="557213"/>
                  <a:pt x="779462" y="558800"/>
                </a:cubicBezTo>
                <a:cubicBezTo>
                  <a:pt x="873124" y="560387"/>
                  <a:pt x="928687" y="563562"/>
                  <a:pt x="1008062" y="558800"/>
                </a:cubicBezTo>
                <a:cubicBezTo>
                  <a:pt x="1087437" y="554038"/>
                  <a:pt x="1204912" y="565150"/>
                  <a:pt x="1255712" y="530225"/>
                </a:cubicBezTo>
                <a:cubicBezTo>
                  <a:pt x="1306512" y="495300"/>
                  <a:pt x="1303337" y="404812"/>
                  <a:pt x="1312862" y="349250"/>
                </a:cubicBezTo>
                <a:cubicBezTo>
                  <a:pt x="1322387" y="293688"/>
                  <a:pt x="1319212" y="236537"/>
                  <a:pt x="1312862" y="196850"/>
                </a:cubicBezTo>
                <a:cubicBezTo>
                  <a:pt x="1306512" y="157163"/>
                  <a:pt x="1293812" y="134937"/>
                  <a:pt x="1274762" y="111125"/>
                </a:cubicBezTo>
                <a:cubicBezTo>
                  <a:pt x="1255712" y="87313"/>
                  <a:pt x="1201737" y="57150"/>
                  <a:pt x="1169987" y="4445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/>
          <p:cNvSpPr txBox="1"/>
          <p:nvPr/>
        </p:nvSpPr>
        <p:spPr>
          <a:xfrm>
            <a:off x="3143240" y="1214422"/>
            <a:ext cx="73237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4" name="Прямая соединительная линия 93"/>
          <p:cNvCxnSpPr>
            <a:stCxn id="93" idx="1"/>
            <a:endCxn id="92" idx="0"/>
          </p:cNvCxnSpPr>
          <p:nvPr/>
        </p:nvCxnSpPr>
        <p:spPr>
          <a:xfrm flipH="1">
            <a:off x="2200275" y="1476032"/>
            <a:ext cx="942965" cy="8194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олилиния 96"/>
          <p:cNvSpPr/>
          <p:nvPr/>
        </p:nvSpPr>
        <p:spPr>
          <a:xfrm>
            <a:off x="1951038" y="4502150"/>
            <a:ext cx="1439862" cy="706437"/>
          </a:xfrm>
          <a:custGeom>
            <a:avLst/>
            <a:gdLst>
              <a:gd name="connsiteX0" fmla="*/ 1344612 w 1439862"/>
              <a:gd name="connsiteY0" fmla="*/ 31750 h 706437"/>
              <a:gd name="connsiteX1" fmla="*/ 1001712 w 1439862"/>
              <a:gd name="connsiteY1" fmla="*/ 31750 h 706437"/>
              <a:gd name="connsiteX2" fmla="*/ 773112 w 1439862"/>
              <a:gd name="connsiteY2" fmla="*/ 31750 h 706437"/>
              <a:gd name="connsiteX3" fmla="*/ 287337 w 1439862"/>
              <a:gd name="connsiteY3" fmla="*/ 41275 h 706437"/>
              <a:gd name="connsiteX4" fmla="*/ 49212 w 1439862"/>
              <a:gd name="connsiteY4" fmla="*/ 279400 h 706437"/>
              <a:gd name="connsiteX5" fmla="*/ 68262 w 1439862"/>
              <a:gd name="connsiteY5" fmla="*/ 565150 h 706437"/>
              <a:gd name="connsiteX6" fmla="*/ 458787 w 1439862"/>
              <a:gd name="connsiteY6" fmla="*/ 679450 h 706437"/>
              <a:gd name="connsiteX7" fmla="*/ 1058862 w 1439862"/>
              <a:gd name="connsiteY7" fmla="*/ 688975 h 706437"/>
              <a:gd name="connsiteX8" fmla="*/ 1382712 w 1439862"/>
              <a:gd name="connsiteY8" fmla="*/ 660400 h 706437"/>
              <a:gd name="connsiteX9" fmla="*/ 1401762 w 1439862"/>
              <a:gd name="connsiteY9" fmla="*/ 412750 h 706437"/>
              <a:gd name="connsiteX10" fmla="*/ 1420812 w 1439862"/>
              <a:gd name="connsiteY10" fmla="*/ 165100 h 706437"/>
              <a:gd name="connsiteX11" fmla="*/ 1344612 w 1439862"/>
              <a:gd name="connsiteY11" fmla="*/ 31750 h 7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9862" h="706437">
                <a:moveTo>
                  <a:pt x="1344612" y="31750"/>
                </a:moveTo>
                <a:lnTo>
                  <a:pt x="1001712" y="31750"/>
                </a:lnTo>
                <a:lnTo>
                  <a:pt x="773112" y="31750"/>
                </a:lnTo>
                <a:cubicBezTo>
                  <a:pt x="654050" y="33337"/>
                  <a:pt x="407987" y="0"/>
                  <a:pt x="287337" y="41275"/>
                </a:cubicBezTo>
                <a:cubicBezTo>
                  <a:pt x="166687" y="82550"/>
                  <a:pt x="85724" y="192088"/>
                  <a:pt x="49212" y="279400"/>
                </a:cubicBezTo>
                <a:cubicBezTo>
                  <a:pt x="12700" y="366712"/>
                  <a:pt x="0" y="498475"/>
                  <a:pt x="68262" y="565150"/>
                </a:cubicBezTo>
                <a:cubicBezTo>
                  <a:pt x="136525" y="631825"/>
                  <a:pt x="293687" y="658813"/>
                  <a:pt x="458787" y="679450"/>
                </a:cubicBezTo>
                <a:cubicBezTo>
                  <a:pt x="623887" y="700087"/>
                  <a:pt x="904875" y="692150"/>
                  <a:pt x="1058862" y="688975"/>
                </a:cubicBezTo>
                <a:cubicBezTo>
                  <a:pt x="1212849" y="685800"/>
                  <a:pt x="1325562" y="706437"/>
                  <a:pt x="1382712" y="660400"/>
                </a:cubicBezTo>
                <a:cubicBezTo>
                  <a:pt x="1439862" y="614363"/>
                  <a:pt x="1401762" y="412750"/>
                  <a:pt x="1401762" y="412750"/>
                </a:cubicBezTo>
                <a:cubicBezTo>
                  <a:pt x="1408112" y="330200"/>
                  <a:pt x="1428749" y="227012"/>
                  <a:pt x="1420812" y="165100"/>
                </a:cubicBezTo>
                <a:cubicBezTo>
                  <a:pt x="1412875" y="103188"/>
                  <a:pt x="1383506" y="72231"/>
                  <a:pt x="1344612" y="3175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/>
          <p:cNvSpPr txBox="1"/>
          <p:nvPr/>
        </p:nvSpPr>
        <p:spPr>
          <a:xfrm>
            <a:off x="3776381" y="3614712"/>
            <a:ext cx="6527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i="1" dirty="0" smtClean="0"/>
              <a:t>η</a:t>
            </a:r>
            <a:r>
              <a:rPr lang="ru-RU" sz="2800" i="1" baseline="-25000" dirty="0" smtClean="0"/>
              <a:t>ПК</a:t>
            </a:r>
            <a:endParaRPr lang="ru-RU" sz="2800" i="1" baseline="-25000" dirty="0"/>
          </a:p>
        </p:txBody>
      </p:sp>
      <p:cxnSp>
        <p:nvCxnSpPr>
          <p:cNvPr id="99" name="Прямая соединительная линия 98"/>
          <p:cNvCxnSpPr>
            <a:stCxn id="98" idx="1"/>
            <a:endCxn id="97" idx="0"/>
          </p:cNvCxnSpPr>
          <p:nvPr/>
        </p:nvCxnSpPr>
        <p:spPr>
          <a:xfrm rot="10800000" flipV="1">
            <a:off x="3295651" y="3876322"/>
            <a:ext cx="480731" cy="6575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384675" y="4572008"/>
          <a:ext cx="4759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Формула" r:id="rId3" imgW="1612900" imgH="254000" progId="Equation.3">
                  <p:embed/>
                </p:oleObj>
              </mc:Choice>
              <mc:Fallback>
                <p:oleObj name="Формула" r:id="rId3" imgW="1612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4675" y="4572008"/>
                        <a:ext cx="47593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857752" y="785794"/>
          <a:ext cx="1909762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Формула" r:id="rId5" imgW="647419" imgH="215806" progId="Equation.3">
                  <p:embed/>
                </p:oleObj>
              </mc:Choice>
              <mc:Fallback>
                <p:oleObj name="Формула" r:id="rId5" imgW="64741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785794"/>
                        <a:ext cx="1909762" cy="639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Object 4"/>
          <p:cNvGraphicFramePr>
            <a:graphicFrameLocks noChangeAspect="1"/>
          </p:cNvGraphicFramePr>
          <p:nvPr/>
        </p:nvGraphicFramePr>
        <p:xfrm>
          <a:off x="4929190" y="1536687"/>
          <a:ext cx="20224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Формула" r:id="rId7" imgW="685800" imgH="228600" progId="Equation.3">
                  <p:embed/>
                </p:oleObj>
              </mc:Choice>
              <mc:Fallback>
                <p:oleObj name="Формула" r:id="rId7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1536687"/>
                        <a:ext cx="2022475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4"/>
          <p:cNvGraphicFramePr>
            <a:graphicFrameLocks noChangeAspect="1"/>
          </p:cNvGraphicFramePr>
          <p:nvPr/>
        </p:nvGraphicFramePr>
        <p:xfrm>
          <a:off x="5000628" y="2322505"/>
          <a:ext cx="1870075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Формула" r:id="rId9" imgW="634725" imgH="241195" progId="Equation.3">
                  <p:embed/>
                </p:oleObj>
              </mc:Choice>
              <mc:Fallback>
                <p:oleObj name="Формула" r:id="rId9" imgW="63472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2322505"/>
                        <a:ext cx="1870075" cy="71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4979988" y="3146427"/>
          <a:ext cx="205581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Формула" r:id="rId11" imgW="698197" imgH="215806" progId="Equation.3">
                  <p:embed/>
                </p:oleObj>
              </mc:Choice>
              <mc:Fallback>
                <p:oleObj name="Формула" r:id="rId11" imgW="69819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3146427"/>
                        <a:ext cx="2055812" cy="6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TextBox 99"/>
          <p:cNvSpPr txBox="1"/>
          <p:nvPr/>
        </p:nvSpPr>
        <p:spPr>
          <a:xfrm>
            <a:off x="4572000" y="0"/>
            <a:ext cx="2070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4421188" y="5429264"/>
          <a:ext cx="472281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Формула" r:id="rId13" imgW="1600200" imgH="228600" progId="Equation.3">
                  <p:embed/>
                </p:oleObj>
              </mc:Choice>
              <mc:Fallback>
                <p:oleObj name="Формула" r:id="rId13" imgW="1600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1188" y="5429264"/>
                        <a:ext cx="4722812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6202363" y="6218238"/>
          <a:ext cx="146208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Формула" r:id="rId15" imgW="494870" imgH="203024" progId="Equation.3">
                  <p:embed/>
                </p:oleObj>
              </mc:Choice>
              <mc:Fallback>
                <p:oleObj name="Формула" r:id="rId15" imgW="494870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363" y="6218238"/>
                        <a:ext cx="1462087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216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1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3443272" y="214290"/>
            <a:ext cx="5700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Требуемая мощность двигателя</a:t>
            </a:r>
          </a:p>
        </p:txBody>
      </p:sp>
      <p:grpSp>
        <p:nvGrpSpPr>
          <p:cNvPr id="2" name="Группа 2"/>
          <p:cNvGrpSpPr/>
          <p:nvPr/>
        </p:nvGrpSpPr>
        <p:grpSpPr>
          <a:xfrm>
            <a:off x="214282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929190" y="1214422"/>
          <a:ext cx="2324100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Формула" r:id="rId3" imgW="787058" imgH="444307" progId="Equation.3">
                  <p:embed/>
                </p:oleObj>
              </mc:Choice>
              <mc:Fallback>
                <p:oleObj name="Формула" r:id="rId3" imgW="78705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1214422"/>
                        <a:ext cx="2324100" cy="1316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3571868" y="5857892"/>
            <a:ext cx="6992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РМ</a:t>
            </a:r>
            <a:endParaRPr lang="ru-RU" sz="2800" i="1" baseline="-25000" dirty="0"/>
          </a:p>
        </p:txBody>
      </p:sp>
      <p:cxnSp>
        <p:nvCxnSpPr>
          <p:cNvPr id="72" name="Прямая соединительная линия 71"/>
          <p:cNvCxnSpPr>
            <a:stCxn id="71" idx="0"/>
            <a:endCxn id="49" idx="1"/>
          </p:cNvCxnSpPr>
          <p:nvPr/>
        </p:nvCxnSpPr>
        <p:spPr>
          <a:xfrm rot="16200000" flipV="1">
            <a:off x="3313674" y="5250082"/>
            <a:ext cx="985647" cy="2299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85720" y="2571744"/>
            <a:ext cx="60773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Р</a:t>
            </a:r>
            <a:r>
              <a:rPr lang="ru-RU" sz="2800" i="1" baseline="-25000" dirty="0" smtClean="0"/>
              <a:t>ТР</a:t>
            </a:r>
            <a:endParaRPr lang="ru-RU" sz="2800" i="1" baseline="-25000" dirty="0"/>
          </a:p>
        </p:txBody>
      </p:sp>
      <p:cxnSp>
        <p:nvCxnSpPr>
          <p:cNvPr id="81" name="Прямая соединительная линия 80"/>
          <p:cNvCxnSpPr>
            <a:stCxn id="80" idx="0"/>
          </p:cNvCxnSpPr>
          <p:nvPr/>
        </p:nvCxnSpPr>
        <p:spPr>
          <a:xfrm rot="5400000" flipH="1" flipV="1">
            <a:off x="151903" y="1866424"/>
            <a:ext cx="1143003" cy="267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5000628" y="2714620"/>
          <a:ext cx="363537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Формула" r:id="rId5" imgW="1231366" imgH="418918" progId="Equation.3">
                  <p:embed/>
                </p:oleObj>
              </mc:Choice>
              <mc:Fallback>
                <p:oleObj name="Формула" r:id="rId5" imgW="123136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2714620"/>
                        <a:ext cx="3635375" cy="1241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538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-171450"/>
            <a:ext cx="7859712" cy="919163"/>
          </a:xfrm>
        </p:spPr>
        <p:txBody>
          <a:bodyPr/>
          <a:lstStyle/>
          <a:p>
            <a:r>
              <a:rPr lang="ru-RU" sz="3200">
                <a:latin typeface="Times New Roman" pitchFamily="18" charset="0"/>
              </a:rPr>
              <a:t>Электродвигатели асинхронные серии 4А</a:t>
            </a:r>
          </a:p>
        </p:txBody>
      </p:sp>
      <p:pic>
        <p:nvPicPr>
          <p:cNvPr id="4" name="Picture 7" descr="Табл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33491"/>
          <a:stretch>
            <a:fillRect/>
          </a:stretch>
        </p:blipFill>
        <p:spPr>
          <a:xfrm>
            <a:off x="-2251" y="587619"/>
            <a:ext cx="9010495" cy="6286520"/>
          </a:xfrm>
          <a:noFill/>
          <a:ln/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214282" y="4077072"/>
            <a:ext cx="8796212" cy="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691680" y="764704"/>
            <a:ext cx="648072" cy="3600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3717031"/>
            <a:ext cx="1944216" cy="27865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635896" y="764704"/>
            <a:ext cx="648072" cy="360040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764704"/>
            <a:ext cx="648072" cy="36004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452320" y="737084"/>
            <a:ext cx="648072" cy="36004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987824" y="3717030"/>
            <a:ext cx="1944216" cy="278651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932040" y="3717031"/>
            <a:ext cx="1944216" cy="278651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876256" y="3709598"/>
            <a:ext cx="1944216" cy="27865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5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249" y="188640"/>
            <a:ext cx="50089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 двигатель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986837"/>
            <a:ext cx="2288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Тип- 132М6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1629779"/>
            <a:ext cx="6828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мощность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- 7,5 кВт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596" y="2344159"/>
            <a:ext cx="8184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Синхронная частота вращения 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мин</a:t>
            </a:r>
            <a:r>
              <a:rPr 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3143248"/>
            <a:ext cx="3968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Скольжение 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3,2%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304" y="4149080"/>
            <a:ext cx="78159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номинальную скорость вращения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двигателя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052831"/>
              </p:ext>
            </p:extLst>
          </p:nvPr>
        </p:nvGraphicFramePr>
        <p:xfrm>
          <a:off x="0" y="5373216"/>
          <a:ext cx="389731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3" imgW="1320480" imgH="431640" progId="">
                  <p:embed/>
                </p:oleObj>
              </mc:Choice>
              <mc:Fallback>
                <p:oleObj name="Equation" r:id="rId3" imgW="132048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73216"/>
                        <a:ext cx="3897313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634854"/>
              </p:ext>
            </p:extLst>
          </p:nvPr>
        </p:nvGraphicFramePr>
        <p:xfrm>
          <a:off x="3996941" y="5445224"/>
          <a:ext cx="4758370" cy="1240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5" imgW="1663560" imgH="431640" progId="">
                  <p:embed/>
                </p:oleObj>
              </mc:Choice>
              <mc:Fallback>
                <p:oleObj name="Equation" r:id="rId5" imgW="166356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6941" y="5445224"/>
                        <a:ext cx="4758370" cy="1240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282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2686075" y="184680"/>
            <a:ext cx="6471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передаточное число привода</a:t>
            </a:r>
          </a:p>
        </p:txBody>
      </p:sp>
      <p:grpSp>
        <p:nvGrpSpPr>
          <p:cNvPr id="2" name="Группа 2"/>
          <p:cNvGrpSpPr/>
          <p:nvPr/>
        </p:nvGrpSpPr>
        <p:grpSpPr>
          <a:xfrm>
            <a:off x="35496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468854"/>
              </p:ext>
            </p:extLst>
          </p:nvPr>
        </p:nvGraphicFramePr>
        <p:xfrm>
          <a:off x="4860032" y="2668592"/>
          <a:ext cx="378618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Equation" r:id="rId3" imgW="1282680" imgH="241200" progId="">
                  <p:embed/>
                </p:oleObj>
              </mc:Choice>
              <mc:Fallback>
                <p:oleObj name="Equation" r:id="rId3" imgW="128268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668592"/>
                        <a:ext cx="378618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олилиния 40"/>
          <p:cNvSpPr/>
          <p:nvPr/>
        </p:nvSpPr>
        <p:spPr>
          <a:xfrm>
            <a:off x="1271563" y="1071780"/>
            <a:ext cx="890742" cy="2462357"/>
          </a:xfrm>
          <a:custGeom>
            <a:avLst/>
            <a:gdLst>
              <a:gd name="connsiteX0" fmla="*/ 652487 w 890742"/>
              <a:gd name="connsiteY0" fmla="*/ 14070 h 2462357"/>
              <a:gd name="connsiteX1" fmla="*/ 166712 w 890742"/>
              <a:gd name="connsiteY1" fmla="*/ 80745 h 2462357"/>
              <a:gd name="connsiteX2" fmla="*/ 33362 w 890742"/>
              <a:gd name="connsiteY2" fmla="*/ 623670 h 2462357"/>
              <a:gd name="connsiteX3" fmla="*/ 4787 w 890742"/>
              <a:gd name="connsiteY3" fmla="*/ 1318995 h 2462357"/>
              <a:gd name="connsiteX4" fmla="*/ 23837 w 890742"/>
              <a:gd name="connsiteY4" fmla="*/ 1919070 h 2462357"/>
              <a:gd name="connsiteX5" fmla="*/ 223862 w 890742"/>
              <a:gd name="connsiteY5" fmla="*/ 2414370 h 2462357"/>
              <a:gd name="connsiteX6" fmla="*/ 423887 w 890742"/>
              <a:gd name="connsiteY6" fmla="*/ 2433420 h 2462357"/>
              <a:gd name="connsiteX7" fmla="*/ 652487 w 890742"/>
              <a:gd name="connsiteY7" fmla="*/ 2328645 h 2462357"/>
              <a:gd name="connsiteX8" fmla="*/ 795362 w 890742"/>
              <a:gd name="connsiteY8" fmla="*/ 1776195 h 2462357"/>
              <a:gd name="connsiteX9" fmla="*/ 890612 w 890742"/>
              <a:gd name="connsiteY9" fmla="*/ 1099920 h 2462357"/>
              <a:gd name="connsiteX10" fmla="*/ 814412 w 890742"/>
              <a:gd name="connsiteY10" fmla="*/ 414120 h 2462357"/>
              <a:gd name="connsiteX11" fmla="*/ 747737 w 890742"/>
              <a:gd name="connsiteY11" fmla="*/ 195045 h 2462357"/>
              <a:gd name="connsiteX12" fmla="*/ 652487 w 890742"/>
              <a:gd name="connsiteY12" fmla="*/ 14070 h 246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0742" h="2462357">
                <a:moveTo>
                  <a:pt x="652487" y="14070"/>
                </a:moveTo>
                <a:cubicBezTo>
                  <a:pt x="555650" y="-4980"/>
                  <a:pt x="269899" y="-20855"/>
                  <a:pt x="166712" y="80745"/>
                </a:cubicBezTo>
                <a:cubicBezTo>
                  <a:pt x="63525" y="182345"/>
                  <a:pt x="60349" y="417295"/>
                  <a:pt x="33362" y="623670"/>
                </a:cubicBezTo>
                <a:cubicBezTo>
                  <a:pt x="6375" y="830045"/>
                  <a:pt x="6374" y="1103095"/>
                  <a:pt x="4787" y="1318995"/>
                </a:cubicBezTo>
                <a:cubicBezTo>
                  <a:pt x="3200" y="1534895"/>
                  <a:pt x="-12675" y="1736508"/>
                  <a:pt x="23837" y="1919070"/>
                </a:cubicBezTo>
                <a:cubicBezTo>
                  <a:pt x="60349" y="2101632"/>
                  <a:pt x="157187" y="2328645"/>
                  <a:pt x="223862" y="2414370"/>
                </a:cubicBezTo>
                <a:cubicBezTo>
                  <a:pt x="290537" y="2500095"/>
                  <a:pt x="352449" y="2447708"/>
                  <a:pt x="423887" y="2433420"/>
                </a:cubicBezTo>
                <a:cubicBezTo>
                  <a:pt x="495324" y="2419133"/>
                  <a:pt x="590575" y="2438182"/>
                  <a:pt x="652487" y="2328645"/>
                </a:cubicBezTo>
                <a:cubicBezTo>
                  <a:pt x="714399" y="2219108"/>
                  <a:pt x="755675" y="1980983"/>
                  <a:pt x="795362" y="1776195"/>
                </a:cubicBezTo>
                <a:cubicBezTo>
                  <a:pt x="835050" y="1571408"/>
                  <a:pt x="887437" y="1326932"/>
                  <a:pt x="890612" y="1099920"/>
                </a:cubicBezTo>
                <a:cubicBezTo>
                  <a:pt x="893787" y="872908"/>
                  <a:pt x="838225" y="564933"/>
                  <a:pt x="814412" y="414120"/>
                </a:cubicBezTo>
                <a:cubicBezTo>
                  <a:pt x="790599" y="263307"/>
                  <a:pt x="773137" y="255370"/>
                  <a:pt x="747737" y="195045"/>
                </a:cubicBezTo>
                <a:cubicBezTo>
                  <a:pt x="722337" y="134720"/>
                  <a:pt x="749324" y="33120"/>
                  <a:pt x="652487" y="1407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2566432" y="912099"/>
            <a:ext cx="911660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U</a:t>
            </a:r>
            <a:r>
              <a:rPr lang="ru-RU" sz="3600" i="1" baseline="-25000" dirty="0" smtClean="0"/>
              <a:t>зуб</a:t>
            </a:r>
            <a:endParaRPr lang="ru-RU" sz="3600" i="1" baseline="-25000" dirty="0"/>
          </a:p>
        </p:txBody>
      </p:sp>
      <p:cxnSp>
        <p:nvCxnSpPr>
          <p:cNvPr id="74" name="Прямая соединительная линия 73"/>
          <p:cNvCxnSpPr>
            <a:stCxn id="73" idx="2"/>
            <a:endCxn id="41" idx="9"/>
          </p:cNvCxnSpPr>
          <p:nvPr/>
        </p:nvCxnSpPr>
        <p:spPr>
          <a:xfrm flipH="1">
            <a:off x="2162175" y="1558430"/>
            <a:ext cx="860087" cy="6132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олилиния 66"/>
          <p:cNvSpPr/>
          <p:nvPr/>
        </p:nvSpPr>
        <p:spPr>
          <a:xfrm>
            <a:off x="2272975" y="2086097"/>
            <a:ext cx="916147" cy="3821766"/>
          </a:xfrm>
          <a:custGeom>
            <a:avLst/>
            <a:gdLst>
              <a:gd name="connsiteX0" fmla="*/ 822650 w 916147"/>
              <a:gd name="connsiteY0" fmla="*/ 390403 h 3821766"/>
              <a:gd name="connsiteX1" fmla="*/ 517850 w 916147"/>
              <a:gd name="connsiteY1" fmla="*/ 9403 h 3821766"/>
              <a:gd name="connsiteX2" fmla="*/ 308300 w 916147"/>
              <a:gd name="connsiteY2" fmla="*/ 180853 h 3821766"/>
              <a:gd name="connsiteX3" fmla="*/ 232100 w 916147"/>
              <a:gd name="connsiteY3" fmla="*/ 866653 h 3821766"/>
              <a:gd name="connsiteX4" fmla="*/ 13025 w 916147"/>
              <a:gd name="connsiteY4" fmla="*/ 2038228 h 3821766"/>
              <a:gd name="connsiteX5" fmla="*/ 32075 w 916147"/>
              <a:gd name="connsiteY5" fmla="*/ 2609728 h 3821766"/>
              <a:gd name="connsiteX6" fmla="*/ 89225 w 916147"/>
              <a:gd name="connsiteY6" fmla="*/ 3571753 h 3821766"/>
              <a:gd name="connsiteX7" fmla="*/ 384500 w 916147"/>
              <a:gd name="connsiteY7" fmla="*/ 3819403 h 3821766"/>
              <a:gd name="connsiteX8" fmla="*/ 594050 w 916147"/>
              <a:gd name="connsiteY8" fmla="*/ 3628903 h 3821766"/>
              <a:gd name="connsiteX9" fmla="*/ 822650 w 916147"/>
              <a:gd name="connsiteY9" fmla="*/ 2685928 h 3821766"/>
              <a:gd name="connsiteX10" fmla="*/ 898850 w 916147"/>
              <a:gd name="connsiteY10" fmla="*/ 1409578 h 3821766"/>
              <a:gd name="connsiteX11" fmla="*/ 908375 w 916147"/>
              <a:gd name="connsiteY11" fmla="*/ 771403 h 3821766"/>
              <a:gd name="connsiteX12" fmla="*/ 822650 w 916147"/>
              <a:gd name="connsiteY12" fmla="*/ 390403 h 382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6147" h="3821766">
                <a:moveTo>
                  <a:pt x="822650" y="390403"/>
                </a:moveTo>
                <a:cubicBezTo>
                  <a:pt x="757562" y="263403"/>
                  <a:pt x="603575" y="44328"/>
                  <a:pt x="517850" y="9403"/>
                </a:cubicBezTo>
                <a:cubicBezTo>
                  <a:pt x="432125" y="-25522"/>
                  <a:pt x="355925" y="37978"/>
                  <a:pt x="308300" y="180853"/>
                </a:cubicBezTo>
                <a:cubicBezTo>
                  <a:pt x="260675" y="323728"/>
                  <a:pt x="281312" y="557091"/>
                  <a:pt x="232100" y="866653"/>
                </a:cubicBezTo>
                <a:cubicBezTo>
                  <a:pt x="182888" y="1176215"/>
                  <a:pt x="46363" y="1747715"/>
                  <a:pt x="13025" y="2038228"/>
                </a:cubicBezTo>
                <a:cubicBezTo>
                  <a:pt x="-20313" y="2328741"/>
                  <a:pt x="19375" y="2354141"/>
                  <a:pt x="32075" y="2609728"/>
                </a:cubicBezTo>
                <a:cubicBezTo>
                  <a:pt x="44775" y="2865315"/>
                  <a:pt x="30488" y="3370141"/>
                  <a:pt x="89225" y="3571753"/>
                </a:cubicBezTo>
                <a:cubicBezTo>
                  <a:pt x="147962" y="3773365"/>
                  <a:pt x="300362" y="3809878"/>
                  <a:pt x="384500" y="3819403"/>
                </a:cubicBezTo>
                <a:cubicBezTo>
                  <a:pt x="468637" y="3828928"/>
                  <a:pt x="521025" y="3817816"/>
                  <a:pt x="594050" y="3628903"/>
                </a:cubicBezTo>
                <a:cubicBezTo>
                  <a:pt x="667075" y="3439991"/>
                  <a:pt x="771850" y="3055816"/>
                  <a:pt x="822650" y="2685928"/>
                </a:cubicBezTo>
                <a:cubicBezTo>
                  <a:pt x="873450" y="2316040"/>
                  <a:pt x="884563" y="1728665"/>
                  <a:pt x="898850" y="1409578"/>
                </a:cubicBezTo>
                <a:cubicBezTo>
                  <a:pt x="913137" y="1090491"/>
                  <a:pt x="924250" y="944440"/>
                  <a:pt x="908375" y="771403"/>
                </a:cubicBezTo>
                <a:cubicBezTo>
                  <a:pt x="892500" y="598366"/>
                  <a:pt x="887738" y="517403"/>
                  <a:pt x="822650" y="39040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3536097" y="2529439"/>
            <a:ext cx="95231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U</a:t>
            </a:r>
            <a:r>
              <a:rPr lang="ru-RU" sz="3600" i="1" baseline="-25000" dirty="0" smtClean="0"/>
              <a:t>цеп</a:t>
            </a:r>
            <a:endParaRPr lang="ru-RU" sz="3600" i="1" baseline="-25000" dirty="0"/>
          </a:p>
        </p:txBody>
      </p:sp>
      <p:cxnSp>
        <p:nvCxnSpPr>
          <p:cNvPr id="82" name="Прямая соединительная линия 81"/>
          <p:cNvCxnSpPr>
            <a:stCxn id="79" idx="2"/>
          </p:cNvCxnSpPr>
          <p:nvPr/>
        </p:nvCxnSpPr>
        <p:spPr>
          <a:xfrm flipH="1">
            <a:off x="3189125" y="3175770"/>
            <a:ext cx="823128" cy="6132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Объект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378910"/>
              </p:ext>
            </p:extLst>
          </p:nvPr>
        </p:nvGraphicFramePr>
        <p:xfrm>
          <a:off x="4138414" y="938839"/>
          <a:ext cx="217328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Equation" r:id="rId5" imgW="736560" imgH="431640" progId="">
                  <p:embed/>
                </p:oleObj>
              </mc:Choice>
              <mc:Fallback>
                <p:oleObj name="Equation" r:id="rId5" imgW="73656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414" y="938839"/>
                        <a:ext cx="2173288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Объект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399876"/>
              </p:ext>
            </p:extLst>
          </p:nvPr>
        </p:nvGraphicFramePr>
        <p:xfrm>
          <a:off x="6372200" y="952197"/>
          <a:ext cx="2471737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Equation" r:id="rId7" imgW="838080" imgH="393480" progId="">
                  <p:embed/>
                </p:oleObj>
              </mc:Choice>
              <mc:Fallback>
                <p:oleObj name="Equation" r:id="rId7" imgW="83808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952197"/>
                        <a:ext cx="2471737" cy="1166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Объект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362227"/>
              </p:ext>
            </p:extLst>
          </p:nvPr>
        </p:nvGraphicFramePr>
        <p:xfrm>
          <a:off x="4728815" y="3886133"/>
          <a:ext cx="43846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Equation" r:id="rId9" imgW="1485720" imgH="241200" progId="">
                  <p:embed/>
                </p:oleObj>
              </mc:Choice>
              <mc:Fallback>
                <p:oleObj name="Equation" r:id="rId9" imgW="148572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8815" y="3886133"/>
                        <a:ext cx="43846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17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41" grpId="0" animBg="1"/>
      <p:bldP spid="73" grpId="0" animBg="1"/>
      <p:bldP spid="67" grpId="0" animBg="1"/>
      <p:bldP spid="7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itchFamily="18" charset="0"/>
              </a:rPr>
              <a:t>Рекомендуемые значения</a:t>
            </a:r>
            <a:br>
              <a:rPr lang="ru-RU" sz="3600" dirty="0">
                <a:latin typeface="Times New Roman" pitchFamily="18" charset="0"/>
              </a:rPr>
            </a:br>
            <a:r>
              <a:rPr lang="ru-RU" sz="3600" dirty="0">
                <a:latin typeface="Times New Roman" pitchFamily="18" charset="0"/>
              </a:rPr>
              <a:t>передаточных чисел</a:t>
            </a:r>
          </a:p>
        </p:txBody>
      </p:sp>
      <p:pic>
        <p:nvPicPr>
          <p:cNvPr id="3" name="Picture 65" descr="Табл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454150"/>
            <a:ext cx="8785225" cy="515143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4498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4572000" y="116632"/>
            <a:ext cx="41383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числа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нашего привода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2"/>
          <p:cNvGrpSpPr/>
          <p:nvPr/>
        </p:nvGrpSpPr>
        <p:grpSpPr>
          <a:xfrm>
            <a:off x="35496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006929"/>
              </p:ext>
            </p:extLst>
          </p:nvPr>
        </p:nvGraphicFramePr>
        <p:xfrm>
          <a:off x="5652120" y="1305355"/>
          <a:ext cx="20986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" name="Equation" r:id="rId3" imgW="711000" imgH="241200" progId="">
                  <p:embed/>
                </p:oleObj>
              </mc:Choice>
              <mc:Fallback>
                <p:oleObj name="Equation" r:id="rId3" imgW="71100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305355"/>
                        <a:ext cx="20986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олилиния 40"/>
          <p:cNvSpPr/>
          <p:nvPr/>
        </p:nvSpPr>
        <p:spPr>
          <a:xfrm>
            <a:off x="1271563" y="1071780"/>
            <a:ext cx="890742" cy="2462357"/>
          </a:xfrm>
          <a:custGeom>
            <a:avLst/>
            <a:gdLst>
              <a:gd name="connsiteX0" fmla="*/ 652487 w 890742"/>
              <a:gd name="connsiteY0" fmla="*/ 14070 h 2462357"/>
              <a:gd name="connsiteX1" fmla="*/ 166712 w 890742"/>
              <a:gd name="connsiteY1" fmla="*/ 80745 h 2462357"/>
              <a:gd name="connsiteX2" fmla="*/ 33362 w 890742"/>
              <a:gd name="connsiteY2" fmla="*/ 623670 h 2462357"/>
              <a:gd name="connsiteX3" fmla="*/ 4787 w 890742"/>
              <a:gd name="connsiteY3" fmla="*/ 1318995 h 2462357"/>
              <a:gd name="connsiteX4" fmla="*/ 23837 w 890742"/>
              <a:gd name="connsiteY4" fmla="*/ 1919070 h 2462357"/>
              <a:gd name="connsiteX5" fmla="*/ 223862 w 890742"/>
              <a:gd name="connsiteY5" fmla="*/ 2414370 h 2462357"/>
              <a:gd name="connsiteX6" fmla="*/ 423887 w 890742"/>
              <a:gd name="connsiteY6" fmla="*/ 2433420 h 2462357"/>
              <a:gd name="connsiteX7" fmla="*/ 652487 w 890742"/>
              <a:gd name="connsiteY7" fmla="*/ 2328645 h 2462357"/>
              <a:gd name="connsiteX8" fmla="*/ 795362 w 890742"/>
              <a:gd name="connsiteY8" fmla="*/ 1776195 h 2462357"/>
              <a:gd name="connsiteX9" fmla="*/ 890612 w 890742"/>
              <a:gd name="connsiteY9" fmla="*/ 1099920 h 2462357"/>
              <a:gd name="connsiteX10" fmla="*/ 814412 w 890742"/>
              <a:gd name="connsiteY10" fmla="*/ 414120 h 2462357"/>
              <a:gd name="connsiteX11" fmla="*/ 747737 w 890742"/>
              <a:gd name="connsiteY11" fmla="*/ 195045 h 2462357"/>
              <a:gd name="connsiteX12" fmla="*/ 652487 w 890742"/>
              <a:gd name="connsiteY12" fmla="*/ 14070 h 246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0742" h="2462357">
                <a:moveTo>
                  <a:pt x="652487" y="14070"/>
                </a:moveTo>
                <a:cubicBezTo>
                  <a:pt x="555650" y="-4980"/>
                  <a:pt x="269899" y="-20855"/>
                  <a:pt x="166712" y="80745"/>
                </a:cubicBezTo>
                <a:cubicBezTo>
                  <a:pt x="63525" y="182345"/>
                  <a:pt x="60349" y="417295"/>
                  <a:pt x="33362" y="623670"/>
                </a:cubicBezTo>
                <a:cubicBezTo>
                  <a:pt x="6375" y="830045"/>
                  <a:pt x="6374" y="1103095"/>
                  <a:pt x="4787" y="1318995"/>
                </a:cubicBezTo>
                <a:cubicBezTo>
                  <a:pt x="3200" y="1534895"/>
                  <a:pt x="-12675" y="1736508"/>
                  <a:pt x="23837" y="1919070"/>
                </a:cubicBezTo>
                <a:cubicBezTo>
                  <a:pt x="60349" y="2101632"/>
                  <a:pt x="157187" y="2328645"/>
                  <a:pt x="223862" y="2414370"/>
                </a:cubicBezTo>
                <a:cubicBezTo>
                  <a:pt x="290537" y="2500095"/>
                  <a:pt x="352449" y="2447708"/>
                  <a:pt x="423887" y="2433420"/>
                </a:cubicBezTo>
                <a:cubicBezTo>
                  <a:pt x="495324" y="2419133"/>
                  <a:pt x="590575" y="2438182"/>
                  <a:pt x="652487" y="2328645"/>
                </a:cubicBezTo>
                <a:cubicBezTo>
                  <a:pt x="714399" y="2219108"/>
                  <a:pt x="755675" y="1980983"/>
                  <a:pt x="795362" y="1776195"/>
                </a:cubicBezTo>
                <a:cubicBezTo>
                  <a:pt x="835050" y="1571408"/>
                  <a:pt x="887437" y="1326932"/>
                  <a:pt x="890612" y="1099920"/>
                </a:cubicBezTo>
                <a:cubicBezTo>
                  <a:pt x="893787" y="872908"/>
                  <a:pt x="838225" y="564933"/>
                  <a:pt x="814412" y="414120"/>
                </a:cubicBezTo>
                <a:cubicBezTo>
                  <a:pt x="790599" y="263307"/>
                  <a:pt x="773137" y="255370"/>
                  <a:pt x="747737" y="195045"/>
                </a:cubicBezTo>
                <a:cubicBezTo>
                  <a:pt x="722337" y="134720"/>
                  <a:pt x="749324" y="33120"/>
                  <a:pt x="652487" y="1407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2566432" y="912099"/>
            <a:ext cx="911660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U</a:t>
            </a:r>
            <a:r>
              <a:rPr lang="ru-RU" sz="3600" i="1" baseline="-25000" dirty="0" smtClean="0"/>
              <a:t>зуб</a:t>
            </a:r>
            <a:endParaRPr lang="ru-RU" sz="3600" i="1" baseline="-25000" dirty="0"/>
          </a:p>
        </p:txBody>
      </p:sp>
      <p:cxnSp>
        <p:nvCxnSpPr>
          <p:cNvPr id="74" name="Прямая соединительная линия 73"/>
          <p:cNvCxnSpPr>
            <a:stCxn id="73" idx="2"/>
            <a:endCxn id="41" idx="9"/>
          </p:cNvCxnSpPr>
          <p:nvPr/>
        </p:nvCxnSpPr>
        <p:spPr>
          <a:xfrm flipH="1">
            <a:off x="2162175" y="1558430"/>
            <a:ext cx="860087" cy="6132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олилиния 66"/>
          <p:cNvSpPr/>
          <p:nvPr/>
        </p:nvSpPr>
        <p:spPr>
          <a:xfrm>
            <a:off x="2272975" y="2086097"/>
            <a:ext cx="916147" cy="3821766"/>
          </a:xfrm>
          <a:custGeom>
            <a:avLst/>
            <a:gdLst>
              <a:gd name="connsiteX0" fmla="*/ 822650 w 916147"/>
              <a:gd name="connsiteY0" fmla="*/ 390403 h 3821766"/>
              <a:gd name="connsiteX1" fmla="*/ 517850 w 916147"/>
              <a:gd name="connsiteY1" fmla="*/ 9403 h 3821766"/>
              <a:gd name="connsiteX2" fmla="*/ 308300 w 916147"/>
              <a:gd name="connsiteY2" fmla="*/ 180853 h 3821766"/>
              <a:gd name="connsiteX3" fmla="*/ 232100 w 916147"/>
              <a:gd name="connsiteY3" fmla="*/ 866653 h 3821766"/>
              <a:gd name="connsiteX4" fmla="*/ 13025 w 916147"/>
              <a:gd name="connsiteY4" fmla="*/ 2038228 h 3821766"/>
              <a:gd name="connsiteX5" fmla="*/ 32075 w 916147"/>
              <a:gd name="connsiteY5" fmla="*/ 2609728 h 3821766"/>
              <a:gd name="connsiteX6" fmla="*/ 89225 w 916147"/>
              <a:gd name="connsiteY6" fmla="*/ 3571753 h 3821766"/>
              <a:gd name="connsiteX7" fmla="*/ 384500 w 916147"/>
              <a:gd name="connsiteY7" fmla="*/ 3819403 h 3821766"/>
              <a:gd name="connsiteX8" fmla="*/ 594050 w 916147"/>
              <a:gd name="connsiteY8" fmla="*/ 3628903 h 3821766"/>
              <a:gd name="connsiteX9" fmla="*/ 822650 w 916147"/>
              <a:gd name="connsiteY9" fmla="*/ 2685928 h 3821766"/>
              <a:gd name="connsiteX10" fmla="*/ 898850 w 916147"/>
              <a:gd name="connsiteY10" fmla="*/ 1409578 h 3821766"/>
              <a:gd name="connsiteX11" fmla="*/ 908375 w 916147"/>
              <a:gd name="connsiteY11" fmla="*/ 771403 h 3821766"/>
              <a:gd name="connsiteX12" fmla="*/ 822650 w 916147"/>
              <a:gd name="connsiteY12" fmla="*/ 390403 h 382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6147" h="3821766">
                <a:moveTo>
                  <a:pt x="822650" y="390403"/>
                </a:moveTo>
                <a:cubicBezTo>
                  <a:pt x="757562" y="263403"/>
                  <a:pt x="603575" y="44328"/>
                  <a:pt x="517850" y="9403"/>
                </a:cubicBezTo>
                <a:cubicBezTo>
                  <a:pt x="432125" y="-25522"/>
                  <a:pt x="355925" y="37978"/>
                  <a:pt x="308300" y="180853"/>
                </a:cubicBezTo>
                <a:cubicBezTo>
                  <a:pt x="260675" y="323728"/>
                  <a:pt x="281312" y="557091"/>
                  <a:pt x="232100" y="866653"/>
                </a:cubicBezTo>
                <a:cubicBezTo>
                  <a:pt x="182888" y="1176215"/>
                  <a:pt x="46363" y="1747715"/>
                  <a:pt x="13025" y="2038228"/>
                </a:cubicBezTo>
                <a:cubicBezTo>
                  <a:pt x="-20313" y="2328741"/>
                  <a:pt x="19375" y="2354141"/>
                  <a:pt x="32075" y="2609728"/>
                </a:cubicBezTo>
                <a:cubicBezTo>
                  <a:pt x="44775" y="2865315"/>
                  <a:pt x="30488" y="3370141"/>
                  <a:pt x="89225" y="3571753"/>
                </a:cubicBezTo>
                <a:cubicBezTo>
                  <a:pt x="147962" y="3773365"/>
                  <a:pt x="300362" y="3809878"/>
                  <a:pt x="384500" y="3819403"/>
                </a:cubicBezTo>
                <a:cubicBezTo>
                  <a:pt x="468637" y="3828928"/>
                  <a:pt x="521025" y="3817816"/>
                  <a:pt x="594050" y="3628903"/>
                </a:cubicBezTo>
                <a:cubicBezTo>
                  <a:pt x="667075" y="3439991"/>
                  <a:pt x="771850" y="3055816"/>
                  <a:pt x="822650" y="2685928"/>
                </a:cubicBezTo>
                <a:cubicBezTo>
                  <a:pt x="873450" y="2316040"/>
                  <a:pt x="884563" y="1728665"/>
                  <a:pt x="898850" y="1409578"/>
                </a:cubicBezTo>
                <a:cubicBezTo>
                  <a:pt x="913137" y="1090491"/>
                  <a:pt x="924250" y="944440"/>
                  <a:pt x="908375" y="771403"/>
                </a:cubicBezTo>
                <a:cubicBezTo>
                  <a:pt x="892500" y="598366"/>
                  <a:pt x="887738" y="517403"/>
                  <a:pt x="822650" y="39040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3536097" y="2529439"/>
            <a:ext cx="95231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U</a:t>
            </a:r>
            <a:r>
              <a:rPr lang="ru-RU" sz="3600" i="1" baseline="-25000" dirty="0" smtClean="0"/>
              <a:t>цеп</a:t>
            </a:r>
            <a:endParaRPr lang="ru-RU" sz="3600" i="1" baseline="-25000" dirty="0"/>
          </a:p>
        </p:txBody>
      </p:sp>
      <p:cxnSp>
        <p:nvCxnSpPr>
          <p:cNvPr id="82" name="Прямая соединительная линия 81"/>
          <p:cNvCxnSpPr>
            <a:stCxn id="79" idx="2"/>
          </p:cNvCxnSpPr>
          <p:nvPr/>
        </p:nvCxnSpPr>
        <p:spPr>
          <a:xfrm flipH="1">
            <a:off x="3189125" y="3175770"/>
            <a:ext cx="823128" cy="6132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Объект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47950"/>
              </p:ext>
            </p:extLst>
          </p:nvPr>
        </p:nvGraphicFramePr>
        <p:xfrm>
          <a:off x="3563888" y="5353150"/>
          <a:ext cx="2211388" cy="139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" name="Equation" r:id="rId5" imgW="749160" imgH="469800" progId="">
                  <p:embed/>
                </p:oleObj>
              </mc:Choice>
              <mc:Fallback>
                <p:oleObj name="Equation" r:id="rId5" imgW="749160" imgH="469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5353150"/>
                        <a:ext cx="2211388" cy="1392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633225"/>
              </p:ext>
            </p:extLst>
          </p:nvPr>
        </p:nvGraphicFramePr>
        <p:xfrm>
          <a:off x="5724128" y="2175850"/>
          <a:ext cx="20986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" name="Equation" r:id="rId7" imgW="711000" imgH="241200" progId="">
                  <p:embed/>
                </p:oleObj>
              </mc:Choice>
              <mc:Fallback>
                <p:oleObj name="Equation" r:id="rId7" imgW="71100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175850"/>
                        <a:ext cx="20986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5724128" y="3108367"/>
            <a:ext cx="2341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6" name="Объект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647359"/>
              </p:ext>
            </p:extLst>
          </p:nvPr>
        </p:nvGraphicFramePr>
        <p:xfrm>
          <a:off x="6126323" y="3789040"/>
          <a:ext cx="15367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3" name="Equation" r:id="rId9" imgW="520560" imgH="241200" progId="">
                  <p:embed/>
                </p:oleObj>
              </mc:Choice>
              <mc:Fallback>
                <p:oleObj name="Equation" r:id="rId9" imgW="52056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323" y="3789040"/>
                        <a:ext cx="15367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5508104" y="4528500"/>
            <a:ext cx="1261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8" name="Объект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97324"/>
              </p:ext>
            </p:extLst>
          </p:nvPr>
        </p:nvGraphicFramePr>
        <p:xfrm>
          <a:off x="6016101" y="5445224"/>
          <a:ext cx="2660650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" name="Equation" r:id="rId11" imgW="901440" imgH="393480" progId="">
                  <p:embed/>
                </p:oleObj>
              </mc:Choice>
              <mc:Fallback>
                <p:oleObj name="Equation" r:id="rId11" imgW="90144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101" y="5445224"/>
                        <a:ext cx="2660650" cy="1166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28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78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1720255" y="103663"/>
            <a:ext cx="6846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мощности на валах привода</a:t>
            </a:r>
          </a:p>
        </p:txBody>
      </p:sp>
      <p:grpSp>
        <p:nvGrpSpPr>
          <p:cNvPr id="2" name="Группа 2"/>
          <p:cNvGrpSpPr/>
          <p:nvPr/>
        </p:nvGrpSpPr>
        <p:grpSpPr>
          <a:xfrm>
            <a:off x="35496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39250"/>
              </p:ext>
            </p:extLst>
          </p:nvPr>
        </p:nvGraphicFramePr>
        <p:xfrm>
          <a:off x="4191115" y="827889"/>
          <a:ext cx="37465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" name="Equation" r:id="rId3" imgW="1269720" imgH="228600" progId="">
                  <p:embed/>
                </p:oleObj>
              </mc:Choice>
              <mc:Fallback>
                <p:oleObj name="Equation" r:id="rId3" imgW="126972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115" y="827889"/>
                        <a:ext cx="3746500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296008" y="476888"/>
            <a:ext cx="34336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э</a:t>
            </a:r>
            <a:endParaRPr lang="ru-RU" sz="2800" i="1" baseline="-25000" dirty="0"/>
          </a:p>
        </p:txBody>
      </p:sp>
      <p:cxnSp>
        <p:nvCxnSpPr>
          <p:cNvPr id="83" name="Прямая соединительная линия 82"/>
          <p:cNvCxnSpPr>
            <a:stCxn id="81" idx="2"/>
          </p:cNvCxnSpPr>
          <p:nvPr/>
        </p:nvCxnSpPr>
        <p:spPr>
          <a:xfrm>
            <a:off x="467690" y="1000108"/>
            <a:ext cx="251882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564260" y="629288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1</a:t>
            </a:r>
            <a:endParaRPr lang="ru-RU" sz="2800" i="1" baseline="-25000" dirty="0"/>
          </a:p>
        </p:txBody>
      </p:sp>
      <p:cxnSp>
        <p:nvCxnSpPr>
          <p:cNvPr id="86" name="Прямая соединительная линия 85"/>
          <p:cNvCxnSpPr>
            <a:stCxn id="85" idx="2"/>
          </p:cNvCxnSpPr>
          <p:nvPr/>
        </p:nvCxnSpPr>
        <p:spPr>
          <a:xfrm flipH="1">
            <a:off x="1979712" y="1152508"/>
            <a:ext cx="768252" cy="2840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564260" y="1469648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2</a:t>
            </a:r>
            <a:endParaRPr lang="ru-RU" sz="2800" i="1" baseline="-25000" dirty="0"/>
          </a:p>
        </p:txBody>
      </p:sp>
      <p:cxnSp>
        <p:nvCxnSpPr>
          <p:cNvPr id="89" name="Прямая соединительная линия 88"/>
          <p:cNvCxnSpPr>
            <a:stCxn id="88" idx="2"/>
          </p:cNvCxnSpPr>
          <p:nvPr/>
        </p:nvCxnSpPr>
        <p:spPr>
          <a:xfrm flipH="1">
            <a:off x="2339752" y="1992868"/>
            <a:ext cx="408212" cy="5870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332013" y="3758880"/>
            <a:ext cx="9733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3=</a:t>
            </a:r>
            <a:r>
              <a:rPr lang="ru-RU" sz="2800" i="1" dirty="0" err="1" smtClean="0"/>
              <a:t>рм</a:t>
            </a:r>
            <a:endParaRPr lang="ru-RU" sz="2800" i="1" baseline="-25000" dirty="0"/>
          </a:p>
        </p:txBody>
      </p:sp>
      <p:cxnSp>
        <p:nvCxnSpPr>
          <p:cNvPr id="96" name="Прямая соединительная линия 95"/>
          <p:cNvCxnSpPr>
            <a:stCxn id="95" idx="2"/>
          </p:cNvCxnSpPr>
          <p:nvPr/>
        </p:nvCxnSpPr>
        <p:spPr>
          <a:xfrm flipH="1">
            <a:off x="3332013" y="4282100"/>
            <a:ext cx="486672" cy="6107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Объект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269145"/>
              </p:ext>
            </p:extLst>
          </p:nvPr>
        </p:nvGraphicFramePr>
        <p:xfrm>
          <a:off x="4329342" y="1868559"/>
          <a:ext cx="348456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5" name="Equation" r:id="rId5" imgW="1180800" imgH="228600" progId="">
                  <p:embed/>
                </p:oleObj>
              </mc:Choice>
              <mc:Fallback>
                <p:oleObj name="Equation" r:id="rId5" imgW="11808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9342" y="1868559"/>
                        <a:ext cx="3484563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Объект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328722"/>
              </p:ext>
            </p:extLst>
          </p:nvPr>
        </p:nvGraphicFramePr>
        <p:xfrm>
          <a:off x="3598862" y="2728300"/>
          <a:ext cx="554513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6" name="Equation" r:id="rId7" imgW="1879560" imgH="203040" progId="">
                  <p:embed/>
                </p:oleObj>
              </mc:Choice>
              <mc:Fallback>
                <p:oleObj name="Equation" r:id="rId7" imgW="1879560" imgH="203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8862" y="2728300"/>
                        <a:ext cx="5545138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266386"/>
              </p:ext>
            </p:extLst>
          </p:nvPr>
        </p:nvGraphicFramePr>
        <p:xfrm>
          <a:off x="4822825" y="4289425"/>
          <a:ext cx="35591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7" name="Equation" r:id="rId9" imgW="1206360" imgH="228600" progId="">
                  <p:embed/>
                </p:oleObj>
              </mc:Choice>
              <mc:Fallback>
                <p:oleObj name="Equation" r:id="rId9" imgW="120636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825" y="4289425"/>
                        <a:ext cx="355917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053943"/>
              </p:ext>
            </p:extLst>
          </p:nvPr>
        </p:nvGraphicFramePr>
        <p:xfrm>
          <a:off x="3589338" y="5368925"/>
          <a:ext cx="561975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8" name="Equation" r:id="rId11" imgW="1904760" imgH="203040" progId="">
                  <p:embed/>
                </p:oleObj>
              </mc:Choice>
              <mc:Fallback>
                <p:oleObj name="Equation" r:id="rId11" imgW="1904760" imgH="203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38" y="5368925"/>
                        <a:ext cx="5619750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31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81" grpId="0" animBg="1"/>
      <p:bldP spid="85" grpId="0" animBg="1"/>
      <p:bldP spid="88" grpId="0" animBg="1"/>
      <p:bldP spid="9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1720255" y="103663"/>
            <a:ext cx="6846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мощности на валах привода</a:t>
            </a:r>
          </a:p>
        </p:txBody>
      </p:sp>
      <p:grpSp>
        <p:nvGrpSpPr>
          <p:cNvPr id="2" name="Группа 2"/>
          <p:cNvGrpSpPr/>
          <p:nvPr/>
        </p:nvGrpSpPr>
        <p:grpSpPr>
          <a:xfrm>
            <a:off x="35496" y="1000108"/>
            <a:ext cx="4155619" cy="482453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296008" y="476888"/>
            <a:ext cx="34336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э</a:t>
            </a:r>
            <a:endParaRPr lang="ru-RU" sz="2800" i="1" baseline="-25000" dirty="0"/>
          </a:p>
        </p:txBody>
      </p:sp>
      <p:cxnSp>
        <p:nvCxnSpPr>
          <p:cNvPr id="83" name="Прямая соединительная линия 82"/>
          <p:cNvCxnSpPr>
            <a:stCxn id="81" idx="2"/>
          </p:cNvCxnSpPr>
          <p:nvPr/>
        </p:nvCxnSpPr>
        <p:spPr>
          <a:xfrm>
            <a:off x="467690" y="1000108"/>
            <a:ext cx="251882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564260" y="629288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1</a:t>
            </a:r>
            <a:endParaRPr lang="ru-RU" sz="2800" i="1" baseline="-25000" dirty="0"/>
          </a:p>
        </p:txBody>
      </p:sp>
      <p:cxnSp>
        <p:nvCxnSpPr>
          <p:cNvPr id="86" name="Прямая соединительная линия 85"/>
          <p:cNvCxnSpPr>
            <a:stCxn id="85" idx="2"/>
          </p:cNvCxnSpPr>
          <p:nvPr/>
        </p:nvCxnSpPr>
        <p:spPr>
          <a:xfrm flipH="1">
            <a:off x="1979712" y="1152508"/>
            <a:ext cx="768252" cy="2840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564260" y="1469648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2</a:t>
            </a:r>
            <a:endParaRPr lang="ru-RU" sz="2800" i="1" baseline="-25000" dirty="0"/>
          </a:p>
        </p:txBody>
      </p:sp>
      <p:cxnSp>
        <p:nvCxnSpPr>
          <p:cNvPr id="89" name="Прямая соединительная линия 88"/>
          <p:cNvCxnSpPr>
            <a:stCxn id="88" idx="2"/>
          </p:cNvCxnSpPr>
          <p:nvPr/>
        </p:nvCxnSpPr>
        <p:spPr>
          <a:xfrm flipH="1">
            <a:off x="2339752" y="1992868"/>
            <a:ext cx="408212" cy="5870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332013" y="3758880"/>
            <a:ext cx="9733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3=</a:t>
            </a:r>
            <a:r>
              <a:rPr lang="ru-RU" sz="2800" i="1" dirty="0" err="1" smtClean="0"/>
              <a:t>рм</a:t>
            </a:r>
            <a:endParaRPr lang="ru-RU" sz="2800" i="1" baseline="-25000" dirty="0"/>
          </a:p>
        </p:txBody>
      </p:sp>
      <p:cxnSp>
        <p:nvCxnSpPr>
          <p:cNvPr id="96" name="Прямая соединительная линия 95"/>
          <p:cNvCxnSpPr>
            <a:stCxn id="95" idx="2"/>
          </p:cNvCxnSpPr>
          <p:nvPr/>
        </p:nvCxnSpPr>
        <p:spPr>
          <a:xfrm flipH="1">
            <a:off x="3332013" y="4282100"/>
            <a:ext cx="486672" cy="6107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Объект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636393"/>
              </p:ext>
            </p:extLst>
          </p:nvPr>
        </p:nvGraphicFramePr>
        <p:xfrm>
          <a:off x="4173538" y="1103313"/>
          <a:ext cx="344646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Equation" r:id="rId3" imgW="1168200" imgH="241200" progId="">
                  <p:embed/>
                </p:oleObj>
              </mc:Choice>
              <mc:Fallback>
                <p:oleObj name="Equation" r:id="rId3" imgW="116820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538" y="1103313"/>
                        <a:ext cx="3446462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Объект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021072"/>
              </p:ext>
            </p:extLst>
          </p:nvPr>
        </p:nvGraphicFramePr>
        <p:xfrm>
          <a:off x="3813326" y="2089637"/>
          <a:ext cx="49831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Equation" r:id="rId5" imgW="1688760" imgH="203040" progId="">
                  <p:embed/>
                </p:oleObj>
              </mc:Choice>
              <mc:Fallback>
                <p:oleObj name="Equation" r:id="rId5" imgW="1688760" imgH="203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326" y="2089637"/>
                        <a:ext cx="4983163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477279"/>
              </p:ext>
            </p:extLst>
          </p:nvPr>
        </p:nvGraphicFramePr>
        <p:xfrm>
          <a:off x="6012160" y="2678194"/>
          <a:ext cx="112395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6" name="Equation" r:id="rId7" imgW="380880" imgH="228600" progId="">
                  <p:embed/>
                </p:oleObj>
              </mc:Choice>
              <mc:Fallback>
                <p:oleObj name="Equation" r:id="rId7" imgW="38088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678194"/>
                        <a:ext cx="1123950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748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1835696" y="33648"/>
            <a:ext cx="6131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частоты вращения валов</a:t>
            </a:r>
          </a:p>
        </p:txBody>
      </p:sp>
      <p:grpSp>
        <p:nvGrpSpPr>
          <p:cNvPr id="2" name="Группа 2"/>
          <p:cNvGrpSpPr/>
          <p:nvPr/>
        </p:nvGrpSpPr>
        <p:grpSpPr>
          <a:xfrm>
            <a:off x="35496" y="1000108"/>
            <a:ext cx="3816423" cy="4445116"/>
            <a:chOff x="827584" y="764704"/>
            <a:chExt cx="4155619" cy="4824536"/>
          </a:xfrm>
        </p:grpSpPr>
        <p:sp>
          <p:nvSpPr>
            <p:cNvPr id="4" name="Овал 3"/>
            <p:cNvSpPr/>
            <p:nvPr/>
          </p:nvSpPr>
          <p:spPr>
            <a:xfrm>
              <a:off x="827584" y="908720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7924" y="908720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</a:t>
              </a:r>
              <a:endParaRPr lang="ru-RU" sz="3200" dirty="0"/>
            </a:p>
          </p:txBody>
        </p:sp>
        <p:cxnSp>
          <p:nvCxnSpPr>
            <p:cNvPr id="6" name="Прямая соединительная линия 5"/>
            <p:cNvCxnSpPr>
              <a:stCxn id="4" idx="6"/>
            </p:cNvCxnSpPr>
            <p:nvPr/>
          </p:nvCxnSpPr>
          <p:spPr>
            <a:xfrm>
              <a:off x="1403648" y="1196752"/>
              <a:ext cx="21602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6196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772072" y="908720"/>
              <a:ext cx="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9672" y="908720"/>
              <a:ext cx="152400" cy="5760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1196752"/>
              <a:ext cx="576064" cy="4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2339752" y="908720"/>
              <a:ext cx="288032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339752" y="1493495"/>
              <a:ext cx="288032" cy="17194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1" idx="3"/>
            </p:cNvCxnSpPr>
            <p:nvPr/>
          </p:nvCxnSpPr>
          <p:spPr>
            <a:xfrm flipV="1">
              <a:off x="2627784" y="1196752"/>
              <a:ext cx="432048" cy="43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</p:cNvCxnSpPr>
            <p:nvPr/>
          </p:nvCxnSpPr>
          <p:spPr>
            <a:xfrm>
              <a:off x="2627784" y="2353236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12" idx="1"/>
            </p:cNvCxnSpPr>
            <p:nvPr/>
          </p:nvCxnSpPr>
          <p:spPr>
            <a:xfrm flipH="1" flipV="1">
              <a:off x="1979712" y="2353235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79712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979712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771800" y="2204864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771800" y="249289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979712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979712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771800" y="105273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71800" y="134076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23728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915816" y="1340768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123728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915816" y="2492896"/>
              <a:ext cx="0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123728" y="3356992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123728" y="764704"/>
              <a:ext cx="7920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123728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2915816" y="764704"/>
              <a:ext cx="0" cy="288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3347864" y="1916832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491880" y="1916832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47864" y="2348880"/>
              <a:ext cx="144016" cy="43640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3500264" y="2344524"/>
              <a:ext cx="144016" cy="4364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17"/>
            <p:cNvGrpSpPr/>
            <p:nvPr/>
          </p:nvGrpSpPr>
          <p:grpSpPr>
            <a:xfrm>
              <a:off x="3347864" y="3712677"/>
              <a:ext cx="296416" cy="1876563"/>
              <a:chOff x="3500264" y="3136613"/>
              <a:chExt cx="296416" cy="868451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 flipV="1">
                <a:off x="3500264" y="3136613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644280" y="3136613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3500264" y="3568661"/>
                <a:ext cx="144016" cy="43640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flipV="1">
                <a:off x="3652664" y="3564305"/>
                <a:ext cx="144016" cy="4364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491880" y="2780928"/>
              <a:ext cx="0" cy="931749"/>
            </a:xfrm>
            <a:prstGeom prst="line">
              <a:avLst/>
            </a:prstGeom>
            <a:ln w="285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124"/>
            <p:cNvGrpSpPr/>
            <p:nvPr/>
          </p:nvGrpSpPr>
          <p:grpSpPr>
            <a:xfrm>
              <a:off x="3419872" y="4581128"/>
              <a:ext cx="144016" cy="144016"/>
              <a:chOff x="4067944" y="1196752"/>
              <a:chExt cx="144016" cy="14401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125"/>
            <p:cNvGrpSpPr/>
            <p:nvPr/>
          </p:nvGrpSpPr>
          <p:grpSpPr>
            <a:xfrm>
              <a:off x="2411760" y="1124744"/>
              <a:ext cx="144016" cy="144016"/>
              <a:chOff x="4067944" y="1196752"/>
              <a:chExt cx="144016" cy="144016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128"/>
            <p:cNvGrpSpPr/>
            <p:nvPr/>
          </p:nvGrpSpPr>
          <p:grpSpPr>
            <a:xfrm>
              <a:off x="2411760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131"/>
            <p:cNvGrpSpPr/>
            <p:nvPr/>
          </p:nvGrpSpPr>
          <p:grpSpPr>
            <a:xfrm>
              <a:off x="3419872" y="2276872"/>
              <a:ext cx="144016" cy="144016"/>
              <a:chOff x="4067944" y="1196752"/>
              <a:chExt cx="144016" cy="144016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V="1">
                <a:off x="4067944" y="1201108"/>
                <a:ext cx="144016" cy="1396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4067944" y="1196752"/>
                <a:ext cx="144016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2987824" y="4657491"/>
              <a:ext cx="36004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98782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98782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3635896" y="4657492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707904" y="4509120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3707904" y="4797152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4355976" y="4365104"/>
              <a:ext cx="576064" cy="5760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04812" y="4375231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PM</a:t>
              </a:r>
              <a:endParaRPr lang="ru-RU" sz="2800" dirty="0"/>
            </a:p>
          </p:txBody>
        </p:sp>
        <p:cxnSp>
          <p:nvCxnSpPr>
            <p:cNvPr id="50" name="Прямая соединительная линия 49"/>
            <p:cNvCxnSpPr>
              <a:stCxn id="12" idx="0"/>
            </p:cNvCxnSpPr>
            <p:nvPr/>
          </p:nvCxnSpPr>
          <p:spPr>
            <a:xfrm flipH="1">
              <a:off x="2339752" y="1493495"/>
              <a:ext cx="144016" cy="13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2339752" y="1493495"/>
              <a:ext cx="288032" cy="2793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339752" y="1633155"/>
              <a:ext cx="288032" cy="2836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296008" y="476888"/>
            <a:ext cx="34336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э</a:t>
            </a:r>
            <a:endParaRPr lang="ru-RU" sz="2800" i="1" baseline="-25000" dirty="0"/>
          </a:p>
        </p:txBody>
      </p:sp>
      <p:cxnSp>
        <p:nvCxnSpPr>
          <p:cNvPr id="83" name="Прямая соединительная линия 82"/>
          <p:cNvCxnSpPr>
            <a:stCxn id="81" idx="2"/>
          </p:cNvCxnSpPr>
          <p:nvPr/>
        </p:nvCxnSpPr>
        <p:spPr>
          <a:xfrm>
            <a:off x="467690" y="1000108"/>
            <a:ext cx="251882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564260" y="629288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1</a:t>
            </a:r>
            <a:endParaRPr lang="ru-RU" sz="2800" i="1" baseline="-25000" dirty="0"/>
          </a:p>
        </p:txBody>
      </p:sp>
      <p:cxnSp>
        <p:nvCxnSpPr>
          <p:cNvPr id="86" name="Прямая соединительная линия 85"/>
          <p:cNvCxnSpPr>
            <a:stCxn id="85" idx="2"/>
          </p:cNvCxnSpPr>
          <p:nvPr/>
        </p:nvCxnSpPr>
        <p:spPr>
          <a:xfrm flipH="1">
            <a:off x="1979712" y="1152508"/>
            <a:ext cx="768252" cy="2840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805762" y="1481544"/>
            <a:ext cx="3674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2</a:t>
            </a:r>
            <a:endParaRPr lang="ru-RU" sz="2800" i="1" baseline="-25000" dirty="0"/>
          </a:p>
        </p:txBody>
      </p:sp>
      <p:cxnSp>
        <p:nvCxnSpPr>
          <p:cNvPr id="89" name="Прямая соединительная линия 88"/>
          <p:cNvCxnSpPr>
            <a:stCxn id="88" idx="2"/>
          </p:cNvCxnSpPr>
          <p:nvPr/>
        </p:nvCxnSpPr>
        <p:spPr>
          <a:xfrm flipH="1">
            <a:off x="2581254" y="2004764"/>
            <a:ext cx="408212" cy="5870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318260" y="3287004"/>
            <a:ext cx="973343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3=</a:t>
            </a:r>
            <a:r>
              <a:rPr lang="ru-RU" sz="2800" i="1" dirty="0" err="1" smtClean="0"/>
              <a:t>рм</a:t>
            </a:r>
            <a:endParaRPr lang="ru-RU" sz="2800" i="1" baseline="-25000" dirty="0"/>
          </a:p>
        </p:txBody>
      </p:sp>
      <p:cxnSp>
        <p:nvCxnSpPr>
          <p:cNvPr id="96" name="Прямая соединительная линия 95"/>
          <p:cNvCxnSpPr>
            <a:stCxn id="95" idx="2"/>
          </p:cNvCxnSpPr>
          <p:nvPr/>
        </p:nvCxnSpPr>
        <p:spPr>
          <a:xfrm flipH="1">
            <a:off x="3318260" y="3810224"/>
            <a:ext cx="486672" cy="6107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Объект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206653"/>
              </p:ext>
            </p:extLst>
          </p:nvPr>
        </p:nvGraphicFramePr>
        <p:xfrm>
          <a:off x="4901631" y="580901"/>
          <a:ext cx="37846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6" name="Equation" r:id="rId3" imgW="1282680" imgH="393480" progId="">
                  <p:embed/>
                </p:oleObj>
              </mc:Choice>
              <mc:Fallback>
                <p:oleObj name="Equation" r:id="rId3" imgW="128268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1631" y="580901"/>
                        <a:ext cx="3784600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839369"/>
              </p:ext>
            </p:extLst>
          </p:nvPr>
        </p:nvGraphicFramePr>
        <p:xfrm>
          <a:off x="5076056" y="1758650"/>
          <a:ext cx="344805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7" name="Equation" r:id="rId5" imgW="1168200" imgH="393480" progId="">
                  <p:embed/>
                </p:oleObj>
              </mc:Choice>
              <mc:Fallback>
                <p:oleObj name="Equation" r:id="rId5" imgW="116820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758650"/>
                        <a:ext cx="3448050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Объект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642944"/>
              </p:ext>
            </p:extLst>
          </p:nvPr>
        </p:nvGraphicFramePr>
        <p:xfrm>
          <a:off x="4905798" y="2953427"/>
          <a:ext cx="2286000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8" name="Equation" r:id="rId7" imgW="774360" imgH="431640" progId="">
                  <p:embed/>
                </p:oleObj>
              </mc:Choice>
              <mc:Fallback>
                <p:oleObj name="Equation" r:id="rId7" imgW="77436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798" y="2953427"/>
                        <a:ext cx="2286000" cy="1277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Объект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42751"/>
              </p:ext>
            </p:extLst>
          </p:nvPr>
        </p:nvGraphicFramePr>
        <p:xfrm>
          <a:off x="5436096" y="4308105"/>
          <a:ext cx="326072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9" name="Equation" r:id="rId9" imgW="1104840" imgH="393480" progId="">
                  <p:embed/>
                </p:oleObj>
              </mc:Choice>
              <mc:Fallback>
                <p:oleObj name="Equation" r:id="rId9" imgW="110484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4308105"/>
                        <a:ext cx="3260725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Объект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894057"/>
              </p:ext>
            </p:extLst>
          </p:nvPr>
        </p:nvGraphicFramePr>
        <p:xfrm>
          <a:off x="2555776" y="5570934"/>
          <a:ext cx="2360612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0" name="Equation" r:id="rId11" imgW="799920" imgH="444240" progId="">
                  <p:embed/>
                </p:oleObj>
              </mc:Choice>
              <mc:Fallback>
                <p:oleObj name="Equation" r:id="rId11" imgW="799920" imgH="444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570934"/>
                        <a:ext cx="2360612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Объект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308660"/>
              </p:ext>
            </p:extLst>
          </p:nvPr>
        </p:nvGraphicFramePr>
        <p:xfrm>
          <a:off x="5044505" y="5535985"/>
          <a:ext cx="3035300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1" name="Equation" r:id="rId13" imgW="1028520" imgH="419040" progId="">
                  <p:embed/>
                </p:oleObj>
              </mc:Choice>
              <mc:Fallback>
                <p:oleObj name="Equation" r:id="rId13" imgW="1028520" imgH="41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4505" y="5535985"/>
                        <a:ext cx="3035300" cy="1241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Объект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531446"/>
              </p:ext>
            </p:extLst>
          </p:nvPr>
        </p:nvGraphicFramePr>
        <p:xfrm>
          <a:off x="8028384" y="5790778"/>
          <a:ext cx="123666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2" name="Equation" r:id="rId15" imgW="419040" imgH="228600" progId="">
                  <p:embed/>
                </p:oleObj>
              </mc:Choice>
              <mc:Fallback>
                <p:oleObj name="Equation" r:id="rId15" imgW="4190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5790778"/>
                        <a:ext cx="1236663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62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4858"/>
            <a:ext cx="6005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угловые скорости валов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367361"/>
              </p:ext>
            </p:extLst>
          </p:nvPr>
        </p:nvGraphicFramePr>
        <p:xfrm>
          <a:off x="467544" y="1124744"/>
          <a:ext cx="1909763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8" name="Equation" r:id="rId3" imgW="647640" imgH="393480" progId="">
                  <p:embed/>
                </p:oleObj>
              </mc:Choice>
              <mc:Fallback>
                <p:oleObj name="Equation" r:id="rId3" imgW="64764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124744"/>
                        <a:ext cx="1909763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883799"/>
              </p:ext>
            </p:extLst>
          </p:nvPr>
        </p:nvGraphicFramePr>
        <p:xfrm>
          <a:off x="2627784" y="1124744"/>
          <a:ext cx="4494212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" name="Equation" r:id="rId5" imgW="1523880" imgH="393480" progId="">
                  <p:embed/>
                </p:oleObj>
              </mc:Choice>
              <mc:Fallback>
                <p:oleObj name="Equation" r:id="rId5" imgW="152388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124744"/>
                        <a:ext cx="4494212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665153"/>
              </p:ext>
            </p:extLst>
          </p:nvPr>
        </p:nvGraphicFramePr>
        <p:xfrm>
          <a:off x="431800" y="2420938"/>
          <a:ext cx="198437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" name="Equation" r:id="rId7" imgW="672840" imgH="393480" progId="">
                  <p:embed/>
                </p:oleObj>
              </mc:Choice>
              <mc:Fallback>
                <p:oleObj name="Equation" r:id="rId7" imgW="67284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2420938"/>
                        <a:ext cx="1984375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498058"/>
              </p:ext>
            </p:extLst>
          </p:nvPr>
        </p:nvGraphicFramePr>
        <p:xfrm>
          <a:off x="2609850" y="2420938"/>
          <a:ext cx="453072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" name="Equation" r:id="rId9" imgW="1536480" imgH="393480" progId="">
                  <p:embed/>
                </p:oleObj>
              </mc:Choice>
              <mc:Fallback>
                <p:oleObj name="Equation" r:id="rId9" imgW="153648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9850" y="2420938"/>
                        <a:ext cx="4530725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576473"/>
              </p:ext>
            </p:extLst>
          </p:nvPr>
        </p:nvGraphicFramePr>
        <p:xfrm>
          <a:off x="377825" y="3919538"/>
          <a:ext cx="194627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" name="Equation" r:id="rId11" imgW="660240" imgH="393480" progId="">
                  <p:embed/>
                </p:oleObj>
              </mc:Choice>
              <mc:Fallback>
                <p:oleObj name="Equation" r:id="rId11" imgW="66024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3919538"/>
                        <a:ext cx="1946275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013589"/>
              </p:ext>
            </p:extLst>
          </p:nvPr>
        </p:nvGraphicFramePr>
        <p:xfrm>
          <a:off x="2535238" y="3919538"/>
          <a:ext cx="4532312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3" name="Equation" r:id="rId13" imgW="1536480" imgH="393480" progId="">
                  <p:embed/>
                </p:oleObj>
              </mc:Choice>
              <mc:Fallback>
                <p:oleObj name="Equation" r:id="rId13" imgW="1536480" imgH="393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5238" y="3919538"/>
                        <a:ext cx="4532312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9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4858"/>
            <a:ext cx="7194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вращающие моменты на валах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486354"/>
              </p:ext>
            </p:extLst>
          </p:nvPr>
        </p:nvGraphicFramePr>
        <p:xfrm>
          <a:off x="692150" y="1069975"/>
          <a:ext cx="1460500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2" name="Equation" r:id="rId3" imgW="495000" imgH="431640" progId="">
                  <p:embed/>
                </p:oleObj>
              </mc:Choice>
              <mc:Fallback>
                <p:oleObj name="Equation" r:id="rId3" imgW="49500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1069975"/>
                        <a:ext cx="1460500" cy="1277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103281"/>
              </p:ext>
            </p:extLst>
          </p:nvPr>
        </p:nvGraphicFramePr>
        <p:xfrm>
          <a:off x="2339752" y="980728"/>
          <a:ext cx="464343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3" name="Equation" r:id="rId5" imgW="1574640" imgH="444240" progId="">
                  <p:embed/>
                </p:oleObj>
              </mc:Choice>
              <mc:Fallback>
                <p:oleObj name="Equation" r:id="rId5" imgW="1574640" imgH="444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980728"/>
                        <a:ext cx="4643437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327906"/>
              </p:ext>
            </p:extLst>
          </p:nvPr>
        </p:nvGraphicFramePr>
        <p:xfrm>
          <a:off x="601663" y="2582863"/>
          <a:ext cx="1573212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4" name="Equation" r:id="rId7" imgW="533160" imgH="431640" progId="">
                  <p:embed/>
                </p:oleObj>
              </mc:Choice>
              <mc:Fallback>
                <p:oleObj name="Equation" r:id="rId7" imgW="53316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2582863"/>
                        <a:ext cx="1573212" cy="1277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5410"/>
              </p:ext>
            </p:extLst>
          </p:nvPr>
        </p:nvGraphicFramePr>
        <p:xfrm>
          <a:off x="2287588" y="2493963"/>
          <a:ext cx="467995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5" name="Equation" r:id="rId9" imgW="1587240" imgH="444240" progId="">
                  <p:embed/>
                </p:oleObj>
              </mc:Choice>
              <mc:Fallback>
                <p:oleObj name="Equation" r:id="rId9" imgW="1587240" imgH="444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7588" y="2493963"/>
                        <a:ext cx="4679950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740560"/>
              </p:ext>
            </p:extLst>
          </p:nvPr>
        </p:nvGraphicFramePr>
        <p:xfrm>
          <a:off x="558800" y="4311650"/>
          <a:ext cx="1535113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6" name="Equation" r:id="rId11" imgW="520560" imgH="431640" progId="">
                  <p:embed/>
                </p:oleObj>
              </mc:Choice>
              <mc:Fallback>
                <p:oleObj name="Equation" r:id="rId11" imgW="520560" imgH="431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4311650"/>
                        <a:ext cx="1535113" cy="1277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465476"/>
              </p:ext>
            </p:extLst>
          </p:nvPr>
        </p:nvGraphicFramePr>
        <p:xfrm>
          <a:off x="2506663" y="4222750"/>
          <a:ext cx="4117975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7" name="Equation" r:id="rId13" imgW="1396800" imgH="444240" progId="">
                  <p:embed/>
                </p:oleObj>
              </mc:Choice>
              <mc:Fallback>
                <p:oleObj name="Equation" r:id="rId13" imgW="1396800" imgH="444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663" y="4222750"/>
                        <a:ext cx="4117975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15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319088"/>
            <a:ext cx="8943975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44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42888"/>
            <a:ext cx="906780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1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261938"/>
            <a:ext cx="912495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1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Стандартные ряды межосевых расстояний , мм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926595"/>
              </p:ext>
            </p:extLst>
          </p:nvPr>
        </p:nvGraphicFramePr>
        <p:xfrm>
          <a:off x="395536" y="2204864"/>
          <a:ext cx="8229600" cy="10058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1-й ряд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40; 50; 63; 80; 100; 125; 160; 200; 250; 315; 400; 500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2-й ряд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140; 180; 235; 280; 355; 450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/>
                  <a:t>Нормальный модуль зацепления принимаем по следующей рекомендации:</a:t>
                </a:r>
                <a:endParaRPr lang="ru-RU" dirty="0">
                  <a:effectLst/>
                </a:endParaRPr>
              </a:p>
              <a:p>
                <a:r>
                  <a:rPr lang="en-US" dirty="0" err="1">
                    <a:effectLst/>
                  </a:rPr>
                  <a:t>m</a:t>
                </a:r>
                <a:r>
                  <a:rPr lang="en-US" baseline="-25000" dirty="0" err="1">
                    <a:effectLst/>
                  </a:rPr>
                  <a:t>n</a:t>
                </a:r>
                <a:r>
                  <a:rPr lang="ru-RU" dirty="0">
                    <a:effectLst/>
                  </a:rPr>
                  <a:t>=(0,01÷0,02) ·</a:t>
                </a:r>
                <a:r>
                  <a:rPr lang="ru-RU" i="1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ru-RU" dirty="0">
                    <a:effectLst/>
                  </a:rPr>
                  <a:t>, [1, с.293]</a:t>
                </a:r>
              </a:p>
              <a:p>
                <a:r>
                  <a:rPr lang="en-US" dirty="0" err="1">
                    <a:effectLst/>
                  </a:rPr>
                  <a:t>m</a:t>
                </a:r>
                <a:r>
                  <a:rPr lang="en-US" baseline="-25000" dirty="0" err="1">
                    <a:effectLst/>
                  </a:rPr>
                  <a:t>n</a:t>
                </a:r>
                <a:r>
                  <a:rPr lang="ru-RU" dirty="0">
                    <a:effectLst/>
                  </a:rPr>
                  <a:t>=(0,01÷0,02) ·160 =1,6÷3,2 мм;</a:t>
                </a:r>
              </a:p>
              <a:p>
                <a:r>
                  <a:rPr lang="ru-RU" dirty="0">
                    <a:effectLst/>
                  </a:rPr>
                  <a:t>принимаем по ГОСТ 9563–60</a:t>
                </a:r>
                <a:r>
                  <a:rPr lang="ru-RU" baseline="30000" dirty="0">
                    <a:effectLst/>
                  </a:rPr>
                  <a:t>*</a:t>
                </a:r>
                <a:r>
                  <a:rPr lang="ru-RU" dirty="0">
                    <a:effectLst/>
                  </a:rPr>
                  <a:t>  [1, с.36] </a:t>
                </a:r>
                <a:r>
                  <a:rPr lang="en-US" dirty="0" err="1">
                    <a:effectLst/>
                  </a:rPr>
                  <a:t>m</a:t>
                </a:r>
                <a:r>
                  <a:rPr lang="en-US" baseline="-25000" dirty="0" err="1">
                    <a:effectLst/>
                  </a:rPr>
                  <a:t>n</a:t>
                </a:r>
                <a:r>
                  <a:rPr lang="ru-RU" dirty="0">
                    <a:effectLst/>
                  </a:rPr>
                  <a:t>=2 мм.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8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21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38125"/>
            <a:ext cx="911542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5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233363"/>
            <a:ext cx="9058275" cy="639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971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14325"/>
            <a:ext cx="8972550" cy="622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35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Конструктивные размеры шестерни и колеса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 smtClean="0"/>
                  <a:t>Шестерню выполняем за одно целое с валом, ее размеры:</a:t>
                </a:r>
                <a:endParaRPr lang="ru-RU" dirty="0">
                  <a:effectLst/>
                </a:endParaRPr>
              </a:p>
              <a:p>
                <a:r>
                  <a:rPr lang="ru-RU" dirty="0" smtClean="0">
                    <a:effectLst/>
                  </a:rPr>
                  <a:t>Диаметр </a:t>
                </a:r>
                <a:r>
                  <a:rPr lang="ru-RU" dirty="0">
                    <a:effectLst/>
                  </a:rPr>
                  <a:t>ступицы колеса: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ст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=1,6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к2</m:t>
                        </m:r>
                      </m:sub>
                    </m:sSub>
                    <m:r>
                      <a:rPr lang="ru-RU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>
                    <a:effectLst/>
                  </a:rPr>
                  <a:t>[1, с.233]</a:t>
                </a:r>
              </a:p>
              <a:p>
                <a:r>
                  <a:rPr lang="ru-RU" dirty="0">
                    <a:effectLst/>
                  </a:rPr>
                  <a:t>Длина ступицы: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ст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1,2÷1,5</m:t>
                        </m:r>
                      </m:e>
                    </m:d>
                  </m:oMath>
                </a14:m>
                <a:endParaRPr lang="ru-RU" dirty="0" smtClean="0">
                  <a:effectLst/>
                </a:endParaRPr>
              </a:p>
              <a:p>
                <a:r>
                  <a:rPr lang="ru-RU" dirty="0" smtClean="0">
                    <a:effectLst/>
                  </a:rPr>
                  <a:t>Толщина </a:t>
                </a:r>
                <a:r>
                  <a:rPr lang="ru-RU" dirty="0">
                    <a:effectLst/>
                  </a:rPr>
                  <a:t>обода цилиндрических колес: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2,5÷4</m:t>
                        </m:r>
                      </m:e>
                    </m:d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ru-RU" dirty="0">
                  <a:effectLst/>
                </a:endParaRPr>
              </a:p>
              <a:p>
                <a:r>
                  <a:rPr lang="ru-RU" dirty="0" smtClean="0">
                    <a:effectLst/>
                  </a:rPr>
                  <a:t>Толщина </a:t>
                </a:r>
                <a:r>
                  <a:rPr lang="ru-RU" dirty="0">
                    <a:effectLst/>
                  </a:rPr>
                  <a:t>диска кованых колес: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=0,3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>
                  <a:effectLst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8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591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Конструктивные размеры корпуса редуктора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ru-RU" dirty="0" smtClean="0"/>
              </a:p>
              <a:p>
                <a:r>
                  <a:rPr lang="ru-RU" dirty="0" smtClean="0">
                    <a:effectLst/>
                  </a:rPr>
                  <a:t>Толщина </a:t>
                </a:r>
                <a:r>
                  <a:rPr lang="ru-RU" dirty="0">
                    <a:effectLst/>
                  </a:rPr>
                  <a:t>стенок корпуса редуктора определяем по формуле: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𝛿</m:t>
                    </m:r>
                    <m:r>
                      <a:rPr lang="ru-RU" i="1">
                        <a:latin typeface="Cambria Math"/>
                      </a:rPr>
                      <m:t>=0,025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+1</m:t>
                    </m:r>
                  </m:oMath>
                </a14:m>
                <a:r>
                  <a:rPr lang="ru-RU" dirty="0">
                    <a:effectLst/>
                  </a:rPr>
                  <a:t>, [1, с.241</a:t>
                </a:r>
                <a:r>
                  <a:rPr lang="ru-RU" dirty="0" smtClean="0">
                    <a:effectLst/>
                  </a:rPr>
                  <a:t>] </a:t>
                </a:r>
              </a:p>
              <a:p>
                <a:r>
                  <a:rPr lang="ru-RU" dirty="0" smtClean="0">
                    <a:effectLst/>
                  </a:rPr>
                  <a:t>Принимаем не менее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𝛿</m:t>
                    </m:r>
                  </m:oMath>
                </a14:m>
                <a:r>
                  <a:rPr lang="ru-RU" dirty="0">
                    <a:effectLst/>
                  </a:rPr>
                  <a:t> =8 мм;</a:t>
                </a:r>
              </a:p>
              <a:p>
                <a:r>
                  <a:rPr lang="ru-RU" dirty="0">
                    <a:effectLst/>
                  </a:rPr>
                  <a:t>Толщину стенок крышки редуктора определяем по формуле: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=0,02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+1</m:t>
                    </m:r>
                  </m:oMath>
                </a14:m>
                <a:r>
                  <a:rPr lang="ru-RU" dirty="0">
                    <a:effectLst/>
                  </a:rPr>
                  <a:t>, [1, с.241]</a:t>
                </a:r>
                <a:r>
                  <a:rPr lang="ru-RU" dirty="0"/>
                  <a:t> </a:t>
                </a:r>
                <a:endParaRPr lang="ru-RU" dirty="0" smtClean="0"/>
              </a:p>
              <a:p>
                <a:r>
                  <a:rPr lang="ru-RU" dirty="0" smtClean="0"/>
                  <a:t>Принимаем </a:t>
                </a:r>
                <a:r>
                  <a:rPr lang="ru-RU" dirty="0"/>
                  <a:t>не менее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𝛿</m:t>
                    </m:r>
                  </m:oMath>
                </a14:m>
                <a:r>
                  <a:rPr lang="ru-RU" dirty="0"/>
                  <a:t> =8 мм;</a:t>
                </a:r>
              </a:p>
              <a:p>
                <a:r>
                  <a:rPr lang="ru-RU" dirty="0" smtClean="0">
                    <a:effectLst/>
                  </a:rPr>
                  <a:t>Толщина </a:t>
                </a:r>
                <a:r>
                  <a:rPr lang="ru-RU" dirty="0">
                    <a:effectLst/>
                  </a:rPr>
                  <a:t>фланцев поясов корпуса и крышки: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𝑏</m:t>
                    </m:r>
                    <m:r>
                      <a:rPr lang="ru-RU" i="1">
                        <a:latin typeface="Cambria Math"/>
                      </a:rPr>
                      <m:t>=1,5</m:t>
                    </m:r>
                    <m:r>
                      <a:rPr lang="ru-RU" i="1">
                        <a:latin typeface="Cambria Math"/>
                      </a:rPr>
                      <m:t>𝛿</m:t>
                    </m:r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=1,5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>
                    <a:effectLst/>
                  </a:rPr>
                  <a:t>- толщина верхнего пояса корпуса и пояса крышки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ru-RU" i="1">
                        <a:latin typeface="Cambria Math"/>
                      </a:rPr>
                      <m:t>=2,35</m:t>
                    </m:r>
                    <m:r>
                      <a:rPr lang="ru-RU" i="1">
                        <a:latin typeface="Cambria Math"/>
                      </a:rPr>
                      <m:t>𝛿</m:t>
                    </m:r>
                  </m:oMath>
                </a14:m>
                <a:r>
                  <a:rPr lang="ru-RU" dirty="0" smtClean="0"/>
                  <a:t>  - </a:t>
                </a:r>
                <a:r>
                  <a:rPr lang="ru-RU" dirty="0"/>
                  <a:t>толщина нижнего пояса корпуса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r="-1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84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Литература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Чернавский</a:t>
            </a:r>
            <a:r>
              <a:rPr lang="ru-RU" b="1" dirty="0"/>
              <a:t> С.А. Курсовое проектирование деталей машин </a:t>
            </a:r>
            <a:endParaRPr lang="ru-RU" b="1" dirty="0" smtClean="0"/>
          </a:p>
          <a:p>
            <a:r>
              <a:rPr lang="ru-RU" dirty="0" err="1" smtClean="0"/>
              <a:t>Шейнблит</a:t>
            </a:r>
            <a:r>
              <a:rPr lang="ru-RU" dirty="0" smtClean="0"/>
              <a:t> </a:t>
            </a:r>
            <a:r>
              <a:rPr lang="ru-RU" dirty="0"/>
              <a:t>А.Е. Курсовое проектирование деталей машин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9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199</TotalTime>
  <Words>588</Words>
  <Application>Microsoft Office PowerPoint</Application>
  <PresentationFormat>Экран (4:3)</PresentationFormat>
  <Paragraphs>154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Ясность</vt:lpstr>
      <vt:lpstr>Формула</vt:lpstr>
      <vt:lpstr>Equation</vt:lpstr>
      <vt:lpstr>Презентация PowerPoint</vt:lpstr>
      <vt:lpstr>Энерго-кинематический расчет привода </vt:lpstr>
      <vt:lpstr>Условие задачи</vt:lpstr>
      <vt:lpstr>Презентация PowerPoint</vt:lpstr>
      <vt:lpstr>Анализ схемы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Электродвигатели асинхронные серии 4А</vt:lpstr>
      <vt:lpstr>Презентация PowerPoint</vt:lpstr>
      <vt:lpstr>Презентация PowerPoint</vt:lpstr>
      <vt:lpstr>Рекомендуемые значения передаточных чисел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Стандартные ряды межосевых расстояний , мм 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Конструктивные размеры шестерни и колеса</vt:lpstr>
      <vt:lpstr>Конструктивные размеры корпуса редуктора</vt:lpstr>
      <vt:lpstr>Литература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21</cp:revision>
  <dcterms:created xsi:type="dcterms:W3CDTF">2015-04-22T11:44:51Z</dcterms:created>
  <dcterms:modified xsi:type="dcterms:W3CDTF">2015-11-04T07:55:08Z</dcterms:modified>
</cp:coreProperties>
</file>