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72" r:id="rId3"/>
    <p:sldId id="264" r:id="rId4"/>
    <p:sldId id="257" r:id="rId5"/>
    <p:sldId id="268" r:id="rId6"/>
    <p:sldId id="269" r:id="rId7"/>
    <p:sldId id="258" r:id="rId8"/>
    <p:sldId id="265" r:id="rId9"/>
    <p:sldId id="266" r:id="rId10"/>
    <p:sldId id="267" r:id="rId11"/>
    <p:sldId id="270" r:id="rId12"/>
    <p:sldId id="271" r:id="rId13"/>
  </p:sldIdLst>
  <p:sldSz cx="12192000" cy="6858000"/>
  <p:notesSz cx="6791325" cy="9872663"/>
  <p:custDataLst>
    <p:tags r:id="rId16"/>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Седнев" initials="ДС"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55" autoAdjust="0"/>
    <p:restoredTop sz="94660"/>
  </p:normalViewPr>
  <p:slideViewPr>
    <p:cSldViewPr snapToGrid="0" showGuides="1">
      <p:cViewPr varScale="1">
        <p:scale>
          <a:sx n="114" d="100"/>
          <a:sy n="114" d="100"/>
        </p:scale>
        <p:origin x="660" y="114"/>
      </p:cViewPr>
      <p:guideLst/>
    </p:cSldViewPr>
  </p:slideViewPr>
  <p:notesTextViewPr>
    <p:cViewPr>
      <p:scale>
        <a:sx n="1" d="1"/>
        <a:sy n="1" d="1"/>
      </p:scale>
      <p:origin x="0" y="0"/>
    </p:cViewPr>
  </p:notesTextViewPr>
  <p:notesViewPr>
    <p:cSldViewPr snapToGrid="0">
      <p:cViewPr varScale="1">
        <p:scale>
          <a:sx n="81" d="100"/>
          <a:sy n="81"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6513" y="0"/>
            <a:ext cx="2943225" cy="495300"/>
          </a:xfrm>
          <a:prstGeom prst="rect">
            <a:avLst/>
          </a:prstGeom>
        </p:spPr>
        <p:txBody>
          <a:bodyPr vert="horz" lIns="91440" tIns="45720" rIns="91440" bIns="45720" rtlCol="0"/>
          <a:lstStyle>
            <a:lvl1pPr algn="r">
              <a:defRPr sz="1200"/>
            </a:lvl1pPr>
          </a:lstStyle>
          <a:p>
            <a:fld id="{E2449973-B2ED-47F8-8A78-D28DB888792A}" type="datetimeFigureOut">
              <a:rPr lang="ru-RU" smtClean="0"/>
              <a:t>05.11.2024</a:t>
            </a:fld>
            <a:endParaRPr lang="ru-RU"/>
          </a:p>
        </p:txBody>
      </p:sp>
      <p:sp>
        <p:nvSpPr>
          <p:cNvPr id="4" name="Нижний колонтитул 3"/>
          <p:cNvSpPr>
            <a:spLocks noGrp="1"/>
          </p:cNvSpPr>
          <p:nvPr>
            <p:ph type="ftr" sz="quarter" idx="2"/>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6513" y="9377363"/>
            <a:ext cx="2943225" cy="495300"/>
          </a:xfrm>
          <a:prstGeom prst="rect">
            <a:avLst/>
          </a:prstGeom>
        </p:spPr>
        <p:txBody>
          <a:bodyPr vert="horz" lIns="91440" tIns="45720" rIns="91440" bIns="45720" rtlCol="0" anchor="b"/>
          <a:lstStyle>
            <a:lvl1pPr algn="r">
              <a:defRPr sz="1200"/>
            </a:lvl1pPr>
          </a:lstStyle>
          <a:p>
            <a:fld id="{CF5FD72E-0A6E-4C0A-A8ED-F814144E9BE6}" type="slidenum">
              <a:rPr lang="ru-RU" smtClean="0"/>
              <a:t>‹#›</a:t>
            </a:fld>
            <a:endParaRPr lang="ru-RU"/>
          </a:p>
        </p:txBody>
      </p:sp>
    </p:spTree>
    <p:extLst>
      <p:ext uri="{BB962C8B-B14F-4D97-AF65-F5344CB8AC3E}">
        <p14:creationId xmlns:p14="http://schemas.microsoft.com/office/powerpoint/2010/main" val="1064554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6513" y="0"/>
            <a:ext cx="2943225" cy="495300"/>
          </a:xfrm>
          <a:prstGeom prst="rect">
            <a:avLst/>
          </a:prstGeom>
        </p:spPr>
        <p:txBody>
          <a:bodyPr vert="horz" lIns="91440" tIns="45720" rIns="91440" bIns="45720" rtlCol="0"/>
          <a:lstStyle>
            <a:lvl1pPr algn="r">
              <a:defRPr sz="1200"/>
            </a:lvl1pPr>
          </a:lstStyle>
          <a:p>
            <a:fld id="{B8DDC125-F1CB-421D-BF0C-479EBC807B8B}" type="datetimeFigureOut">
              <a:rPr lang="ru-RU" smtClean="0"/>
              <a:t>05.11.2024</a:t>
            </a:fld>
            <a:endParaRPr lang="ru-RU"/>
          </a:p>
        </p:txBody>
      </p:sp>
      <p:sp>
        <p:nvSpPr>
          <p:cNvPr id="4" name="Образ слайда 3"/>
          <p:cNvSpPr>
            <a:spLocks noGrp="1" noRot="1" noChangeAspect="1"/>
          </p:cNvSpPr>
          <p:nvPr>
            <p:ph type="sldImg" idx="2"/>
          </p:nvPr>
        </p:nvSpPr>
        <p:spPr>
          <a:xfrm>
            <a:off x="434975" y="1233488"/>
            <a:ext cx="5921375" cy="3332162"/>
          </a:xfrm>
          <a:prstGeom prst="rect">
            <a:avLst/>
          </a:prstGeom>
          <a:noFill/>
          <a:ln w="12700">
            <a:solidFill>
              <a:prstClr val="black"/>
            </a:solidFill>
          </a:ln>
        </p:spPr>
      </p:sp>
      <p:sp>
        <p:nvSpPr>
          <p:cNvPr id="5" name="Заметки 4"/>
          <p:cNvSpPr>
            <a:spLocks noGrp="1"/>
          </p:cNvSpPr>
          <p:nvPr>
            <p:ph type="body" sz="quarter" idx="3"/>
          </p:nvPr>
        </p:nvSpPr>
        <p:spPr>
          <a:xfrm>
            <a:off x="679450" y="4751388"/>
            <a:ext cx="5432425" cy="38877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6513" y="9377363"/>
            <a:ext cx="2943225" cy="495300"/>
          </a:xfrm>
          <a:prstGeom prst="rect">
            <a:avLst/>
          </a:prstGeom>
        </p:spPr>
        <p:txBody>
          <a:bodyPr vert="horz" lIns="91440" tIns="45720" rIns="91440" bIns="45720" rtlCol="0" anchor="b"/>
          <a:lstStyle>
            <a:lvl1pPr algn="r">
              <a:defRPr sz="1200"/>
            </a:lvl1pPr>
          </a:lstStyle>
          <a:p>
            <a:fld id="{951DB774-640C-411A-8718-DDB764B45302}" type="slidenum">
              <a:rPr lang="ru-RU" smtClean="0"/>
              <a:t>‹#›</a:t>
            </a:fld>
            <a:endParaRPr lang="ru-RU"/>
          </a:p>
        </p:txBody>
      </p:sp>
    </p:spTree>
    <p:extLst>
      <p:ext uri="{BB962C8B-B14F-4D97-AF65-F5344CB8AC3E}">
        <p14:creationId xmlns:p14="http://schemas.microsoft.com/office/powerpoint/2010/main" val="25354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rcRect t="-1" r="65521" b="15899"/>
          <a:stretch>
            <a:fillRect/>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rgbClr val="00C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ct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a:t>ФИО выступающего,</a:t>
            </a:r>
          </a:p>
          <a:p>
            <a:pPr lvl="0"/>
            <a:r>
              <a:rPr lang="ru-RU"/>
              <a:t>должность</a:t>
            </a:r>
          </a:p>
        </p:txBody>
      </p:sp>
      <p:pic>
        <p:nvPicPr>
          <p:cNvPr id="12" name="Рисунок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7138" y="1199210"/>
            <a:ext cx="2295536" cy="496375"/>
          </a:xfrm>
          <a:prstGeom prst="rect">
            <a:avLst/>
          </a:prstGeom>
        </p:spPr>
      </p:pic>
      <p:pic>
        <p:nvPicPr>
          <p:cNvPr id="13" name="Рисунок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67008" y="1199210"/>
            <a:ext cx="3363672" cy="496375"/>
          </a:xfrm>
          <a:prstGeom prst="rect">
            <a:avLst/>
          </a:prstGeom>
        </p:spPr>
      </p:pic>
    </p:spTree>
    <p:extLst>
      <p:ext uri="{BB962C8B-B14F-4D97-AF65-F5344CB8AC3E}">
        <p14:creationId xmlns:p14="http://schemas.microsoft.com/office/powerpoint/2010/main" val="56923393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слайд">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1983756" y="2951692"/>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289324" cy="1579005"/>
          </a:xfrm>
        </p:spPr>
        <p:txBody>
          <a:bodyPr>
            <a:normAutofit/>
          </a:bodyPr>
          <a:lstStyle>
            <a:lvl1pPr>
              <a:defRPr sz="3200" cap="all" baseline="0"/>
            </a:lvl1pPr>
          </a:lstStyle>
          <a:p>
            <a:r>
              <a:rPr lang="ru-RU"/>
              <a:t>Образец заголовка</a:t>
            </a:r>
          </a:p>
        </p:txBody>
      </p:sp>
      <p:sp>
        <p:nvSpPr>
          <p:cNvPr id="15" name="Текст 14"/>
          <p:cNvSpPr>
            <a:spLocks noGrp="1"/>
          </p:cNvSpPr>
          <p:nvPr>
            <p:ph type="body" sz="quarter" idx="12"/>
          </p:nvPr>
        </p:nvSpPr>
        <p:spPr>
          <a:xfrm>
            <a:off x="1983756" y="3246438"/>
            <a:ext cx="7287244" cy="325321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6" name="Нижний колонтитул 4"/>
          <p:cNvSpPr>
            <a:spLocks noGrp="1"/>
          </p:cNvSpPr>
          <p:nvPr>
            <p:ph type="ftr" sz="quarter" idx="11"/>
          </p:nvPr>
        </p:nvSpPr>
        <p:spPr>
          <a:xfrm>
            <a:off x="1981200" y="6499653"/>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7" name="Дата 2"/>
          <p:cNvSpPr>
            <a:spLocks noGrp="1"/>
          </p:cNvSpPr>
          <p:nvPr>
            <p:ph type="dt" sz="half" idx="13"/>
          </p:nvPr>
        </p:nvSpPr>
        <p:spPr>
          <a:xfrm>
            <a:off x="149857" y="6499653"/>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8" name="Рисунок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197424853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Два списка">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312150" cy="1579005"/>
          </a:xfrm>
        </p:spPr>
        <p:txBody>
          <a:bodyPr>
            <a:normAutofit/>
          </a:bodyPr>
          <a:lstStyle>
            <a:lvl1pPr>
              <a:defRPr sz="3200" cap="all" baseline="0"/>
            </a:lvl1pPr>
          </a:lstStyle>
          <a:p>
            <a:r>
              <a:rPr lang="ru-RU"/>
              <a:t>Образец заголовка</a:t>
            </a:r>
          </a:p>
        </p:txBody>
      </p:sp>
      <p:sp>
        <p:nvSpPr>
          <p:cNvPr id="15" name="Текст 14"/>
          <p:cNvSpPr>
            <a:spLocks noGrp="1"/>
          </p:cNvSpPr>
          <p:nvPr>
            <p:ph type="body" sz="quarter" idx="12"/>
          </p:nvPr>
        </p:nvSpPr>
        <p:spPr>
          <a:xfrm>
            <a:off x="1983756" y="3827633"/>
            <a:ext cx="4754795" cy="26720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13"/>
          </p:nvPr>
        </p:nvSpPr>
        <p:spPr>
          <a:xfrm>
            <a:off x="6862763" y="3827558"/>
            <a:ext cx="4785540" cy="26716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2" name="Прямоугольник 11"/>
          <p:cNvSpPr/>
          <p:nvPr userDrawn="1"/>
        </p:nvSpPr>
        <p:spPr>
          <a:xfrm>
            <a:off x="1983756" y="3742113"/>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6"/>
          <p:cNvSpPr>
            <a:spLocks noGrp="1"/>
          </p:cNvSpPr>
          <p:nvPr>
            <p:ph type="body" sz="quarter" idx="14" hasCustomPrompt="1"/>
          </p:nvPr>
        </p:nvSpPr>
        <p:spPr>
          <a:xfrm>
            <a:off x="1983756" y="2959147"/>
            <a:ext cx="5108575" cy="436563"/>
          </a:xfrm>
        </p:spPr>
        <p:txBody>
          <a:bodyPr/>
          <a:lstStyle>
            <a:lvl1pPr marL="0" indent="0">
              <a:buNone/>
              <a:defRPr b="1"/>
            </a:lvl1pPr>
          </a:lstStyle>
          <a:p>
            <a:pPr lvl="0"/>
            <a:r>
              <a:rPr lang="ru-RU"/>
              <a:t>Дополнительная информация</a:t>
            </a:r>
          </a:p>
        </p:txBody>
      </p:sp>
      <p:sp>
        <p:nvSpPr>
          <p:cNvPr id="14" name="Нижний колонтитул 4"/>
          <p:cNvSpPr>
            <a:spLocks noGrp="1"/>
          </p:cNvSpPr>
          <p:nvPr>
            <p:ph type="ftr" sz="quarter" idx="11"/>
          </p:nvPr>
        </p:nvSpPr>
        <p:spPr>
          <a:xfrm>
            <a:off x="1983756" y="6492875"/>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6" name="Дата 2"/>
          <p:cNvSpPr>
            <a:spLocks noGrp="1"/>
          </p:cNvSpPr>
          <p:nvPr>
            <p:ph type="dt" sz="half" idx="15"/>
          </p:nvPr>
        </p:nvSpPr>
        <p:spPr>
          <a:xfrm>
            <a:off x="254499" y="6492874"/>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20" name="Рисунок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200810997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оп.информация">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rcRect t="-1" r="65521" b="15899"/>
          <a:stretch>
            <a:fillRect/>
          </a:stretch>
        </p:blipFill>
        <p:spPr>
          <a:xfrm>
            <a:off x="-1" y="-1"/>
            <a:ext cx="4942703" cy="6858001"/>
          </a:xfrm>
          <a:prstGeom prst="rect">
            <a:avLst/>
          </a:prstGeom>
        </p:spPr>
      </p:pic>
      <p:sp>
        <p:nvSpPr>
          <p:cNvPr id="11" name="Прямоугольник 10"/>
          <p:cNvSpPr/>
          <p:nvPr userDrawn="1"/>
        </p:nvSpPr>
        <p:spPr>
          <a:xfrm>
            <a:off x="0" y="0"/>
            <a:ext cx="4983892"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84199" y="680908"/>
            <a:ext cx="4061942" cy="1048039"/>
          </a:xfrm>
        </p:spPr>
        <p:txBody>
          <a:bodyPr>
            <a:normAutofit/>
          </a:bodyPr>
          <a:lstStyle>
            <a:lvl1pPr>
              <a:defRPr sz="3400" cap="all" baseline="0"/>
            </a:lvl1pPr>
          </a:lstStyle>
          <a:p>
            <a:r>
              <a:rPr lang="ru-RU"/>
              <a:t>Образец заголовка</a:t>
            </a:r>
          </a:p>
        </p:txBody>
      </p:sp>
      <p:sp>
        <p:nvSpPr>
          <p:cNvPr id="4" name="Нижний колонтитул 3"/>
          <p:cNvSpPr>
            <a:spLocks noGrp="1"/>
          </p:cNvSpPr>
          <p:nvPr>
            <p:ph type="ftr" sz="quarter" idx="11"/>
          </p:nvPr>
        </p:nvSpPr>
        <p:spPr>
          <a:xfrm>
            <a:off x="5535612" y="6450227"/>
            <a:ext cx="4324825" cy="329514"/>
          </a:xfrm>
          <a:prstGeom prst="rect">
            <a:avLst/>
          </a:prstGeom>
        </p:spPr>
        <p:txBody>
          <a:bodyPr/>
          <a:lstStyle>
            <a:lvl1pPr>
              <a:defRPr sz="1400">
                <a:solidFill>
                  <a:schemeClr val="tx1">
                    <a:lumMod val="50000"/>
                    <a:lumOff val="50000"/>
                  </a:schemeClr>
                </a:solidFill>
              </a:defRPr>
            </a:lvl1pPr>
          </a:lstStyle>
          <a:p>
            <a:endParaRPr lang="ru-RU"/>
          </a:p>
        </p:txBody>
      </p:sp>
      <p:sp>
        <p:nvSpPr>
          <p:cNvPr id="5" name="Номер слайда 4"/>
          <p:cNvSpPr>
            <a:spLocks noGrp="1"/>
          </p:cNvSpPr>
          <p:nvPr>
            <p:ph type="sldNum" sz="quarter" idx="12"/>
          </p:nvPr>
        </p:nvSpPr>
        <p:spPr>
          <a:xfrm>
            <a:off x="10086680" y="6450227"/>
            <a:ext cx="1795572" cy="329514"/>
          </a:xfrm>
          <a:prstGeom prst="rect">
            <a:avLst/>
          </a:prstGeom>
        </p:spPr>
        <p:txBody>
          <a:bodyPr/>
          <a:lstStyle/>
          <a:p>
            <a:fld id="{751D432A-D135-4954-8559-2B6A9DE81B6A}" type="slidenum">
              <a:rPr lang="ru-RU" smtClean="0"/>
              <a:t>‹#›</a:t>
            </a:fld>
            <a:endParaRPr lang="ru-RU"/>
          </a:p>
        </p:txBody>
      </p:sp>
      <p:sp>
        <p:nvSpPr>
          <p:cNvPr id="8" name="Прямоугольник 7"/>
          <p:cNvSpPr/>
          <p:nvPr userDrawn="1"/>
        </p:nvSpPr>
        <p:spPr>
          <a:xfrm>
            <a:off x="734658" y="2199349"/>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Текст 12"/>
          <p:cNvSpPr>
            <a:spLocks noGrp="1"/>
          </p:cNvSpPr>
          <p:nvPr>
            <p:ph type="body" sz="quarter" idx="13"/>
          </p:nvPr>
        </p:nvSpPr>
        <p:spPr>
          <a:xfrm>
            <a:off x="5535613" y="2085975"/>
            <a:ext cx="6088062" cy="4270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5" name="Текст 14"/>
          <p:cNvSpPr>
            <a:spLocks noGrp="1"/>
          </p:cNvSpPr>
          <p:nvPr>
            <p:ph type="body" sz="quarter" idx="14" hasCustomPrompt="1"/>
          </p:nvPr>
        </p:nvSpPr>
        <p:spPr>
          <a:xfrm>
            <a:off x="1655763" y="2085975"/>
            <a:ext cx="2990850" cy="42703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a:t>Дополнительная информация</a:t>
            </a:r>
          </a:p>
        </p:txBody>
      </p:sp>
      <p:sp>
        <p:nvSpPr>
          <p:cNvPr id="14" name="Дата 2"/>
          <p:cNvSpPr>
            <a:spLocks noGrp="1"/>
          </p:cNvSpPr>
          <p:nvPr>
            <p:ph type="dt" sz="half" idx="10"/>
          </p:nvPr>
        </p:nvSpPr>
        <p:spPr>
          <a:xfrm>
            <a:off x="1655763" y="6453496"/>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9" name="Рисунок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290722267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На бумаге">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37709" t="-1" b="15745"/>
          <a:stretch>
            <a:fillRect/>
          </a:stretch>
        </p:blipFill>
        <p:spPr>
          <a:xfrm>
            <a:off x="4597400" y="-1"/>
            <a:ext cx="7594600" cy="6858001"/>
          </a:xfrm>
          <a:prstGeom prst="rect">
            <a:avLst/>
          </a:prstGeom>
        </p:spPr>
      </p:pic>
      <p:sp>
        <p:nvSpPr>
          <p:cNvPr id="9" name="Прямоугольник 8"/>
          <p:cNvSpPr/>
          <p:nvPr userDrawn="1"/>
        </p:nvSpPr>
        <p:spPr>
          <a:xfrm>
            <a:off x="4597400" y="0"/>
            <a:ext cx="75946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userDrawn="1"/>
        </p:nvSpPr>
        <p:spPr>
          <a:xfrm>
            <a:off x="5128656" y="1854714"/>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28656" y="197708"/>
            <a:ext cx="4882610" cy="1627916"/>
          </a:xfrm>
        </p:spPr>
        <p:txBody>
          <a:bodyPr>
            <a:normAutofit/>
          </a:bodyPr>
          <a:lstStyle>
            <a:lvl1pPr>
              <a:defRPr sz="3600" cap="all" baseline="0"/>
            </a:lvl1pPr>
          </a:lstStyle>
          <a:p>
            <a:r>
              <a:rPr lang="ru-RU"/>
              <a:t>Образец заголовка</a:t>
            </a:r>
          </a:p>
        </p:txBody>
      </p:sp>
      <p:sp>
        <p:nvSpPr>
          <p:cNvPr id="3" name="Объект 2"/>
          <p:cNvSpPr>
            <a:spLocks noGrp="1"/>
          </p:cNvSpPr>
          <p:nvPr>
            <p:ph idx="1"/>
          </p:nvPr>
        </p:nvSpPr>
        <p:spPr>
          <a:xfrm>
            <a:off x="5128656" y="2203955"/>
            <a:ext cx="6585470" cy="397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5128656" y="6440684"/>
            <a:ext cx="4882610" cy="339057"/>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10011266" y="6440684"/>
            <a:ext cx="1870986" cy="339057"/>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7" name="Рисунок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1266" y="865651"/>
            <a:ext cx="1954026" cy="292030"/>
          </a:xfrm>
          <a:prstGeom prst="rect">
            <a:avLst/>
          </a:prstGeom>
        </p:spPr>
      </p:pic>
    </p:spTree>
    <p:extLst>
      <p:ext uri="{BB962C8B-B14F-4D97-AF65-F5344CB8AC3E}">
        <p14:creationId xmlns:p14="http://schemas.microsoft.com/office/powerpoint/2010/main" val="20640709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82592"/>
          <a:stretch>
            <a:fillRect/>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728062"/>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300853"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825625"/>
            <a:ext cx="11044052" cy="454720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6" name="Рисунок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4958" y="608504"/>
            <a:ext cx="2677293" cy="400123"/>
          </a:xfrm>
          <a:prstGeom prst="rect">
            <a:avLst/>
          </a:prstGeom>
        </p:spPr>
      </p:pic>
    </p:spTree>
    <p:extLst>
      <p:ext uri="{BB962C8B-B14F-4D97-AF65-F5344CB8AC3E}">
        <p14:creationId xmlns:p14="http://schemas.microsoft.com/office/powerpoint/2010/main" val="31407554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Узкий заголовок без черты">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82592"/>
          <a:stretch>
            <a:fillRect/>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300853"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617133"/>
            <a:ext cx="11044052" cy="475569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5" name="Рисунок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4958" y="608504"/>
            <a:ext cx="2677293" cy="400123"/>
          </a:xfrm>
          <a:prstGeom prst="rect">
            <a:avLst/>
          </a:prstGeom>
        </p:spPr>
      </p:pic>
    </p:spTree>
    <p:extLst>
      <p:ext uri="{BB962C8B-B14F-4D97-AF65-F5344CB8AC3E}">
        <p14:creationId xmlns:p14="http://schemas.microsoft.com/office/powerpoint/2010/main" val="23240556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Безбумажный">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365125"/>
            <a:ext cx="9029700" cy="1048039"/>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22203717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на боку">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t="-1" b="65674"/>
          <a:stretch>
            <a:fillRect/>
          </a:stretch>
        </p:blipFill>
        <p:spPr>
          <a:xfrm>
            <a:off x="0" y="-1"/>
            <a:ext cx="12192000" cy="2794001"/>
          </a:xfrm>
          <a:prstGeom prst="rect">
            <a:avLst/>
          </a:prstGeom>
        </p:spPr>
      </p:pic>
      <p:sp>
        <p:nvSpPr>
          <p:cNvPr id="9" name="Прямоугольник 8"/>
          <p:cNvSpPr/>
          <p:nvPr userDrawn="1"/>
        </p:nvSpPr>
        <p:spPr>
          <a:xfrm>
            <a:off x="0" y="0"/>
            <a:ext cx="12192000" cy="28829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4971854" y="1046344"/>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rot="16200000">
            <a:off x="2140550" y="2698275"/>
            <a:ext cx="4398550" cy="1048039"/>
          </a:xfrm>
        </p:spPr>
        <p:txBody>
          <a:bodyPr>
            <a:normAutofit/>
          </a:bodyPr>
          <a:lstStyle>
            <a:lvl1pPr>
              <a:defRPr sz="3500" cap="all" baseline="0"/>
            </a:lvl1pPr>
          </a:lstStyle>
          <a:p>
            <a:r>
              <a:rPr lang="ru-RU"/>
              <a:t>Образец заголовка</a:t>
            </a:r>
          </a:p>
        </p:txBody>
      </p:sp>
      <p:sp>
        <p:nvSpPr>
          <p:cNvPr id="3" name="Объект 2"/>
          <p:cNvSpPr>
            <a:spLocks noGrp="1"/>
          </p:cNvSpPr>
          <p:nvPr>
            <p:ph idx="1"/>
          </p:nvPr>
        </p:nvSpPr>
        <p:spPr>
          <a:xfrm>
            <a:off x="5956394" y="1491963"/>
            <a:ext cx="5925858" cy="4685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55206"/>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55206"/>
            <a:ext cx="2743200" cy="365125"/>
          </a:xfrm>
          <a:prstGeom prst="rect">
            <a:avLst/>
          </a:prstGeom>
        </p:spPr>
        <p:txBody>
          <a:bodyPr/>
          <a:lstStyle/>
          <a:p>
            <a:fld id="{751D432A-D135-4954-8559-2B6A9DE81B6A}" type="slidenum">
              <a:rPr lang="ru-RU" smtClean="0"/>
              <a:t>‹#›</a:t>
            </a:fld>
            <a:endParaRPr lang="ru-RU"/>
          </a:p>
        </p:txBody>
      </p:sp>
      <p:sp>
        <p:nvSpPr>
          <p:cNvPr id="15" name="Текст 14"/>
          <p:cNvSpPr>
            <a:spLocks noGrp="1"/>
          </p:cNvSpPr>
          <p:nvPr>
            <p:ph type="body" sz="quarter" idx="13" hasCustomPrompt="1"/>
          </p:nvPr>
        </p:nvSpPr>
        <p:spPr>
          <a:xfrm>
            <a:off x="5956301" y="936625"/>
            <a:ext cx="4695224" cy="338138"/>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a:t>Дополнительная информация</a:t>
            </a:r>
          </a:p>
        </p:txBody>
      </p:sp>
      <p:sp>
        <p:nvSpPr>
          <p:cNvPr id="12" name="Дата 2"/>
          <p:cNvSpPr>
            <a:spLocks noGrp="1"/>
          </p:cNvSpPr>
          <p:nvPr>
            <p:ph type="dt" sz="half" idx="10"/>
          </p:nvPr>
        </p:nvSpPr>
        <p:spPr>
          <a:xfrm>
            <a:off x="266485" y="6455206"/>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9" name="Рисунок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28225" y="359459"/>
            <a:ext cx="1954026" cy="292030"/>
          </a:xfrm>
          <a:prstGeom prst="rect">
            <a:avLst/>
          </a:prstGeom>
        </p:spPr>
      </p:pic>
    </p:spTree>
    <p:extLst>
      <p:ext uri="{BB962C8B-B14F-4D97-AF65-F5344CB8AC3E}">
        <p14:creationId xmlns:p14="http://schemas.microsoft.com/office/powerpoint/2010/main" val="28518339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6350" y="4562475"/>
            <a:ext cx="12192000" cy="2295525"/>
          </a:xfrm>
          <a:prstGeom prst="rect">
            <a:avLst/>
          </a:prstGeom>
        </p:spPr>
      </p:pic>
      <p:sp>
        <p:nvSpPr>
          <p:cNvPr id="14" name="Прямоугольник 13"/>
          <p:cNvSpPr/>
          <p:nvPr userDrawn="1"/>
        </p:nvSpPr>
        <p:spPr>
          <a:xfrm>
            <a:off x="-6350" y="4562474"/>
            <a:ext cx="12192000" cy="2295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1850" y="1709738"/>
            <a:ext cx="10515600" cy="2852737"/>
          </a:xfrm>
        </p:spPr>
        <p:txBody>
          <a:bodyPr anchor="b">
            <a:normAutofit/>
          </a:bodyPr>
          <a:lstStyle>
            <a:lvl1pPr>
              <a:defRPr sz="44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
        <p:nvSpPr>
          <p:cNvPr id="10" name="Дата 2"/>
          <p:cNvSpPr>
            <a:spLocks noGrp="1"/>
          </p:cNvSpPr>
          <p:nvPr>
            <p:ph type="dt" sz="half" idx="10"/>
          </p:nvPr>
        </p:nvSpPr>
        <p:spPr>
          <a:xfrm>
            <a:off x="831850" y="6356349"/>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7" name="Рисунок 16"/>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74595" y="667265"/>
            <a:ext cx="3172855" cy="474185"/>
          </a:xfrm>
          <a:prstGeom prst="rect">
            <a:avLst/>
          </a:prstGeom>
        </p:spPr>
      </p:pic>
    </p:spTree>
    <p:extLst>
      <p:ext uri="{BB962C8B-B14F-4D97-AF65-F5344CB8AC3E}">
        <p14:creationId xmlns:p14="http://schemas.microsoft.com/office/powerpoint/2010/main" val="120755238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Слайд на бумаге">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104" t="-1" b="15745"/>
          <a:stretch>
            <a:fillRect/>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1794934" y="3386239"/>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05232" y="1545491"/>
            <a:ext cx="6757088" cy="1472143"/>
          </a:xfrm>
        </p:spPr>
        <p:txBody>
          <a:bodyPr>
            <a:normAutofit/>
          </a:bodyPr>
          <a:lstStyle>
            <a:lvl1pPr>
              <a:defRPr sz="3600" cap="all" baseline="0"/>
            </a:lvl1pPr>
          </a:lstStyle>
          <a:p>
            <a:r>
              <a:rPr lang="ru-RU"/>
              <a:t>Образец заголовка</a:t>
            </a:r>
          </a:p>
        </p:txBody>
      </p:sp>
      <p:sp>
        <p:nvSpPr>
          <p:cNvPr id="3" name="Объект 2"/>
          <p:cNvSpPr>
            <a:spLocks noGrp="1"/>
          </p:cNvSpPr>
          <p:nvPr>
            <p:ph idx="1"/>
          </p:nvPr>
        </p:nvSpPr>
        <p:spPr>
          <a:xfrm>
            <a:off x="2953124" y="3282805"/>
            <a:ext cx="8929127" cy="289415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8" name="Рисунок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4958" y="492108"/>
            <a:ext cx="2677293" cy="400123"/>
          </a:xfrm>
          <a:prstGeom prst="rect">
            <a:avLst/>
          </a:prstGeom>
        </p:spPr>
      </p:pic>
    </p:spTree>
    <p:extLst>
      <p:ext uri="{BB962C8B-B14F-4D97-AF65-F5344CB8AC3E}">
        <p14:creationId xmlns:p14="http://schemas.microsoft.com/office/powerpoint/2010/main" val="76060476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365125"/>
            <a:ext cx="9036050" cy="1048039"/>
          </a:xfrm>
        </p:spPr>
        <p:txBody>
          <a:bodyPr>
            <a:normAutofit/>
          </a:bodyPr>
          <a:lstStyle>
            <a:lvl1pPr>
              <a:defRPr sz="3400" cap="all" baseline="0"/>
            </a:lvl1pPr>
          </a:lstStyle>
          <a:p>
            <a:r>
              <a:rPr lang="ru-RU"/>
              <a:t>Образец заголовка</a:t>
            </a:r>
          </a:p>
        </p:txBody>
      </p:sp>
      <p:sp>
        <p:nvSpPr>
          <p:cNvPr id="3" name="Дата 2"/>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5" name="Номер слайда 4"/>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84834438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Только Лого">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208684469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Tree>
    <p:extLst>
      <p:ext uri="{BB962C8B-B14F-4D97-AF65-F5344CB8AC3E}">
        <p14:creationId xmlns:p14="http://schemas.microsoft.com/office/powerpoint/2010/main" val="33894445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олько бумага">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104" t="-1" b="15745"/>
          <a:stretch>
            <a:fillRect/>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spTree>
    <p:extLst>
      <p:ext uri="{BB962C8B-B14F-4D97-AF65-F5344CB8AC3E}">
        <p14:creationId xmlns:p14="http://schemas.microsoft.com/office/powerpoint/2010/main" val="12583763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6049488" cy="1048039"/>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1044052"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a:t>
            </a:r>
          </a:p>
          <a:p>
            <a:pPr lvl="4"/>
            <a:r>
              <a:rPr lang="ru-RU"/>
              <a:t>Пятый</a:t>
            </a:r>
          </a:p>
        </p:txBody>
      </p:sp>
      <p:sp>
        <p:nvSpPr>
          <p:cNvPr id="13" name="Номер слайда 5"/>
          <p:cNvSpPr>
            <a:spLocks noGrp="1"/>
          </p:cNvSpPr>
          <p:nvPr>
            <p:ph type="sldNum" sz="quarter" idx="4"/>
          </p:nvPr>
        </p:nvSpPr>
        <p:spPr>
          <a:xfrm>
            <a:off x="9901880" y="6455135"/>
            <a:ext cx="1980371" cy="268577"/>
          </a:xfrm>
          <a:prstGeom prst="rect">
            <a:avLst/>
          </a:prstGeom>
        </p:spPr>
        <p:txBody>
          <a:bodyPr vert="horz" lIns="91440" tIns="45720" rIns="91440" bIns="45720" rtlCol="0" anchor="ctr"/>
          <a:lstStyle>
            <a:lvl1pPr algn="r">
              <a:defRPr sz="1200">
                <a:solidFill>
                  <a:srgbClr val="AEAEAE"/>
                </a:solidFill>
              </a:defRPr>
            </a:lvl1pPr>
          </a:lstStyle>
          <a:p>
            <a:fld id="{751D432A-D135-4954-8559-2B6A9DE81B6A}" type="slidenum">
              <a:rPr lang="ru-RU" smtClean="0"/>
              <a:t>‹#›</a:t>
            </a:fld>
            <a:endParaRPr lang="ru-RU"/>
          </a:p>
        </p:txBody>
      </p:sp>
    </p:spTree>
    <p:extLst>
      <p:ext uri="{BB962C8B-B14F-4D97-AF65-F5344CB8AC3E}">
        <p14:creationId xmlns:p14="http://schemas.microsoft.com/office/powerpoint/2010/main" val="2663627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8" r:id="rId7"/>
    <p:sldLayoutId id="2147483665" r:id="rId8"/>
    <p:sldLayoutId id="2147483650" r:id="rId9"/>
    <p:sldLayoutId id="2147483651" r:id="rId10"/>
    <p:sldLayoutId id="2147483664" r:id="rId11"/>
    <p:sldLayoutId id="2147483654" r:id="rId12"/>
    <p:sldLayoutId id="2147483655" r:id="rId13"/>
    <p:sldLayoutId id="2147483667" r:id="rId14"/>
    <p:sldLayoutId id="2147483669" r:id="rId15"/>
  </p:sldLayoutIdLst>
  <p:transition/>
  <p:hf hdr="0" ftr="0" dt="0"/>
  <p:txStyles>
    <p:title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0455" y="1894703"/>
            <a:ext cx="6760226" cy="1642128"/>
          </a:xfrm>
        </p:spPr>
        <p:txBody>
          <a:bodyPr/>
          <a:lstStyle/>
          <a:p>
            <a:r>
              <a:rPr lang="ru-RU" dirty="0"/>
              <a:t>Основы ПЛИС</a:t>
            </a:r>
          </a:p>
        </p:txBody>
      </p:sp>
      <p:sp>
        <p:nvSpPr>
          <p:cNvPr id="3" name="Подзаголовок 2"/>
          <p:cNvSpPr>
            <a:spLocks noGrp="1"/>
          </p:cNvSpPr>
          <p:nvPr>
            <p:ph type="subTitle" idx="1"/>
          </p:nvPr>
        </p:nvSpPr>
        <p:spPr>
          <a:xfrm>
            <a:off x="4970454" y="3743864"/>
            <a:ext cx="6760226" cy="1149411"/>
          </a:xfrm>
        </p:spPr>
        <p:txBody>
          <a:bodyPr>
            <a:normAutofit/>
          </a:bodyPr>
          <a:lstStyle/>
          <a:p>
            <a:endParaRPr lang="ru-RU" dirty="0"/>
          </a:p>
          <a:p>
            <a:r>
              <a:rPr lang="ru-RU" dirty="0">
                <a:latin typeface="Times New Roman" panose="02020603050405020304" pitchFamily="18" charset="0"/>
                <a:cs typeface="Times New Roman" panose="02020603050405020304" pitchFamily="18" charset="0"/>
              </a:rPr>
              <a:t>Лекция №4</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Синтаксис языков </a:t>
            </a:r>
            <a:r>
              <a:rPr lang="en-US" dirty="0">
                <a:latin typeface="Times New Roman" panose="02020603050405020304" pitchFamily="18" charset="0"/>
                <a:cs typeface="Times New Roman" panose="02020603050405020304" pitchFamily="18" charset="0"/>
              </a:rPr>
              <a:t>SV</a:t>
            </a:r>
            <a:r>
              <a:rPr lang="ru-RU" dirty="0">
                <a:latin typeface="Times New Roman" panose="02020603050405020304" pitchFamily="18" charset="0"/>
                <a:cs typeface="Times New Roman" panose="02020603050405020304" pitchFamily="18" charset="0"/>
              </a:rPr>
              <a:t> и </a:t>
            </a:r>
            <a:r>
              <a:rPr lang="en-US" dirty="0">
                <a:latin typeface="Times New Roman" panose="02020603050405020304" pitchFamily="18" charset="0"/>
                <a:cs typeface="Times New Roman" panose="02020603050405020304" pitchFamily="18" charset="0"/>
              </a:rPr>
              <a:t>VHDL</a:t>
            </a:r>
            <a:endParaRPr lang="ru-RU" dirty="0">
              <a:latin typeface="Times New Roman" panose="02020603050405020304" pitchFamily="18" charset="0"/>
              <a:cs typeface="Times New Roman" panose="02020603050405020304" pitchFamily="18" charset="0"/>
            </a:endParaRPr>
          </a:p>
        </p:txBody>
      </p:sp>
      <p:sp>
        <p:nvSpPr>
          <p:cNvPr id="4" name="Текст 3"/>
          <p:cNvSpPr>
            <a:spLocks noGrp="1"/>
          </p:cNvSpPr>
          <p:nvPr>
            <p:ph type="body" sz="quarter" idx="10"/>
          </p:nvPr>
        </p:nvSpPr>
        <p:spPr/>
        <p:txBody>
          <a:bodyPr>
            <a:normAutofit lnSpcReduction="10000"/>
          </a:bodyPr>
          <a:lstStyle/>
          <a:p>
            <a:r>
              <a:rPr lang="ru-RU" dirty="0"/>
              <a:t>14.10.2024</a:t>
            </a:r>
          </a:p>
        </p:txBody>
      </p:sp>
      <p:sp>
        <p:nvSpPr>
          <p:cNvPr id="5" name="Текст 4"/>
          <p:cNvSpPr>
            <a:spLocks noGrp="1"/>
          </p:cNvSpPr>
          <p:nvPr>
            <p:ph type="body" sz="quarter" idx="12"/>
          </p:nvPr>
        </p:nvSpPr>
        <p:spPr/>
        <p:txBody>
          <a:bodyPr/>
          <a:lstStyle/>
          <a:p>
            <a:r>
              <a:rPr lang="ru-RU" dirty="0"/>
              <a:t>Костина Мария Алексеевна,</a:t>
            </a:r>
          </a:p>
          <a:p>
            <a:r>
              <a:rPr lang="ru-RU" dirty="0"/>
              <a:t>К.т.н., доцент ОЭИ</a:t>
            </a:r>
          </a:p>
        </p:txBody>
      </p:sp>
    </p:spTree>
    <p:extLst>
      <p:ext uri="{BB962C8B-B14F-4D97-AF65-F5344CB8AC3E}">
        <p14:creationId xmlns:p14="http://schemas.microsoft.com/office/powerpoint/2010/main" val="33620131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89F727-295C-441F-95D0-BD01469E345E}"/>
              </a:ext>
            </a:extLst>
          </p:cNvPr>
          <p:cNvSpPr>
            <a:spLocks noGrp="1"/>
          </p:cNvSpPr>
          <p:nvPr>
            <p:ph type="title"/>
          </p:nvPr>
        </p:nvSpPr>
        <p:spPr/>
        <p:txBody>
          <a:bodyPr>
            <a:normAutofit/>
          </a:bodyPr>
          <a:lstStyle/>
          <a:p>
            <a:r>
              <a:rPr lang="ru-RU" dirty="0">
                <a:latin typeface="Times New Roman" panose="02020603050405020304" pitchFamily="18" charset="0"/>
                <a:cs typeface="Times New Roman" panose="02020603050405020304" pitchFamily="18" charset="0"/>
              </a:rPr>
              <a:t>Цели и задачи лекции</a:t>
            </a:r>
          </a:p>
        </p:txBody>
      </p:sp>
      <p:sp>
        <p:nvSpPr>
          <p:cNvPr id="4" name="Номер слайда 3">
            <a:extLst>
              <a:ext uri="{FF2B5EF4-FFF2-40B4-BE49-F238E27FC236}">
                <a16:creationId xmlns:a16="http://schemas.microsoft.com/office/drawing/2014/main" id="{83514666-C321-4B88-833A-E4F1E23F2429}"/>
              </a:ext>
            </a:extLst>
          </p:cNvPr>
          <p:cNvSpPr>
            <a:spLocks noGrp="1"/>
          </p:cNvSpPr>
          <p:nvPr>
            <p:ph type="sldNum" sz="quarter" idx="12"/>
          </p:nvPr>
        </p:nvSpPr>
        <p:spPr/>
        <p:txBody>
          <a:bodyPr/>
          <a:lstStyle/>
          <a:p>
            <a:fld id="{751D432A-D135-4954-8559-2B6A9DE81B6A}" type="slidenum">
              <a:rPr lang="ru-RU" smtClean="0"/>
              <a:t>2</a:t>
            </a:fld>
            <a:endParaRPr lang="ru-RU"/>
          </a:p>
        </p:txBody>
      </p:sp>
      <p:sp>
        <p:nvSpPr>
          <p:cNvPr id="10" name="Прямоугольник 9"/>
          <p:cNvSpPr/>
          <p:nvPr/>
        </p:nvSpPr>
        <p:spPr>
          <a:xfrm>
            <a:off x="327804" y="3260633"/>
            <a:ext cx="11330161" cy="1200329"/>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Рассмотреть основные операторы языков </a:t>
            </a:r>
            <a:r>
              <a:rPr lang="ru-RU" sz="2400" dirty="0" err="1">
                <a:latin typeface="Times New Roman" panose="02020603050405020304" pitchFamily="18" charset="0"/>
                <a:cs typeface="Times New Roman" panose="02020603050405020304" pitchFamily="18" charset="0"/>
              </a:rPr>
              <a:t>SystemVerilog</a:t>
            </a:r>
            <a:r>
              <a:rPr lang="ru-RU" sz="2400" dirty="0">
                <a:latin typeface="Times New Roman" panose="02020603050405020304" pitchFamily="18" charset="0"/>
                <a:cs typeface="Times New Roman" panose="02020603050405020304" pitchFamily="18" charset="0"/>
              </a:rPr>
              <a:t>  и VHDL.</a:t>
            </a:r>
          </a:p>
          <a:p>
            <a:pPr algn="just"/>
            <a:r>
              <a:rPr lang="ru-RU" sz="2400" dirty="0">
                <a:latin typeface="Times New Roman" panose="02020603050405020304" pitchFamily="18" charset="0"/>
                <a:cs typeface="Times New Roman" panose="02020603050405020304" pitchFamily="18" charset="0"/>
              </a:rPr>
              <a:t>Рассмотреть написание программ с использованием задержек на языках </a:t>
            </a:r>
            <a:r>
              <a:rPr lang="ru-RU" sz="2400" dirty="0" err="1">
                <a:latin typeface="Times New Roman" panose="02020603050405020304" pitchFamily="18" charset="0"/>
                <a:cs typeface="Times New Roman" panose="02020603050405020304" pitchFamily="18" charset="0"/>
              </a:rPr>
              <a:t>SystemVerilog</a:t>
            </a:r>
            <a:r>
              <a:rPr lang="ru-RU" sz="2400" dirty="0">
                <a:latin typeface="Times New Roman" panose="02020603050405020304" pitchFamily="18" charset="0"/>
                <a:cs typeface="Times New Roman" panose="02020603050405020304" pitchFamily="18" charset="0"/>
              </a:rPr>
              <a:t>  и VHDL.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10734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89F727-295C-441F-95D0-BD01469E345E}"/>
              </a:ext>
            </a:extLst>
          </p:cNvPr>
          <p:cNvSpPr>
            <a:spLocks noGrp="1"/>
          </p:cNvSpPr>
          <p:nvPr>
            <p:ph type="title"/>
          </p:nvPr>
        </p:nvSpPr>
        <p:spPr/>
        <p:txBody>
          <a:bodyPr>
            <a:normAutofit/>
          </a:bodyPr>
          <a:lstStyle/>
          <a:p>
            <a:r>
              <a:rPr lang="ru-RU" dirty="0">
                <a:latin typeface="Times New Roman" panose="02020603050405020304" pitchFamily="18" charset="0"/>
                <a:cs typeface="Times New Roman" panose="02020603050405020304" pitchFamily="18" charset="0"/>
              </a:rPr>
              <a:t>Операторы </a:t>
            </a:r>
            <a:r>
              <a:rPr lang="en-US" dirty="0">
                <a:latin typeface="Times New Roman" panose="02020603050405020304" pitchFamily="18" charset="0"/>
                <a:cs typeface="Times New Roman" panose="02020603050405020304" pitchFamily="18" charset="0"/>
              </a:rPr>
              <a:t>if</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83514666-C321-4B88-833A-E4F1E23F2429}"/>
              </a:ext>
            </a:extLst>
          </p:cNvPr>
          <p:cNvSpPr>
            <a:spLocks noGrp="1"/>
          </p:cNvSpPr>
          <p:nvPr>
            <p:ph type="sldNum" sz="quarter" idx="12"/>
          </p:nvPr>
        </p:nvSpPr>
        <p:spPr/>
        <p:txBody>
          <a:bodyPr/>
          <a:lstStyle/>
          <a:p>
            <a:fld id="{751D432A-D135-4954-8559-2B6A9DE81B6A}" type="slidenum">
              <a:rPr lang="ru-RU" smtClean="0"/>
              <a:t>3</a:t>
            </a:fld>
            <a:endParaRPr lang="ru-RU"/>
          </a:p>
        </p:txBody>
      </p:sp>
      <p:sp>
        <p:nvSpPr>
          <p:cNvPr id="10" name="Прямоугольник 9"/>
          <p:cNvSpPr/>
          <p:nvPr/>
        </p:nvSpPr>
        <p:spPr>
          <a:xfrm>
            <a:off x="327804" y="3260633"/>
            <a:ext cx="11330161" cy="830997"/>
          </a:xfrm>
          <a:prstGeom prst="rect">
            <a:avLst/>
          </a:prstGeom>
        </p:spPr>
        <p:txBody>
          <a:bodyPr wrap="square">
            <a:spAutoFit/>
          </a:bodyPr>
          <a:lstStyle/>
          <a:p>
            <a:pPr algn="ctr"/>
            <a:r>
              <a:rPr lang="ru-RU" sz="2400" dirty="0">
                <a:latin typeface="Times New Roman" panose="02020603050405020304" pitchFamily="18" charset="0"/>
                <a:cs typeface="Times New Roman" panose="02020603050405020304" pitchFamily="18" charset="0"/>
              </a:rPr>
              <a:t>В </a:t>
            </a:r>
            <a:r>
              <a:rPr lang="ru-RU" sz="2400" dirty="0" err="1">
                <a:latin typeface="Times New Roman" panose="02020603050405020304" pitchFamily="18" charset="0"/>
                <a:cs typeface="Times New Roman" panose="02020603050405020304" pitchFamily="18" charset="0"/>
              </a:rPr>
              <a:t>SystemVerilog</a:t>
            </a:r>
            <a:r>
              <a:rPr lang="ru-RU" sz="2400" dirty="0">
                <a:latin typeface="Times New Roman" panose="02020603050405020304" pitchFamily="18" charset="0"/>
                <a:cs typeface="Times New Roman" panose="02020603050405020304" pitchFamily="18" charset="0"/>
              </a:rPr>
              <a:t>  и VHDL операторы </a:t>
            </a:r>
            <a:r>
              <a:rPr lang="ru-RU" sz="2400" dirty="0" err="1">
                <a:latin typeface="Times New Roman" panose="02020603050405020304" pitchFamily="18" charset="0"/>
                <a:cs typeface="Times New Roman" panose="02020603050405020304" pitchFamily="18" charset="0"/>
              </a:rPr>
              <a:t>if</a:t>
            </a:r>
            <a:r>
              <a:rPr lang="ru-RU" sz="2400" dirty="0">
                <a:latin typeface="Times New Roman" panose="02020603050405020304" pitchFamily="18" charset="0"/>
                <a:cs typeface="Times New Roman" panose="02020603050405020304" pitchFamily="18" charset="0"/>
              </a:rPr>
              <a:t> должны быть внутри операторов </a:t>
            </a:r>
            <a:r>
              <a:rPr lang="ru-RU" sz="2400" dirty="0" err="1">
                <a:latin typeface="Times New Roman" panose="02020603050405020304" pitchFamily="18" charset="0"/>
                <a:cs typeface="Times New Roman" panose="02020603050405020304" pitchFamily="18" charset="0"/>
              </a:rPr>
              <a:t>always</a:t>
            </a:r>
            <a:r>
              <a:rPr lang="ru-RU"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process</a:t>
            </a:r>
            <a:r>
              <a:rPr lang="ru-RU"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967811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89F727-295C-441F-95D0-BD01469E345E}"/>
              </a:ext>
            </a:extLst>
          </p:cNvPr>
          <p:cNvSpPr>
            <a:spLocks noGrp="1"/>
          </p:cNvSpPr>
          <p:nvPr>
            <p:ph type="title"/>
          </p:nvPr>
        </p:nvSpPr>
        <p:spPr/>
        <p:txBody>
          <a:bodyPr>
            <a:normAutofit/>
          </a:bodyPr>
          <a:lstStyle/>
          <a:p>
            <a:r>
              <a:rPr lang="ru-RU" dirty="0">
                <a:latin typeface="Times New Roman" panose="02020603050405020304" pitchFamily="18" charset="0"/>
                <a:cs typeface="Times New Roman" panose="02020603050405020304" pitchFamily="18" charset="0"/>
              </a:rPr>
              <a:t>Операторы сокращения</a:t>
            </a:r>
          </a:p>
        </p:txBody>
      </p:sp>
      <p:sp>
        <p:nvSpPr>
          <p:cNvPr id="4" name="Номер слайда 3">
            <a:extLst>
              <a:ext uri="{FF2B5EF4-FFF2-40B4-BE49-F238E27FC236}">
                <a16:creationId xmlns:a16="http://schemas.microsoft.com/office/drawing/2014/main" id="{83514666-C321-4B88-833A-E4F1E23F2429}"/>
              </a:ext>
            </a:extLst>
          </p:cNvPr>
          <p:cNvSpPr>
            <a:spLocks noGrp="1"/>
          </p:cNvSpPr>
          <p:nvPr>
            <p:ph type="sldNum" sz="quarter" idx="12"/>
          </p:nvPr>
        </p:nvSpPr>
        <p:spPr/>
        <p:txBody>
          <a:bodyPr/>
          <a:lstStyle/>
          <a:p>
            <a:fld id="{751D432A-D135-4954-8559-2B6A9DE81B6A}" type="slidenum">
              <a:rPr lang="ru-RU" smtClean="0"/>
              <a:t>4</a:t>
            </a:fld>
            <a:endParaRPr lang="ru-RU"/>
          </a:p>
        </p:txBody>
      </p:sp>
      <p:sp>
        <p:nvSpPr>
          <p:cNvPr id="10" name="Прямоугольник 9"/>
          <p:cNvSpPr/>
          <p:nvPr/>
        </p:nvSpPr>
        <p:spPr>
          <a:xfrm>
            <a:off x="327804" y="3260633"/>
            <a:ext cx="11330161" cy="830997"/>
          </a:xfrm>
          <a:prstGeom prst="rect">
            <a:avLst/>
          </a:prstGeom>
        </p:spPr>
        <p:txBody>
          <a:bodyPr wrap="square">
            <a:spAutoFit/>
          </a:bodyPr>
          <a:lstStyle/>
          <a:p>
            <a:pPr algn="ctr"/>
            <a:r>
              <a:rPr lang="ru-RU" sz="2400" dirty="0">
                <a:latin typeface="Times New Roman" panose="02020603050405020304" pitchFamily="18" charset="0"/>
                <a:cs typeface="Times New Roman" panose="02020603050405020304" pitchFamily="18" charset="0"/>
              </a:rPr>
              <a:t>Операторы  сокращения  соответствуют  многовходовым  элементам, </a:t>
            </a:r>
          </a:p>
          <a:p>
            <a:pPr algn="ctr"/>
            <a:r>
              <a:rPr lang="ru-RU" sz="2400" dirty="0">
                <a:latin typeface="Times New Roman" panose="02020603050405020304" pitchFamily="18" charset="0"/>
                <a:cs typeface="Times New Roman" panose="02020603050405020304" pitchFamily="18" charset="0"/>
              </a:rPr>
              <a:t>работающим  на  одной  шине.</a:t>
            </a:r>
          </a:p>
        </p:txBody>
      </p:sp>
    </p:spTree>
    <p:extLst>
      <p:ext uri="{BB962C8B-B14F-4D97-AF65-F5344CB8AC3E}">
        <p14:creationId xmlns:p14="http://schemas.microsoft.com/office/powerpoint/2010/main" val="17746349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89F727-295C-441F-95D0-BD01469E345E}"/>
              </a:ext>
            </a:extLst>
          </p:cNvPr>
          <p:cNvSpPr>
            <a:spLocks noGrp="1"/>
          </p:cNvSpPr>
          <p:nvPr>
            <p:ph type="title"/>
          </p:nvPr>
        </p:nvSpPr>
        <p:spPr/>
        <p:txBody>
          <a:bodyPr>
            <a:normAutofit/>
          </a:bodyPr>
          <a:lstStyle/>
          <a:p>
            <a:r>
              <a:rPr lang="ru-RU" dirty="0">
                <a:latin typeface="Times New Roman" panose="02020603050405020304" pitchFamily="18" charset="0"/>
                <a:cs typeface="Times New Roman" panose="02020603050405020304" pitchFamily="18" charset="0"/>
              </a:rPr>
              <a:t>Операторы сокращения. </a:t>
            </a:r>
            <a:r>
              <a:rPr lang="en-US" dirty="0">
                <a:latin typeface="Times New Roman" panose="02020603050405020304" pitchFamily="18" charset="0"/>
                <a:cs typeface="Times New Roman" panose="02020603050405020304" pitchFamily="18" charset="0"/>
              </a:rPr>
              <a:t>SV</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83514666-C321-4B88-833A-E4F1E23F2429}"/>
              </a:ext>
            </a:extLst>
          </p:cNvPr>
          <p:cNvSpPr>
            <a:spLocks noGrp="1"/>
          </p:cNvSpPr>
          <p:nvPr>
            <p:ph type="sldNum" sz="quarter" idx="12"/>
          </p:nvPr>
        </p:nvSpPr>
        <p:spPr/>
        <p:txBody>
          <a:bodyPr/>
          <a:lstStyle/>
          <a:p>
            <a:fld id="{751D432A-D135-4954-8559-2B6A9DE81B6A}" type="slidenum">
              <a:rPr lang="ru-RU" smtClean="0"/>
              <a:t>5</a:t>
            </a:fld>
            <a:endParaRPr lang="ru-RU"/>
          </a:p>
        </p:txBody>
      </p:sp>
      <p:pic>
        <p:nvPicPr>
          <p:cNvPr id="5" name="Рисунок 4"/>
          <p:cNvPicPr>
            <a:picLocks noChangeAspect="1"/>
          </p:cNvPicPr>
          <p:nvPr/>
        </p:nvPicPr>
        <p:blipFill>
          <a:blip r:embed="rId2" cstate="print"/>
          <a:stretch>
            <a:fillRect/>
          </a:stretch>
        </p:blipFill>
        <p:spPr>
          <a:xfrm>
            <a:off x="0" y="1941628"/>
            <a:ext cx="8972549" cy="3767694"/>
          </a:xfrm>
          <a:prstGeom prst="rect">
            <a:avLst/>
          </a:prstGeom>
        </p:spPr>
      </p:pic>
      <p:sp>
        <p:nvSpPr>
          <p:cNvPr id="3" name="Прямоугольник 2">
            <a:extLst>
              <a:ext uri="{FF2B5EF4-FFF2-40B4-BE49-F238E27FC236}">
                <a16:creationId xmlns:a16="http://schemas.microsoft.com/office/drawing/2014/main" id="{AAA8EA9A-049D-4C07-9162-734F11960348}"/>
              </a:ext>
            </a:extLst>
          </p:cNvPr>
          <p:cNvSpPr/>
          <p:nvPr/>
        </p:nvSpPr>
        <p:spPr>
          <a:xfrm>
            <a:off x="176169" y="2642532"/>
            <a:ext cx="9068499" cy="2759978"/>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0456791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89F727-295C-441F-95D0-BD01469E345E}"/>
              </a:ext>
            </a:extLst>
          </p:cNvPr>
          <p:cNvSpPr>
            <a:spLocks noGrp="1"/>
          </p:cNvSpPr>
          <p:nvPr>
            <p:ph type="title"/>
          </p:nvPr>
        </p:nvSpPr>
        <p:spPr>
          <a:xfrm>
            <a:off x="838199" y="396674"/>
            <a:ext cx="8892397" cy="823785"/>
          </a:xfrm>
        </p:spPr>
        <p:txBody>
          <a:bodyPr>
            <a:normAutofit/>
          </a:bodyPr>
          <a:lstStyle/>
          <a:p>
            <a:r>
              <a:rPr lang="ru-RU" dirty="0">
                <a:latin typeface="Times New Roman" panose="02020603050405020304" pitchFamily="18" charset="0"/>
                <a:cs typeface="Times New Roman" panose="02020603050405020304" pitchFamily="18" charset="0"/>
              </a:rPr>
              <a:t>Операторы сокращения. </a:t>
            </a:r>
            <a:r>
              <a:rPr lang="en-US" dirty="0">
                <a:latin typeface="Times New Roman" panose="02020603050405020304" pitchFamily="18" charset="0"/>
                <a:cs typeface="Times New Roman" panose="02020603050405020304" pitchFamily="18" charset="0"/>
              </a:rPr>
              <a:t>VHDL</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83514666-C321-4B88-833A-E4F1E23F2429}"/>
              </a:ext>
            </a:extLst>
          </p:cNvPr>
          <p:cNvSpPr>
            <a:spLocks noGrp="1"/>
          </p:cNvSpPr>
          <p:nvPr>
            <p:ph type="sldNum" sz="quarter" idx="12"/>
          </p:nvPr>
        </p:nvSpPr>
        <p:spPr/>
        <p:txBody>
          <a:bodyPr/>
          <a:lstStyle/>
          <a:p>
            <a:fld id="{751D432A-D135-4954-8559-2B6A9DE81B6A}" type="slidenum">
              <a:rPr lang="ru-RU" smtClean="0"/>
              <a:t>6</a:t>
            </a:fld>
            <a:endParaRPr lang="ru-RU"/>
          </a:p>
        </p:txBody>
      </p:sp>
      <p:pic>
        <p:nvPicPr>
          <p:cNvPr id="6" name="Рисунок 5">
            <a:extLst>
              <a:ext uri="{FF2B5EF4-FFF2-40B4-BE49-F238E27FC236}">
                <a16:creationId xmlns:a16="http://schemas.microsoft.com/office/drawing/2014/main" id="{FB4BD644-D5AE-4CC7-AAF0-24B977EF46D9}"/>
              </a:ext>
            </a:extLst>
          </p:cNvPr>
          <p:cNvPicPr>
            <a:picLocks noChangeAspect="1"/>
          </p:cNvPicPr>
          <p:nvPr/>
        </p:nvPicPr>
        <p:blipFill>
          <a:blip r:embed="rId2"/>
          <a:stretch>
            <a:fillRect/>
          </a:stretch>
        </p:blipFill>
        <p:spPr>
          <a:xfrm>
            <a:off x="0" y="1532074"/>
            <a:ext cx="7650760" cy="4989244"/>
          </a:xfrm>
          <a:prstGeom prst="rect">
            <a:avLst/>
          </a:prstGeom>
        </p:spPr>
      </p:pic>
      <p:sp>
        <p:nvSpPr>
          <p:cNvPr id="5" name="Прямоугольник 4">
            <a:extLst>
              <a:ext uri="{FF2B5EF4-FFF2-40B4-BE49-F238E27FC236}">
                <a16:creationId xmlns:a16="http://schemas.microsoft.com/office/drawing/2014/main" id="{5F4C2F2C-6988-4AF4-ADA2-A0CC3B399E81}"/>
              </a:ext>
            </a:extLst>
          </p:cNvPr>
          <p:cNvSpPr/>
          <p:nvPr/>
        </p:nvSpPr>
        <p:spPr>
          <a:xfrm>
            <a:off x="0" y="4186105"/>
            <a:ext cx="3598877" cy="2088859"/>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8422794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8BE84F-046D-40A3-ACB4-F43DC3EA5C67}"/>
              </a:ext>
            </a:extLst>
          </p:cNvPr>
          <p:cNvSpPr>
            <a:spLocks noGrp="1"/>
          </p:cNvSpPr>
          <p:nvPr>
            <p:ph type="title"/>
          </p:nvPr>
        </p:nvSpPr>
        <p:spPr/>
        <p:txBody>
          <a:bodyPr/>
          <a:lstStyle/>
          <a:p>
            <a:r>
              <a:rPr lang="ru-RU" altLang="ru-RU" sz="3600" dirty="0">
                <a:latin typeface="Times New Roman" panose="02020603050405020304" pitchFamily="18" charset="0"/>
                <a:cs typeface="Times New Roman" panose="02020603050405020304" pitchFamily="18" charset="0"/>
              </a:rPr>
              <a:t>Задержки в </a:t>
            </a:r>
            <a:r>
              <a:rPr lang="en-US" altLang="ru-RU" sz="3600" dirty="0">
                <a:latin typeface="Times New Roman" panose="02020603050405020304" pitchFamily="18" charset="0"/>
                <a:cs typeface="Times New Roman" panose="02020603050405020304" pitchFamily="18" charset="0"/>
              </a:rPr>
              <a:t>HDL</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71742071-FC15-4A88-AFD4-199E64B7A216}"/>
              </a:ext>
            </a:extLst>
          </p:cNvPr>
          <p:cNvSpPr>
            <a:spLocks noGrp="1"/>
          </p:cNvSpPr>
          <p:nvPr>
            <p:ph type="sldNum" sz="quarter" idx="12"/>
          </p:nvPr>
        </p:nvSpPr>
        <p:spPr/>
        <p:txBody>
          <a:bodyPr/>
          <a:lstStyle/>
          <a:p>
            <a:fld id="{751D432A-D135-4954-8559-2B6A9DE81B6A}" type="slidenum">
              <a:rPr lang="ru-RU" smtClean="0"/>
              <a:t>7</a:t>
            </a:fld>
            <a:endParaRPr lang="ru-RU"/>
          </a:p>
        </p:txBody>
      </p:sp>
      <p:sp>
        <p:nvSpPr>
          <p:cNvPr id="3" name="Объект 2"/>
          <p:cNvSpPr>
            <a:spLocks noGrp="1"/>
          </p:cNvSpPr>
          <p:nvPr>
            <p:ph idx="1"/>
          </p:nvPr>
        </p:nvSpPr>
        <p:spPr/>
        <p:txBody>
          <a:bodyPr/>
          <a:lstStyle/>
          <a:p>
            <a:pPr algn="just">
              <a:spcBef>
                <a:spcPct val="0"/>
              </a:spcBef>
            </a:pPr>
            <a:endParaRPr lang="ru-RU" altLang="ru-RU" sz="2000" dirty="0">
              <a:latin typeface="Times New Roman" panose="02020603050405020304" pitchFamily="18" charset="0"/>
              <a:cs typeface="Times New Roman" panose="02020603050405020304" pitchFamily="18" charset="0"/>
            </a:endParaRPr>
          </a:p>
          <a:p>
            <a:pPr algn="just">
              <a:spcBef>
                <a:spcPct val="0"/>
              </a:spcBef>
            </a:pPr>
            <a:endParaRPr lang="ru-RU" altLang="ru-RU" sz="2000" dirty="0">
              <a:latin typeface="Times New Roman" panose="02020603050405020304" pitchFamily="18" charset="0"/>
              <a:cs typeface="Times New Roman" panose="02020603050405020304" pitchFamily="18" charset="0"/>
            </a:endParaRPr>
          </a:p>
          <a:p>
            <a:pPr algn="just">
              <a:spcBef>
                <a:spcPct val="0"/>
              </a:spcBef>
            </a:pPr>
            <a:r>
              <a:rPr lang="ru-RU" altLang="ru-RU" sz="2000" dirty="0">
                <a:latin typeface="Times New Roman" panose="02020603050405020304" pitchFamily="18" charset="0"/>
                <a:cs typeface="Times New Roman" panose="02020603050405020304" pitchFamily="18" charset="0"/>
              </a:rPr>
              <a:t>Задержки в </a:t>
            </a:r>
            <a:r>
              <a:rPr lang="en-US" altLang="ru-RU" sz="2000" dirty="0">
                <a:latin typeface="Times New Roman" panose="02020603050405020304" pitchFamily="18" charset="0"/>
                <a:cs typeface="Times New Roman" panose="02020603050405020304" pitchFamily="18" charset="0"/>
              </a:rPr>
              <a:t>HDL</a:t>
            </a:r>
            <a:r>
              <a:rPr lang="ru-RU" altLang="ru-RU" sz="2000" dirty="0">
                <a:latin typeface="Times New Roman" panose="02020603050405020304" pitchFamily="18" charset="0"/>
                <a:cs typeface="Times New Roman" panose="02020603050405020304" pitchFamily="18" charset="0"/>
              </a:rPr>
              <a:t> проставляются только для моделирования схемы. </a:t>
            </a:r>
            <a:endParaRPr lang="en-US" altLang="ru-RU" sz="2000" dirty="0">
              <a:latin typeface="Times New Roman" panose="02020603050405020304" pitchFamily="18" charset="0"/>
              <a:cs typeface="Times New Roman" panose="02020603050405020304" pitchFamily="18" charset="0"/>
            </a:endParaRPr>
          </a:p>
          <a:p>
            <a:pPr algn="just">
              <a:spcBef>
                <a:spcPct val="0"/>
              </a:spcBef>
            </a:pPr>
            <a:endParaRPr lang="ru-RU" altLang="ru-RU" sz="2000" dirty="0">
              <a:latin typeface="Times New Roman" panose="02020603050405020304" pitchFamily="18" charset="0"/>
              <a:cs typeface="Times New Roman" panose="02020603050405020304" pitchFamily="18" charset="0"/>
            </a:endParaRPr>
          </a:p>
          <a:p>
            <a:pPr algn="just">
              <a:spcBef>
                <a:spcPct val="0"/>
              </a:spcBef>
            </a:pPr>
            <a:endParaRPr lang="ru-RU" altLang="ru-RU" sz="2000" dirty="0">
              <a:latin typeface="Times New Roman" panose="02020603050405020304" pitchFamily="18" charset="0"/>
              <a:cs typeface="Times New Roman" panose="02020603050405020304" pitchFamily="18" charset="0"/>
            </a:endParaRPr>
          </a:p>
          <a:p>
            <a:pPr algn="just">
              <a:spcBef>
                <a:spcPct val="0"/>
              </a:spcBef>
            </a:pPr>
            <a:r>
              <a:rPr lang="ru-RU" altLang="ru-RU" sz="2000" dirty="0">
                <a:latin typeface="Times New Roman" panose="02020603050405020304" pitchFamily="18" charset="0"/>
                <a:cs typeface="Times New Roman" panose="02020603050405020304" pitchFamily="18" charset="0"/>
              </a:rPr>
              <a:t>В «</a:t>
            </a:r>
            <a:r>
              <a:rPr lang="en-US" altLang="ru-RU" sz="2000" dirty="0">
                <a:latin typeface="Times New Roman" panose="02020603050405020304" pitchFamily="18" charset="0"/>
                <a:cs typeface="Times New Roman" panose="02020603050405020304" pitchFamily="18" charset="0"/>
              </a:rPr>
              <a:t>design</a:t>
            </a:r>
            <a:r>
              <a:rPr lang="ru-RU" altLang="ru-RU" sz="2000" dirty="0">
                <a:latin typeface="Times New Roman" panose="02020603050405020304" pitchFamily="18" charset="0"/>
                <a:cs typeface="Times New Roman" panose="02020603050405020304" pitchFamily="18" charset="0"/>
              </a:rPr>
              <a:t>» файле никакие задержки работать не будут. Задержки формируются сами исходя из выбранного чипа (ПЛИС) и описанного на </a:t>
            </a:r>
            <a:r>
              <a:rPr lang="en-US" altLang="ru-RU" sz="2000" dirty="0">
                <a:latin typeface="Times New Roman" panose="02020603050405020304" pitchFamily="18" charset="0"/>
                <a:cs typeface="Times New Roman" panose="02020603050405020304" pitchFamily="18" charset="0"/>
              </a:rPr>
              <a:t>HDL</a:t>
            </a:r>
            <a:r>
              <a:rPr lang="ru-RU" altLang="ru-RU" sz="2000" dirty="0">
                <a:latin typeface="Times New Roman" panose="02020603050405020304" pitchFamily="18" charset="0"/>
                <a:cs typeface="Times New Roman" panose="02020603050405020304" pitchFamily="18" charset="0"/>
              </a:rPr>
              <a:t> устройства. От варианта размещения этого устройства на ПЛИС: через какие порты ввода/вывода попадают сигналы в ПЛИС, каким образом они внутри ПЛИС проходят (через какие ЛЭ) и через какие порты ввода/вывода сигналы выходят из ПЛИС. Расстояние между указанными элементами в том числе формируют задержку, т.к. сигнал физически будет проходить разную длину проводника.</a:t>
            </a:r>
            <a:endParaRPr lang="en-US" altLang="ru-RU" sz="20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26189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8BE84F-046D-40A3-ACB4-F43DC3EA5C67}"/>
              </a:ext>
            </a:extLst>
          </p:cNvPr>
          <p:cNvSpPr>
            <a:spLocks noGrp="1"/>
          </p:cNvSpPr>
          <p:nvPr>
            <p:ph type="title"/>
          </p:nvPr>
        </p:nvSpPr>
        <p:spPr/>
        <p:txBody>
          <a:bodyPr/>
          <a:lstStyle/>
          <a:p>
            <a:r>
              <a:rPr lang="ru-RU" altLang="ru-RU" sz="3600" dirty="0">
                <a:latin typeface="Times New Roman" panose="02020603050405020304" pitchFamily="18" charset="0"/>
                <a:cs typeface="Times New Roman" panose="02020603050405020304" pitchFamily="18" charset="0"/>
              </a:rPr>
              <a:t>Задержки в </a:t>
            </a:r>
            <a:r>
              <a:rPr lang="en-US" altLang="ru-RU" sz="3600" dirty="0">
                <a:latin typeface="Times New Roman" panose="02020603050405020304" pitchFamily="18" charset="0"/>
                <a:cs typeface="Times New Roman" panose="02020603050405020304" pitchFamily="18" charset="0"/>
              </a:rPr>
              <a:t>HDL</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71742071-FC15-4A88-AFD4-199E64B7A216}"/>
              </a:ext>
            </a:extLst>
          </p:cNvPr>
          <p:cNvSpPr>
            <a:spLocks noGrp="1"/>
          </p:cNvSpPr>
          <p:nvPr>
            <p:ph type="sldNum" sz="quarter" idx="12"/>
          </p:nvPr>
        </p:nvSpPr>
        <p:spPr/>
        <p:txBody>
          <a:bodyPr/>
          <a:lstStyle/>
          <a:p>
            <a:fld id="{751D432A-D135-4954-8559-2B6A9DE81B6A}" type="slidenum">
              <a:rPr lang="ru-RU" smtClean="0"/>
              <a:t>8</a:t>
            </a:fld>
            <a:endParaRPr lang="ru-RU"/>
          </a:p>
        </p:txBody>
      </p:sp>
      <p:pic>
        <p:nvPicPr>
          <p:cNvPr id="6" name="Рисунок 5">
            <a:extLst>
              <a:ext uri="{FF2B5EF4-FFF2-40B4-BE49-F238E27FC236}">
                <a16:creationId xmlns:a16="http://schemas.microsoft.com/office/drawing/2014/main" id="{30094C30-7B68-4633-AACB-B2AFF50F8E8A}"/>
              </a:ext>
            </a:extLst>
          </p:cNvPr>
          <p:cNvPicPr>
            <a:picLocks noChangeAspect="1"/>
          </p:cNvPicPr>
          <p:nvPr/>
        </p:nvPicPr>
        <p:blipFill>
          <a:blip r:embed="rId2"/>
          <a:stretch>
            <a:fillRect/>
          </a:stretch>
        </p:blipFill>
        <p:spPr>
          <a:xfrm>
            <a:off x="8478850" y="1390650"/>
            <a:ext cx="2695575" cy="5467350"/>
          </a:xfrm>
          <a:prstGeom prst="rect">
            <a:avLst/>
          </a:prstGeom>
        </p:spPr>
      </p:pic>
      <p:pic>
        <p:nvPicPr>
          <p:cNvPr id="7" name="Рисунок 6">
            <a:extLst>
              <a:ext uri="{FF2B5EF4-FFF2-40B4-BE49-F238E27FC236}">
                <a16:creationId xmlns:a16="http://schemas.microsoft.com/office/drawing/2014/main" id="{0B0C879F-5E58-4A86-83E8-3CAB05EADA2C}"/>
              </a:ext>
            </a:extLst>
          </p:cNvPr>
          <p:cNvPicPr>
            <a:picLocks noChangeAspect="1"/>
          </p:cNvPicPr>
          <p:nvPr/>
        </p:nvPicPr>
        <p:blipFill rotWithShape="1">
          <a:blip r:embed="rId3"/>
          <a:srcRect r="25244" b="-3972"/>
          <a:stretch/>
        </p:blipFill>
        <p:spPr>
          <a:xfrm>
            <a:off x="334612" y="1617132"/>
            <a:ext cx="6635522" cy="385599"/>
          </a:xfrm>
          <a:prstGeom prst="rect">
            <a:avLst/>
          </a:prstGeom>
        </p:spPr>
      </p:pic>
      <p:pic>
        <p:nvPicPr>
          <p:cNvPr id="8" name="Рисунок 7">
            <a:extLst>
              <a:ext uri="{FF2B5EF4-FFF2-40B4-BE49-F238E27FC236}">
                <a16:creationId xmlns:a16="http://schemas.microsoft.com/office/drawing/2014/main" id="{15328C77-D48D-402F-9193-80E98C89199C}"/>
              </a:ext>
            </a:extLst>
          </p:cNvPr>
          <p:cNvPicPr>
            <a:picLocks noChangeAspect="1"/>
          </p:cNvPicPr>
          <p:nvPr/>
        </p:nvPicPr>
        <p:blipFill rotWithShape="1">
          <a:blip r:embed="rId3"/>
          <a:srcRect l="75598" t="19809"/>
          <a:stretch/>
        </p:blipFill>
        <p:spPr>
          <a:xfrm>
            <a:off x="457638" y="2053536"/>
            <a:ext cx="2165955" cy="297405"/>
          </a:xfrm>
          <a:prstGeom prst="rect">
            <a:avLst/>
          </a:prstGeom>
        </p:spPr>
      </p:pic>
      <p:pic>
        <p:nvPicPr>
          <p:cNvPr id="9" name="Рисунок 8">
            <a:extLst>
              <a:ext uri="{FF2B5EF4-FFF2-40B4-BE49-F238E27FC236}">
                <a16:creationId xmlns:a16="http://schemas.microsoft.com/office/drawing/2014/main" id="{C674FF73-61F2-4A37-8C85-EBF00D72ABFD}"/>
              </a:ext>
            </a:extLst>
          </p:cNvPr>
          <p:cNvPicPr>
            <a:picLocks noChangeAspect="1"/>
          </p:cNvPicPr>
          <p:nvPr/>
        </p:nvPicPr>
        <p:blipFill>
          <a:blip r:embed="rId4"/>
          <a:stretch>
            <a:fillRect/>
          </a:stretch>
        </p:blipFill>
        <p:spPr>
          <a:xfrm>
            <a:off x="932370" y="2416953"/>
            <a:ext cx="2076875" cy="1495844"/>
          </a:xfrm>
          <a:prstGeom prst="rect">
            <a:avLst/>
          </a:prstGeom>
        </p:spPr>
      </p:pic>
      <p:pic>
        <p:nvPicPr>
          <p:cNvPr id="10" name="Рисунок 9">
            <a:extLst>
              <a:ext uri="{FF2B5EF4-FFF2-40B4-BE49-F238E27FC236}">
                <a16:creationId xmlns:a16="http://schemas.microsoft.com/office/drawing/2014/main" id="{29DD7DFF-0379-420E-ABDD-491C184C148F}"/>
              </a:ext>
            </a:extLst>
          </p:cNvPr>
          <p:cNvPicPr>
            <a:picLocks noChangeAspect="1"/>
          </p:cNvPicPr>
          <p:nvPr/>
        </p:nvPicPr>
        <p:blipFill>
          <a:blip r:embed="rId5"/>
          <a:stretch>
            <a:fillRect/>
          </a:stretch>
        </p:blipFill>
        <p:spPr>
          <a:xfrm>
            <a:off x="4015813" y="2429315"/>
            <a:ext cx="2225223" cy="1483482"/>
          </a:xfrm>
          <a:prstGeom prst="rect">
            <a:avLst/>
          </a:prstGeom>
        </p:spPr>
      </p:pic>
      <p:pic>
        <p:nvPicPr>
          <p:cNvPr id="11" name="Рисунок 10">
            <a:extLst>
              <a:ext uri="{FF2B5EF4-FFF2-40B4-BE49-F238E27FC236}">
                <a16:creationId xmlns:a16="http://schemas.microsoft.com/office/drawing/2014/main" id="{1234BA65-3DE2-4827-B26E-696C6A1054BB}"/>
              </a:ext>
            </a:extLst>
          </p:cNvPr>
          <p:cNvPicPr>
            <a:picLocks noChangeAspect="1"/>
          </p:cNvPicPr>
          <p:nvPr/>
        </p:nvPicPr>
        <p:blipFill>
          <a:blip r:embed="rId6"/>
          <a:stretch>
            <a:fillRect/>
          </a:stretch>
        </p:blipFill>
        <p:spPr>
          <a:xfrm>
            <a:off x="319752" y="4124325"/>
            <a:ext cx="2868065" cy="2089237"/>
          </a:xfrm>
          <a:prstGeom prst="rect">
            <a:avLst/>
          </a:prstGeom>
        </p:spPr>
      </p:pic>
      <p:pic>
        <p:nvPicPr>
          <p:cNvPr id="12" name="Рисунок 11">
            <a:extLst>
              <a:ext uri="{FF2B5EF4-FFF2-40B4-BE49-F238E27FC236}">
                <a16:creationId xmlns:a16="http://schemas.microsoft.com/office/drawing/2014/main" id="{89556420-B162-4218-BE87-D48C443CBCB2}"/>
              </a:ext>
            </a:extLst>
          </p:cNvPr>
          <p:cNvPicPr>
            <a:picLocks noChangeAspect="1"/>
          </p:cNvPicPr>
          <p:nvPr/>
        </p:nvPicPr>
        <p:blipFill>
          <a:blip r:embed="rId7"/>
          <a:stretch>
            <a:fillRect/>
          </a:stretch>
        </p:blipFill>
        <p:spPr>
          <a:xfrm>
            <a:off x="4015813" y="4514599"/>
            <a:ext cx="2868065" cy="1829628"/>
          </a:xfrm>
          <a:prstGeom prst="rect">
            <a:avLst/>
          </a:prstGeom>
        </p:spPr>
      </p:pic>
    </p:spTree>
    <p:extLst>
      <p:ext uri="{BB962C8B-B14F-4D97-AF65-F5344CB8AC3E}">
        <p14:creationId xmlns:p14="http://schemas.microsoft.com/office/powerpoint/2010/main" val="8440871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8BE84F-046D-40A3-ACB4-F43DC3EA5C67}"/>
              </a:ext>
            </a:extLst>
          </p:cNvPr>
          <p:cNvSpPr>
            <a:spLocks noGrp="1"/>
          </p:cNvSpPr>
          <p:nvPr>
            <p:ph type="title"/>
          </p:nvPr>
        </p:nvSpPr>
        <p:spPr/>
        <p:txBody>
          <a:bodyPr/>
          <a:lstStyle/>
          <a:p>
            <a:r>
              <a:rPr lang="ru-RU" altLang="ru-RU" sz="3600" dirty="0">
                <a:latin typeface="Times New Roman" panose="02020603050405020304" pitchFamily="18" charset="0"/>
                <a:cs typeface="Times New Roman" panose="02020603050405020304" pitchFamily="18" charset="0"/>
              </a:rPr>
              <a:t>Задержки в </a:t>
            </a:r>
            <a:r>
              <a:rPr lang="en-US" altLang="ru-RU" sz="3600" dirty="0">
                <a:latin typeface="Times New Roman" panose="02020603050405020304" pitchFamily="18" charset="0"/>
                <a:cs typeface="Times New Roman" panose="02020603050405020304" pitchFamily="18" charset="0"/>
              </a:rPr>
              <a:t>HDL</a:t>
            </a:r>
            <a:r>
              <a:rPr lang="ru-RU" altLang="ru-RU" sz="3600" dirty="0">
                <a:latin typeface="Times New Roman" panose="02020603050405020304" pitchFamily="18" charset="0"/>
                <a:cs typeface="Times New Roman" panose="02020603050405020304" pitchFamily="18" charset="0"/>
              </a:rPr>
              <a:t>. Пример</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71742071-FC15-4A88-AFD4-199E64B7A216}"/>
              </a:ext>
            </a:extLst>
          </p:cNvPr>
          <p:cNvSpPr>
            <a:spLocks noGrp="1"/>
          </p:cNvSpPr>
          <p:nvPr>
            <p:ph type="sldNum" sz="quarter" idx="12"/>
          </p:nvPr>
        </p:nvSpPr>
        <p:spPr/>
        <p:txBody>
          <a:bodyPr/>
          <a:lstStyle/>
          <a:p>
            <a:fld id="{751D432A-D135-4954-8559-2B6A9DE81B6A}" type="slidenum">
              <a:rPr lang="ru-RU" smtClean="0"/>
              <a:t>9</a:t>
            </a:fld>
            <a:endParaRPr lang="ru-RU"/>
          </a:p>
        </p:txBody>
      </p:sp>
      <p:sp>
        <p:nvSpPr>
          <p:cNvPr id="5" name="Объект 4"/>
          <p:cNvSpPr>
            <a:spLocks noGrp="1"/>
          </p:cNvSpPr>
          <p:nvPr>
            <p:ph idx="1"/>
          </p:nvPr>
        </p:nvSpPr>
        <p:spPr/>
        <p:txBody>
          <a:bodyPr>
            <a:normAutofit/>
          </a:bodyPr>
          <a:lstStyle/>
          <a:p>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pPr marL="0" indent="0">
              <a:buNone/>
            </a:pPr>
            <a:r>
              <a:rPr lang="ru-RU" sz="2400" dirty="0">
                <a:latin typeface="Times New Roman" panose="02020603050405020304" pitchFamily="18" charset="0"/>
                <a:cs typeface="Times New Roman" panose="02020603050405020304" pitchFamily="18" charset="0"/>
              </a:rPr>
              <a:t>инвертор имеет задержку  1  </a:t>
            </a:r>
            <a:r>
              <a:rPr lang="ru-RU" sz="2400" dirty="0" err="1">
                <a:latin typeface="Times New Roman" panose="02020603050405020304" pitchFamily="18" charset="0"/>
                <a:cs typeface="Times New Roman" panose="02020603050405020304" pitchFamily="18" charset="0"/>
              </a:rPr>
              <a:t>нс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трехвходовый</a:t>
            </a:r>
            <a:r>
              <a:rPr lang="ru-RU" sz="2400" dirty="0">
                <a:latin typeface="Times New Roman" panose="02020603050405020304" pitchFamily="18" charset="0"/>
                <a:cs typeface="Times New Roman" panose="02020603050405020304" pitchFamily="18" charset="0"/>
              </a:rPr>
              <a:t>  элемент  И  имеет  задержку  2  </a:t>
            </a:r>
            <a:r>
              <a:rPr lang="ru-RU" sz="2400" dirty="0" err="1">
                <a:latin typeface="Times New Roman" panose="02020603050405020304" pitchFamily="18" charset="0"/>
                <a:cs typeface="Times New Roman" panose="02020603050405020304" pitchFamily="18" charset="0"/>
              </a:rPr>
              <a:t>нс</a:t>
            </a:r>
            <a:r>
              <a:rPr lang="ru-RU" sz="2400" dirty="0">
                <a:latin typeface="Times New Roman" panose="02020603050405020304" pitchFamily="18" charset="0"/>
                <a:cs typeface="Times New Roman" panose="02020603050405020304" pitchFamily="18" charset="0"/>
              </a:rPr>
              <a:t>, а </a:t>
            </a:r>
            <a:r>
              <a:rPr lang="ru-RU" sz="2400" dirty="0" err="1">
                <a:latin typeface="Times New Roman" panose="02020603050405020304" pitchFamily="18" charset="0"/>
                <a:cs typeface="Times New Roman" panose="02020603050405020304" pitchFamily="18" charset="0"/>
              </a:rPr>
              <a:t>трехвходовый</a:t>
            </a:r>
            <a:r>
              <a:rPr lang="ru-RU" sz="2400" dirty="0">
                <a:latin typeface="Times New Roman" panose="02020603050405020304" pitchFamily="18" charset="0"/>
                <a:cs typeface="Times New Roman" panose="02020603050405020304" pitchFamily="18" charset="0"/>
              </a:rPr>
              <a:t>  элемент  ИЛИ  –  задержку  4  </a:t>
            </a:r>
            <a:r>
              <a:rPr lang="ru-RU" sz="2400" dirty="0" err="1">
                <a:latin typeface="Times New Roman" panose="02020603050405020304" pitchFamily="18" charset="0"/>
                <a:cs typeface="Times New Roman" panose="02020603050405020304" pitchFamily="18" charset="0"/>
              </a:rPr>
              <a:t>нс</a:t>
            </a:r>
            <a:r>
              <a:rPr lang="ru-RU" sz="2400" dirty="0">
                <a:latin typeface="Times New Roman" panose="02020603050405020304" pitchFamily="18" charset="0"/>
                <a:cs typeface="Times New Roman" panose="02020603050405020304" pitchFamily="18" charset="0"/>
              </a:rPr>
              <a:t>. </a:t>
            </a:r>
          </a:p>
        </p:txBody>
      </p:sp>
      <p:pic>
        <p:nvPicPr>
          <p:cNvPr id="7" name="Рисунок 6">
            <a:extLst>
              <a:ext uri="{FF2B5EF4-FFF2-40B4-BE49-F238E27FC236}">
                <a16:creationId xmlns:a16="http://schemas.microsoft.com/office/drawing/2014/main" id="{06E54379-9B7F-45AC-9AAE-D5A0C414594C}"/>
              </a:ext>
            </a:extLst>
          </p:cNvPr>
          <p:cNvPicPr>
            <a:picLocks noChangeAspect="1"/>
          </p:cNvPicPr>
          <p:nvPr/>
        </p:nvPicPr>
        <p:blipFill>
          <a:blip r:embed="rId2"/>
          <a:stretch>
            <a:fillRect/>
          </a:stretch>
        </p:blipFill>
        <p:spPr>
          <a:xfrm>
            <a:off x="3179012" y="1470127"/>
            <a:ext cx="5833976" cy="1103725"/>
          </a:xfrm>
          <a:prstGeom prst="rect">
            <a:avLst/>
          </a:prstGeom>
        </p:spPr>
      </p:pic>
    </p:spTree>
    <p:extLst>
      <p:ext uri="{BB962C8B-B14F-4D97-AF65-F5344CB8AC3E}">
        <p14:creationId xmlns:p14="http://schemas.microsoft.com/office/powerpoint/2010/main" val="29852898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8BE84F-046D-40A3-ACB4-F43DC3EA5C67}"/>
              </a:ext>
            </a:extLst>
          </p:cNvPr>
          <p:cNvSpPr>
            <a:spLocks noGrp="1"/>
          </p:cNvSpPr>
          <p:nvPr>
            <p:ph type="title"/>
          </p:nvPr>
        </p:nvSpPr>
        <p:spPr/>
        <p:txBody>
          <a:bodyPr/>
          <a:lstStyle/>
          <a:p>
            <a:r>
              <a:rPr lang="ru-RU" altLang="ru-RU" sz="3600" dirty="0">
                <a:latin typeface="Times New Roman" panose="02020603050405020304" pitchFamily="18" charset="0"/>
                <a:cs typeface="Times New Roman" panose="02020603050405020304" pitchFamily="18" charset="0"/>
              </a:rPr>
              <a:t>Задержки в </a:t>
            </a:r>
            <a:r>
              <a:rPr lang="en-US" altLang="ru-RU" sz="3600" dirty="0">
                <a:latin typeface="Times New Roman" panose="02020603050405020304" pitchFamily="18" charset="0"/>
                <a:cs typeface="Times New Roman" panose="02020603050405020304" pitchFamily="18" charset="0"/>
              </a:rPr>
              <a:t>HDL</a:t>
            </a:r>
            <a:r>
              <a:rPr lang="ru-RU" altLang="ru-RU" sz="3600" dirty="0">
                <a:latin typeface="Times New Roman" panose="02020603050405020304" pitchFamily="18" charset="0"/>
                <a:cs typeface="Times New Roman" panose="02020603050405020304" pitchFamily="18" charset="0"/>
              </a:rPr>
              <a:t>. Пример</a:t>
            </a:r>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71742071-FC15-4A88-AFD4-199E64B7A216}"/>
              </a:ext>
            </a:extLst>
          </p:cNvPr>
          <p:cNvSpPr>
            <a:spLocks noGrp="1"/>
          </p:cNvSpPr>
          <p:nvPr>
            <p:ph type="sldNum" sz="quarter" idx="12"/>
          </p:nvPr>
        </p:nvSpPr>
        <p:spPr/>
        <p:txBody>
          <a:bodyPr/>
          <a:lstStyle/>
          <a:p>
            <a:fld id="{751D432A-D135-4954-8559-2B6A9DE81B6A}" type="slidenum">
              <a:rPr lang="ru-RU" smtClean="0"/>
              <a:t>10</a:t>
            </a:fld>
            <a:endParaRPr lang="ru-RU"/>
          </a:p>
        </p:txBody>
      </p:sp>
      <p:sp>
        <p:nvSpPr>
          <p:cNvPr id="5" name="Объект 4"/>
          <p:cNvSpPr>
            <a:spLocks noGrp="1"/>
          </p:cNvSpPr>
          <p:nvPr>
            <p:ph idx="1"/>
          </p:nvPr>
        </p:nvSpPr>
        <p:spPr/>
        <p:txBody>
          <a:bodyPr>
            <a:normAutofit/>
          </a:bodyPr>
          <a:lstStyle/>
          <a:p>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pPr marL="0" indent="0">
              <a:buNone/>
            </a:pPr>
            <a:r>
              <a:rPr lang="ru-RU" sz="2400" dirty="0">
                <a:latin typeface="Times New Roman" panose="02020603050405020304" pitchFamily="18" charset="0"/>
                <a:cs typeface="Times New Roman" panose="02020603050405020304" pitchFamily="18" charset="0"/>
              </a:rPr>
              <a:t>инвертор имеет задержку  1  </a:t>
            </a:r>
            <a:r>
              <a:rPr lang="ru-RU" sz="2400" dirty="0" err="1">
                <a:latin typeface="Times New Roman" panose="02020603050405020304" pitchFamily="18" charset="0"/>
                <a:cs typeface="Times New Roman" panose="02020603050405020304" pitchFamily="18" charset="0"/>
              </a:rPr>
              <a:t>нс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трехвходовый</a:t>
            </a:r>
            <a:r>
              <a:rPr lang="ru-RU" sz="2400" dirty="0">
                <a:latin typeface="Times New Roman" panose="02020603050405020304" pitchFamily="18" charset="0"/>
                <a:cs typeface="Times New Roman" panose="02020603050405020304" pitchFamily="18" charset="0"/>
              </a:rPr>
              <a:t>  элемент  И  имеет  задержку  2  </a:t>
            </a:r>
            <a:r>
              <a:rPr lang="ru-RU" sz="2400" dirty="0" err="1">
                <a:latin typeface="Times New Roman" panose="02020603050405020304" pitchFamily="18" charset="0"/>
                <a:cs typeface="Times New Roman" panose="02020603050405020304" pitchFamily="18" charset="0"/>
              </a:rPr>
              <a:t>нс</a:t>
            </a:r>
            <a:r>
              <a:rPr lang="ru-RU" sz="2400" dirty="0">
                <a:latin typeface="Times New Roman" panose="02020603050405020304" pitchFamily="18" charset="0"/>
                <a:cs typeface="Times New Roman" panose="02020603050405020304" pitchFamily="18" charset="0"/>
              </a:rPr>
              <a:t>, а </a:t>
            </a:r>
            <a:r>
              <a:rPr lang="ru-RU" sz="2400" dirty="0" err="1">
                <a:latin typeface="Times New Roman" panose="02020603050405020304" pitchFamily="18" charset="0"/>
                <a:cs typeface="Times New Roman" panose="02020603050405020304" pitchFamily="18" charset="0"/>
              </a:rPr>
              <a:t>трехвходовый</a:t>
            </a:r>
            <a:r>
              <a:rPr lang="ru-RU" sz="2400" dirty="0">
                <a:latin typeface="Times New Roman" panose="02020603050405020304" pitchFamily="18" charset="0"/>
                <a:cs typeface="Times New Roman" panose="02020603050405020304" pitchFamily="18" charset="0"/>
              </a:rPr>
              <a:t>  элемент  ИЛИ  –  задержку  4  </a:t>
            </a:r>
            <a:r>
              <a:rPr lang="ru-RU" sz="2400" dirty="0" err="1">
                <a:latin typeface="Times New Roman" panose="02020603050405020304" pitchFamily="18" charset="0"/>
                <a:cs typeface="Times New Roman" panose="02020603050405020304" pitchFamily="18" charset="0"/>
              </a:rPr>
              <a:t>нс</a:t>
            </a:r>
            <a:r>
              <a:rPr lang="ru-RU" sz="2400" dirty="0">
                <a:latin typeface="Times New Roman" panose="02020603050405020304" pitchFamily="18" charset="0"/>
                <a:cs typeface="Times New Roman" panose="02020603050405020304" pitchFamily="18" charset="0"/>
              </a:rPr>
              <a:t>. </a:t>
            </a:r>
          </a:p>
        </p:txBody>
      </p:sp>
      <p:pic>
        <p:nvPicPr>
          <p:cNvPr id="6" name="Рисунок 5"/>
          <p:cNvPicPr>
            <a:picLocks noChangeAspect="1"/>
          </p:cNvPicPr>
          <p:nvPr/>
        </p:nvPicPr>
        <p:blipFill rotWithShape="1">
          <a:blip r:embed="rId2"/>
          <a:srcRect t="12498" b="11667"/>
          <a:stretch/>
        </p:blipFill>
        <p:spPr>
          <a:xfrm>
            <a:off x="4023365" y="1794294"/>
            <a:ext cx="3826673" cy="527633"/>
          </a:xfrm>
          <a:prstGeom prst="rect">
            <a:avLst/>
          </a:prstGeom>
        </p:spPr>
      </p:pic>
      <p:pic>
        <p:nvPicPr>
          <p:cNvPr id="3" name="Рисунок 2"/>
          <p:cNvPicPr>
            <a:picLocks noChangeAspect="1"/>
          </p:cNvPicPr>
          <p:nvPr/>
        </p:nvPicPr>
        <p:blipFill>
          <a:blip r:embed="rId3"/>
          <a:stretch>
            <a:fillRect/>
          </a:stretch>
        </p:blipFill>
        <p:spPr>
          <a:xfrm>
            <a:off x="1489854" y="3521414"/>
            <a:ext cx="8893693" cy="2851413"/>
          </a:xfrm>
          <a:prstGeom prst="rect">
            <a:avLst/>
          </a:prstGeom>
        </p:spPr>
      </p:pic>
      <p:pic>
        <p:nvPicPr>
          <p:cNvPr id="7" name="Рисунок 6">
            <a:extLst>
              <a:ext uri="{FF2B5EF4-FFF2-40B4-BE49-F238E27FC236}">
                <a16:creationId xmlns:a16="http://schemas.microsoft.com/office/drawing/2014/main" id="{CA761003-C31A-481A-89AD-413F2F281C9A}"/>
              </a:ext>
            </a:extLst>
          </p:cNvPr>
          <p:cNvPicPr>
            <a:picLocks noChangeAspect="1"/>
          </p:cNvPicPr>
          <p:nvPr/>
        </p:nvPicPr>
        <p:blipFill>
          <a:blip r:embed="rId4"/>
          <a:stretch>
            <a:fillRect/>
          </a:stretch>
        </p:blipFill>
        <p:spPr>
          <a:xfrm>
            <a:off x="3179012" y="1470127"/>
            <a:ext cx="5833976" cy="1103725"/>
          </a:xfrm>
          <a:prstGeom prst="rect">
            <a:avLst/>
          </a:prstGeom>
        </p:spPr>
      </p:pic>
    </p:spTree>
    <p:extLst>
      <p:ext uri="{BB962C8B-B14F-4D97-AF65-F5344CB8AC3E}">
        <p14:creationId xmlns:p14="http://schemas.microsoft.com/office/powerpoint/2010/main" val="179488819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E1CE29-DD14-45BA-992A-46814D51A66A}"/>
              </a:ext>
            </a:extLst>
          </p:cNvPr>
          <p:cNvSpPr>
            <a:spLocks noGrp="1"/>
          </p:cNvSpPr>
          <p:nvPr>
            <p:ph type="title"/>
          </p:nvPr>
        </p:nvSpPr>
        <p:spPr/>
        <p:txBody>
          <a:bodyPr>
            <a:normAutofit/>
          </a:bodyPr>
          <a:lstStyle/>
          <a:p>
            <a:r>
              <a:rPr lang="ru-RU" sz="2800" b="0" dirty="0">
                <a:latin typeface="Times New Roman" panose="02020603050405020304" pitchFamily="18" charset="0"/>
                <a:cs typeface="Times New Roman" panose="02020603050405020304" pitchFamily="18" charset="0"/>
              </a:rPr>
              <a:t>Проверить работоспособность схемы можно несколькими способами:</a:t>
            </a:r>
            <a:endParaRPr lang="ru-RU" sz="2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A077667F-3A33-4FDA-9990-8954CFB4DE33}"/>
              </a:ext>
            </a:extLst>
          </p:cNvPr>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В продвинутых САПР встроены графические симуляторы, сигналы можно нарисовать и получить выходные диаграммы. Эти симуляторы обладают рядом недостатков: сложно задать вручную большое количество итераций входных сигналов, особенно при сложном алгоритме входных воздействий. Когда надо промоделировать длительный временной интервал или большое количество разных комбинаций входных сигналов.</a:t>
            </a:r>
          </a:p>
          <a:p>
            <a:r>
              <a:rPr lang="ru-RU" dirty="0">
                <a:latin typeface="Times New Roman" panose="02020603050405020304" pitchFamily="18" charset="0"/>
                <a:cs typeface="Times New Roman" panose="02020603050405020304" pitchFamily="18" charset="0"/>
              </a:rPr>
              <a:t>Проверка работоспособности схем в «железе». В этом случае под рукой должна быть плата требуемого функционала. Тестирование займет большое количество времени, так как каждую комбинацию необходимо подать вручную. Главным недостатком такого способа проверки является сложность проверки всех возможных состояний схемы.</a:t>
            </a:r>
          </a:p>
          <a:p>
            <a:r>
              <a:rPr lang="ru-RU" dirty="0">
                <a:latin typeface="Times New Roman" panose="02020603050405020304" pitchFamily="18" charset="0"/>
                <a:cs typeface="Times New Roman" panose="02020603050405020304" pitchFamily="18" charset="0"/>
              </a:rPr>
              <a:t>Составление текстовых описаний – </a:t>
            </a:r>
            <a:r>
              <a:rPr lang="ru-RU" dirty="0" err="1">
                <a:latin typeface="Times New Roman" panose="02020603050405020304" pitchFamily="18" charset="0"/>
                <a:cs typeface="Times New Roman" panose="02020603050405020304" pitchFamily="18" charset="0"/>
              </a:rPr>
              <a:t>тестбенчей</a:t>
            </a:r>
            <a:r>
              <a:rPr lang="ru-RU" dirty="0">
                <a:latin typeface="Times New Roman" panose="02020603050405020304" pitchFamily="18" charset="0"/>
                <a:cs typeface="Times New Roman" panose="02020603050405020304" pitchFamily="18" charset="0"/>
              </a:rPr>
              <a:t>. Обладает большим количеством достоинств по сравнению с предыдущими способами.</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Главным достоинством </a:t>
            </a:r>
            <a:r>
              <a:rPr lang="ru-RU" dirty="0" err="1">
                <a:latin typeface="Times New Roman" panose="02020603050405020304" pitchFamily="18" charset="0"/>
                <a:cs typeface="Times New Roman" panose="02020603050405020304" pitchFamily="18" charset="0"/>
              </a:rPr>
              <a:t>тестбенчей</a:t>
            </a:r>
            <a:r>
              <a:rPr lang="ru-RU" dirty="0">
                <a:latin typeface="Times New Roman" panose="02020603050405020304" pitchFamily="18" charset="0"/>
                <a:cs typeface="Times New Roman" panose="02020603050405020304" pitchFamily="18" charset="0"/>
              </a:rPr>
              <a:t> является: относительная простота описания, автоматическая проверка всех возможных состояний схемы, </a:t>
            </a:r>
            <a:r>
              <a:rPr lang="ru-RU" dirty="0" err="1">
                <a:latin typeface="Times New Roman" panose="02020603050405020304" pitchFamily="18" charset="0"/>
                <a:cs typeface="Times New Roman" panose="02020603050405020304" pitchFamily="18" charset="0"/>
              </a:rPr>
              <a:t>автодиагностика</a:t>
            </a:r>
            <a:r>
              <a:rPr lang="ru-RU" dirty="0">
                <a:latin typeface="Times New Roman" panose="02020603050405020304" pitchFamily="18" charset="0"/>
                <a:cs typeface="Times New Roman" panose="02020603050405020304" pitchFamily="18" charset="0"/>
              </a:rPr>
              <a:t> и выявление проблем разработанного участка схемы, возможность записи результатов диагностики в файл для дальнейшего анализа и т.д.</a:t>
            </a:r>
          </a:p>
          <a:p>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5ED0CFFE-F947-41E6-864C-E6315040296B}"/>
              </a:ext>
            </a:extLst>
          </p:cNvPr>
          <p:cNvSpPr>
            <a:spLocks noGrp="1"/>
          </p:cNvSpPr>
          <p:nvPr>
            <p:ph type="sldNum" sz="quarter" idx="12"/>
          </p:nvPr>
        </p:nvSpPr>
        <p:spPr/>
        <p:txBody>
          <a:bodyPr/>
          <a:lstStyle/>
          <a:p>
            <a:fld id="{751D432A-D135-4954-8559-2B6A9DE81B6A}" type="slidenum">
              <a:rPr lang="ru-RU" smtClean="0"/>
              <a:t>11</a:t>
            </a:fld>
            <a:endParaRPr lang="ru-RU"/>
          </a:p>
        </p:txBody>
      </p:sp>
    </p:spTree>
    <p:extLst>
      <p:ext uri="{BB962C8B-B14F-4D97-AF65-F5344CB8AC3E}">
        <p14:creationId xmlns:p14="http://schemas.microsoft.com/office/powerpoint/2010/main" val="336274985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7BBC06-C3FC-4A94-8F15-B5F2EDF3B12C}"/>
              </a:ext>
            </a:extLst>
          </p:cNvPr>
          <p:cNvSpPr>
            <a:spLocks noGrp="1"/>
          </p:cNvSpPr>
          <p:nvPr>
            <p:ph type="title"/>
          </p:nvPr>
        </p:nvSpPr>
        <p:spPr/>
        <p:txBody>
          <a:bodyPr>
            <a:normAutofit/>
          </a:bodyPr>
          <a:lstStyle/>
          <a:p>
            <a:r>
              <a:rPr lang="ru-RU" dirty="0" err="1">
                <a:latin typeface="Times New Roman" panose="02020603050405020304" pitchFamily="18" charset="0"/>
                <a:cs typeface="Times New Roman" panose="02020603050405020304" pitchFamily="18" charset="0"/>
              </a:rPr>
              <a:t>Тестбенчи</a:t>
            </a:r>
            <a:endParaRPr lang="ru-RU"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95D34590-18FC-49DE-A2D8-7FBD3380A8B8}"/>
              </a:ext>
            </a:extLst>
          </p:cNvPr>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Файл </a:t>
            </a:r>
            <a:r>
              <a:rPr lang="ru-RU" dirty="0" err="1">
                <a:latin typeface="Times New Roman" panose="02020603050405020304" pitchFamily="18" charset="0"/>
                <a:cs typeface="Times New Roman" panose="02020603050405020304" pitchFamily="18" charset="0"/>
              </a:rPr>
              <a:t>тестбенча</a:t>
            </a:r>
            <a:r>
              <a:rPr lang="ru-RU" dirty="0">
                <a:latin typeface="Times New Roman" panose="02020603050405020304" pitchFamily="18" charset="0"/>
                <a:cs typeface="Times New Roman" panose="02020603050405020304" pitchFamily="18" charset="0"/>
              </a:rPr>
              <a:t> будет иметь отдельное расширение. Если он написан языке </a:t>
            </a:r>
            <a:r>
              <a:rPr lang="ru-RU" dirty="0" err="1">
                <a:latin typeface="Times New Roman" panose="02020603050405020304" pitchFamily="18" charset="0"/>
                <a:cs typeface="Times New Roman" panose="02020603050405020304" pitchFamily="18" charset="0"/>
              </a:rPr>
              <a:t>Verilog</a:t>
            </a:r>
            <a:r>
              <a:rPr lang="ru-RU" dirty="0">
                <a:latin typeface="Times New Roman" panose="02020603050405020304" pitchFamily="18" charset="0"/>
                <a:cs typeface="Times New Roman" panose="02020603050405020304" pitchFamily="18" charset="0"/>
              </a:rPr>
              <a:t>, то он будет иметь расширение .</a:t>
            </a:r>
            <a:r>
              <a:rPr lang="ru-RU" dirty="0" err="1">
                <a:latin typeface="Times New Roman" panose="02020603050405020304" pitchFamily="18" charset="0"/>
                <a:cs typeface="Times New Roman" panose="02020603050405020304" pitchFamily="18" charset="0"/>
              </a:rPr>
              <a:t>vt</a:t>
            </a:r>
            <a:r>
              <a:rPr lang="ru-RU" dirty="0">
                <a:latin typeface="Times New Roman" panose="02020603050405020304" pitchFamily="18" charset="0"/>
                <a:cs typeface="Times New Roman" panose="02020603050405020304" pitchFamily="18" charset="0"/>
              </a:rPr>
              <a:t>, на языке VHDL - .</a:t>
            </a:r>
            <a:r>
              <a:rPr lang="ru-RU" dirty="0" err="1">
                <a:latin typeface="Times New Roman" panose="02020603050405020304" pitchFamily="18" charset="0"/>
                <a:cs typeface="Times New Roman" panose="02020603050405020304" pitchFamily="18" charset="0"/>
              </a:rPr>
              <a:t>vhdt</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Тестируемый проект (DUT) - это синтезируемый модуль, который мы хотим протестировать. Другими словами, это принципиальная схема, описанная на языке описания аппаратуры HDL.</a:t>
            </a:r>
          </a:p>
          <a:p>
            <a:endParaRPr lang="ru-RU"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6DBC47B1-2722-4909-A9A4-7019CDF4B543}"/>
              </a:ext>
            </a:extLst>
          </p:cNvPr>
          <p:cNvSpPr>
            <a:spLocks noGrp="1"/>
          </p:cNvSpPr>
          <p:nvPr>
            <p:ph type="sldNum" sz="quarter" idx="12"/>
          </p:nvPr>
        </p:nvSpPr>
        <p:spPr/>
        <p:txBody>
          <a:bodyPr/>
          <a:lstStyle/>
          <a:p>
            <a:fld id="{751D432A-D135-4954-8559-2B6A9DE81B6A}" type="slidenum">
              <a:rPr lang="ru-RU" smtClean="0"/>
              <a:t>12</a:t>
            </a:fld>
            <a:endParaRPr lang="ru-RU"/>
          </a:p>
        </p:txBody>
      </p:sp>
    </p:spTree>
    <p:extLst>
      <p:ext uri="{BB962C8B-B14F-4D97-AF65-F5344CB8AC3E}">
        <p14:creationId xmlns:p14="http://schemas.microsoft.com/office/powerpoint/2010/main" val="20479250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9"/>
  <p:tag name="AS_OS" val="Unix 5.15.0.1022"/>
  <p:tag name="AS_RELEASE_DATE" val="2022.10.14"/>
  <p:tag name="AS_TITLE" val="Aspose.Slides for .NET5"/>
  <p:tag name="AS_VERSION" val="22.10"/>
</p:tagLst>
</file>

<file path=ppt/theme/theme1.xml><?xml version="1.0" encoding="utf-8"?>
<a:theme xmlns:a="http://schemas.openxmlformats.org/drawingml/2006/main" name="Тема Office">
  <a:themeElements>
    <a:clrScheme name="ИШНКБ">
      <a:dk1>
        <a:sysClr val="windowText" lastClr="000000"/>
      </a:dk1>
      <a:lt1>
        <a:sysClr val="window" lastClr="FFFFFF"/>
      </a:lt1>
      <a:dk2>
        <a:srgbClr val="6C6D6C"/>
      </a:dk2>
      <a:lt2>
        <a:srgbClr val="E7E6E6"/>
      </a:lt2>
      <a:accent1>
        <a:srgbClr val="00C8E6"/>
      </a:accent1>
      <a:accent2>
        <a:srgbClr val="28BE46"/>
      </a:accent2>
      <a:accent3>
        <a:srgbClr val="FF4460"/>
      </a:accent3>
      <a:accent4>
        <a:srgbClr val="FFB600"/>
      </a:accent4>
      <a:accent5>
        <a:srgbClr val="6573FF"/>
      </a:accent5>
      <a:accent6>
        <a:srgbClr val="76B729"/>
      </a:accent6>
      <a:hlink>
        <a:srgbClr val="00B0F0"/>
      </a:hlink>
      <a:folHlink>
        <a:srgbClr val="0082B0"/>
      </a:folHlink>
    </a:clrScheme>
    <a:fontScheme name="ТПУ2022">
      <a:majorFont>
        <a:latin typeface="Verdana"/>
        <a:ea typeface="Verdana"/>
        <a:cs typeface="Arial"/>
      </a:majorFont>
      <a:minorFont>
        <a:latin typeface="Verdana"/>
        <a:ea typeface="Verdana"/>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ШАБЛОН_ИШНПТ_ТПУ_бумага_2022" id="{D06C5472-78B4-4761-B209-B710685E3CB3}" vid="{CBEFF166-FA8E-40E6-B438-F9FE1D060AFC}"/>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TotalTime>
  <Words>472</Words>
  <Application>Microsoft Office PowerPoint</Application>
  <PresentationFormat>Широкоэкранный</PresentationFormat>
  <Paragraphs>50</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Times New Roman</vt:lpstr>
      <vt:lpstr>Verdana</vt:lpstr>
      <vt:lpstr>Wingdings</vt:lpstr>
      <vt:lpstr>Тема Office</vt:lpstr>
      <vt:lpstr>Основы ПЛИС</vt:lpstr>
      <vt:lpstr>Цели и задачи лекции</vt:lpstr>
      <vt:lpstr>Операторы if</vt:lpstr>
      <vt:lpstr>Операторы сокращения</vt:lpstr>
      <vt:lpstr>Операторы сокращения. SV</vt:lpstr>
      <vt:lpstr>Операторы сокращения. VHDL</vt:lpstr>
      <vt:lpstr>Задержки в HDL</vt:lpstr>
      <vt:lpstr>Задержки в HDL</vt:lpstr>
      <vt:lpstr>Задержки в HDL. Пример</vt:lpstr>
      <vt:lpstr>Задержки в HDL. Пример</vt:lpstr>
      <vt:lpstr>Проверить работоспособность схемы можно несколькими способами:</vt:lpstr>
      <vt:lpstr>Тестбенчи</vt:lpstr>
    </vt:vector>
  </TitlesOfParts>
  <Company>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Фадеев Александр Сергеевич</dc:creator>
  <cp:lastModifiedBy>Костина Мария Алексеевна</cp:lastModifiedBy>
  <cp:revision>24</cp:revision>
  <cp:lastPrinted>2021-08-02T01:21:27Z</cp:lastPrinted>
  <dcterms:created xsi:type="dcterms:W3CDTF">2022-10-31T07:21:57Z</dcterms:created>
  <dcterms:modified xsi:type="dcterms:W3CDTF">2024-11-05T07:25:55Z</dcterms:modified>
</cp:coreProperties>
</file>