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0" r:id="rId1"/>
  </p:sldMasterIdLst>
  <p:notesMasterIdLst>
    <p:notesMasterId r:id="rId76"/>
  </p:notesMasterIdLst>
  <p:handoutMasterIdLst>
    <p:handoutMasterId r:id="rId77"/>
  </p:handoutMasterIdLst>
  <p:sldIdLst>
    <p:sldId id="480" r:id="rId2"/>
    <p:sldId id="482" r:id="rId3"/>
    <p:sldId id="576" r:id="rId4"/>
    <p:sldId id="481" r:id="rId5"/>
    <p:sldId id="489" r:id="rId6"/>
    <p:sldId id="490" r:id="rId7"/>
    <p:sldId id="491" r:id="rId8"/>
    <p:sldId id="493" r:id="rId9"/>
    <p:sldId id="494" r:id="rId10"/>
    <p:sldId id="495" r:id="rId11"/>
    <p:sldId id="496" r:id="rId12"/>
    <p:sldId id="451" r:id="rId13"/>
    <p:sldId id="452" r:id="rId14"/>
    <p:sldId id="361" r:id="rId15"/>
    <p:sldId id="483" r:id="rId16"/>
    <p:sldId id="577" r:id="rId17"/>
    <p:sldId id="578" r:id="rId18"/>
    <p:sldId id="579" r:id="rId19"/>
    <p:sldId id="580" r:id="rId20"/>
    <p:sldId id="581" r:id="rId21"/>
    <p:sldId id="582" r:id="rId22"/>
    <p:sldId id="583" r:id="rId23"/>
    <p:sldId id="485" r:id="rId24"/>
    <p:sldId id="458" r:id="rId25"/>
    <p:sldId id="448" r:id="rId26"/>
    <p:sldId id="459" r:id="rId27"/>
    <p:sldId id="584" r:id="rId28"/>
    <p:sldId id="589" r:id="rId29"/>
    <p:sldId id="585" r:id="rId30"/>
    <p:sldId id="586" r:id="rId31"/>
    <p:sldId id="587" r:id="rId32"/>
    <p:sldId id="596" r:id="rId33"/>
    <p:sldId id="462" r:id="rId34"/>
    <p:sldId id="463" r:id="rId35"/>
    <p:sldId id="597" r:id="rId36"/>
    <p:sldId id="599" r:id="rId37"/>
    <p:sldId id="598" r:id="rId38"/>
    <p:sldId id="600" r:id="rId39"/>
    <p:sldId id="601" r:id="rId40"/>
    <p:sldId id="608" r:id="rId41"/>
    <p:sldId id="609" r:id="rId42"/>
    <p:sldId id="610" r:id="rId43"/>
    <p:sldId id="611" r:id="rId44"/>
    <p:sldId id="612" r:id="rId45"/>
    <p:sldId id="613" r:id="rId46"/>
    <p:sldId id="614" r:id="rId47"/>
    <p:sldId id="615" r:id="rId48"/>
    <p:sldId id="616" r:id="rId49"/>
    <p:sldId id="617" r:id="rId50"/>
    <p:sldId id="470" r:id="rId51"/>
    <p:sldId id="471" r:id="rId52"/>
    <p:sldId id="618" r:id="rId53"/>
    <p:sldId id="619" r:id="rId54"/>
    <p:sldId id="620" r:id="rId55"/>
    <p:sldId id="621" r:id="rId56"/>
    <p:sldId id="622" r:id="rId57"/>
    <p:sldId id="636" r:id="rId58"/>
    <p:sldId id="637" r:id="rId59"/>
    <p:sldId id="638" r:id="rId60"/>
    <p:sldId id="639" r:id="rId61"/>
    <p:sldId id="640" r:id="rId62"/>
    <p:sldId id="641" r:id="rId63"/>
    <p:sldId id="642" r:id="rId64"/>
    <p:sldId id="643" r:id="rId65"/>
    <p:sldId id="644" r:id="rId66"/>
    <p:sldId id="645" r:id="rId67"/>
    <p:sldId id="646" r:id="rId68"/>
    <p:sldId id="647" r:id="rId69"/>
    <p:sldId id="648" r:id="rId70"/>
    <p:sldId id="699" r:id="rId71"/>
    <p:sldId id="700" r:id="rId72"/>
    <p:sldId id="701" r:id="rId73"/>
    <p:sldId id="702" r:id="rId74"/>
    <p:sldId id="703" r:id="rId75"/>
  </p:sldIdLst>
  <p:sldSz cx="9144000" cy="6858000" type="screen4x3"/>
  <p:notesSz cx="6669088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C134D0"/>
    <a:srgbClr val="66FF66"/>
    <a:srgbClr val="FFFFFF"/>
    <a:srgbClr val="CCECFF"/>
    <a:srgbClr val="009900"/>
    <a:srgbClr val="33CC33"/>
    <a:srgbClr val="CCCCFF"/>
    <a:srgbClr val="003300"/>
    <a:srgbClr val="FF33CC"/>
  </p:clrMru>
</p:presentationPr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8" autoAdjust="0"/>
    <p:restoredTop sz="94690" autoAdjust="0"/>
  </p:normalViewPr>
  <p:slideViewPr>
    <p:cSldViewPr>
      <p:cViewPr varScale="1">
        <p:scale>
          <a:sx n="65" d="100"/>
          <a:sy n="65" d="100"/>
        </p:scale>
        <p:origin x="-1524" y="144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951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5" Type="http://schemas.openxmlformats.org/officeDocument/2006/relationships/image" Target="../media/image73.wmf"/><Relationship Id="rId4" Type="http://schemas.openxmlformats.org/officeDocument/2006/relationships/image" Target="../media/image72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13" Type="http://schemas.openxmlformats.org/officeDocument/2006/relationships/image" Target="../media/image102.wmf"/><Relationship Id="rId3" Type="http://schemas.openxmlformats.org/officeDocument/2006/relationships/image" Target="../media/image92.wmf"/><Relationship Id="rId7" Type="http://schemas.openxmlformats.org/officeDocument/2006/relationships/image" Target="../media/image96.wmf"/><Relationship Id="rId12" Type="http://schemas.openxmlformats.org/officeDocument/2006/relationships/image" Target="../media/image101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6" Type="http://schemas.openxmlformats.org/officeDocument/2006/relationships/image" Target="../media/image95.wmf"/><Relationship Id="rId11" Type="http://schemas.openxmlformats.org/officeDocument/2006/relationships/image" Target="../media/image100.wmf"/><Relationship Id="rId5" Type="http://schemas.openxmlformats.org/officeDocument/2006/relationships/image" Target="../media/image94.wmf"/><Relationship Id="rId10" Type="http://schemas.openxmlformats.org/officeDocument/2006/relationships/image" Target="../media/image99.wmf"/><Relationship Id="rId4" Type="http://schemas.openxmlformats.org/officeDocument/2006/relationships/image" Target="../media/image93.wmf"/><Relationship Id="rId9" Type="http://schemas.openxmlformats.org/officeDocument/2006/relationships/image" Target="../media/image98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9250" cy="4968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r>
              <a:rPr lang="ru-RU"/>
              <a:t>ПРИРОДООХРАННЫЕ ТЕХНОЛОГИИ ТЭС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31338"/>
            <a:ext cx="2889250" cy="4968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ED4DB9A-BCB2-4375-81A0-0065F35C4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1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6463"/>
            <a:ext cx="4891088" cy="44672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89250" cy="4968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31338"/>
            <a:ext cx="2889250" cy="4968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BDEA486-C4CF-455A-8F59-BE558507DB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Заметки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  <p:sp>
        <p:nvSpPr>
          <p:cNvPr id="142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A200C8-C17A-4D39-873F-14EEC3BE5557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Заметки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  <p:sp>
        <p:nvSpPr>
          <p:cNvPr id="1433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DE61AC-1B98-4F6E-9B83-090614867AF4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BBE1732A-04BD-4A30-B7B6-B363F55B8370}" type="datetime1">
              <a:rPr lang="ru-RU" smtClean="0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CB14072-6C8A-44CD-A02D-480762DBD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30F6D-C17E-45A5-9ED6-4725080FF0D5}" type="datetime1">
              <a:rPr lang="ru-RU" smtClean="0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D0B9E-C9FA-412F-9E06-F23C43FF7E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AFE44-E2D3-47CD-AB5C-6056FE9AB223}" type="datetime1">
              <a:rPr lang="ru-RU" smtClean="0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85302-B3AA-4530-9B30-DC0F8DEBA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DD278-461B-4CA6-B828-638BA4A3C0E8}" type="datetime1">
              <a:rPr lang="ru-RU" smtClean="0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B4C08-FAA0-48C3-9D9A-320CF5192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608E1-4000-4BC2-85F9-97DF8726DD63}" type="datetime1">
              <a:rPr lang="ru-RU" smtClean="0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6169F03-97DF-4272-8106-8F76151BF0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1C813-6782-4DD1-B1E1-6E328BF08068}" type="datetime1">
              <a:rPr lang="ru-RU" smtClean="0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5541C-BEFA-4AD0-AE5B-6B4AC5BBB9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60DC-3788-4385-89EF-A451AAC408D2}" type="datetime1">
              <a:rPr lang="ru-RU" smtClean="0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0A680-C8D3-4660-9DD5-F6E1F4571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48A0AE6E-519E-4EE6-945E-CD1B3B116B73}" type="datetime1">
              <a:rPr lang="ru-RU" smtClean="0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2C47C075-809D-495C-9E0C-DD41FEE1D6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62D64927-2D3A-44AD-A666-67B650BC1110}" type="datetime1">
              <a:rPr lang="ru-RU" smtClean="0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E0B8060A-6F97-48EA-B192-FFA30BE982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757EB-E781-44F6-90B6-97CDA0DF21AB}" type="datetime1">
              <a:rPr lang="ru-RU" smtClean="0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E27B1-5C2A-44F7-A654-5CD5A2C898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1BD4E-9FDF-4DAB-8BC0-D2163A84C9B1}" type="datetime1">
              <a:rPr lang="ru-RU" smtClean="0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C2C92-DD29-4B21-B1FC-A35DCDC5A0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75000"/>
              </a:schemeClr>
            </a:gs>
            <a:gs pos="48000">
              <a:schemeClr val="bg2"/>
            </a:gs>
            <a:gs pos="100000">
              <a:schemeClr val="accent6">
                <a:lumMod val="5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1206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1D764D9-945C-467F-9B70-2DEC092AB049}" type="datetime1">
              <a:rPr lang="ru-RU" smtClean="0"/>
              <a:pPr>
                <a:defRPr/>
              </a:pPr>
              <a:t>10.11.2015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6FA3B70-B6D7-4DD0-8508-2CD2EAA5AD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18" r:id="rId4"/>
    <p:sldLayoutId id="2147484126" r:id="rId5"/>
    <p:sldLayoutId id="2147484119" r:id="rId6"/>
    <p:sldLayoutId id="2147484120" r:id="rId7"/>
    <p:sldLayoutId id="2147484127" r:id="rId8"/>
    <p:sldLayoutId id="2147484128" r:id="rId9"/>
    <p:sldLayoutId id="2147484121" r:id="rId10"/>
    <p:sldLayoutId id="2147484122" r:id="rId11"/>
  </p:sldLayoutIdLst>
  <p:hf hdr="0" ftr="0" dt="0"/>
  <p:txStyles>
    <p:titleStyle>
      <a:lvl1pPr marL="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EE97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EE97"/>
          </a:solidFill>
          <a:latin typeface="Lucida Sans Unicode" pitchFamily="34" charset="0"/>
        </a:defRPr>
      </a:lvl2pPr>
      <a:lvl3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EE97"/>
          </a:solidFill>
          <a:latin typeface="Lucida Sans Unicode" pitchFamily="34" charset="0"/>
        </a:defRPr>
      </a:lvl3pPr>
      <a:lvl4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EE97"/>
          </a:solidFill>
          <a:latin typeface="Lucida Sans Unicode" pitchFamily="34" charset="0"/>
        </a:defRPr>
      </a:lvl4pPr>
      <a:lvl5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EE97"/>
          </a:solidFill>
          <a:latin typeface="Lucida Sans Unicode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FFEE97"/>
          </a:solidFill>
          <a:latin typeface="Lucida Sans Unicode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FFEE97"/>
          </a:solidFill>
          <a:latin typeface="Lucida Sans Unicode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FFEE97"/>
          </a:solidFill>
          <a:latin typeface="Lucida Sans Unicode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FFEE97"/>
          </a:solidFill>
          <a:latin typeface="Lucida Sans Unicode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E8B6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6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24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50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53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62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65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69.bin"/><Relationship Id="rId5" Type="http://schemas.openxmlformats.org/officeDocument/2006/relationships/oleObject" Target="../embeddings/oleObject68.bin"/><Relationship Id="rId4" Type="http://schemas.openxmlformats.org/officeDocument/2006/relationships/oleObject" Target="../embeddings/oleObject67.bin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72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74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77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5" Type="http://schemas.openxmlformats.org/officeDocument/2006/relationships/oleObject" Target="../embeddings/oleObject83.bin"/><Relationship Id="rId4" Type="http://schemas.openxmlformats.org/officeDocument/2006/relationships/oleObject" Target="../embeddings/oleObject82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86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3.bin"/><Relationship Id="rId13" Type="http://schemas.openxmlformats.org/officeDocument/2006/relationships/oleObject" Target="../embeddings/oleObject98.bin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92.bin"/><Relationship Id="rId12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1.bin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91.bin"/><Relationship Id="rId11" Type="http://schemas.openxmlformats.org/officeDocument/2006/relationships/oleObject" Target="../embeddings/oleObject96.bin"/><Relationship Id="rId5" Type="http://schemas.openxmlformats.org/officeDocument/2006/relationships/oleObject" Target="../embeddings/oleObject90.bin"/><Relationship Id="rId15" Type="http://schemas.openxmlformats.org/officeDocument/2006/relationships/oleObject" Target="../embeddings/oleObject100.bin"/><Relationship Id="rId10" Type="http://schemas.openxmlformats.org/officeDocument/2006/relationships/oleObject" Target="../embeddings/oleObject95.bin"/><Relationship Id="rId4" Type="http://schemas.openxmlformats.org/officeDocument/2006/relationships/oleObject" Target="../embeddings/oleObject89.bin"/><Relationship Id="rId9" Type="http://schemas.openxmlformats.org/officeDocument/2006/relationships/oleObject" Target="../embeddings/oleObject94.bin"/><Relationship Id="rId14" Type="http://schemas.openxmlformats.org/officeDocument/2006/relationships/oleObject" Target="../embeddings/oleObject99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oleObject" Target="../embeddings/oleObject103.bin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420888"/>
            <a:ext cx="8062912" cy="1470025"/>
          </a:xfrm>
        </p:spPr>
        <p:txBody>
          <a:bodyPr anchor="ctr"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sz="6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Снижение выбросов диоксида серы</a:t>
            </a:r>
            <a:endParaRPr lang="ru-RU" sz="6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B14072-6C8A-44CD-A02D-480762DBD4C5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Снижение выбросов диоксида серы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ru-RU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Диоксид серы </a:t>
            </a:r>
            <a:r>
              <a:rPr lang="ru-RU" sz="3200" dirty="0" smtClean="0"/>
              <a:t>представляет собой бесцветный газ с резким удушливым запахом. Повышение концентрации </a:t>
            </a:r>
            <a:r>
              <a:rPr lang="ru-RU" sz="3200" baseline="-25000" dirty="0" smtClean="0"/>
              <a:t> </a:t>
            </a:r>
            <a:r>
              <a:rPr lang="ru-RU" sz="3200" dirty="0" smtClean="0"/>
              <a:t>в атмосферном воздухе приводит к раздражению слизистых оболочек глаз, органов дыхания живых существ, включая человека, вплоть до возникновения хронических респираторных заболеваний. </a:t>
            </a:r>
          </a:p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5939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43F897C-74D2-4DB5-84E5-5348ABE6F57D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39903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cs typeface="Times New Roman" pitchFamily="18" charset="0"/>
              </a:rPr>
              <a:t>Расчеты показывают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6048"/>
          </a:xfrm>
        </p:spPr>
        <p:txBody>
          <a:bodyPr/>
          <a:lstStyle/>
          <a:p>
            <a:pPr marL="0"/>
            <a:r>
              <a:rPr lang="ru-RU" sz="3200" dirty="0" smtClean="0">
                <a:cs typeface="Times New Roman" pitchFamily="18" charset="0"/>
              </a:rPr>
              <a:t>Расчеты показывают, что около 90% выпадает из дымовых газов на почву в радиусе примерно 15–35 высот дымовых труб. И только 10 % переносится в другие регионы под действием атмосферных потоков. </a:t>
            </a:r>
          </a:p>
          <a:p>
            <a:pPr marL="0" indent="0"/>
            <a:r>
              <a:rPr lang="ru-RU" sz="3200" dirty="0" smtClean="0">
                <a:cs typeface="Times New Roman" pitchFamily="18" charset="0"/>
              </a:rPr>
              <a:t>В атмосферном воздухе </a:t>
            </a:r>
            <a:endParaRPr lang="ru-RU" sz="3200" dirty="0" smtClean="0"/>
          </a:p>
          <a:p>
            <a:pPr marL="0">
              <a:buNone/>
            </a:pPr>
            <a:r>
              <a:rPr lang="ru-RU" sz="3200" dirty="0" smtClean="0">
                <a:cs typeface="Times New Roman" pitchFamily="18" charset="0"/>
              </a:rPr>
              <a:t>«живет» до 3-х суток и весь выпадает на растительность, почву, водоемы и сооружения. </a:t>
            </a:r>
            <a:endParaRPr lang="ru-RU" sz="32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graphicFrame>
        <p:nvGraphicFramePr>
          <p:cNvPr id="156674" name="Object 3"/>
          <p:cNvGraphicFramePr>
            <a:graphicFrameLocks noChangeAspect="1"/>
          </p:cNvGraphicFramePr>
          <p:nvPr/>
        </p:nvGraphicFramePr>
        <p:xfrm>
          <a:off x="8315547" y="1196752"/>
          <a:ext cx="828454" cy="576064"/>
        </p:xfrm>
        <a:graphic>
          <a:graphicData uri="http://schemas.openxmlformats.org/presentationml/2006/ole">
            <p:oleObj spid="_x0000_s156674" name="Equation" r:id="rId3" imgW="342751" imgH="241195" progId="Equation.DSMT4">
              <p:embed/>
            </p:oleObj>
          </a:graphicData>
        </a:graphic>
      </p:graphicFrame>
      <p:graphicFrame>
        <p:nvGraphicFramePr>
          <p:cNvPr id="156675" name="Object 2"/>
          <p:cNvGraphicFramePr>
            <a:graphicFrameLocks noChangeAspect="1"/>
          </p:cNvGraphicFramePr>
          <p:nvPr/>
        </p:nvGraphicFramePr>
        <p:xfrm>
          <a:off x="6660232" y="2708920"/>
          <a:ext cx="942082" cy="653970"/>
        </p:xfrm>
        <a:graphic>
          <a:graphicData uri="http://schemas.openxmlformats.org/presentationml/2006/ole">
            <p:oleObj spid="_x0000_s156675" name="Equation" r:id="rId4" imgW="342751" imgH="241195" progId="Equation.DSMT4">
              <p:embed/>
            </p:oleObj>
          </a:graphicData>
        </a:graphic>
      </p:graphicFrame>
      <p:graphicFrame>
        <p:nvGraphicFramePr>
          <p:cNvPr id="156676" name="Object 1"/>
          <p:cNvGraphicFramePr>
            <a:graphicFrameLocks noChangeAspect="1"/>
          </p:cNvGraphicFramePr>
          <p:nvPr/>
        </p:nvGraphicFramePr>
        <p:xfrm>
          <a:off x="5796136" y="4221088"/>
          <a:ext cx="864741" cy="672364"/>
        </p:xfrm>
        <a:graphic>
          <a:graphicData uri="http://schemas.openxmlformats.org/presentationml/2006/ole">
            <p:oleObj spid="_x0000_s156676" name="Equation" r:id="rId5" imgW="342751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895874"/>
          </a:xfrm>
        </p:spPr>
        <p:txBody>
          <a:bodyPr>
            <a:normAutofit fontScale="85000" lnSpcReduction="20000"/>
          </a:bodyPr>
          <a:lstStyle/>
          <a:p>
            <a:pPr marL="448056" indent="0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В атмосфере под действием озона диоксид серы окисляется до </a:t>
            </a:r>
            <a:r>
              <a:rPr lang="ru-RU" sz="3200" dirty="0" err="1" smtClean="0"/>
              <a:t>триоксида</a:t>
            </a:r>
            <a:r>
              <a:rPr lang="ru-RU" sz="3200" dirty="0" smtClean="0"/>
              <a:t>, и, соединяясь с водяными парами, образует пары серной кислоты. </a:t>
            </a:r>
          </a:p>
          <a:p>
            <a:pPr marL="448056" indent="0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Озон окисляет также окислы азота с конечным образованием паров азотной кислоты . Пары обеих кислот имеют плотность в 3 - 4 раза больше плотности воздуха, что обеспечивает их интенсивное осаждение. </a:t>
            </a:r>
          </a:p>
          <a:p>
            <a:pPr marL="448056" indent="0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Атмосферные осадки ускоряют поступление этих кислот в почву и водоемы, что приводит к их </a:t>
            </a:r>
            <a:r>
              <a:rPr lang="ru-RU" sz="3200" dirty="0" err="1" smtClean="0"/>
              <a:t>закислению</a:t>
            </a:r>
            <a:r>
              <a:rPr lang="ru-RU" sz="3200" dirty="0" smtClean="0"/>
              <a:t>.</a:t>
            </a:r>
            <a:endParaRPr lang="ru-RU" dirty="0"/>
          </a:p>
        </p:txBody>
      </p:sp>
      <p:sp>
        <p:nvSpPr>
          <p:cNvPr id="60420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79E676D8-0E59-49D3-B69A-A9EB81914AA9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Содержимое 2"/>
          <p:cNvSpPr>
            <a:spLocks noGrp="1"/>
          </p:cNvSpPr>
          <p:nvPr>
            <p:ph idx="1"/>
          </p:nvPr>
        </p:nvSpPr>
        <p:spPr>
          <a:xfrm>
            <a:off x="539750" y="1052736"/>
            <a:ext cx="8229600" cy="5363939"/>
          </a:xfrm>
        </p:spPr>
        <p:txBody>
          <a:bodyPr/>
          <a:lstStyle/>
          <a:p>
            <a:r>
              <a:rPr lang="ru-RU" sz="2400" dirty="0" smtClean="0"/>
              <a:t>Время существования оксидов серы и продуктов их трансформации в атмосфере составляет (по данным различных исследований) от нескольких часов до нескольких суток и за это время воздушными потоками они могут быть перенесены на расстояния (до 1000 км). </a:t>
            </a:r>
          </a:p>
          <a:p>
            <a:r>
              <a:rPr lang="ru-RU" sz="2400" dirty="0" smtClean="0"/>
              <a:t>По этой причине в некоторых странах Европы сложилась парадоксальная ситуация, когда, например, Норвегия, Швеция, Швейцария и некоторые другие страны получают в результате переноса больше оксидов серы, чем выбрасывают сами.</a:t>
            </a:r>
          </a:p>
          <a:p>
            <a:endParaRPr lang="ru-RU" sz="2000" dirty="0" smtClean="0"/>
          </a:p>
        </p:txBody>
      </p:sp>
      <p:sp>
        <p:nvSpPr>
          <p:cNvPr id="61445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6D4D273C-95E5-4EC3-A4B5-200C678B1C9C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Содержимое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511256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 целью сокращения огромного экономического ущерба, наносимого выбросами оксидов серы, в 1983 г. была подписана конвенция ЕЭК ООН по сокращению трансграничного переноса оксидов серы на территории Европы. </a:t>
            </a:r>
          </a:p>
          <a:p>
            <a:r>
              <a:rPr lang="ru-RU" dirty="0" smtClean="0"/>
              <a:t>В соответствии с этой Конвенцией страны участницы (в том числе СНГ) обязались сократить выбросы сернистых соединений в атмосферу к 1993 г. на 30% (по сравнению с 1980 г.). Россия свои обязательства выполнила.</a:t>
            </a:r>
          </a:p>
          <a:p>
            <a:endParaRPr lang="ru-RU" dirty="0" smtClean="0"/>
          </a:p>
        </p:txBody>
      </p:sp>
      <p:sp>
        <p:nvSpPr>
          <p:cNvPr id="62469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B3A9EB3-B985-4038-BE22-40C2AC968324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762079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На отечественных ТЭС нет промышленных сероулавливающих установок. </a:t>
            </a:r>
          </a:p>
          <a:p>
            <a:r>
              <a:rPr lang="ru-RU" dirty="0" smtClean="0"/>
              <a:t>Снижение выбросов окислов серы происходит за счет замещения сжигаемых на электростанциях серосодержащих топлив (в основном мазута) природным газом. </a:t>
            </a:r>
          </a:p>
          <a:p>
            <a:r>
              <a:rPr lang="ru-RU" dirty="0" smtClean="0"/>
              <a:t>Однако это не может окончательно решить проблему сокращения оксидов серы, учитывая положение с добычей газа и его расходом на нужды других отраслей промышленности. Необходимо учитывать также и то, что обеспечить круглогодичную подачу газа на ТЭС, как правило, не удается. По этой причине, например, ряд московских ТЭЦ в осенне-зимний период (от 5 до 25% годового рабочего времени) вынуждены работать на мазуте или твердом топливе. </a:t>
            </a:r>
          </a:p>
          <a:p>
            <a:r>
              <a:rPr lang="ru-RU" dirty="0" smtClean="0"/>
              <a:t>Поэтому проблема снижения оксидов серы стоит очень остро.</a:t>
            </a:r>
          </a:p>
        </p:txBody>
      </p:sp>
      <p:sp>
        <p:nvSpPr>
          <p:cNvPr id="63493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C3ED25C-1E45-4210-97A3-99BA5341F8B7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9007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 сегодня можно говорить лишь о нескольких опытно-промышленных установках (ОПУ). </a:t>
            </a:r>
          </a:p>
          <a:p>
            <a:r>
              <a:rPr lang="ru-RU" dirty="0" smtClean="0"/>
              <a:t>В стадии освоения находится установка на Дорогобужской ТЭЦ производительностью 1 млн. м</a:t>
            </a:r>
            <a:r>
              <a:rPr lang="ru-RU" baseline="30000" dirty="0" smtClean="0"/>
              <a:t>3</a:t>
            </a:r>
            <a:r>
              <a:rPr lang="ru-RU" dirty="0" smtClean="0"/>
              <a:t>/ч газа по аммиачно-циклическому методу и опытно-экспериментальная установка </a:t>
            </a:r>
            <a:r>
              <a:rPr lang="ru-RU" dirty="0" err="1" smtClean="0"/>
              <a:t>Губкинской</a:t>
            </a:r>
            <a:r>
              <a:rPr lang="ru-RU" dirty="0" smtClean="0"/>
              <a:t> ТЭЦ, производительностью 106 тыс. м</a:t>
            </a:r>
            <a:r>
              <a:rPr lang="ru-RU" baseline="30000" dirty="0" smtClean="0"/>
              <a:t>3</a:t>
            </a:r>
            <a:r>
              <a:rPr lang="ru-RU" dirty="0" smtClean="0"/>
              <a:t>/ч газа по мокрому известняковому способу. </a:t>
            </a:r>
          </a:p>
          <a:p>
            <a:r>
              <a:rPr lang="ru-RU" dirty="0" smtClean="0"/>
              <a:t>Введена и испытана ОПУ на Молдавской ГРЭС, использующая аммиачно-озонный метод одновременной очистки газов от окислов азота и серы производительностью 10 тыс. м</a:t>
            </a:r>
            <a:r>
              <a:rPr lang="ru-RU" baseline="30000" dirty="0" smtClean="0"/>
              <a:t>3</a:t>
            </a:r>
            <a:r>
              <a:rPr lang="ru-RU" dirty="0" smtClean="0"/>
              <a:t>/ч газа, на </a:t>
            </a:r>
            <a:r>
              <a:rPr lang="ru-RU" dirty="0" err="1" smtClean="0"/>
              <a:t>Северодонецкой</a:t>
            </a:r>
            <a:r>
              <a:rPr lang="ru-RU" dirty="0" smtClean="0"/>
              <a:t> ТЭЦ испытывалась установка по </a:t>
            </a:r>
            <a:r>
              <a:rPr lang="ru-RU" dirty="0" err="1" smtClean="0"/>
              <a:t>магнезитово-циклическому</a:t>
            </a:r>
            <a:r>
              <a:rPr lang="ru-RU" dirty="0" smtClean="0"/>
              <a:t> методу.</a:t>
            </a:r>
          </a:p>
        </p:txBody>
      </p:sp>
      <p:sp>
        <p:nvSpPr>
          <p:cNvPr id="65541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918F7A1-570C-49A5-B534-2538A8EE7BCF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5011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На зарубежных электростанциях (в Германии, Японии, США, Австрии, скандинавских странах и др.) с начала 70-х годов успешно эксплуатируются и сооружаются новые установки по улавливанию окислов серы из дымовых газов. Национальные </a:t>
            </a:r>
            <a:r>
              <a:rPr lang="ru-RU" dirty="0" err="1" smtClean="0"/>
              <a:t>прграммы</a:t>
            </a:r>
            <a:r>
              <a:rPr lang="ru-RU" dirty="0" smtClean="0"/>
              <a:t> по оснащению ТЭС </a:t>
            </a:r>
            <a:r>
              <a:rPr lang="ru-RU" dirty="0" err="1" smtClean="0"/>
              <a:t>сероочистными</a:t>
            </a:r>
            <a:r>
              <a:rPr lang="ru-RU" dirty="0" smtClean="0"/>
              <a:t> установками на ближайшие 10 лет оцениваются в несколько сотен млн. $, в ряде случаев до 2…3 млрд. $.</a:t>
            </a:r>
          </a:p>
          <a:p>
            <a:r>
              <a:rPr lang="ru-RU" dirty="0" smtClean="0"/>
              <a:t>Несмотря на то, что оснащение </a:t>
            </a:r>
            <a:r>
              <a:rPr lang="ru-RU" dirty="0" err="1" smtClean="0"/>
              <a:t>сероочистными</a:t>
            </a:r>
            <a:r>
              <a:rPr lang="ru-RU" dirty="0" smtClean="0"/>
              <a:t> установками повышает стоимость ТЭС на 25…30% и на 5…15% повышает стоимость тарифов на электроэнергию в США, Японии, Германии, Австрии и др. странах эти установки обязательны для всех новых угольных блоков. Подлежат оснащению </a:t>
            </a:r>
            <a:r>
              <a:rPr lang="ru-RU" dirty="0" err="1" smtClean="0"/>
              <a:t>сероочистными</a:t>
            </a:r>
            <a:r>
              <a:rPr lang="ru-RU" dirty="0" smtClean="0"/>
              <a:t> установками и большинство действующих энергоблоков. Всего в мире оснащено </a:t>
            </a:r>
            <a:r>
              <a:rPr lang="ru-RU" dirty="0" err="1" smtClean="0"/>
              <a:t>сероочистными</a:t>
            </a:r>
            <a:r>
              <a:rPr lang="ru-RU" dirty="0" smtClean="0"/>
              <a:t> установками оборудование установленной мощностью более 135 ГВт.</a:t>
            </a:r>
          </a:p>
          <a:p>
            <a:endParaRPr lang="ru-RU" dirty="0" smtClean="0"/>
          </a:p>
        </p:txBody>
      </p:sp>
      <p:sp>
        <p:nvSpPr>
          <p:cNvPr id="66565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649E9207-D27C-4CE9-8893-BB5E41E1A2C4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76207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Германии к 1995 г. завершена программа </a:t>
            </a:r>
            <a:r>
              <a:rPr lang="ru-RU" dirty="0" err="1" smtClean="0"/>
              <a:t>десульфуризации</a:t>
            </a:r>
            <a:r>
              <a:rPr lang="ru-RU" dirty="0" smtClean="0"/>
              <a:t> выбросов от действия ТЭС. Эти мероприятия обошлись только по капиталовложениям более чем в 13 млрд. </a:t>
            </a:r>
            <a:r>
              <a:rPr lang="en-US" dirty="0" smtClean="0"/>
              <a:t>DM</a:t>
            </a:r>
            <a:r>
              <a:rPr lang="ru-RU" dirty="0" smtClean="0"/>
              <a:t>. Программа охватила оснащение сероулавливающими установками практически все ТЭС общей мощностью около 50 ГВт. </a:t>
            </a:r>
          </a:p>
          <a:p>
            <a:r>
              <a:rPr lang="ru-RU" dirty="0" smtClean="0"/>
              <a:t>При этом стоимость одного </a:t>
            </a:r>
            <a:r>
              <a:rPr lang="ru-RU" dirty="0" err="1" smtClean="0"/>
              <a:t>кВт</a:t>
            </a:r>
            <a:r>
              <a:rPr lang="ru-RU" dirty="0" err="1" smtClean="0">
                <a:sym typeface="Symbol" pitchFamily="18" charset="2"/>
              </a:rPr>
              <a:t></a:t>
            </a:r>
            <a:r>
              <a:rPr lang="ru-RU" dirty="0" err="1" smtClean="0"/>
              <a:t>ч</a:t>
            </a:r>
            <a:r>
              <a:rPr lang="ru-RU" dirty="0" smtClean="0"/>
              <a:t> электроэнергии для оснащенных сероулавливающими установками энергоблоков </a:t>
            </a:r>
            <a:r>
              <a:rPr lang="ru-RU" dirty="0" err="1" smtClean="0"/>
              <a:t>возрасла</a:t>
            </a:r>
            <a:r>
              <a:rPr lang="ru-RU" dirty="0" smtClean="0"/>
              <a:t> на 1,0…2,2 </a:t>
            </a:r>
            <a:r>
              <a:rPr lang="ru-RU" dirty="0" err="1" smtClean="0"/>
              <a:t>пф</a:t>
            </a:r>
            <a:r>
              <a:rPr lang="ru-RU" dirty="0" smtClean="0"/>
              <a:t>., что соответствует повышению общего уровня цен на электроэнергию по стране на 0,5 </a:t>
            </a:r>
            <a:r>
              <a:rPr lang="ru-RU" dirty="0" err="1" smtClean="0"/>
              <a:t>пфенинг</a:t>
            </a:r>
            <a:r>
              <a:rPr lang="ru-RU" dirty="0" smtClean="0"/>
              <a:t>. на 1 </a:t>
            </a:r>
            <a:r>
              <a:rPr lang="ru-RU" dirty="0" err="1" smtClean="0"/>
              <a:t>кВт</a:t>
            </a:r>
            <a:r>
              <a:rPr lang="ru-RU" dirty="0" err="1" smtClean="0">
                <a:sym typeface="Symbol" pitchFamily="18" charset="2"/>
              </a:rPr>
              <a:t></a:t>
            </a:r>
            <a:r>
              <a:rPr lang="ru-RU" dirty="0" err="1" smtClean="0"/>
              <a:t>ч</a:t>
            </a:r>
            <a:r>
              <a:rPr lang="ru-RU" dirty="0" smtClean="0"/>
              <a:t>.</a:t>
            </a:r>
          </a:p>
          <a:p>
            <a:endParaRPr lang="ru-RU" dirty="0" smtClean="0"/>
          </a:p>
        </p:txBody>
      </p:sp>
      <p:sp>
        <p:nvSpPr>
          <p:cNvPr id="67589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659A42D-6AA7-4DDD-9310-BD1291221543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762079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нашей стране из-за узковедомственного подхода к экономическому обоснованию затрат на сооружение электростанций, остаточному принципу выделения средств на </a:t>
            </a:r>
            <a:r>
              <a:rPr lang="ru-RU" dirty="0" err="1" smtClean="0"/>
              <a:t>природохрану</a:t>
            </a:r>
            <a:r>
              <a:rPr lang="ru-RU" dirty="0" smtClean="0"/>
              <a:t> внедрению систем очистки дымовых газов от окислов серы и азота не уделялось должного внимания. </a:t>
            </a:r>
          </a:p>
          <a:p>
            <a:r>
              <a:rPr lang="ru-RU" dirty="0" smtClean="0"/>
              <a:t>По этой причине до настоящего времени разработанные различными организациями технологии очистки выбросов от </a:t>
            </a:r>
            <a:r>
              <a:rPr lang="en-US" dirty="0" smtClean="0"/>
              <a:t>S</a:t>
            </a:r>
            <a:r>
              <a:rPr lang="ru-RU" dirty="0" smtClean="0"/>
              <a:t>О</a:t>
            </a:r>
            <a:r>
              <a:rPr lang="ru-RU" baseline="-25000" dirty="0" smtClean="0"/>
              <a:t>2</a:t>
            </a:r>
            <a:r>
              <a:rPr lang="ru-RU" dirty="0" smtClean="0"/>
              <a:t> и </a:t>
            </a:r>
            <a:r>
              <a:rPr lang="en-US" dirty="0" smtClean="0"/>
              <a:t>NO</a:t>
            </a:r>
            <a:r>
              <a:rPr lang="en-US" baseline="-25000" dirty="0" smtClean="0"/>
              <a:t>X</a:t>
            </a:r>
            <a:r>
              <a:rPr lang="ru-RU" dirty="0" smtClean="0"/>
              <a:t> не проверены в условиях эксплуатации, их проектные показатели уступают зарубежным, промышленное производство отечественных катализаторов не налажено.</a:t>
            </a:r>
          </a:p>
          <a:p>
            <a:r>
              <a:rPr lang="ru-RU" dirty="0" smtClean="0"/>
              <a:t>Так же не проводилась работа по изучению и использованию зарубежного опыта путем закупки лицензий и организации совместного производства оборудования.</a:t>
            </a:r>
          </a:p>
          <a:p>
            <a:endParaRPr lang="ru-RU" dirty="0" smtClean="0"/>
          </a:p>
        </p:txBody>
      </p:sp>
      <p:sp>
        <p:nvSpPr>
          <p:cNvPr id="68613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A10A371-73ED-4E6D-9C2F-17EDF9AC04E9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45282"/>
          </a:xfrm>
        </p:spPr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В углях сера содержится в трех формах: </a:t>
            </a:r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578358" indent="-514350" eaLnBrk="1" fontAlgn="auto" hangingPunct="1"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Колчеданная</a:t>
            </a:r>
          </a:p>
          <a:p>
            <a:pPr marL="578358" indent="-514350" eaLnBrk="1" fontAlgn="auto" hangingPunct="1"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Органическая</a:t>
            </a:r>
            <a:r>
              <a:rPr lang="ru-RU" dirty="0" smtClean="0"/>
              <a:t> (в составе сложных молекул органической массы)</a:t>
            </a:r>
          </a:p>
          <a:p>
            <a:pPr marL="578358" indent="-514350" eaLnBrk="1" fontAlgn="auto" hangingPunct="1"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dirty="0" smtClean="0"/>
              <a:t>И незначительное количество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сульфатной</a:t>
            </a:r>
            <a:r>
              <a:rPr lang="ru-RU" dirty="0" smtClean="0"/>
              <a:t> серы (сернокислые соли кальция, щелочных металлов).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В жидком топливе сера присутствует в основном в составе органических </a:t>
            </a:r>
            <a:r>
              <a:rPr lang="ru-RU" dirty="0" err="1" smtClean="0"/>
              <a:t>полигетероциклических</a:t>
            </a:r>
            <a:r>
              <a:rPr lang="ru-RU" dirty="0" smtClean="0"/>
              <a:t> соединений.</a:t>
            </a:r>
          </a:p>
        </p:txBody>
      </p:sp>
      <p:sp>
        <p:nvSpPr>
          <p:cNvPr id="6963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A7C86F85-7730-436C-A2E8-03253AEC6DE5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FC917F8B-E92E-4F96-B63E-9F8E6806E622}" type="slidenum">
              <a:rPr lang="ru-RU" smtClean="0"/>
              <a:pPr/>
              <a:t>13</a:t>
            </a:fld>
            <a:endParaRPr lang="ru-RU" smtClean="0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2843808" y="1412776"/>
          <a:ext cx="973138" cy="676275"/>
        </p:xfrm>
        <a:graphic>
          <a:graphicData uri="http://schemas.openxmlformats.org/presentationml/2006/ole">
            <p:oleObj spid="_x0000_s2050" name="Equation" r:id="rId3" imgW="342751" imgH="241195" progId="Equation.DSMT4">
              <p:embed/>
            </p:oleObj>
          </a:graphicData>
        </a:graphic>
      </p:graphicFrame>
      <p:graphicFrame>
        <p:nvGraphicFramePr>
          <p:cNvPr id="2051" name="Object 4"/>
          <p:cNvGraphicFramePr>
            <a:graphicFrameLocks noChangeAspect="1"/>
          </p:cNvGraphicFramePr>
          <p:nvPr/>
        </p:nvGraphicFramePr>
        <p:xfrm>
          <a:off x="2771775" y="2184400"/>
          <a:ext cx="936625" cy="668338"/>
        </p:xfrm>
        <a:graphic>
          <a:graphicData uri="http://schemas.openxmlformats.org/presentationml/2006/ole">
            <p:oleObj spid="_x0000_s2051" name="Equation" r:id="rId4" imgW="330057" imgH="241195" progId="Equation.DSMT4">
              <p:embed/>
            </p:oleObj>
          </a:graphicData>
        </a:graphic>
      </p:graphicFrame>
      <p:graphicFrame>
        <p:nvGraphicFramePr>
          <p:cNvPr id="2052" name="Object 3"/>
          <p:cNvGraphicFramePr>
            <a:graphicFrameLocks noChangeAspect="1"/>
          </p:cNvGraphicFramePr>
          <p:nvPr/>
        </p:nvGraphicFramePr>
        <p:xfrm>
          <a:off x="2771800" y="2924944"/>
          <a:ext cx="2487612" cy="598488"/>
        </p:xfrm>
        <a:graphic>
          <a:graphicData uri="http://schemas.openxmlformats.org/presentationml/2006/ole">
            <p:oleObj spid="_x0000_s2052" name="Equation" r:id="rId5" imgW="990170" imgH="241195" progId="Equation.DSMT4">
              <p:embed/>
            </p:oleObj>
          </a:graphicData>
        </a:graphic>
      </p:graphicFrame>
      <p:graphicFrame>
        <p:nvGraphicFramePr>
          <p:cNvPr id="2053" name="Object 2"/>
          <p:cNvGraphicFramePr>
            <a:graphicFrameLocks noChangeAspect="1"/>
          </p:cNvGraphicFramePr>
          <p:nvPr/>
        </p:nvGraphicFramePr>
        <p:xfrm>
          <a:off x="2267744" y="3573016"/>
          <a:ext cx="4689475" cy="576262"/>
        </p:xfrm>
        <a:graphic>
          <a:graphicData uri="http://schemas.openxmlformats.org/presentationml/2006/ole">
            <p:oleObj spid="_x0000_s2053" name="Equation" r:id="rId6" imgW="1943100" imgH="241300" progId="Equation.DSMT4">
              <p:embed/>
            </p:oleObj>
          </a:graphicData>
        </a:graphic>
      </p:graphicFrame>
      <p:graphicFrame>
        <p:nvGraphicFramePr>
          <p:cNvPr id="2054" name="Object 1"/>
          <p:cNvGraphicFramePr>
            <a:graphicFrameLocks noChangeAspect="1"/>
          </p:cNvGraphicFramePr>
          <p:nvPr/>
        </p:nvGraphicFramePr>
        <p:xfrm>
          <a:off x="2484438" y="4868863"/>
          <a:ext cx="3940175" cy="669925"/>
        </p:xfrm>
        <a:graphic>
          <a:graphicData uri="http://schemas.openxmlformats.org/presentationml/2006/ole">
            <p:oleObj spid="_x0000_s2054" name="Equation" r:id="rId7" imgW="1397000" imgH="241300" progId="Equation.DSMT4">
              <p:embed/>
            </p:oleObj>
          </a:graphicData>
        </a:graphic>
      </p:graphicFrame>
      <p:sp>
        <p:nvSpPr>
          <p:cNvPr id="1033" name="Rectangle 6"/>
          <p:cNvSpPr>
            <a:spLocks noChangeArrowheads="1"/>
          </p:cNvSpPr>
          <p:nvPr/>
        </p:nvSpPr>
        <p:spPr bwMode="auto">
          <a:xfrm>
            <a:off x="0" y="277187"/>
            <a:ext cx="9144000" cy="1015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sz="2000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cs typeface="Times New Roman" pitchFamily="18" charset="0"/>
              </a:rPr>
              <a:t>При окислительном сжигании топлива сера претерпевает сложные превращения и многократно изменяет форму своих химических соединений, переходя, в конечном счете в </a:t>
            </a:r>
            <a:endParaRPr lang="ru-RU" sz="2000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1034" name="Rectangle 7"/>
          <p:cNvSpPr>
            <a:spLocks noChangeArrowheads="1"/>
          </p:cNvSpPr>
          <p:nvPr/>
        </p:nvSpPr>
        <p:spPr bwMode="auto">
          <a:xfrm>
            <a:off x="4067944" y="1556792"/>
            <a:ext cx="1873250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sz="1800" dirty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sz="2000" dirty="0">
                <a:latin typeface="+mn-lt"/>
                <a:cs typeface="Times New Roman" pitchFamily="18" charset="0"/>
              </a:rPr>
              <a:t>(99 %) и </a:t>
            </a:r>
            <a:endParaRPr lang="ru-RU" sz="2000" dirty="0">
              <a:latin typeface="+mn-lt"/>
            </a:endParaRPr>
          </a:p>
        </p:txBody>
      </p:sp>
      <p:sp>
        <p:nvSpPr>
          <p:cNvPr id="2059" name="Rectangle 8"/>
          <p:cNvSpPr>
            <a:spLocks noChangeArrowheads="1"/>
          </p:cNvSpPr>
          <p:nvPr/>
        </p:nvSpPr>
        <p:spPr bwMode="auto">
          <a:xfrm>
            <a:off x="3851920" y="2348880"/>
            <a:ext cx="1728514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pPr indent="457200" eaLnBrk="0" hangingPunct="0"/>
            <a:r>
              <a:rPr lang="ru-RU" sz="2400" dirty="0">
                <a:latin typeface="+mn-lt"/>
                <a:cs typeface="Times New Roman" pitchFamily="18" charset="0"/>
              </a:rPr>
              <a:t>  (1 %).</a:t>
            </a:r>
            <a:endParaRPr lang="ru-RU" sz="1200" dirty="0">
              <a:latin typeface="+mn-lt"/>
            </a:endParaRPr>
          </a:p>
          <a:p>
            <a:pPr indent="457200" eaLnBrk="0" hangingPunct="0"/>
            <a:endParaRPr lang="ru-RU" sz="1600" dirty="0"/>
          </a:p>
        </p:txBody>
      </p:sp>
      <p:sp>
        <p:nvSpPr>
          <p:cNvPr id="1036" name="Rectangle 10"/>
          <p:cNvSpPr>
            <a:spLocks noChangeArrowheads="1"/>
          </p:cNvSpPr>
          <p:nvPr/>
        </p:nvSpPr>
        <p:spPr bwMode="auto">
          <a:xfrm>
            <a:off x="395536" y="4221088"/>
            <a:ext cx="8100392" cy="933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При температурах ниже 700 </a:t>
            </a:r>
            <a:r>
              <a:rPr lang="ru-RU" sz="2000" baseline="30000" dirty="0" err="1">
                <a:latin typeface="+mn-lt"/>
                <a:cs typeface="Times New Roman" pitchFamily="18" charset="0"/>
              </a:rPr>
              <a:t>о</a:t>
            </a:r>
            <a:r>
              <a:rPr lang="ru-RU" sz="2000" dirty="0" err="1">
                <a:latin typeface="+mn-lt"/>
                <a:cs typeface="Times New Roman" pitchFamily="18" charset="0"/>
              </a:rPr>
              <a:t>С</a:t>
            </a:r>
            <a:r>
              <a:rPr lang="ru-RU" sz="2000" dirty="0">
                <a:latin typeface="+mn-lt"/>
                <a:cs typeface="Times New Roman" pitchFamily="18" charset="0"/>
              </a:rPr>
              <a:t> происходит интенсивное </a:t>
            </a:r>
          </a:p>
          <a:p>
            <a:pPr eaLnBrk="0" hangingPunct="0">
              <a:defRPr/>
            </a:pPr>
            <a:r>
              <a:rPr lang="ru-RU" sz="2000" dirty="0" err="1">
                <a:latin typeface="+mn-lt"/>
                <a:cs typeface="Times New Roman" pitchFamily="18" charset="0"/>
              </a:rPr>
              <a:t>доокисление</a:t>
            </a:r>
            <a:r>
              <a:rPr lang="ru-RU" sz="2000" dirty="0">
                <a:latin typeface="+mn-lt"/>
                <a:cs typeface="Times New Roman" pitchFamily="18" charset="0"/>
              </a:rPr>
              <a:t> по формуле:</a:t>
            </a:r>
            <a:endParaRPr lang="ru-RU" sz="2000" dirty="0">
              <a:latin typeface="+mn-lt"/>
            </a:endParaRPr>
          </a:p>
          <a:p>
            <a:pPr eaLnBrk="0" hangingPunct="0">
              <a:defRPr/>
            </a:pPr>
            <a:endParaRPr lang="ru-RU" dirty="0"/>
          </a:p>
        </p:txBody>
      </p:sp>
      <p:sp>
        <p:nvSpPr>
          <p:cNvPr id="1037" name="Rectangle 12"/>
          <p:cNvSpPr>
            <a:spLocks noChangeArrowheads="1"/>
          </p:cNvSpPr>
          <p:nvPr/>
        </p:nvSpPr>
        <p:spPr bwMode="auto">
          <a:xfrm>
            <a:off x="251520" y="5548482"/>
            <a:ext cx="8208268" cy="1015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sz="2000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cs typeface="Times New Roman" pitchFamily="18" charset="0"/>
              </a:rPr>
              <a:t>Количество образующихся при сжигании топлив окислов серы зависит, прежде всего, от </a:t>
            </a:r>
            <a:r>
              <a:rPr lang="ru-RU" sz="2000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cs typeface="Times New Roman" pitchFamily="18" charset="0"/>
              </a:rPr>
              <a:t>сернистости</a:t>
            </a:r>
            <a:r>
              <a:rPr lang="ru-RU" sz="2000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cs typeface="Times New Roman" pitchFamily="18" charset="0"/>
              </a:rPr>
              <a:t> и расхода топлива. </a:t>
            </a:r>
            <a:endParaRPr lang="ru-RU" sz="2000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7"/>
          <p:cNvSpPr txBox="1">
            <a:spLocks noChangeArrowheads="1"/>
          </p:cNvSpPr>
          <p:nvPr/>
        </p:nvSpPr>
        <p:spPr bwMode="auto">
          <a:xfrm>
            <a:off x="250825" y="2060575"/>
            <a:ext cx="8605838" cy="39703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en-US" sz="2400" b="1" dirty="0">
                <a:latin typeface="+mn-lt"/>
              </a:rPr>
              <a:t>1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.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Очистка топлива от серы</a:t>
            </a:r>
            <a:r>
              <a:rPr lang="ru-RU" sz="2400" dirty="0">
                <a:latin typeface="+mn-lt"/>
              </a:rPr>
              <a:t>:  механическая, биологическая, термическая</a:t>
            </a:r>
          </a:p>
          <a:p>
            <a:pPr marL="457200" indent="-457200">
              <a:defRPr/>
            </a:pPr>
            <a:r>
              <a:rPr lang="en-US" sz="2400" b="1" dirty="0">
                <a:latin typeface="+mn-lt"/>
              </a:rPr>
              <a:t>2.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Технологические методы</a:t>
            </a:r>
            <a:r>
              <a:rPr lang="ru-RU" sz="2400" dirty="0">
                <a:latin typeface="+mn-lt"/>
              </a:rPr>
              <a:t>:   сжигание в </a:t>
            </a:r>
            <a:r>
              <a:rPr lang="ru-RU" sz="2400" dirty="0" err="1">
                <a:latin typeface="+mn-lt"/>
              </a:rPr>
              <a:t>псевдоожиженном</a:t>
            </a:r>
            <a:r>
              <a:rPr lang="ru-RU" sz="2400" dirty="0">
                <a:latin typeface="+mn-lt"/>
              </a:rPr>
              <a:t> слое, подмешивание в топливо размолотого  известняка;</a:t>
            </a:r>
            <a:r>
              <a:rPr lang="en-US" sz="2400" dirty="0">
                <a:latin typeface="+mn-lt"/>
              </a:rPr>
              <a:t> </a:t>
            </a:r>
            <a:r>
              <a:rPr lang="ru-RU" sz="2400" dirty="0">
                <a:latin typeface="+mn-lt"/>
              </a:rPr>
              <a:t>газификация, переход на сжигание малосернистого топлива</a:t>
            </a:r>
            <a:r>
              <a:rPr lang="ru-RU" sz="2400" dirty="0" smtClean="0">
                <a:latin typeface="+mn-lt"/>
              </a:rPr>
              <a:t>, снижение </a:t>
            </a:r>
            <a:r>
              <a:rPr lang="ru-RU" sz="2400" dirty="0">
                <a:latin typeface="+mn-lt"/>
              </a:rPr>
              <a:t>нагрузки котла</a:t>
            </a:r>
          </a:p>
          <a:p>
            <a:pPr marL="457200" indent="-457200">
              <a:defRPr/>
            </a:pPr>
            <a:r>
              <a:rPr lang="en-US" sz="2400" b="1" dirty="0">
                <a:latin typeface="+mn-lt"/>
              </a:rPr>
              <a:t>3.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Сероочистка дымовых газов</a:t>
            </a:r>
            <a:r>
              <a:rPr lang="ru-RU" sz="2400" b="1" dirty="0">
                <a:latin typeface="+mn-lt"/>
              </a:rPr>
              <a:t>:</a:t>
            </a:r>
            <a:r>
              <a:rPr lang="ru-RU" sz="2400" dirty="0">
                <a:latin typeface="+mn-lt"/>
              </a:rPr>
              <a:t> сухие – </a:t>
            </a:r>
            <a:r>
              <a:rPr lang="ru-RU" sz="2400" dirty="0" err="1">
                <a:latin typeface="+mn-lt"/>
              </a:rPr>
              <a:t>малозатратные</a:t>
            </a:r>
            <a:r>
              <a:rPr lang="ru-RU" sz="2400" dirty="0">
                <a:latin typeface="+mn-lt"/>
              </a:rPr>
              <a:t>,</a:t>
            </a:r>
            <a:r>
              <a:rPr lang="en-US" sz="2400" dirty="0">
                <a:latin typeface="+mn-lt"/>
              </a:rPr>
              <a:t> </a:t>
            </a:r>
            <a:r>
              <a:rPr lang="ru-RU" sz="2400" dirty="0">
                <a:latin typeface="+mn-lt"/>
              </a:rPr>
              <a:t>мокрые – регенеративные</a:t>
            </a:r>
            <a:r>
              <a:rPr lang="en-US" sz="2400" dirty="0">
                <a:latin typeface="+mn-lt"/>
              </a:rPr>
              <a:t>,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err="1">
                <a:latin typeface="+mn-lt"/>
              </a:rPr>
              <a:t>нерегенеративные</a:t>
            </a:r>
            <a:r>
              <a:rPr lang="ru-RU" sz="2400" dirty="0">
                <a:latin typeface="+mn-lt"/>
              </a:rPr>
              <a:t>, смешанные - полусухие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404813"/>
            <a:ext cx="8964613" cy="9540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МЕТОДЫ СНИЖЕНИЯ ВЫБРОСОВ СОЕДИНЕНИЯ СЕРЫ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0A680-C8D3-4660-9DD5-F6E1F4571C77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1">
                    <a:tint val="83000"/>
                    <a:satMod val="150000"/>
                  </a:schemeClr>
                </a:solidFill>
                <a:cs typeface="Times New Roman" pitchFamily="18" charset="0"/>
              </a:rPr>
              <a:t>Предварительная подготовка топлива</a:t>
            </a:r>
            <a:endParaRPr lang="ru-RU" sz="40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457200" fontAlgn="auto">
              <a:spcAft>
                <a:spcPts val="0"/>
              </a:spcAft>
              <a:buSzPct val="100000"/>
              <a:buFont typeface="Wingdings" pitchFamily="2" charset="2"/>
              <a:buChar char="v"/>
              <a:tabLst>
                <a:tab pos="228600" algn="l"/>
              </a:tabLst>
              <a:defRPr/>
            </a:pPr>
            <a:r>
              <a:rPr lang="ru-RU" sz="3200" dirty="0" smtClean="0">
                <a:solidFill>
                  <a:schemeClr val="tx2">
                    <a:lumMod val="40000"/>
                    <a:lumOff val="60000"/>
                  </a:schemeClr>
                </a:solidFill>
                <a:cs typeface="Times New Roman" pitchFamily="18" charset="0"/>
              </a:rPr>
              <a:t>Предварительная подготовка топлива перед сжиганием в котлах предполагает:</a:t>
            </a:r>
            <a:endParaRPr lang="ru-RU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1105281" lvl="2" indent="457200" fontAlgn="auto">
              <a:spcAft>
                <a:spcPts val="0"/>
              </a:spcAft>
              <a:buSzPct val="100000"/>
              <a:buFont typeface="Wingdings" pitchFamily="2" charset="2"/>
              <a:buChar char="ü"/>
              <a:tabLst>
                <a:tab pos="228600" algn="l"/>
              </a:tabLst>
              <a:defRPr/>
            </a:pPr>
            <a:r>
              <a:rPr lang="ru-RU" sz="3200" dirty="0" smtClean="0">
                <a:cs typeface="Times New Roman" pitchFamily="18" charset="0"/>
              </a:rPr>
              <a:t>Механическое обогащение топлив;</a:t>
            </a:r>
          </a:p>
          <a:p>
            <a:pPr marL="1105281" lvl="2" indent="457200" fontAlgn="auto">
              <a:spcAft>
                <a:spcPts val="0"/>
              </a:spcAft>
              <a:buSzPct val="100000"/>
              <a:buFont typeface="Wingdings" pitchFamily="2" charset="2"/>
              <a:buChar char="ü"/>
              <a:tabLst>
                <a:tab pos="228600" algn="l"/>
              </a:tabLst>
              <a:defRPr/>
            </a:pPr>
            <a:r>
              <a:rPr lang="ru-RU" sz="3200" dirty="0" smtClean="0">
                <a:cs typeface="Times New Roman" pitchFamily="18" charset="0"/>
              </a:rPr>
              <a:t>Термохимическую обработку топлива;</a:t>
            </a:r>
          </a:p>
          <a:p>
            <a:pPr marL="1105281" lvl="2" indent="457200" fontAlgn="auto">
              <a:spcAft>
                <a:spcPts val="0"/>
              </a:spcAft>
              <a:buSzPct val="100000"/>
              <a:buFont typeface="Wingdings" pitchFamily="2" charset="2"/>
              <a:buChar char="ü"/>
              <a:tabLst>
                <a:tab pos="228600" algn="l"/>
              </a:tabLst>
              <a:defRPr/>
            </a:pPr>
            <a:r>
              <a:rPr lang="ru-RU" sz="3200" dirty="0" smtClean="0">
                <a:cs typeface="Times New Roman" pitchFamily="18" charset="0"/>
              </a:rPr>
              <a:t>Модификацию топлива. </a:t>
            </a:r>
            <a:endParaRPr lang="ru-RU" sz="3200" dirty="0" smtClean="0"/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sp>
        <p:nvSpPr>
          <p:cNvPr id="71685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0CAF55C9-8835-416B-BFD7-0F2D8F844D2C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Обогащение углей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  - это разделение горючей массы и балластных примесей различными механическими методами. Колчеданную серу из твердого топлива можно удалить механическим путем, используя её большую плотность (около 5 т/м</a:t>
            </a:r>
            <a:r>
              <a:rPr lang="ru-RU" sz="3200" b="1" baseline="300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3</a:t>
            </a:r>
            <a:r>
              <a:rPr lang="ru-RU" sz="3200" b="1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) по сравнению с углем (2 т/м</a:t>
            </a:r>
            <a:r>
              <a:rPr lang="ru-RU" sz="3200" b="1" baseline="300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3</a:t>
            </a:r>
            <a:r>
              <a:rPr lang="ru-RU" sz="3200" b="1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). </a:t>
            </a:r>
            <a:endParaRPr lang="ru-RU" sz="3200" b="1" dirty="0" smtClean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30064"/>
          </a:xfrm>
        </p:spPr>
        <p:txBody>
          <a:bodyPr/>
          <a:lstStyle/>
          <a:p>
            <a:r>
              <a:rPr lang="ru-RU" dirty="0" smtClean="0">
                <a:cs typeface="Times New Roman" pitchFamily="18" charset="0"/>
              </a:rPr>
              <a:t>В Кузнецком бассейне более 65 % углей подвергается механической обработке. Исходный уголь – малосернистый, зольность 21</a:t>
            </a:r>
            <a:r>
              <a:rPr lang="ru-RU" dirty="0" smtClean="0">
                <a:cs typeface="Times New Roman" pitchFamily="18" charset="0"/>
                <a:sym typeface="Symbol" pitchFamily="18" charset="2"/>
              </a:rPr>
              <a:t></a:t>
            </a:r>
            <a:r>
              <a:rPr lang="ru-RU" dirty="0" smtClean="0">
                <a:cs typeface="Times New Roman" pitchFamily="18" charset="0"/>
              </a:rPr>
              <a:t>25 %. В процессе переработки получают: </a:t>
            </a:r>
          </a:p>
          <a:p>
            <a:r>
              <a:rPr lang="ru-RU" dirty="0" smtClean="0">
                <a:cs typeface="Times New Roman" pitchFamily="18" charset="0"/>
              </a:rPr>
              <a:t>63 % концентрата с зольностью 8,5 %;</a:t>
            </a:r>
          </a:p>
          <a:p>
            <a:r>
              <a:rPr lang="ru-RU" dirty="0" smtClean="0">
                <a:cs typeface="Times New Roman" pitchFamily="18" charset="0"/>
              </a:rPr>
              <a:t> 35 % </a:t>
            </a:r>
            <a:r>
              <a:rPr lang="ru-RU" dirty="0" err="1" smtClean="0">
                <a:cs typeface="Times New Roman" pitchFamily="18" charset="0"/>
              </a:rPr>
              <a:t>промпродукта</a:t>
            </a:r>
            <a:r>
              <a:rPr lang="ru-RU" dirty="0" smtClean="0">
                <a:cs typeface="Times New Roman" pitchFamily="18" charset="0"/>
              </a:rPr>
              <a:t> с зольностью 34 % и 0</a:t>
            </a:r>
            <a:r>
              <a:rPr lang="ru-RU" dirty="0" smtClean="0">
                <a:cs typeface="Times New Roman" pitchFamily="18" charset="0"/>
                <a:sym typeface="Symbol" pitchFamily="18" charset="2"/>
              </a:rPr>
              <a:t></a:t>
            </a:r>
            <a:r>
              <a:rPr lang="ru-RU" dirty="0" smtClean="0">
                <a:cs typeface="Times New Roman" pitchFamily="18" charset="0"/>
              </a:rPr>
              <a:t>2 % отсева породы. В энергетике применяется </a:t>
            </a:r>
            <a:r>
              <a:rPr lang="ru-RU" dirty="0" err="1" smtClean="0">
                <a:cs typeface="Times New Roman" pitchFamily="18" charset="0"/>
              </a:rPr>
              <a:t>промпродукт</a:t>
            </a:r>
            <a:r>
              <a:rPr lang="ru-RU" dirty="0" smtClean="0">
                <a:cs typeface="Times New Roman" pitchFamily="18" charset="0"/>
              </a:rPr>
              <a:t>.</a:t>
            </a:r>
            <a:endParaRPr lang="ru-RU" dirty="0" smtClean="0">
              <a:cs typeface="Times New Roman" pitchFamily="18" charset="0"/>
              <a:sym typeface="Symbol" pitchFamily="18" charset="2"/>
            </a:endParaRP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cs typeface="Times New Roman" pitchFamily="18" charset="0"/>
              </a:rPr>
              <a:t>Канско-ачинские</a:t>
            </a:r>
            <a:r>
              <a:rPr lang="ru-RU" b="1" dirty="0" smtClean="0">
                <a:cs typeface="Times New Roman" pitchFamily="18" charset="0"/>
              </a:rPr>
              <a:t> бурые угли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cs typeface="Times New Roman" pitchFamily="18" charset="0"/>
              </a:rPr>
              <a:t>Характеризуются низкой зольностью и небольшим содержанием серы и считаются экологически чистыми. Они не требуют обогащения, но значительное содержание в них балластной влаги ограничивает применение.  </a:t>
            </a:r>
          </a:p>
          <a:p>
            <a:r>
              <a:rPr lang="ru-RU" dirty="0" smtClean="0">
                <a:cs typeface="Times New Roman" pitchFamily="18" charset="0"/>
              </a:rPr>
              <a:t>В настоящее время ведутся работы по освоению новой технологии автоклавно-брикетной технологии производства высококалорийного, механически прочного, </a:t>
            </a:r>
            <a:r>
              <a:rPr lang="ru-RU" dirty="0" err="1" smtClean="0">
                <a:cs typeface="Times New Roman" pitchFamily="18" charset="0"/>
              </a:rPr>
              <a:t>атмосферо</a:t>
            </a:r>
            <a:r>
              <a:rPr lang="ru-RU" dirty="0" smtClean="0">
                <a:cs typeface="Times New Roman" pitchFamily="18" charset="0"/>
              </a:rPr>
              <a:t>- и влагоустойчивого кускового топлива и брикетов из </a:t>
            </a:r>
            <a:r>
              <a:rPr lang="ru-RU" dirty="0" err="1" smtClean="0">
                <a:cs typeface="Times New Roman" pitchFamily="18" charset="0"/>
              </a:rPr>
              <a:t>канско-ачинских</a:t>
            </a:r>
            <a:r>
              <a:rPr lang="ru-RU" dirty="0" smtClean="0">
                <a:cs typeface="Times New Roman" pitchFamily="18" charset="0"/>
              </a:rPr>
              <a:t> углей.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6128"/>
          </a:xfrm>
        </p:spPr>
        <p:txBody>
          <a:bodyPr>
            <a:normAutofit fontScale="85000" lnSpcReduction="10000"/>
          </a:bodyPr>
          <a:lstStyle/>
          <a:p>
            <a:r>
              <a:rPr lang="ru-RU" sz="3200" dirty="0" smtClean="0">
                <a:latin typeface="+mn-lt"/>
                <a:cs typeface="Times New Roman" pitchFamily="18" charset="0"/>
              </a:rPr>
              <a:t>В Печорском бассейне работает девять фабрик, на которых обогащается весь добываемый уголь, в результате зольность снижается до 17,5 %. </a:t>
            </a:r>
          </a:p>
          <a:p>
            <a:r>
              <a:rPr lang="ru-RU" sz="3200" dirty="0" smtClean="0">
                <a:latin typeface="+mn-lt"/>
                <a:cs typeface="Times New Roman" pitchFamily="18" charset="0"/>
              </a:rPr>
              <a:t>В бассейне применяются все методы обогащения: </a:t>
            </a:r>
          </a:p>
          <a:p>
            <a:pPr lvl="1"/>
            <a:r>
              <a:rPr lang="ru-RU" sz="2800" dirty="0" err="1" smtClean="0">
                <a:latin typeface="+mn-lt"/>
                <a:cs typeface="Times New Roman" pitchFamily="18" charset="0"/>
              </a:rPr>
              <a:t>тяжелосредние</a:t>
            </a:r>
            <a:r>
              <a:rPr lang="ru-RU" sz="2800" dirty="0" smtClean="0">
                <a:latin typeface="+mn-lt"/>
                <a:cs typeface="Times New Roman" pitchFamily="18" charset="0"/>
              </a:rPr>
              <a:t> сепараторы и гидроциклоны; </a:t>
            </a:r>
          </a:p>
          <a:p>
            <a:pPr lvl="1"/>
            <a:r>
              <a:rPr lang="ru-RU" sz="2800" dirty="0" smtClean="0">
                <a:latin typeface="+mn-lt"/>
                <a:cs typeface="Times New Roman" pitchFamily="18" charset="0"/>
              </a:rPr>
              <a:t>отсадка; </a:t>
            </a:r>
          </a:p>
          <a:p>
            <a:pPr lvl="1"/>
            <a:r>
              <a:rPr lang="ru-RU" sz="2800" dirty="0" err="1" smtClean="0">
                <a:latin typeface="+mn-lt"/>
                <a:cs typeface="Times New Roman" pitchFamily="18" charset="0"/>
              </a:rPr>
              <a:t>крутонаклонные</a:t>
            </a:r>
            <a:r>
              <a:rPr lang="ru-RU" sz="2800" dirty="0" smtClean="0">
                <a:latin typeface="+mn-lt"/>
                <a:cs typeface="Times New Roman" pitchFamily="18" charset="0"/>
              </a:rPr>
              <a:t> и пневматические сепараторы; </a:t>
            </a:r>
          </a:p>
          <a:p>
            <a:pPr lvl="1"/>
            <a:r>
              <a:rPr lang="ru-RU" sz="2800" dirty="0" smtClean="0">
                <a:latin typeface="+mn-lt"/>
                <a:cs typeface="Times New Roman" pitchFamily="18" charset="0"/>
              </a:rPr>
              <a:t>сушка в трубах-сушилках и </a:t>
            </a:r>
            <a:r>
              <a:rPr lang="ru-RU" sz="2800" dirty="0" err="1" smtClean="0">
                <a:latin typeface="+mn-lt"/>
                <a:cs typeface="Times New Roman" pitchFamily="18" charset="0"/>
              </a:rPr>
              <a:t>аэроклассификаторах</a:t>
            </a:r>
            <a:r>
              <a:rPr lang="ru-RU" sz="2800" dirty="0" smtClean="0">
                <a:latin typeface="+mn-lt"/>
                <a:cs typeface="Times New Roman" pitchFamily="18" charset="0"/>
              </a:rPr>
              <a:t>. </a:t>
            </a:r>
          </a:p>
          <a:p>
            <a:r>
              <a:rPr lang="ru-RU" sz="3200" dirty="0" smtClean="0">
                <a:latin typeface="+mn-lt"/>
                <a:cs typeface="Times New Roman" pitchFamily="18" charset="0"/>
              </a:rPr>
              <a:t>В Подмосковном бассейне, где добывается высокосернистый бурый уголь, около 30 % угля охвачено всеми видами обогащения. </a:t>
            </a:r>
            <a:endParaRPr lang="ru-RU" sz="3200" dirty="0" smtClean="0">
              <a:latin typeface="+mn-lt"/>
            </a:endParaRP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Взрывная </a:t>
            </a:r>
            <a:r>
              <a:rPr lang="ru-RU" sz="4400" b="1" dirty="0" smtClean="0">
                <a:solidFill>
                  <a:schemeClr val="accent1"/>
                </a:solidFill>
                <a:cs typeface="Times New Roman" pitchFamily="18" charset="0"/>
              </a:rPr>
              <a:t>технология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>
            <a:normAutofit fontScale="77500" lnSpcReduction="20000"/>
          </a:bodyPr>
          <a:lstStyle/>
          <a:p>
            <a:r>
              <a:rPr lang="ru-RU" sz="3200" dirty="0" smtClean="0">
                <a:latin typeface="+mn-lt"/>
                <a:cs typeface="Times New Roman" pitchFamily="18" charset="0"/>
              </a:rPr>
              <a:t>Одна из новых технологий </a:t>
            </a:r>
            <a:r>
              <a:rPr lang="ru-RU" sz="3200" i="1" dirty="0" smtClean="0">
                <a:latin typeface="+mn-lt"/>
                <a:cs typeface="Times New Roman" pitchFamily="18" charset="0"/>
              </a:rPr>
              <a:t>– </a:t>
            </a:r>
            <a:r>
              <a:rPr lang="ru-RU" sz="3200" dirty="0" smtClean="0">
                <a:cs typeface="Times New Roman" pitchFamily="18" charset="0"/>
              </a:rPr>
              <a:t>взрывная</a:t>
            </a:r>
            <a:r>
              <a:rPr lang="ru-RU" sz="3200" dirty="0" smtClean="0">
                <a:latin typeface="+mn-lt"/>
                <a:cs typeface="Times New Roman" pitchFamily="18" charset="0"/>
              </a:rPr>
              <a:t>. </a:t>
            </a:r>
          </a:p>
          <a:p>
            <a:r>
              <a:rPr lang="ru-RU" sz="3200" dirty="0" smtClean="0">
                <a:latin typeface="+mn-lt"/>
                <a:cs typeface="Times New Roman" pitchFamily="18" charset="0"/>
              </a:rPr>
              <a:t>Процесс идет в жидких средах, которые могут проникнуть внутрь тонких пор в угле при высоких давлениях. При сбросе давления и расширении жидкости уголь распадается на микроскопические частицы. </a:t>
            </a:r>
          </a:p>
          <a:p>
            <a:r>
              <a:rPr lang="ru-RU" sz="3200" dirty="0" smtClean="0">
                <a:latin typeface="+mn-lt"/>
                <a:cs typeface="Times New Roman" pitchFamily="18" charset="0"/>
              </a:rPr>
              <a:t>Поскольку минеральные включения в угле являются относительно </a:t>
            </a:r>
            <a:r>
              <a:rPr lang="ru-RU" sz="3200" dirty="0" err="1" smtClean="0">
                <a:latin typeface="+mn-lt"/>
                <a:cs typeface="Times New Roman" pitchFamily="18" charset="0"/>
              </a:rPr>
              <a:t>беспоровыми</a:t>
            </a:r>
            <a:r>
              <a:rPr lang="ru-RU" sz="3200" dirty="0" smtClean="0">
                <a:latin typeface="+mn-lt"/>
                <a:cs typeface="Times New Roman" pitchFamily="18" charset="0"/>
              </a:rPr>
              <a:t>, они абсорбируют жидкость в меньшей степени и, следовательно, в большей степени остаются укрупненными.           </a:t>
            </a:r>
          </a:p>
          <a:p>
            <a:r>
              <a:rPr lang="ru-RU" sz="3200" dirty="0" smtClean="0">
                <a:latin typeface="+mn-lt"/>
                <a:cs typeface="Times New Roman" pitchFamily="18" charset="0"/>
              </a:rPr>
              <a:t>Вследствие разницы в размерах частиц уголь и минеральные включения могут быть отделены друг от друга одним из механических способов.</a:t>
            </a:r>
            <a:endParaRPr lang="ru-RU" sz="3200" dirty="0" smtClean="0">
              <a:latin typeface="+mn-lt"/>
            </a:endParaRP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chemeClr val="accent1"/>
                </a:solidFill>
                <a:cs typeface="Times New Roman" pitchFamily="18" charset="0"/>
              </a:rPr>
              <a:t>Биологическая очистка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>
            <a:normAutofit fontScale="77500" lnSpcReduction="20000"/>
          </a:bodyPr>
          <a:lstStyle/>
          <a:p>
            <a:pPr indent="457200">
              <a:defRPr/>
            </a:pPr>
            <a:r>
              <a:rPr lang="ru-RU" sz="3200" dirty="0" smtClean="0">
                <a:cs typeface="Times New Roman" pitchFamily="18" charset="0"/>
              </a:rPr>
              <a:t>Разрабатывается принципиально новый метод – биологическая</a:t>
            </a:r>
            <a:r>
              <a:rPr lang="ru-RU" sz="3200" i="1" dirty="0" smtClean="0">
                <a:cs typeface="Times New Roman" pitchFamily="18" charset="0"/>
              </a:rPr>
              <a:t> </a:t>
            </a:r>
            <a:r>
              <a:rPr lang="ru-RU" sz="3200" dirty="0" smtClean="0">
                <a:cs typeface="Times New Roman" pitchFamily="18" charset="0"/>
              </a:rPr>
              <a:t>очистка. Определены естественно существующие бактерии, которые могут </a:t>
            </a:r>
            <a:r>
              <a:rPr lang="ru-RU" sz="3200" dirty="0" err="1" smtClean="0">
                <a:cs typeface="Times New Roman" pitchFamily="18" charset="0"/>
              </a:rPr>
              <a:t>десульфурировать</a:t>
            </a:r>
            <a:r>
              <a:rPr lang="ru-RU" sz="3200" dirty="0" smtClean="0">
                <a:cs typeface="Times New Roman" pitchFamily="18" charset="0"/>
              </a:rPr>
              <a:t> уголь. Делаются попытки улучшить </a:t>
            </a:r>
            <a:r>
              <a:rPr lang="ru-RU" sz="3200" dirty="0" err="1" smtClean="0">
                <a:cs typeface="Times New Roman" pitchFamily="18" charset="0"/>
              </a:rPr>
              <a:t>сероотделяющие</a:t>
            </a:r>
            <a:r>
              <a:rPr lang="ru-RU" sz="3200" dirty="0" smtClean="0">
                <a:cs typeface="Times New Roman" pitchFamily="18" charset="0"/>
              </a:rPr>
              <a:t> характеристики этих микробов, особенно скорость «поедания» ими  органической серы. </a:t>
            </a:r>
          </a:p>
          <a:p>
            <a:pPr indent="457200">
              <a:defRPr/>
            </a:pPr>
            <a:r>
              <a:rPr lang="ru-RU" sz="3200" dirty="0" smtClean="0">
                <a:cs typeface="Times New Roman" pitchFamily="18" charset="0"/>
              </a:rPr>
              <a:t>Другие исследователи работают над идеями использования грибков, которые имеют преимущества перед бактериями. </a:t>
            </a:r>
          </a:p>
          <a:p>
            <a:pPr indent="457200">
              <a:defRPr/>
            </a:pPr>
            <a:r>
              <a:rPr lang="ru-RU" sz="3200" dirty="0" smtClean="0">
                <a:cs typeface="Times New Roman" pitchFamily="18" charset="0"/>
              </a:rPr>
              <a:t>Химическая или биологическая угольная очистка позволяет отделять до 90 % общей серы и 99 % золы угля.</a:t>
            </a:r>
            <a:endParaRPr lang="ru-RU" sz="32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39903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Термохимическая обработка угля – один из эффективных способов извлечения из топлива органической серы.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892480" cy="5042032"/>
          </a:xfrm>
        </p:spPr>
        <p:txBody>
          <a:bodyPr>
            <a:normAutofit fontScale="70000" lnSpcReduction="20000"/>
          </a:bodyPr>
          <a:lstStyle/>
          <a:p>
            <a:pPr indent="449263">
              <a:defRPr/>
            </a:pPr>
            <a:r>
              <a:rPr lang="ru-RU" sz="3200" dirty="0" smtClean="0">
                <a:cs typeface="Times New Roman" pitchFamily="18" charset="0"/>
              </a:rPr>
              <a:t>Термическая переработка топлив (газификация, пиролиз) на ТЭС перед сжиганием в энергетических котлах предполагает энерготехнологическое комплексное (ЭТК) использование органических топлив, при котором обеспечивается извлечение ценного химического сырья – различных смол и ароматических углеводородов. </a:t>
            </a:r>
          </a:p>
          <a:p>
            <a:pPr indent="449263">
              <a:defRPr/>
            </a:pPr>
            <a:r>
              <a:rPr lang="ru-RU" sz="3200" dirty="0" smtClean="0">
                <a:cs typeface="Times New Roman" pitchFamily="18" charset="0"/>
              </a:rPr>
              <a:t>Сернистые соединения топлив в процессе термической переработки при температурах 900−1300 </a:t>
            </a:r>
            <a:r>
              <a:rPr lang="ru-RU" sz="3200" baseline="30000" dirty="0" err="1" smtClean="0">
                <a:cs typeface="Times New Roman" pitchFamily="18" charset="0"/>
              </a:rPr>
              <a:t>о</a:t>
            </a:r>
            <a:r>
              <a:rPr lang="ru-RU" sz="3200" dirty="0" err="1" smtClean="0">
                <a:cs typeface="Times New Roman" pitchFamily="18" charset="0"/>
              </a:rPr>
              <a:t>С</a:t>
            </a:r>
            <a:r>
              <a:rPr lang="ru-RU" sz="3200" dirty="0" smtClean="0">
                <a:cs typeface="Times New Roman" pitchFamily="18" charset="0"/>
              </a:rPr>
              <a:t>  переходят в основном в газообразный сероводород </a:t>
            </a:r>
          </a:p>
          <a:p>
            <a:pPr indent="449263">
              <a:defRPr/>
            </a:pPr>
            <a:r>
              <a:rPr lang="ru-RU" sz="3200" dirty="0" smtClean="0">
                <a:cs typeface="Times New Roman" pitchFamily="18" charset="0"/>
              </a:rPr>
              <a:t>Метод очистки газов от сероводорода в технике достаточно отработаны и эффективны. Они позволяют выделить до 95 % сероводорода  из газа и использовать его для получения нужных народному хозяйству продуктов. В энергетических котлах сжигаются только очищенный от вредных примесей горючий газ и полукокс, что и обеспечивает чистоту окружающей среды. </a:t>
            </a:r>
            <a:endParaRPr lang="ru-RU" sz="32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B7BC0F86-EDA4-4A88-8CEB-DA195A366A1F}" type="slidenum">
              <a:rPr lang="ru-RU" smtClean="0"/>
              <a:pPr/>
              <a:t>23</a:t>
            </a:fld>
            <a:endParaRPr lang="ru-RU" smtClean="0"/>
          </a:p>
        </p:txBody>
      </p:sp>
      <p:pic>
        <p:nvPicPr>
          <p:cNvPr id="79876" name="Рисунок 3" descr="http://www.mosenergoinform.ru/articles/coal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765175"/>
            <a:ext cx="4762500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2657479" y="157218"/>
            <a:ext cx="3818674" cy="523220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ru-RU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itchFamily="34" charset="0"/>
                <a:cs typeface="Times New Roman" pitchFamily="18" charset="0"/>
              </a:rPr>
              <a:t>ГАЗИФИКАЦИЯ УГЛЯ</a:t>
            </a:r>
            <a:endParaRPr lang="ru-RU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8625" y="1125538"/>
            <a:ext cx="3311525" cy="5076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800" dirty="0">
                <a:latin typeface="+mn-lt"/>
              </a:rPr>
              <a:t>Может быть осуществлена нагреванием смеси угля и воды в атмосфере кислорода. </a:t>
            </a:r>
          </a:p>
          <a:p>
            <a:pPr>
              <a:defRPr/>
            </a:pPr>
            <a:r>
              <a:rPr lang="ru-RU" sz="1800" dirty="0">
                <a:latin typeface="+mn-lt"/>
              </a:rPr>
              <a:t>Продуктом процесса является газ, состоящий в основном из окиси углерода и водорода. </a:t>
            </a:r>
          </a:p>
          <a:p>
            <a:pPr>
              <a:defRPr/>
            </a:pPr>
            <a:r>
              <a:rPr lang="ru-RU" sz="1800" dirty="0">
                <a:latin typeface="+mn-lt"/>
              </a:rPr>
              <a:t>После того как газ будет охлажден, очищен от твердых частиц и освобожден от серы, его можно использовать как топливо для газовых турбин, а затем для производства водяного пара для паровой турбины (комбинированный цикл).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B73A743-D979-4192-AC79-792DC589CCD2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2056" name="Rectangle 1"/>
          <p:cNvSpPr>
            <a:spLocks noChangeArrowheads="1"/>
          </p:cNvSpPr>
          <p:nvPr/>
        </p:nvSpPr>
        <p:spPr bwMode="auto">
          <a:xfrm>
            <a:off x="0" y="33338"/>
            <a:ext cx="9144000" cy="11382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tIns="152352" bIns="0" anchor="ctr">
            <a:spAutoFit/>
          </a:bodyPr>
          <a:lstStyle/>
          <a:p>
            <a:pPr algn="ctr" eaLnBrk="0" hangingPunct="0">
              <a:defRPr/>
            </a:pPr>
            <a:r>
              <a:rPr lang="ru-RU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Связывание серы в процессе сжигания топлива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2843808" y="3284984"/>
          <a:ext cx="2176463" cy="477838"/>
        </p:xfrm>
        <a:graphic>
          <a:graphicData uri="http://schemas.openxmlformats.org/presentationml/2006/ole">
            <p:oleObj spid="_x0000_s3074" name="Equation" r:id="rId3" imgW="952087" imgH="190417" progId="Equation.DSMT4">
              <p:embed/>
            </p:oleObj>
          </a:graphicData>
        </a:graphic>
      </p:graphicFrame>
      <p:graphicFrame>
        <p:nvGraphicFramePr>
          <p:cNvPr id="3075" name="Object 4"/>
          <p:cNvGraphicFramePr>
            <a:graphicFrameLocks noChangeAspect="1"/>
          </p:cNvGraphicFramePr>
          <p:nvPr/>
        </p:nvGraphicFramePr>
        <p:xfrm>
          <a:off x="2987824" y="4149080"/>
          <a:ext cx="1314450" cy="574675"/>
        </p:xfrm>
        <a:graphic>
          <a:graphicData uri="http://schemas.openxmlformats.org/presentationml/2006/ole">
            <p:oleObj spid="_x0000_s3075" name="Equation" r:id="rId4" imgW="545863" imgH="241195" progId="Equation.DSMT4">
              <p:embed/>
            </p:oleObj>
          </a:graphicData>
        </a:graphic>
      </p:graphicFrame>
      <p:graphicFrame>
        <p:nvGraphicFramePr>
          <p:cNvPr id="3076" name="Object 3"/>
          <p:cNvGraphicFramePr>
            <a:graphicFrameLocks noChangeAspect="1"/>
          </p:cNvGraphicFramePr>
          <p:nvPr/>
        </p:nvGraphicFramePr>
        <p:xfrm>
          <a:off x="3563888" y="4869160"/>
          <a:ext cx="2960688" cy="454025"/>
        </p:xfrm>
        <a:graphic>
          <a:graphicData uri="http://schemas.openxmlformats.org/presentationml/2006/ole">
            <p:oleObj spid="_x0000_s3076" name="Equation" r:id="rId5" imgW="1548728" imgH="241195" progId="Equation.DSMT4">
              <p:embed/>
            </p:oleObj>
          </a:graphicData>
        </a:graphic>
      </p:graphicFrame>
      <p:graphicFrame>
        <p:nvGraphicFramePr>
          <p:cNvPr id="3077" name="Object 2"/>
          <p:cNvGraphicFramePr>
            <a:graphicFrameLocks noChangeAspect="1"/>
          </p:cNvGraphicFramePr>
          <p:nvPr/>
        </p:nvGraphicFramePr>
        <p:xfrm>
          <a:off x="3275856" y="5373216"/>
          <a:ext cx="3941763" cy="454025"/>
        </p:xfrm>
        <a:graphic>
          <a:graphicData uri="http://schemas.openxmlformats.org/presentationml/2006/ole">
            <p:oleObj spid="_x0000_s3077" name="Equation" r:id="rId6" imgW="2070100" imgH="241300" progId="Equation.DSMT4">
              <p:embed/>
            </p:oleObj>
          </a:graphicData>
        </a:graphic>
      </p:graphicFrame>
      <p:sp>
        <p:nvSpPr>
          <p:cNvPr id="2057" name="Rectangle 6"/>
          <p:cNvSpPr>
            <a:spLocks noChangeArrowheads="1"/>
          </p:cNvSpPr>
          <p:nvPr/>
        </p:nvSpPr>
        <p:spPr bwMode="auto">
          <a:xfrm>
            <a:off x="0" y="1196975"/>
            <a:ext cx="9144000" cy="23082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49263" algn="just" eaLnBrk="0" hangingPunct="0">
              <a:defRPr/>
            </a:pPr>
            <a:r>
              <a:rPr lang="ru-RU" sz="1800" dirty="0" smtClean="0">
                <a:latin typeface="+mn-lt"/>
                <a:cs typeface="Times New Roman" pitchFamily="18" charset="0"/>
              </a:rPr>
              <a:t>Сжигание </a:t>
            </a:r>
            <a:r>
              <a:rPr lang="ru-RU" sz="1800" dirty="0">
                <a:latin typeface="+mn-lt"/>
                <a:cs typeface="Times New Roman" pitchFamily="18" charset="0"/>
              </a:rPr>
              <a:t>топлива осуществляется в кипящем слое твердых частиц размолотого известняка, в который погружены поверхности нагрева котла. Таким способом можно сжигать твердое, жидкое и газообразное топливо. Эта технология позволяет примерно на 90% химически связать серу, содержащуюся в топливе, не допуская сернистые соединения вступать в контакт с поверхностями нагрева, где окислы серы становятся коррозионно-активными, а также предотвращать выброс этих окислов в атмосферу. </a:t>
            </a:r>
            <a:r>
              <a:rPr lang="ru-RU" sz="1600" dirty="0">
                <a:latin typeface="+mn-lt"/>
                <a:cs typeface="Times New Roman" pitchFamily="18" charset="0"/>
              </a:rPr>
              <a:t> </a:t>
            </a:r>
            <a:r>
              <a:rPr lang="ru-RU" sz="1800" dirty="0">
                <a:latin typeface="+mn-lt"/>
                <a:cs typeface="Times New Roman" pitchFamily="18" charset="0"/>
              </a:rPr>
              <a:t>При температуре </a:t>
            </a:r>
            <a:endParaRPr lang="ru-RU" sz="1800" dirty="0">
              <a:latin typeface="+mn-lt"/>
            </a:endParaRPr>
          </a:p>
        </p:txBody>
      </p:sp>
      <p:sp>
        <p:nvSpPr>
          <p:cNvPr id="2058" name="Rectangle 7"/>
          <p:cNvSpPr>
            <a:spLocks noChangeArrowheads="1"/>
          </p:cNvSpPr>
          <p:nvPr/>
        </p:nvSpPr>
        <p:spPr bwMode="auto">
          <a:xfrm>
            <a:off x="0" y="3860800"/>
            <a:ext cx="9144000" cy="646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49263" algn="just" eaLnBrk="0" hangingPunct="0">
              <a:defRPr/>
            </a:pPr>
            <a:r>
              <a:rPr lang="ru-RU" sz="1800" dirty="0">
                <a:latin typeface="+mn-lt"/>
                <a:cs typeface="Times New Roman" pitchFamily="18" charset="0"/>
              </a:rPr>
              <a:t>одновременно с процессом горения топлива протекает реакция разложения известняка </a:t>
            </a:r>
            <a:endParaRPr lang="ru-RU" sz="1800" dirty="0">
              <a:latin typeface="+mn-lt"/>
            </a:endParaRPr>
          </a:p>
        </p:txBody>
      </p:sp>
      <p:sp>
        <p:nvSpPr>
          <p:cNvPr id="2059" name="Rectangle 8"/>
          <p:cNvSpPr>
            <a:spLocks noChangeArrowheads="1"/>
          </p:cNvSpPr>
          <p:nvPr/>
        </p:nvSpPr>
        <p:spPr bwMode="auto">
          <a:xfrm>
            <a:off x="-252536" y="4869160"/>
            <a:ext cx="3687763" cy="584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indent="449263" eaLnBrk="0" hangingPunct="0">
              <a:defRPr/>
            </a:pPr>
            <a:r>
              <a:rPr lang="ru-RU" sz="1800" baseline="-30000" dirty="0">
                <a:cs typeface="Times New Roman" pitchFamily="18" charset="0"/>
              </a:rPr>
              <a:t> </a:t>
            </a:r>
            <a:r>
              <a:rPr lang="ru-RU" sz="1800" dirty="0">
                <a:latin typeface="+mn-lt"/>
                <a:cs typeface="Times New Roman" pitchFamily="18" charset="0"/>
              </a:rPr>
              <a:t>и </a:t>
            </a:r>
            <a:r>
              <a:rPr lang="ru-RU" sz="1800" dirty="0" err="1">
                <a:latin typeface="+mn-lt"/>
                <a:cs typeface="Times New Roman" pitchFamily="18" charset="0"/>
              </a:rPr>
              <a:t>десульфуризация</a:t>
            </a:r>
            <a:r>
              <a:rPr lang="ru-RU" sz="1800" dirty="0">
                <a:latin typeface="+mn-lt"/>
                <a:cs typeface="Times New Roman" pitchFamily="18" charset="0"/>
              </a:rPr>
              <a:t> газов:</a:t>
            </a:r>
            <a:endParaRPr lang="ru-RU" sz="1800" dirty="0">
              <a:latin typeface="+mn-lt"/>
            </a:endParaRPr>
          </a:p>
          <a:p>
            <a:pPr indent="449263" eaLnBrk="0" hangingPunct="0">
              <a:defRPr/>
            </a:pPr>
            <a:endParaRPr lang="ru-RU" dirty="0"/>
          </a:p>
        </p:txBody>
      </p:sp>
      <p:sp>
        <p:nvSpPr>
          <p:cNvPr id="2060" name="Прямоугольник 13"/>
          <p:cNvSpPr>
            <a:spLocks noChangeArrowheads="1"/>
          </p:cNvSpPr>
          <p:nvPr/>
        </p:nvSpPr>
        <p:spPr bwMode="auto">
          <a:xfrm>
            <a:off x="1763688" y="5877272"/>
            <a:ext cx="562079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dirty="0">
                <a:latin typeface="+mn-lt"/>
              </a:rPr>
              <a:t>В результате реакции образуется гипс.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148064" y="3284984"/>
            <a:ext cx="6477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cs typeface="Times New Roman" pitchFamily="18" charset="0"/>
              </a:rPr>
              <a:t> </a:t>
            </a:r>
            <a:r>
              <a:rPr lang="ru-RU" sz="2800" baseline="30000" dirty="0" err="1">
                <a:cs typeface="Times New Roman" pitchFamily="18" charset="0"/>
              </a:rPr>
              <a:t>о</a:t>
            </a:r>
            <a:r>
              <a:rPr lang="ru-RU" sz="2800" dirty="0" err="1">
                <a:cs typeface="Times New Roman" pitchFamily="18" charset="0"/>
              </a:rPr>
              <a:t>С</a:t>
            </a:r>
            <a:r>
              <a:rPr lang="ru-RU" dirty="0"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286E538-5D21-4644-A0EE-6C3F67555588}" type="slidenum">
              <a:rPr lang="ru-RU" smtClean="0"/>
              <a:pPr/>
              <a:t>25</a:t>
            </a:fld>
            <a:endParaRPr lang="ru-RU" smtClean="0"/>
          </a:p>
        </p:txBody>
      </p:sp>
      <p:pic>
        <p:nvPicPr>
          <p:cNvPr id="80899" name="Рисунок 2" descr="http://www.mosenergoinform.ru/articles/coal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95350"/>
            <a:ext cx="5405438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Прямоугольник 3"/>
          <p:cNvSpPr>
            <a:spLocks noChangeArrowheads="1"/>
          </p:cNvSpPr>
          <p:nvPr/>
        </p:nvSpPr>
        <p:spPr bwMode="auto">
          <a:xfrm>
            <a:off x="1187624" y="260648"/>
            <a:ext cx="73821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СЖИГАНИЕ УГЛЯ В ПСЕВДООЖИЖЕННОМ СЛОЕ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5580063" y="949325"/>
            <a:ext cx="3563937" cy="5908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b="1" dirty="0">
                <a:latin typeface="+mn-lt"/>
                <a:cs typeface="Times New Roman" pitchFamily="18" charset="0"/>
              </a:rPr>
              <a:t>В топку с кипящим слоем подаются дробленый уголь с размерами частиц 1,5—6 мм, известняк, песок или другой зернистый материал, которые под действием восходящего потока воздуха, поступающего через решетку в нижней части топки, образуют  суспензионный кипящий слой. Горючие вещества сгорают при температуре 760—980 </a:t>
            </a:r>
            <a:r>
              <a:rPr lang="ru-RU" b="1" dirty="0" err="1">
                <a:latin typeface="+mn-lt"/>
                <a:cs typeface="Times New Roman" pitchFamily="18" charset="0"/>
              </a:rPr>
              <a:t>ºС</a:t>
            </a:r>
            <a:r>
              <a:rPr lang="ru-RU" b="1" dirty="0">
                <a:latin typeface="+mn-lt"/>
                <a:cs typeface="Times New Roman" pitchFamily="18" charset="0"/>
              </a:rPr>
              <a:t>. При такой температуре зола не размягчается и не спекается, а процесс горения протекает эффективно.</a:t>
            </a:r>
            <a:endParaRPr lang="ru-RU" sz="900" b="1" dirty="0">
              <a:latin typeface="+mn-lt"/>
            </a:endParaRPr>
          </a:p>
          <a:p>
            <a:pPr indent="457200" algn="just" eaLnBrk="0" hangingPunct="0">
              <a:defRPr/>
            </a:pPr>
            <a:r>
              <a:rPr lang="ru-RU" b="1" dirty="0">
                <a:latin typeface="+mn-lt"/>
                <a:cs typeface="Times New Roman" pitchFamily="18" charset="0"/>
              </a:rPr>
              <a:t>Продукты сгорания поднимаются в верхнюю часть топки и попадают в циклон. Из циклона инертная масса, несгоревшие частицы топлива и </a:t>
            </a:r>
            <a:r>
              <a:rPr lang="ru-RU" b="1" dirty="0" err="1">
                <a:latin typeface="+mn-lt"/>
                <a:cs typeface="Times New Roman" pitchFamily="18" charset="0"/>
              </a:rPr>
              <a:t>непрореагировавший</a:t>
            </a:r>
            <a:r>
              <a:rPr lang="ru-RU" b="1" dirty="0">
                <a:latin typeface="+mn-lt"/>
                <a:cs typeface="Times New Roman" pitchFamily="18" charset="0"/>
              </a:rPr>
              <a:t> известняк возвращаются обратно в топку. Трубы поверхностей нагрева располагаются в кипящем слое и в конвективной шахте. Для подачи воздуха под раздающую плиту используется высоконапорный дутьевой вентилятор.</a:t>
            </a:r>
            <a:endParaRPr lang="ru-RU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F634CB8F-5C6C-4814-ABF4-0BCE4C1C97B1}" type="slidenum">
              <a:rPr lang="ru-RU" smtClean="0"/>
              <a:pPr/>
              <a:t>26</a:t>
            </a:fld>
            <a:endParaRPr lang="ru-RU" smtClean="0"/>
          </a:p>
        </p:txBody>
      </p:sp>
      <p:sp>
        <p:nvSpPr>
          <p:cNvPr id="41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8" name="Object 1"/>
          <p:cNvGraphicFramePr>
            <a:graphicFrameLocks noChangeAspect="1"/>
          </p:cNvGraphicFramePr>
          <p:nvPr/>
        </p:nvGraphicFramePr>
        <p:xfrm>
          <a:off x="539750" y="333375"/>
          <a:ext cx="8212138" cy="5119688"/>
        </p:xfrm>
        <a:graphic>
          <a:graphicData uri="http://schemas.openxmlformats.org/presentationml/2006/ole">
            <p:oleObj spid="_x0000_s4098" name="CorelDRAW" r:id="rId3" imgW="4772025" imgH="2981325" progId="">
              <p:embed/>
            </p:oleObj>
          </a:graphicData>
        </a:graphic>
      </p:graphicFrame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468313" y="5516563"/>
            <a:ext cx="5761037" cy="7080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Эффективность связывания серы в зависимости от молярного соотношения </a:t>
            </a:r>
            <a:endParaRPr lang="ru-RU" sz="2000" dirty="0">
              <a:latin typeface="+mn-lt"/>
            </a:endParaRP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6084888" y="5589588"/>
          <a:ext cx="2627312" cy="676275"/>
        </p:xfrm>
        <a:graphic>
          <a:graphicData uri="http://schemas.openxmlformats.org/presentationml/2006/ole">
            <p:oleObj spid="_x0000_s4099" name="Equation" r:id="rId4" imgW="927100" imgH="241300" progId="Equation.DSMT4">
              <p:embed/>
            </p:oleObj>
          </a:graphicData>
        </a:graphic>
      </p:graphicFrame>
      <p:sp>
        <p:nvSpPr>
          <p:cNvPr id="4104" name="Rectangle 5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300">
                <a:cs typeface="Times New Roman" pitchFamily="18" charset="0"/>
              </a:rPr>
              <a:t> </a:t>
            </a:r>
            <a:r>
              <a:rPr lang="ru-RU" sz="900"/>
              <a:t>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8136"/>
          </a:xfrm>
        </p:spPr>
        <p:txBody>
          <a:bodyPr>
            <a:normAutofit fontScale="77500" lnSpcReduction="20000"/>
          </a:bodyPr>
          <a:lstStyle/>
          <a:p>
            <a:r>
              <a:rPr lang="ru-RU" sz="3200" dirty="0" smtClean="0">
                <a:cs typeface="Times New Roman" pitchFamily="18" charset="0"/>
              </a:rPr>
              <a:t>К достоинствам топок с ЦКС в отношении экологии следует отнести высокую степень связывания                     и снижение концентрации             в уходящих газах за счет низкотемпературного сжигания. </a:t>
            </a:r>
            <a:endParaRPr lang="ru-RU" sz="3200" dirty="0" smtClean="0"/>
          </a:p>
          <a:p>
            <a:pPr indent="457200">
              <a:tabLst>
                <a:tab pos="457200" algn="l"/>
              </a:tabLst>
              <a:defRPr/>
            </a:pPr>
            <a:r>
              <a:rPr lang="ru-RU" sz="3200" dirty="0" smtClean="0">
                <a:cs typeface="Times New Roman" pitchFamily="18" charset="0"/>
              </a:rPr>
              <a:t>Одним из наиболее серьезных недостатков ЦКС являются трудности с использованием </a:t>
            </a:r>
            <a:r>
              <a:rPr lang="ru-RU" sz="3200" dirty="0" err="1" smtClean="0">
                <a:cs typeface="Times New Roman" pitchFamily="18" charset="0"/>
              </a:rPr>
              <a:t>золошлаков</a:t>
            </a:r>
            <a:r>
              <a:rPr lang="ru-RU" sz="3200" dirty="0" smtClean="0">
                <a:cs typeface="Times New Roman" pitchFamily="18" charset="0"/>
              </a:rPr>
              <a:t> ТЭС.</a:t>
            </a:r>
          </a:p>
          <a:p>
            <a:pPr indent="457200">
              <a:tabLst>
                <a:tab pos="457200" algn="l"/>
              </a:tabLst>
              <a:defRPr/>
            </a:pPr>
            <a:r>
              <a:rPr lang="ru-RU" sz="3200" dirty="0" smtClean="0">
                <a:cs typeface="Times New Roman" pitchFamily="18" charset="0"/>
              </a:rPr>
              <a:t> К настоящему времени прошли экспериментальную проверку следующие методы: </a:t>
            </a:r>
          </a:p>
          <a:p>
            <a:pPr lvl="2" indent="457200">
              <a:buFont typeface="Wingdings" pitchFamily="2" charset="2"/>
              <a:buChar char="v"/>
              <a:tabLst>
                <a:tab pos="457200" algn="l"/>
              </a:tabLst>
              <a:defRPr/>
            </a:pPr>
            <a:r>
              <a:rPr lang="ru-RU" sz="2600" dirty="0" smtClean="0">
                <a:cs typeface="Times New Roman" pitchFamily="18" charset="0"/>
              </a:rPr>
              <a:t>изготовление </a:t>
            </a:r>
            <a:r>
              <a:rPr lang="ru-RU" sz="2600" dirty="0" err="1" smtClean="0">
                <a:cs typeface="Times New Roman" pitchFamily="18" charset="0"/>
              </a:rPr>
              <a:t>безобжигового</a:t>
            </a:r>
            <a:r>
              <a:rPr lang="ru-RU" sz="2600" dirty="0" smtClean="0">
                <a:cs typeface="Times New Roman" pitchFamily="18" charset="0"/>
              </a:rPr>
              <a:t> гравия и бетона на его основе;</a:t>
            </a:r>
            <a:endParaRPr lang="ru-RU" sz="2600" dirty="0" smtClean="0"/>
          </a:p>
          <a:p>
            <a:pPr lvl="2" indent="457200">
              <a:buFont typeface="Wingdings" pitchFamily="2" charset="2"/>
              <a:buChar char="v"/>
              <a:tabLst>
                <a:tab pos="457200" algn="l"/>
              </a:tabLst>
              <a:defRPr/>
            </a:pPr>
            <a:r>
              <a:rPr lang="ru-RU" sz="2600" dirty="0" smtClean="0">
                <a:cs typeface="Times New Roman" pitchFamily="18" charset="0"/>
              </a:rPr>
              <a:t>для производства мелкозернистого бетона;</a:t>
            </a:r>
            <a:endParaRPr lang="ru-RU" sz="2600" dirty="0" smtClean="0"/>
          </a:p>
          <a:p>
            <a:pPr lvl="2" indent="457200">
              <a:buFont typeface="Wingdings" pitchFamily="2" charset="2"/>
              <a:buChar char="v"/>
              <a:tabLst>
                <a:tab pos="457200" algn="l"/>
              </a:tabLst>
              <a:defRPr/>
            </a:pPr>
            <a:r>
              <a:rPr lang="ru-RU" sz="2600" dirty="0" smtClean="0">
                <a:cs typeface="Times New Roman" pitchFamily="18" charset="0"/>
              </a:rPr>
              <a:t>для закладки выработанных шахт угледобывающей промышленности;</a:t>
            </a:r>
            <a:endParaRPr lang="ru-RU" sz="2600" dirty="0" smtClean="0"/>
          </a:p>
          <a:p>
            <a:pPr lvl="2" indent="457200">
              <a:buFont typeface="Wingdings" pitchFamily="2" charset="2"/>
              <a:buChar char="v"/>
              <a:tabLst>
                <a:tab pos="457200" algn="l"/>
              </a:tabLst>
              <a:defRPr/>
            </a:pPr>
            <a:r>
              <a:rPr lang="ru-RU" sz="2600" dirty="0" smtClean="0">
                <a:cs typeface="Times New Roman" pitchFamily="18" charset="0"/>
              </a:rPr>
              <a:t>для наращивания дамб существующих </a:t>
            </a:r>
            <a:r>
              <a:rPr lang="ru-RU" sz="2600" dirty="0" err="1" smtClean="0">
                <a:cs typeface="Times New Roman" pitchFamily="18" charset="0"/>
              </a:rPr>
              <a:t>золоотвалов</a:t>
            </a:r>
            <a:r>
              <a:rPr lang="ru-RU" sz="2600" dirty="0" smtClean="0">
                <a:cs typeface="Times New Roman" pitchFamily="18" charset="0"/>
              </a:rPr>
              <a:t>.</a:t>
            </a:r>
            <a:endParaRPr lang="ru-RU" sz="2600" dirty="0" smtClean="0"/>
          </a:p>
          <a:p>
            <a:endParaRPr lang="ru-RU" sz="32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graphicFrame>
        <p:nvGraphicFramePr>
          <p:cNvPr id="195585" name="Object 4"/>
          <p:cNvGraphicFramePr>
            <a:graphicFrameLocks noChangeAspect="1"/>
          </p:cNvGraphicFramePr>
          <p:nvPr/>
        </p:nvGraphicFramePr>
        <p:xfrm>
          <a:off x="3203848" y="1063045"/>
          <a:ext cx="648072" cy="449653"/>
        </p:xfrm>
        <a:graphic>
          <a:graphicData uri="http://schemas.openxmlformats.org/presentationml/2006/ole">
            <p:oleObj spid="_x0000_s195585" name="Equation" r:id="rId3" imgW="342751" imgH="241195" progId="Equation.DSMT4">
              <p:embed/>
            </p:oleObj>
          </a:graphicData>
        </a:graphic>
      </p:graphicFrame>
      <p:graphicFrame>
        <p:nvGraphicFramePr>
          <p:cNvPr id="195586" name="Object 3"/>
          <p:cNvGraphicFramePr>
            <a:graphicFrameLocks noChangeAspect="1"/>
          </p:cNvGraphicFramePr>
          <p:nvPr/>
        </p:nvGraphicFramePr>
        <p:xfrm>
          <a:off x="3851920" y="1268760"/>
          <a:ext cx="648146" cy="419016"/>
        </p:xfrm>
        <a:graphic>
          <a:graphicData uri="http://schemas.openxmlformats.org/presentationml/2006/ole">
            <p:oleObj spid="_x0000_s195586" name="Equation" r:id="rId4" imgW="380835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564904"/>
            <a:ext cx="8229600" cy="1398587"/>
          </a:xfrm>
        </p:spPr>
        <p:txBody>
          <a:bodyPr/>
          <a:lstStyle/>
          <a:p>
            <a:pPr algn="ctr"/>
            <a:r>
              <a:rPr lang="ru-RU" b="1" dirty="0" smtClean="0"/>
              <a:t>Классификация способов сероочистки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65541C-BEFA-4AD0-AE5B-6B4AC5BBB969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Абсорбционные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При которых сернистый ангидрид связывается химически в промывочной жидкости физическим путем посредством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молекулярного притяжения </a:t>
            </a:r>
            <a:r>
              <a:rPr lang="ru-RU" dirty="0" smtClean="0"/>
              <a:t>(</a:t>
            </a:r>
            <a:r>
              <a:rPr lang="ru-RU" i="1" dirty="0" smtClean="0"/>
              <a:t>абсорбция</a:t>
            </a:r>
            <a:r>
              <a:rPr lang="ru-RU" dirty="0" smtClean="0"/>
              <a:t> – поглощение вещества из растворов или газов твердыми телами или жидкостями, которое происходит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во всем объеме поглотителя </a:t>
            </a:r>
            <a:r>
              <a:rPr lang="ru-RU" dirty="0" smtClean="0"/>
              <a:t>– </a:t>
            </a:r>
            <a:r>
              <a:rPr lang="ru-RU" i="1" dirty="0" smtClean="0"/>
              <a:t>абсорбента</a:t>
            </a:r>
            <a:r>
              <a:rPr lang="ru-RU" dirty="0" smtClean="0"/>
              <a:t>), </a:t>
            </a:r>
          </a:p>
          <a:p>
            <a:r>
              <a:rPr lang="ru-RU" dirty="0" smtClean="0"/>
              <a:t>например, абсорбция на основе соединений аммиака (</a:t>
            </a:r>
            <a:r>
              <a:rPr lang="en-US" dirty="0" smtClean="0"/>
              <a:t>N</a:t>
            </a:r>
            <a:r>
              <a:rPr lang="ru-RU" dirty="0" smtClean="0"/>
              <a:t>Н</a:t>
            </a:r>
            <a:r>
              <a:rPr lang="ru-RU" baseline="-25000" dirty="0" smtClean="0"/>
              <a:t>3</a:t>
            </a:r>
            <a:r>
              <a:rPr lang="ru-RU" dirty="0" smtClean="0"/>
              <a:t>) к которым можно отнести процесс «</a:t>
            </a:r>
            <a:r>
              <a:rPr lang="en-US" dirty="0" smtClean="0"/>
              <a:t>IFP</a:t>
            </a:r>
            <a:r>
              <a:rPr lang="ru-RU" dirty="0" smtClean="0"/>
              <a:t>» (Французский институт нефти) по которому работает более 40 установок в мире (в том числе 10 в США), процесс </a:t>
            </a:r>
            <a:r>
              <a:rPr lang="en-US" dirty="0" smtClean="0"/>
              <a:t>Cominco</a:t>
            </a:r>
            <a:r>
              <a:rPr lang="ru-RU" dirty="0" smtClean="0"/>
              <a:t> (</a:t>
            </a:r>
            <a:r>
              <a:rPr lang="en-US" dirty="0" smtClean="0"/>
              <a:t>Cominco Engineering Services Limited</a:t>
            </a:r>
            <a:r>
              <a:rPr lang="ru-RU" dirty="0" smtClean="0"/>
              <a:t>), Британская Колумбия, Канада; процессы «</a:t>
            </a:r>
            <a:r>
              <a:rPr lang="ru-RU" dirty="0" err="1" smtClean="0"/>
              <a:t>Соксал</a:t>
            </a:r>
            <a:r>
              <a:rPr lang="ru-RU" dirty="0" smtClean="0"/>
              <a:t>», «</a:t>
            </a:r>
            <a:r>
              <a:rPr lang="ru-RU" dirty="0" err="1" smtClean="0"/>
              <a:t>Сульф-икс</a:t>
            </a:r>
            <a:r>
              <a:rPr lang="ru-RU" dirty="0" smtClean="0"/>
              <a:t>», США; процесс «</a:t>
            </a:r>
            <a:r>
              <a:rPr lang="en-US" dirty="0" err="1" smtClean="0"/>
              <a:t>Elsorb</a:t>
            </a:r>
            <a:r>
              <a:rPr lang="ru-RU" dirty="0" smtClean="0"/>
              <a:t>», Норвегия; процессы «</a:t>
            </a:r>
            <a:r>
              <a:rPr lang="en-US" dirty="0" smtClean="0"/>
              <a:t>E</a:t>
            </a:r>
            <a:r>
              <a:rPr lang="ru-RU" dirty="0" smtClean="0"/>
              <a:t>-</a:t>
            </a:r>
            <a:r>
              <a:rPr lang="en-US" dirty="0" smtClean="0"/>
              <a:t>SO</a:t>
            </a:r>
            <a:r>
              <a:rPr lang="en-US" baseline="-25000" dirty="0" smtClean="0"/>
              <a:t>X</a:t>
            </a:r>
            <a:r>
              <a:rPr lang="ru-RU" dirty="0" smtClean="0"/>
              <a:t>», «</a:t>
            </a:r>
            <a:r>
              <a:rPr lang="en-US" dirty="0" smtClean="0"/>
              <a:t>Lids</a:t>
            </a:r>
            <a:r>
              <a:rPr lang="ru-RU" dirty="0" smtClean="0"/>
              <a:t>», кампания </a:t>
            </a:r>
            <a:r>
              <a:rPr lang="ru-RU" dirty="0" err="1" smtClean="0"/>
              <a:t>Бабкок-Вилклкс</a:t>
            </a:r>
            <a:r>
              <a:rPr lang="ru-RU" dirty="0" smtClean="0"/>
              <a:t>, США и др.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Адсорбционные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которых происходит связывание сернистого ангидрида с поверхностью твердого материала чисто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физическими силами</a:t>
            </a:r>
            <a:r>
              <a:rPr lang="ru-RU" dirty="0" smtClean="0"/>
              <a:t> взаимодействия (</a:t>
            </a:r>
            <a:r>
              <a:rPr lang="ru-RU" i="1" dirty="0" smtClean="0"/>
              <a:t>адсорбция</a:t>
            </a:r>
            <a:r>
              <a:rPr lang="ru-RU" dirty="0" smtClean="0"/>
              <a:t> – поглощение вещества из растворов или газов твердыми телами или жидкостями, которое происходит только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на поверхности поглотителя </a:t>
            </a:r>
            <a:r>
              <a:rPr lang="ru-RU" dirty="0" smtClean="0"/>
              <a:t>–</a:t>
            </a:r>
            <a:r>
              <a:rPr lang="ru-RU" i="1" dirty="0" smtClean="0"/>
              <a:t>адсорбента</a:t>
            </a:r>
            <a:r>
              <a:rPr lang="ru-RU" dirty="0" smtClean="0"/>
              <a:t>, например активированного угля)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accent1"/>
                </a:solidFill>
              </a:rPr>
              <a:t>Хемосорбционные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При которых происходит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химическое связывание</a:t>
            </a:r>
            <a:r>
              <a:rPr lang="ru-RU" dirty="0" smtClean="0"/>
              <a:t> с твердым материалом.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установок сероочистки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288" y="1268760"/>
          <a:ext cx="8496944" cy="5232093"/>
        </p:xfrm>
        <a:graphic>
          <a:graphicData uri="http://schemas.openxmlformats.org/drawingml/2006/table">
            <a:tbl>
              <a:tblPr>
                <a:solidFill>
                  <a:srgbClr val="7030A0"/>
                </a:solidFill>
                <a:tableStyleId>{18603FDC-E32A-4AB5-989C-0864C3EAD2B8}</a:tableStyleId>
              </a:tblPr>
              <a:tblGrid>
                <a:gridCol w="1835682"/>
                <a:gridCol w="1664425"/>
                <a:gridCol w="1666207"/>
                <a:gridCol w="1664423"/>
                <a:gridCol w="1666207"/>
              </a:tblGrid>
              <a:tr h="15140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Кратность использования реагента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Степень улавливания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Агрегатное состояние реагента и отхода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  Длительность   работы установки  в течение СО рабочей компании котла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Совмещение с котлом или другим котельным оборудован.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99172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Регенеративные (многократного использования)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Малая степень (10-35 %)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Сухие реагенты в отход в сухом виде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Постоянная работа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u="none" strike="noStrike" cap="none" normalizeH="0" baseline="0" smtClean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Совмещение с котлом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9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Средняя степень (35-70 %)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Мокро-сухие (реагент в жидком виде, отход в сухом)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u="none" strike="noStrike" cap="none" normalizeH="0" baseline="0" smtClean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Совмещение с золоуловителем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4290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Нерегенеративные</a:t>
                      </a:r>
                      <a:endParaRPr kumimoji="0" lang="ru-RU" sz="1400" b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(однократного  использования)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Периодическая (сезонная работа)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7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Высокая степень (</a:t>
                      </a:r>
                      <a:r>
                        <a:rPr kumimoji="0" lang="ru-RU" sz="1400" b="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  <a:sym typeface="Symbol" pitchFamily="18" charset="2"/>
                        </a:rPr>
                        <a:t></a:t>
                      </a:r>
                      <a:r>
                        <a:rPr kumimoji="0" lang="ru-RU" sz="1400" b="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70 %)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Мокрые (регент  и отход в виде суспензии или раствора)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Специальные аппараты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9765" marR="597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0F3D9A25-3EEB-42DC-B75C-1908EE564495}" type="slidenum">
              <a:rPr lang="ru-RU" smtClean="0"/>
              <a:pPr/>
              <a:t>33</a:t>
            </a:fld>
            <a:endParaRPr lang="ru-RU" smtClean="0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0" y="853866"/>
            <a:ext cx="9144000" cy="5262979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sz="20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Сухие методы </a:t>
            </a:r>
            <a:r>
              <a:rPr lang="ru-RU" sz="2000" dirty="0">
                <a:latin typeface="+mn-lt"/>
                <a:cs typeface="Times New Roman" pitchFamily="18" charset="0"/>
              </a:rPr>
              <a:t>основаны на вводе в дымовые газы сухого реагента в </a:t>
            </a:r>
            <a:r>
              <a:rPr lang="ru-RU" sz="2000" dirty="0" err="1">
                <a:latin typeface="+mn-lt"/>
                <a:cs typeface="Times New Roman" pitchFamily="18" charset="0"/>
              </a:rPr>
              <a:t>тонкодиспергированном</a:t>
            </a:r>
            <a:r>
              <a:rPr lang="ru-RU" sz="2000" dirty="0">
                <a:latin typeface="+mn-lt"/>
                <a:cs typeface="Times New Roman" pitchFamily="18" charset="0"/>
              </a:rPr>
              <a:t> (размолотом) виде. Так как в твердом веществе не происходит перемешивание, хемосорбция происходит только на поверхности частиц. Поэтому внутри частиц всегда остается большое количество </a:t>
            </a:r>
            <a:r>
              <a:rPr lang="ru-RU" sz="2000" dirty="0" err="1">
                <a:latin typeface="+mn-lt"/>
                <a:cs typeface="Times New Roman" pitchFamily="18" charset="0"/>
              </a:rPr>
              <a:t>непрореагировавшего</a:t>
            </a:r>
            <a:r>
              <a:rPr lang="ru-RU" sz="2000" dirty="0">
                <a:latin typeface="+mn-lt"/>
                <a:cs typeface="Times New Roman" pitchFamily="18" charset="0"/>
              </a:rPr>
              <a:t> реагента.</a:t>
            </a:r>
            <a:endParaRPr lang="ru-RU" sz="2000" dirty="0">
              <a:latin typeface="+mn-lt"/>
            </a:endParaRPr>
          </a:p>
          <a:p>
            <a:pPr indent="457200" algn="just" eaLnBrk="0" hangingPunct="0"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Однако с увеличением степени измельчения усложняется схема его приготовления, увеличиваются капитальные и эксплуатационные расходы. </a:t>
            </a:r>
          </a:p>
          <a:p>
            <a:pPr indent="457200" algn="just" eaLnBrk="0" hangingPunct="0">
              <a:defRPr/>
            </a:pPr>
            <a:endParaRPr lang="ru-RU" sz="2000" dirty="0">
              <a:latin typeface="+mn-lt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ru-RU" sz="20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Существуют два направления сухой очистки:</a:t>
            </a:r>
          </a:p>
          <a:p>
            <a:pPr indent="457200" algn="just" eaLnBrk="0" hangingPunct="0">
              <a:defRPr/>
            </a:pPr>
            <a:endParaRPr lang="ru-RU" sz="2000" dirty="0">
              <a:latin typeface="+mn-lt"/>
            </a:endParaRPr>
          </a:p>
          <a:p>
            <a:pPr indent="457200" algn="just" eaLnBrk="0" hangingPunct="0">
              <a:buFont typeface="Wingdings" pitchFamily="2" charset="2"/>
              <a:buChar char="Ø"/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получение реагента из вводимого в дымовые газы вещества с последующим взаимодействием полученного реагента с диоксидом серы </a:t>
            </a:r>
          </a:p>
          <a:p>
            <a:pPr indent="457200" algn="just" eaLnBrk="0" hangingPunct="0">
              <a:buFont typeface="Wingdings" pitchFamily="2" charset="2"/>
              <a:buChar char="Ø"/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ввод в дымовые газы готового реагента, который сразу начинает связывать диоксид серы </a:t>
            </a:r>
            <a:endParaRPr lang="ru-RU" sz="2000" dirty="0">
              <a:latin typeface="+mn-lt"/>
            </a:endParaRPr>
          </a:p>
          <a:p>
            <a:pPr indent="457200" algn="just" eaLnBrk="0" hangingPunct="0">
              <a:buFontTx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4FF324D0-6052-4778-894E-F8979BB0D390}" type="slidenum">
              <a:rPr lang="ru-RU" smtClean="0"/>
              <a:pPr/>
              <a:t>34</a:t>
            </a:fld>
            <a:endParaRPr lang="ru-RU" smtClean="0"/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3419475" y="765175"/>
          <a:ext cx="1314450" cy="576263"/>
        </p:xfrm>
        <a:graphic>
          <a:graphicData uri="http://schemas.openxmlformats.org/presentationml/2006/ole">
            <p:oleObj spid="_x0000_s8194" name="Equation" r:id="rId3" imgW="545863" imgH="241195" progId="Equation.DSMT4">
              <p:embed/>
            </p:oleObj>
          </a:graphicData>
        </a:graphic>
      </p:graphicFrame>
      <p:graphicFrame>
        <p:nvGraphicFramePr>
          <p:cNvPr id="8195" name="Object 5"/>
          <p:cNvGraphicFramePr>
            <a:graphicFrameLocks noChangeAspect="1"/>
          </p:cNvGraphicFramePr>
          <p:nvPr/>
        </p:nvGraphicFramePr>
        <p:xfrm>
          <a:off x="2195513" y="1628775"/>
          <a:ext cx="863600" cy="442913"/>
        </p:xfrm>
        <a:graphic>
          <a:graphicData uri="http://schemas.openxmlformats.org/presentationml/2006/ole">
            <p:oleObj spid="_x0000_s8195" name="Equation" r:id="rId4" imgW="368300" imgH="190500" progId="Equation.DSMT4">
              <p:embed/>
            </p:oleObj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3635375" y="1628775"/>
          <a:ext cx="820738" cy="525463"/>
        </p:xfrm>
        <a:graphic>
          <a:graphicData uri="http://schemas.openxmlformats.org/presentationml/2006/ole">
            <p:oleObj spid="_x0000_s8196" name="Equation" r:id="rId5" imgW="368300" imgH="241300" progId="Equation.DSMT4">
              <p:embed/>
            </p:oleObj>
          </a:graphicData>
        </a:graphic>
      </p:graphicFrame>
      <p:graphicFrame>
        <p:nvGraphicFramePr>
          <p:cNvPr id="8197" name="Object 3"/>
          <p:cNvGraphicFramePr>
            <a:graphicFrameLocks noChangeAspect="1"/>
          </p:cNvGraphicFramePr>
          <p:nvPr/>
        </p:nvGraphicFramePr>
        <p:xfrm>
          <a:off x="4067175" y="2420938"/>
          <a:ext cx="1516063" cy="525462"/>
        </p:xfrm>
        <a:graphic>
          <a:graphicData uri="http://schemas.openxmlformats.org/presentationml/2006/ole">
            <p:oleObj spid="_x0000_s8197" name="Equation" r:id="rId6" imgW="685800" imgH="241300" progId="Equation.DSMT4">
              <p:embed/>
            </p:oleObj>
          </a:graphicData>
        </a:graphic>
      </p:graphicFrame>
      <p:graphicFrame>
        <p:nvGraphicFramePr>
          <p:cNvPr id="8198" name="Object 2"/>
          <p:cNvGraphicFramePr>
            <a:graphicFrameLocks noChangeAspect="1"/>
          </p:cNvGraphicFramePr>
          <p:nvPr/>
        </p:nvGraphicFramePr>
        <p:xfrm>
          <a:off x="1908175" y="3213100"/>
          <a:ext cx="1117600" cy="406400"/>
        </p:xfrm>
        <a:graphic>
          <a:graphicData uri="http://schemas.openxmlformats.org/presentationml/2006/ole">
            <p:oleObj spid="_x0000_s8198" name="Equation" r:id="rId7" imgW="520474" imgH="190417" progId="Equation.DSMT4">
              <p:embed/>
            </p:oleObj>
          </a:graphicData>
        </a:graphic>
      </p:graphicFrame>
      <p:graphicFrame>
        <p:nvGraphicFramePr>
          <p:cNvPr id="8199" name="Object 1"/>
          <p:cNvGraphicFramePr>
            <a:graphicFrameLocks noChangeAspect="1"/>
          </p:cNvGraphicFramePr>
          <p:nvPr/>
        </p:nvGraphicFramePr>
        <p:xfrm>
          <a:off x="1331913" y="4581525"/>
          <a:ext cx="860425" cy="598488"/>
        </p:xfrm>
        <a:graphic>
          <a:graphicData uri="http://schemas.openxmlformats.org/presentationml/2006/ole">
            <p:oleObj spid="_x0000_s8199" name="Equation" r:id="rId8" imgW="342751" imgH="241195" progId="Equation.DSMT4">
              <p:embed/>
            </p:oleObj>
          </a:graphicData>
        </a:graphic>
      </p:graphicFrame>
      <p:sp>
        <p:nvSpPr>
          <p:cNvPr id="7178" name="Rectangle 7"/>
          <p:cNvSpPr>
            <a:spLocks noChangeArrowheads="1"/>
          </p:cNvSpPr>
          <p:nvPr/>
        </p:nvSpPr>
        <p:spPr bwMode="auto">
          <a:xfrm>
            <a:off x="0" y="476250"/>
            <a:ext cx="8915400" cy="369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sz="1800" dirty="0">
                <a:latin typeface="+mn-lt"/>
                <a:cs typeface="Times New Roman" pitchFamily="18" charset="0"/>
              </a:rPr>
              <a:t>В первом случае в качестве  реагента применяется известняк (кальцит) </a:t>
            </a:r>
            <a:endParaRPr lang="ru-RU" sz="1800" dirty="0">
              <a:latin typeface="+mn-lt"/>
            </a:endParaRPr>
          </a:p>
        </p:txBody>
      </p:sp>
      <p:sp>
        <p:nvSpPr>
          <p:cNvPr id="7179" name="Rectangle 8"/>
          <p:cNvSpPr>
            <a:spLocks noChangeArrowheads="1"/>
          </p:cNvSpPr>
          <p:nvPr/>
        </p:nvSpPr>
        <p:spPr bwMode="auto">
          <a:xfrm>
            <a:off x="0" y="1341438"/>
            <a:ext cx="9144000" cy="646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dirty="0">
                <a:cs typeface="Times New Roman" pitchFamily="18" charset="0"/>
              </a:rPr>
              <a:t> </a:t>
            </a:r>
            <a:r>
              <a:rPr lang="ru-RU" sz="1800" dirty="0">
                <a:latin typeface="+mn-lt"/>
                <a:cs typeface="Times New Roman" pitchFamily="18" charset="0"/>
              </a:rPr>
              <a:t>– нейтральное вещество, которое под воздействием высоких температур разлагается на </a:t>
            </a:r>
            <a:endParaRPr lang="ru-RU" sz="1800" dirty="0">
              <a:latin typeface="+mn-lt"/>
            </a:endParaRPr>
          </a:p>
        </p:txBody>
      </p:sp>
      <p:sp>
        <p:nvSpPr>
          <p:cNvPr id="7180" name="Rectangle 9"/>
          <p:cNvSpPr>
            <a:spLocks noChangeArrowheads="1"/>
          </p:cNvSpPr>
          <p:nvPr/>
        </p:nvSpPr>
        <p:spPr bwMode="auto">
          <a:xfrm>
            <a:off x="2555875" y="1628775"/>
            <a:ext cx="1584325" cy="369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sz="1800" dirty="0">
                <a:latin typeface="+mn-lt"/>
                <a:cs typeface="Times New Roman" pitchFamily="18" charset="0"/>
              </a:rPr>
              <a:t> и </a:t>
            </a:r>
            <a:endParaRPr lang="ru-RU" sz="1800" dirty="0">
              <a:latin typeface="+mn-lt"/>
            </a:endParaRPr>
          </a:p>
        </p:txBody>
      </p:sp>
      <p:sp>
        <p:nvSpPr>
          <p:cNvPr id="7181" name="Rectangle 10"/>
          <p:cNvSpPr>
            <a:spLocks noChangeArrowheads="1"/>
          </p:cNvSpPr>
          <p:nvPr/>
        </p:nvSpPr>
        <p:spPr bwMode="auto">
          <a:xfrm>
            <a:off x="0" y="2492375"/>
            <a:ext cx="4643438" cy="369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sz="1800" dirty="0">
                <a:latin typeface="+mn-lt"/>
                <a:cs typeface="Times New Roman" pitchFamily="18" charset="0"/>
              </a:rPr>
              <a:t>во втором случае - известь </a:t>
            </a:r>
            <a:endParaRPr lang="ru-RU" sz="1800" dirty="0">
              <a:latin typeface="+mn-lt"/>
            </a:endParaRPr>
          </a:p>
        </p:txBody>
      </p:sp>
      <p:sp>
        <p:nvSpPr>
          <p:cNvPr id="7182" name="Rectangle 11"/>
          <p:cNvSpPr>
            <a:spLocks noChangeArrowheads="1"/>
          </p:cNvSpPr>
          <p:nvPr/>
        </p:nvSpPr>
        <p:spPr bwMode="auto">
          <a:xfrm>
            <a:off x="179388" y="3213100"/>
            <a:ext cx="1552575" cy="369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sz="1800" baseline="-30000" dirty="0">
                <a:latin typeface="+mn-lt"/>
                <a:cs typeface="Times New Roman" pitchFamily="18" charset="0"/>
              </a:rPr>
              <a:t>  </a:t>
            </a:r>
            <a:r>
              <a:rPr lang="ru-RU" sz="1800" dirty="0">
                <a:latin typeface="+mn-lt"/>
                <a:cs typeface="Times New Roman" pitchFamily="18" charset="0"/>
              </a:rPr>
              <a:t>и</a:t>
            </a:r>
            <a:r>
              <a:rPr lang="ru-RU" sz="1800" baseline="-30000" dirty="0">
                <a:latin typeface="+mn-lt"/>
                <a:cs typeface="Times New Roman" pitchFamily="18" charset="0"/>
              </a:rPr>
              <a:t> </a:t>
            </a:r>
            <a:r>
              <a:rPr lang="ru-RU" sz="1800" dirty="0">
                <a:latin typeface="+mn-lt"/>
                <a:cs typeface="Times New Roman" pitchFamily="18" charset="0"/>
              </a:rPr>
              <a:t>сода </a:t>
            </a:r>
            <a:endParaRPr lang="ru-RU" sz="1800" dirty="0">
              <a:latin typeface="+mn-lt"/>
            </a:endParaRPr>
          </a:p>
        </p:txBody>
      </p:sp>
      <p:sp>
        <p:nvSpPr>
          <p:cNvPr id="7183" name="Rectangle 12"/>
          <p:cNvSpPr>
            <a:spLocks noChangeArrowheads="1"/>
          </p:cNvSpPr>
          <p:nvPr/>
        </p:nvSpPr>
        <p:spPr bwMode="auto">
          <a:xfrm>
            <a:off x="0" y="4221163"/>
            <a:ext cx="9144000" cy="646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dirty="0">
                <a:cs typeface="Times New Roman" pitchFamily="18" charset="0"/>
              </a:rPr>
              <a:t> </a:t>
            </a:r>
            <a:r>
              <a:rPr lang="ru-RU" sz="1800" dirty="0">
                <a:latin typeface="+mn-lt"/>
                <a:cs typeface="Times New Roman" pitchFamily="18" charset="0"/>
              </a:rPr>
              <a:t>Наиболее простая сухая известняковая технология очистки дымовых газов от </a:t>
            </a:r>
            <a:endParaRPr lang="ru-RU" sz="1800" dirty="0">
              <a:latin typeface="+mn-lt"/>
            </a:endParaRPr>
          </a:p>
        </p:txBody>
      </p:sp>
      <p:sp>
        <p:nvSpPr>
          <p:cNvPr id="7184" name="Rectangle 13"/>
          <p:cNvSpPr>
            <a:spLocks noChangeArrowheads="1"/>
          </p:cNvSpPr>
          <p:nvPr/>
        </p:nvSpPr>
        <p:spPr bwMode="auto">
          <a:xfrm>
            <a:off x="323850" y="5373688"/>
            <a:ext cx="8604250" cy="646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baseline="-30000" dirty="0">
                <a:cs typeface="Times New Roman" pitchFamily="18" charset="0"/>
              </a:rPr>
              <a:t> </a:t>
            </a:r>
            <a:r>
              <a:rPr lang="ru-RU" sz="1800" dirty="0">
                <a:latin typeface="+mn-lt"/>
                <a:cs typeface="Times New Roman" pitchFamily="18" charset="0"/>
              </a:rPr>
              <a:t>предполагает ввод размолотого известняка (извести) в топливо или подача в горелки. </a:t>
            </a:r>
            <a:endParaRPr lang="ru-RU" sz="1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Сухая известняковая технология  (СИТ).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3200" dirty="0" smtClean="0">
                <a:cs typeface="Times New Roman" pitchFamily="18" charset="0"/>
              </a:rPr>
              <a:t>При температуре 1000—1100ºС происходит  обжиг тонко размолотого известняка в топочной камере до образования активной извести с последующим ее взаимодействием с диоксидом серы. Основные химические реакции этой технологии:</a:t>
            </a:r>
          </a:p>
          <a:p>
            <a:endParaRPr lang="ru-RU" sz="3200" dirty="0" smtClean="0">
              <a:cs typeface="Times New Roman" pitchFamily="18" charset="0"/>
            </a:endParaRPr>
          </a:p>
          <a:p>
            <a:endParaRPr lang="ru-RU" sz="3200" dirty="0" smtClean="0">
              <a:cs typeface="Times New Roman" pitchFamily="18" charset="0"/>
            </a:endParaRPr>
          </a:p>
          <a:p>
            <a:endParaRPr lang="ru-RU" sz="3200" dirty="0" smtClean="0">
              <a:cs typeface="Times New Roman" pitchFamily="18" charset="0"/>
            </a:endParaRPr>
          </a:p>
          <a:p>
            <a:endParaRPr lang="ru-RU" sz="3200" dirty="0" smtClean="0">
              <a:cs typeface="Times New Roman" pitchFamily="18" charset="0"/>
            </a:endParaRPr>
          </a:p>
          <a:p>
            <a:endParaRPr lang="ru-RU" sz="3200" dirty="0" smtClean="0">
              <a:cs typeface="Times New Roman" pitchFamily="18" charset="0"/>
            </a:endParaRPr>
          </a:p>
          <a:p>
            <a:r>
              <a:rPr lang="ru-RU" sz="3200" dirty="0" smtClean="0">
                <a:cs typeface="Times New Roman" pitchFamily="18" charset="0"/>
              </a:rPr>
              <a:t>Схема установки сероочистки  СИТ, рекомендованная </a:t>
            </a:r>
            <a:r>
              <a:rPr lang="ru-RU" sz="3200" dirty="0" err="1" smtClean="0">
                <a:cs typeface="Times New Roman" pitchFamily="18" charset="0"/>
              </a:rPr>
              <a:t>УралВТИ</a:t>
            </a:r>
            <a:r>
              <a:rPr lang="ru-RU" sz="3200" dirty="0" smtClean="0">
                <a:cs typeface="Times New Roman" pitchFamily="18" charset="0"/>
              </a:rPr>
              <a:t> </a:t>
            </a:r>
            <a:endParaRPr lang="ru-RU" sz="32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  <p:graphicFrame>
        <p:nvGraphicFramePr>
          <p:cNvPr id="254978" name="Object 2"/>
          <p:cNvGraphicFramePr>
            <a:graphicFrameLocks noChangeAspect="1"/>
          </p:cNvGraphicFramePr>
          <p:nvPr/>
        </p:nvGraphicFramePr>
        <p:xfrm>
          <a:off x="1907704" y="3933056"/>
          <a:ext cx="4891087" cy="698500"/>
        </p:xfrm>
        <a:graphic>
          <a:graphicData uri="http://schemas.openxmlformats.org/presentationml/2006/ole">
            <p:oleObj spid="_x0000_s254978" name="Equation" r:id="rId3" imgW="1866090" imgH="266584" progId="Equation.DSMT4">
              <p:embed/>
            </p:oleObj>
          </a:graphicData>
        </a:graphic>
      </p:graphicFrame>
      <p:graphicFrame>
        <p:nvGraphicFramePr>
          <p:cNvPr id="254979" name="Object 1"/>
          <p:cNvGraphicFramePr>
            <a:graphicFrameLocks noChangeAspect="1"/>
          </p:cNvGraphicFramePr>
          <p:nvPr/>
        </p:nvGraphicFramePr>
        <p:xfrm>
          <a:off x="1835696" y="4869160"/>
          <a:ext cx="5192713" cy="598487"/>
        </p:xfrm>
        <a:graphic>
          <a:graphicData uri="http://schemas.openxmlformats.org/presentationml/2006/ole">
            <p:oleObj spid="_x0000_s254979" name="Equation" r:id="rId4" imgW="2070100" imgH="241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8686800" cy="6408712"/>
          </a:xfrm>
        </p:spPr>
        <p:txBody>
          <a:bodyPr>
            <a:normAutofit fontScale="77500" lnSpcReduction="20000"/>
          </a:bodyPr>
          <a:lstStyle/>
          <a:p>
            <a:pPr indent="457200"/>
            <a:r>
              <a:rPr lang="ru-RU" dirty="0" smtClean="0">
                <a:cs typeface="Times New Roman" pitchFamily="18" charset="0"/>
              </a:rPr>
              <a:t>Установка работает следующим образом. Размолотый известняк из стационарной силосной башни </a:t>
            </a:r>
            <a:r>
              <a:rPr lang="ru-RU" i="1" dirty="0" smtClean="0">
                <a:cs typeface="Times New Roman" pitchFamily="18" charset="0"/>
              </a:rPr>
              <a:t>1</a:t>
            </a:r>
            <a:r>
              <a:rPr lang="ru-RU" dirty="0" smtClean="0">
                <a:cs typeface="Times New Roman" pitchFamily="18" charset="0"/>
              </a:rPr>
              <a:t> подают в расходный бункер </a:t>
            </a:r>
            <a:r>
              <a:rPr lang="ru-RU" i="1" dirty="0" smtClean="0">
                <a:cs typeface="Times New Roman" pitchFamily="18" charset="0"/>
              </a:rPr>
              <a:t>2</a:t>
            </a:r>
            <a:r>
              <a:rPr lang="ru-RU" dirty="0" smtClean="0">
                <a:cs typeface="Times New Roman" pitchFamily="18" charset="0"/>
              </a:rPr>
              <a:t>, а из него — в верхнюю часть топочной камеры, где имеется зона с температурой дымовых газов 1000—1100 </a:t>
            </a:r>
            <a:r>
              <a:rPr lang="ru-RU" dirty="0" err="1" smtClean="0">
                <a:cs typeface="Times New Roman" pitchFamily="18" charset="0"/>
              </a:rPr>
              <a:t>ºС</a:t>
            </a:r>
            <a:r>
              <a:rPr lang="ru-RU" dirty="0" smtClean="0">
                <a:cs typeface="Times New Roman" pitchFamily="18" charset="0"/>
              </a:rPr>
              <a:t>. Частицы известняка при этой температуре разлагаются с образованием извести, которая взаимодействует с          при температуре газов около 850 </a:t>
            </a:r>
            <a:r>
              <a:rPr lang="ru-RU" dirty="0" err="1" smtClean="0">
                <a:cs typeface="Times New Roman" pitchFamily="18" charset="0"/>
              </a:rPr>
              <a:t>ºС</a:t>
            </a:r>
            <a:r>
              <a:rPr lang="ru-RU" dirty="0" smtClean="0">
                <a:cs typeface="Times New Roman" pitchFamily="18" charset="0"/>
              </a:rPr>
              <a:t>. При температуре газов приблизительно 500 </a:t>
            </a:r>
            <a:r>
              <a:rPr lang="ru-RU" dirty="0" err="1" smtClean="0">
                <a:cs typeface="Times New Roman" pitchFamily="18" charset="0"/>
              </a:rPr>
              <a:t>ºС </a:t>
            </a:r>
            <a:r>
              <a:rPr lang="ru-RU" dirty="0" smtClean="0">
                <a:cs typeface="Times New Roman" pitchFamily="18" charset="0"/>
              </a:rPr>
              <a:t>связывание диоксида серы прекращается, и летучая смесь золы с отходами сероочистки уходит с дымовыми газами в золоуловитель. В результате реакции образуется безводный гипс (ангидрид). </a:t>
            </a:r>
          </a:p>
          <a:p>
            <a:pPr indent="457200"/>
            <a:r>
              <a:rPr lang="ru-RU" dirty="0" smtClean="0">
                <a:cs typeface="Times New Roman" pitchFamily="18" charset="0"/>
              </a:rPr>
              <a:t>Наличие в продуктах сгорания безводного гипса может привести к образованию в скрубберах-пылеуловителях трудно удаляемых отложений, поэтому необходимо обеспечивать точный химический баланс в золоуловителях. </a:t>
            </a:r>
            <a:endParaRPr lang="ru-RU" sz="1400" dirty="0" smtClean="0"/>
          </a:p>
          <a:p>
            <a:pPr indent="457200"/>
            <a:r>
              <a:rPr lang="ru-RU" dirty="0" smtClean="0">
                <a:cs typeface="Times New Roman" pitchFamily="18" charset="0"/>
              </a:rPr>
              <a:t>Отходами в этой технологии является смесь золы с безводным гипсом и оксидом кальция, которые можно применить для дорожного строительства или заполнения земельных </a:t>
            </a:r>
            <a:r>
              <a:rPr lang="ru-RU" dirty="0" err="1" smtClean="0">
                <a:cs typeface="Times New Roman" pitchFamily="18" charset="0"/>
              </a:rPr>
              <a:t>неудобиц</a:t>
            </a:r>
            <a:r>
              <a:rPr lang="ru-RU" dirty="0" smtClean="0">
                <a:cs typeface="Times New Roman" pitchFamily="18" charset="0"/>
              </a:rPr>
              <a:t>.</a:t>
            </a:r>
            <a:endParaRPr lang="ru-RU" dirty="0" smtClean="0"/>
          </a:p>
          <a:p>
            <a:pPr indent="45720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  <p:graphicFrame>
        <p:nvGraphicFramePr>
          <p:cNvPr id="257026" name="Object 1"/>
          <p:cNvGraphicFramePr>
            <a:graphicFrameLocks noChangeAspect="1"/>
          </p:cNvGraphicFramePr>
          <p:nvPr/>
        </p:nvGraphicFramePr>
        <p:xfrm>
          <a:off x="8028384" y="1844824"/>
          <a:ext cx="725487" cy="503238"/>
        </p:xfrm>
        <a:graphic>
          <a:graphicData uri="http://schemas.openxmlformats.org/presentationml/2006/ole">
            <p:oleObj spid="_x0000_s257026" r:id="rId3" imgW="342751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9258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Принципиальная схема СИТ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661248"/>
            <a:ext cx="8640960" cy="1008112"/>
          </a:xfrm>
        </p:spPr>
        <p:txBody>
          <a:bodyPr>
            <a:normAutofit fontScale="55000" lnSpcReduction="20000"/>
          </a:bodyPr>
          <a:lstStyle/>
          <a:p>
            <a:r>
              <a:rPr lang="ru-RU" sz="3200" i="1" dirty="0" smtClean="0">
                <a:cs typeface="Times New Roman" pitchFamily="18" charset="0"/>
              </a:rPr>
              <a:t>1</a:t>
            </a:r>
            <a:r>
              <a:rPr lang="ru-RU" sz="3200" dirty="0" smtClean="0">
                <a:cs typeface="Times New Roman" pitchFamily="18" charset="0"/>
              </a:rPr>
              <a:t> — силосная башня для хранения размолотого известняка; </a:t>
            </a:r>
            <a:r>
              <a:rPr lang="ru-RU" sz="3200" i="1" dirty="0" smtClean="0">
                <a:cs typeface="Times New Roman" pitchFamily="18" charset="0"/>
              </a:rPr>
              <a:t>2</a:t>
            </a:r>
            <a:r>
              <a:rPr lang="ru-RU" sz="3200" dirty="0" smtClean="0">
                <a:cs typeface="Times New Roman" pitchFamily="18" charset="0"/>
              </a:rPr>
              <a:t> — расходный бункер; </a:t>
            </a:r>
            <a:r>
              <a:rPr lang="ru-RU" sz="3200" i="1" dirty="0" smtClean="0">
                <a:cs typeface="Times New Roman" pitchFamily="18" charset="0"/>
              </a:rPr>
              <a:t>3</a:t>
            </a:r>
            <a:r>
              <a:rPr lang="ru-RU" sz="3200" dirty="0" smtClean="0">
                <a:cs typeface="Times New Roman" pitchFamily="18" charset="0"/>
              </a:rPr>
              <a:t> — система пневмотранспорта известняка в топку котла и его распределения в поперечном сечении топочной камеры</a:t>
            </a:r>
            <a:endParaRPr lang="ru-RU" sz="32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683568" y="836712"/>
          <a:ext cx="7704137" cy="4713287"/>
        </p:xfrm>
        <a:graphic>
          <a:graphicData uri="http://schemas.openxmlformats.org/presentationml/2006/ole">
            <p:oleObj spid="_x0000_s256002" name="CorelDRAW" r:id="rId3" imgW="5505450" imgH="3257550" progId="">
              <p:embed/>
            </p:oleObj>
          </a:graphicData>
        </a:graphic>
      </p:graphicFrame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427984" y="908720"/>
            <a:ext cx="1120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1000-1100 С</a:t>
            </a:r>
          </a:p>
        </p:txBody>
      </p:sp>
      <p:sp>
        <p:nvSpPr>
          <p:cNvPr id="8" name="Прямоугольник 8"/>
          <p:cNvSpPr>
            <a:spLocks noChangeArrowheads="1"/>
          </p:cNvSpPr>
          <p:nvPr/>
        </p:nvSpPr>
        <p:spPr bwMode="auto">
          <a:xfrm>
            <a:off x="3563888" y="4293096"/>
            <a:ext cx="457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Схема установки сероочистки  СИТ, рекомендованная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УралВТИ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45282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chemeClr val="accent1"/>
                </a:solidFill>
                <a:cs typeface="Times New Roman" pitchFamily="18" charset="0"/>
              </a:rPr>
              <a:t>Применение СИТ имеет ряд особенностей: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507288" cy="5373216"/>
          </a:xfrm>
        </p:spPr>
        <p:txBody>
          <a:bodyPr>
            <a:normAutofit fontScale="70000" lnSpcReduction="20000"/>
          </a:bodyPr>
          <a:lstStyle/>
          <a:p>
            <a:pPr indent="449263" algn="just"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3200" dirty="0" smtClean="0">
                <a:cs typeface="Times New Roman" pitchFamily="18" charset="0"/>
              </a:rPr>
              <a:t>в ней можно использовать известняк любой степени кристаллизации, включая отходы кристаллизованного известняка и мраморного производства;</a:t>
            </a:r>
          </a:p>
          <a:p>
            <a:pPr indent="449263" algn="just"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3200" dirty="0" smtClean="0">
                <a:cs typeface="Times New Roman" pitchFamily="18" charset="0"/>
              </a:rPr>
              <a:t>ввод в дымовые газы известняка изменяет химический состав золы и снижает в результате этого температуру начала деформации золы, что может привести к увеличению </a:t>
            </a:r>
            <a:r>
              <a:rPr lang="ru-RU" sz="3200" dirty="0" err="1" smtClean="0">
                <a:cs typeface="Times New Roman" pitchFamily="18" charset="0"/>
              </a:rPr>
              <a:t>шлакования</a:t>
            </a:r>
            <a:r>
              <a:rPr lang="ru-RU" sz="3200" dirty="0" smtClean="0">
                <a:cs typeface="Times New Roman" pitchFamily="18" charset="0"/>
              </a:rPr>
              <a:t> поверхностей нагрева;</a:t>
            </a:r>
          </a:p>
          <a:p>
            <a:pPr indent="449263" algn="just"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3200" dirty="0" smtClean="0">
                <a:cs typeface="Times New Roman" pitchFamily="18" charset="0"/>
              </a:rPr>
              <a:t>известь реагирует в первую очередь с </a:t>
            </a:r>
            <a:r>
              <a:rPr lang="ru-RU" sz="3200" dirty="0" err="1" smtClean="0">
                <a:cs typeface="Times New Roman" pitchFamily="18" charset="0"/>
              </a:rPr>
              <a:t>триоксидом</a:t>
            </a:r>
            <a:r>
              <a:rPr lang="ru-RU" sz="3200" dirty="0" smtClean="0">
                <a:cs typeface="Times New Roman" pitchFamily="18" charset="0"/>
              </a:rPr>
              <a:t> серы так что температура сернокислотной точки росы снижается. Уменьшение температуры точки росы сказывается на работе котельной установки двояко: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во-первых</a:t>
            </a:r>
            <a:r>
              <a:rPr lang="ru-RU" sz="3200" dirty="0" smtClean="0">
                <a:cs typeface="Times New Roman" pitchFamily="18" charset="0"/>
              </a:rPr>
              <a:t>, это позволяет снизить температуру уходящих газов и тем самым частично компенсировать затраты на сероочистку;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во-вторых</a:t>
            </a:r>
            <a:r>
              <a:rPr lang="ru-RU" sz="3200" dirty="0" smtClean="0">
                <a:cs typeface="Times New Roman" pitchFamily="18" charset="0"/>
              </a:rPr>
              <a:t>, электрофизические свойства дымовых газов ухудшаются, что особенно важно при использовании на котле электрофильтра, поскольку в этом аппарате возможно появление обратной короны</a:t>
            </a:r>
            <a:endParaRPr lang="ru-RU" sz="32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619268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Этот метод опробован во многих странах в различных модификациях, как на стендовых, так и промышленных установках. Ввод </a:t>
            </a:r>
            <a:r>
              <a:rPr lang="ru-RU" dirty="0" err="1" smtClean="0"/>
              <a:t>аддитива</a:t>
            </a:r>
            <a:r>
              <a:rPr lang="ru-RU" dirty="0" smtClean="0"/>
              <a:t> в топку осуществлялся по различным схемам:</a:t>
            </a:r>
          </a:p>
          <a:p>
            <a:pPr lvl="1"/>
            <a:r>
              <a:rPr lang="ru-RU" dirty="0" smtClean="0"/>
              <a:t>путем добавки к топливу;</a:t>
            </a:r>
          </a:p>
          <a:p>
            <a:pPr lvl="1"/>
            <a:r>
              <a:rPr lang="ru-RU" dirty="0" smtClean="0"/>
              <a:t>вдуванием в </a:t>
            </a:r>
            <a:r>
              <a:rPr lang="ru-RU" dirty="0" err="1" smtClean="0"/>
              <a:t>надфакельное</a:t>
            </a:r>
            <a:r>
              <a:rPr lang="ru-RU" dirty="0" smtClean="0"/>
              <a:t> пространство;</a:t>
            </a:r>
          </a:p>
          <a:p>
            <a:pPr lvl="1"/>
            <a:r>
              <a:rPr lang="ru-RU" dirty="0" smtClean="0"/>
              <a:t>через горелки в периферийную область факела.</a:t>
            </a:r>
          </a:p>
          <a:p>
            <a:r>
              <a:rPr lang="ru-RU" dirty="0" smtClean="0"/>
              <a:t>Сухой аддитивный метод технологически наиболее простой из всех известных на сегодня методов </a:t>
            </a:r>
            <a:r>
              <a:rPr lang="ru-RU" dirty="0" err="1" smtClean="0"/>
              <a:t>обессеривания</a:t>
            </a:r>
            <a:r>
              <a:rPr lang="ru-RU" dirty="0" smtClean="0"/>
              <a:t> дымовых газов. По сравнению с другими методами он требует наименьших капитальных и эксплуатационных затрат, легко реализуется в условиях действующей электростанции. Фактором, сдерживающим применение метода, является его низкая эффективность, составляющая в среднем 30...40%. </a:t>
            </a:r>
          </a:p>
          <a:p>
            <a:r>
              <a:rPr lang="ru-RU" dirty="0" smtClean="0"/>
              <a:t>Из-за того, что конечный продукт содержит химически активный сульфит возникает проблема складирования отходов.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762112"/>
          </a:xfrm>
        </p:spPr>
        <p:txBody>
          <a:bodyPr>
            <a:normAutofit fontScale="77500" lnSpcReduction="20000"/>
          </a:bodyPr>
          <a:lstStyle/>
          <a:p>
            <a:pPr indent="457200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сухой известковой технологии </a:t>
            </a:r>
            <a:r>
              <a:rPr lang="ru-RU" dirty="0" smtClean="0">
                <a:cs typeface="Times New Roman" pitchFamily="18" charset="0"/>
              </a:rPr>
              <a:t>используется тонко размолотая негашеная           или гашеная      известь, которую вводят перед конвективной шахтой котла в зону температур примерно 850</a:t>
            </a:r>
            <a:r>
              <a:rPr lang="ru-RU" baseline="30000" dirty="0" smtClean="0">
                <a:cs typeface="Times New Roman" pitchFamily="18" charset="0"/>
              </a:rPr>
              <a:t>0</a:t>
            </a:r>
            <a:r>
              <a:rPr lang="ru-RU" dirty="0" smtClean="0">
                <a:cs typeface="Times New Roman" pitchFamily="18" charset="0"/>
              </a:rPr>
              <a:t>С. В результате протекающих реакций получают безводный или полуводный гипс</a:t>
            </a:r>
          </a:p>
          <a:p>
            <a:pPr indent="457200"/>
            <a:endParaRPr lang="ru-RU" dirty="0" smtClean="0">
              <a:cs typeface="Times New Roman" pitchFamily="18" charset="0"/>
            </a:endParaRPr>
          </a:p>
          <a:p>
            <a:pPr indent="457200"/>
            <a:endParaRPr lang="ru-RU" dirty="0" smtClean="0">
              <a:cs typeface="Times New Roman" pitchFamily="18" charset="0"/>
            </a:endParaRPr>
          </a:p>
          <a:p>
            <a:pPr indent="457200"/>
            <a:endParaRPr lang="ru-RU" dirty="0" smtClean="0">
              <a:cs typeface="Times New Roman" pitchFamily="18" charset="0"/>
            </a:endParaRPr>
          </a:p>
          <a:p>
            <a:pPr indent="457200"/>
            <a:endParaRPr lang="ru-RU" dirty="0" smtClean="0">
              <a:cs typeface="Times New Roman" pitchFamily="18" charset="0"/>
            </a:endParaRPr>
          </a:p>
          <a:p>
            <a:pPr indent="449263" algn="just"/>
            <a:r>
              <a:rPr lang="ru-RU" dirty="0" smtClean="0">
                <a:cs typeface="Times New Roman" pitchFamily="18" charset="0"/>
              </a:rPr>
              <a:t>Применение извести оказывает такое же влияние на работу электрофильтров и скрубберов. Кроме того, известь дороже известняка.</a:t>
            </a:r>
            <a:endParaRPr lang="ru-RU" sz="1400" dirty="0" smtClean="0"/>
          </a:p>
          <a:p>
            <a:pPr indent="449263"/>
            <a:r>
              <a:rPr lang="ru-RU" dirty="0" smtClean="0">
                <a:cs typeface="Times New Roman" pitchFamily="18" charset="0"/>
              </a:rPr>
              <a:t>Сухая содовая технология может применяться для очистки кислых дымовых газов. Сода является весьма активным, но дорогостоящим реагентом. Связывание       происходит по химической реакции</a:t>
            </a:r>
            <a:endParaRPr lang="ru-RU" dirty="0" smtClean="0"/>
          </a:p>
          <a:p>
            <a:pPr indent="45720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  <p:graphicFrame>
        <p:nvGraphicFramePr>
          <p:cNvPr id="259074" name="Object 2"/>
          <p:cNvGraphicFramePr>
            <a:graphicFrameLocks noChangeAspect="1"/>
          </p:cNvGraphicFramePr>
          <p:nvPr/>
        </p:nvGraphicFramePr>
        <p:xfrm>
          <a:off x="5436096" y="1196752"/>
          <a:ext cx="652306" cy="334516"/>
        </p:xfrm>
        <a:graphic>
          <a:graphicData uri="http://schemas.openxmlformats.org/presentationml/2006/ole">
            <p:oleObj spid="_x0000_s259074" r:id="rId3" imgW="368300" imgH="190500" progId="Equation.DSMT4">
              <p:embed/>
            </p:oleObj>
          </a:graphicData>
        </a:graphic>
      </p:graphicFrame>
      <p:graphicFrame>
        <p:nvGraphicFramePr>
          <p:cNvPr id="259075" name="Object 1"/>
          <p:cNvGraphicFramePr>
            <a:graphicFrameLocks noChangeAspect="1"/>
          </p:cNvGraphicFramePr>
          <p:nvPr/>
        </p:nvGraphicFramePr>
        <p:xfrm>
          <a:off x="8250817" y="1196752"/>
          <a:ext cx="893183" cy="360040"/>
        </p:xfrm>
        <a:graphic>
          <a:graphicData uri="http://schemas.openxmlformats.org/presentationml/2006/ole">
            <p:oleObj spid="_x0000_s259075" r:id="rId4" imgW="685800" imgH="241300" progId="Equation.DSMT4">
              <p:embed/>
            </p:oleObj>
          </a:graphicData>
        </a:graphic>
      </p:graphicFrame>
      <p:graphicFrame>
        <p:nvGraphicFramePr>
          <p:cNvPr id="259076" name="Object 9"/>
          <p:cNvGraphicFramePr>
            <a:graphicFrameLocks noChangeAspect="1"/>
          </p:cNvGraphicFramePr>
          <p:nvPr/>
        </p:nvGraphicFramePr>
        <p:xfrm>
          <a:off x="2267744" y="2708920"/>
          <a:ext cx="4092529" cy="504006"/>
        </p:xfrm>
        <a:graphic>
          <a:graphicData uri="http://schemas.openxmlformats.org/presentationml/2006/ole">
            <p:oleObj spid="_x0000_s259076" r:id="rId5" imgW="1930400" imgH="241300" progId="Equation.DSMT4">
              <p:embed/>
            </p:oleObj>
          </a:graphicData>
        </a:graphic>
      </p:graphicFrame>
      <p:graphicFrame>
        <p:nvGraphicFramePr>
          <p:cNvPr id="259077" name="Object 8"/>
          <p:cNvGraphicFramePr>
            <a:graphicFrameLocks noChangeAspect="1"/>
          </p:cNvGraphicFramePr>
          <p:nvPr/>
        </p:nvGraphicFramePr>
        <p:xfrm>
          <a:off x="1331640" y="3429000"/>
          <a:ext cx="6422886" cy="503361"/>
        </p:xfrm>
        <a:graphic>
          <a:graphicData uri="http://schemas.openxmlformats.org/presentationml/2006/ole">
            <p:oleObj spid="_x0000_s259077" r:id="rId6" imgW="3035300" imgH="241300" progId="Equation.DSMT4">
              <p:embed/>
            </p:oleObj>
          </a:graphicData>
        </a:graphic>
      </p:graphicFrame>
      <p:graphicFrame>
        <p:nvGraphicFramePr>
          <p:cNvPr id="259078" name="Object 7"/>
          <p:cNvGraphicFramePr>
            <a:graphicFrameLocks noChangeAspect="1"/>
          </p:cNvGraphicFramePr>
          <p:nvPr/>
        </p:nvGraphicFramePr>
        <p:xfrm>
          <a:off x="2771800" y="5805264"/>
          <a:ext cx="504056" cy="350039"/>
        </p:xfrm>
        <a:graphic>
          <a:graphicData uri="http://schemas.openxmlformats.org/presentationml/2006/ole">
            <p:oleObj spid="_x0000_s259078" r:id="rId7" imgW="342751" imgH="241195" progId="Equation.DSMT4">
              <p:embed/>
            </p:oleObj>
          </a:graphicData>
        </a:graphic>
      </p:graphicFrame>
      <p:graphicFrame>
        <p:nvGraphicFramePr>
          <p:cNvPr id="259079" name="Object 6"/>
          <p:cNvGraphicFramePr>
            <a:graphicFrameLocks noChangeAspect="1"/>
          </p:cNvGraphicFramePr>
          <p:nvPr/>
        </p:nvGraphicFramePr>
        <p:xfrm>
          <a:off x="2267744" y="6165304"/>
          <a:ext cx="4572344" cy="432519"/>
        </p:xfrm>
        <a:graphic>
          <a:graphicData uri="http://schemas.openxmlformats.org/presentationml/2006/ole">
            <p:oleObj spid="_x0000_s259079" r:id="rId8" imgW="2819400" imgH="266700" progId="Equation.DSMT4">
              <p:embed/>
            </p:oleObj>
          </a:graphicData>
        </a:graphic>
      </p:graphicFrame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4122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Сухой метод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2068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cs typeface="Times New Roman" pitchFamily="18" charset="0"/>
              </a:rPr>
              <a:t>Кроме           сода нейтрализует и другие кислые компоненты дымовых газов – хлорид            и фторид водорода по реакциям</a:t>
            </a:r>
            <a:endParaRPr lang="ru-RU" sz="14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cs typeface="Times New Roman" pitchFamily="18" charset="0"/>
              </a:rPr>
              <a:t>Установка газоочистки состоит из сухого абсорбера, установленного перед рукавным фильтром. Вводимая в дымовые газы размолотая сода связывает кислые компоненты, образовавшиеся твердые отходы и летучая зола улавливаются фильтрующим материалом рукавных фильтров. Причем реакция связывания продолжается в осажденном слое в течении </a:t>
            </a:r>
            <a:r>
              <a:rPr lang="ru-RU" dirty="0" err="1" smtClean="0">
                <a:cs typeface="Times New Roman" pitchFamily="18" charset="0"/>
              </a:rPr>
              <a:t>межрегенерационного</a:t>
            </a:r>
            <a:r>
              <a:rPr lang="ru-RU" dirty="0" smtClean="0">
                <a:cs typeface="Times New Roman" pitchFamily="18" charset="0"/>
              </a:rPr>
              <a:t> периода рукавов.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  <p:graphicFrame>
        <p:nvGraphicFramePr>
          <p:cNvPr id="260098" name="Object 5"/>
          <p:cNvGraphicFramePr>
            <a:graphicFrameLocks noChangeAspect="1"/>
          </p:cNvGraphicFramePr>
          <p:nvPr/>
        </p:nvGraphicFramePr>
        <p:xfrm>
          <a:off x="2051720" y="305112"/>
          <a:ext cx="648072" cy="450390"/>
        </p:xfrm>
        <a:graphic>
          <a:graphicData uri="http://schemas.openxmlformats.org/presentationml/2006/ole">
            <p:oleObj spid="_x0000_s260098" r:id="rId3" imgW="342751" imgH="241195" progId="Equation.DSMT4">
              <p:embed/>
            </p:oleObj>
          </a:graphicData>
        </a:graphic>
      </p:graphicFrame>
      <p:graphicFrame>
        <p:nvGraphicFramePr>
          <p:cNvPr id="260099" name="Object 4"/>
          <p:cNvGraphicFramePr>
            <a:graphicFrameLocks noChangeAspect="1"/>
          </p:cNvGraphicFramePr>
          <p:nvPr/>
        </p:nvGraphicFramePr>
        <p:xfrm>
          <a:off x="6732240" y="764704"/>
          <a:ext cx="648072" cy="360701"/>
        </p:xfrm>
        <a:graphic>
          <a:graphicData uri="http://schemas.openxmlformats.org/presentationml/2006/ole">
            <p:oleObj spid="_x0000_s260099" r:id="rId4" imgW="342751" imgH="190417" progId="Equation.DSMT4">
              <p:embed/>
            </p:oleObj>
          </a:graphicData>
        </a:graphic>
      </p:graphicFrame>
      <p:graphicFrame>
        <p:nvGraphicFramePr>
          <p:cNvPr id="260100" name="Object 3"/>
          <p:cNvGraphicFramePr>
            <a:graphicFrameLocks noChangeAspect="1"/>
          </p:cNvGraphicFramePr>
          <p:nvPr/>
        </p:nvGraphicFramePr>
        <p:xfrm>
          <a:off x="7956376" y="764704"/>
          <a:ext cx="577404" cy="391281"/>
        </p:xfrm>
        <a:graphic>
          <a:graphicData uri="http://schemas.openxmlformats.org/presentationml/2006/ole">
            <p:oleObj spid="_x0000_s260100" r:id="rId5" imgW="266353" imgH="177569" progId="Equation.DSMT4">
              <p:embed/>
            </p:oleObj>
          </a:graphicData>
        </a:graphic>
      </p:graphicFrame>
      <p:graphicFrame>
        <p:nvGraphicFramePr>
          <p:cNvPr id="260101" name="Object 2"/>
          <p:cNvGraphicFramePr>
            <a:graphicFrameLocks noChangeAspect="1"/>
          </p:cNvGraphicFramePr>
          <p:nvPr/>
        </p:nvGraphicFramePr>
        <p:xfrm>
          <a:off x="1448358" y="1556792"/>
          <a:ext cx="5945803" cy="576064"/>
        </p:xfrm>
        <a:graphic>
          <a:graphicData uri="http://schemas.openxmlformats.org/presentationml/2006/ole">
            <p:oleObj spid="_x0000_s260101" r:id="rId6" imgW="2755900" imgH="266700" progId="Equation.DSMT4">
              <p:embed/>
            </p:oleObj>
          </a:graphicData>
        </a:graphic>
      </p:graphicFrame>
      <p:graphicFrame>
        <p:nvGraphicFramePr>
          <p:cNvPr id="260102" name="Object 1"/>
          <p:cNvGraphicFramePr>
            <a:graphicFrameLocks noChangeAspect="1"/>
          </p:cNvGraphicFramePr>
          <p:nvPr/>
        </p:nvGraphicFramePr>
        <p:xfrm>
          <a:off x="1475656" y="2375588"/>
          <a:ext cx="5893168" cy="600032"/>
        </p:xfrm>
        <a:graphic>
          <a:graphicData uri="http://schemas.openxmlformats.org/presentationml/2006/ole">
            <p:oleObj spid="_x0000_s260102" r:id="rId7" imgW="2616200" imgH="266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114040"/>
          </a:xfrm>
        </p:spPr>
        <p:txBody>
          <a:bodyPr>
            <a:normAutofit fontScale="85000" lnSpcReduction="20000"/>
          </a:bodyPr>
          <a:lstStyle/>
          <a:p>
            <a:r>
              <a:rPr lang="ru-RU" sz="3200" dirty="0" smtClean="0">
                <a:cs typeface="Times New Roman" pitchFamily="18" charset="0"/>
              </a:rPr>
              <a:t>называется такой способ, когда реагент вводится в дымовые газы в виде тонко </a:t>
            </a:r>
            <a:r>
              <a:rPr lang="ru-RU" sz="3200" dirty="0" err="1" smtClean="0">
                <a:cs typeface="Times New Roman" pitchFamily="18" charset="0"/>
              </a:rPr>
              <a:t>диспергированной</a:t>
            </a:r>
            <a:r>
              <a:rPr lang="ru-RU" sz="3200" dirty="0" smtClean="0">
                <a:cs typeface="Times New Roman" pitchFamily="18" charset="0"/>
              </a:rPr>
              <a:t> жидкости (водной суспензии или водного раствора), которая связывает диоксид серы  и за счет теплоты дымовых газов полностью испаряется. Способ основан на эффективном поглощении </a:t>
            </a:r>
            <a:endParaRPr lang="ru-RU" sz="3200" dirty="0" smtClean="0"/>
          </a:p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известью </a:t>
            </a:r>
          </a:p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или содой </a:t>
            </a:r>
            <a:endParaRPr lang="ru-RU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dirty="0" smtClean="0">
                <a:cs typeface="Times New Roman" pitchFamily="18" charset="0"/>
              </a:rPr>
              <a:t>При этом имеют место реакции с образованием сульфитов кальция или натрия:</a:t>
            </a:r>
            <a:endParaRPr lang="ru-RU" sz="3200" dirty="0" smtClean="0"/>
          </a:p>
          <a:p>
            <a:endParaRPr lang="ru-RU" sz="32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13234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chemeClr val="accent1"/>
                </a:solidFill>
                <a:cs typeface="Times New Roman" pitchFamily="18" charset="0"/>
              </a:rPr>
              <a:t>Мокросухой (МСС) метод</a:t>
            </a:r>
            <a:endParaRPr lang="ru-RU" dirty="0"/>
          </a:p>
        </p:txBody>
      </p:sp>
      <p:graphicFrame>
        <p:nvGraphicFramePr>
          <p:cNvPr id="261122" name="Object 5"/>
          <p:cNvGraphicFramePr>
            <a:graphicFrameLocks noChangeAspect="1"/>
          </p:cNvGraphicFramePr>
          <p:nvPr/>
        </p:nvGraphicFramePr>
        <p:xfrm>
          <a:off x="3563888" y="3501008"/>
          <a:ext cx="725991" cy="504056"/>
        </p:xfrm>
        <a:graphic>
          <a:graphicData uri="http://schemas.openxmlformats.org/presentationml/2006/ole">
            <p:oleObj spid="_x0000_s261122" name="Equation" r:id="rId3" imgW="342751" imgH="241195" progId="Equation.DSMT4">
              <p:embed/>
            </p:oleObj>
          </a:graphicData>
        </a:graphic>
      </p:graphicFrame>
      <p:graphicFrame>
        <p:nvGraphicFramePr>
          <p:cNvPr id="261123" name="Object 4"/>
          <p:cNvGraphicFramePr>
            <a:graphicFrameLocks noChangeAspect="1"/>
          </p:cNvGraphicFramePr>
          <p:nvPr/>
        </p:nvGraphicFramePr>
        <p:xfrm>
          <a:off x="2555776" y="3933056"/>
          <a:ext cx="1152128" cy="362097"/>
        </p:xfrm>
        <a:graphic>
          <a:graphicData uri="http://schemas.openxmlformats.org/presentationml/2006/ole">
            <p:oleObj spid="_x0000_s261123" name="Equation" r:id="rId4" imgW="685800" imgH="241300" progId="Equation.DSMT4">
              <p:embed/>
            </p:oleObj>
          </a:graphicData>
        </a:graphic>
      </p:graphicFrame>
      <p:graphicFrame>
        <p:nvGraphicFramePr>
          <p:cNvPr id="261124" name="Object 3"/>
          <p:cNvGraphicFramePr>
            <a:graphicFrameLocks noChangeAspect="1"/>
          </p:cNvGraphicFramePr>
          <p:nvPr/>
        </p:nvGraphicFramePr>
        <p:xfrm>
          <a:off x="2987824" y="4365104"/>
          <a:ext cx="1225437" cy="451048"/>
        </p:xfrm>
        <a:graphic>
          <a:graphicData uri="http://schemas.openxmlformats.org/presentationml/2006/ole">
            <p:oleObj spid="_x0000_s261124" name="Equation" r:id="rId5" imgW="647700" imgH="241300" progId="Equation.DSMT4">
              <p:embed/>
            </p:oleObj>
          </a:graphicData>
        </a:graphic>
      </p:graphicFrame>
      <p:graphicFrame>
        <p:nvGraphicFramePr>
          <p:cNvPr id="261125" name="Object 2"/>
          <p:cNvGraphicFramePr>
            <a:graphicFrameLocks noChangeAspect="1"/>
          </p:cNvGraphicFramePr>
          <p:nvPr/>
        </p:nvGraphicFramePr>
        <p:xfrm>
          <a:off x="2411760" y="5589240"/>
          <a:ext cx="5072063" cy="527050"/>
        </p:xfrm>
        <a:graphic>
          <a:graphicData uri="http://schemas.openxmlformats.org/presentationml/2006/ole">
            <p:oleObj spid="_x0000_s261125" name="Equation" r:id="rId6" imgW="2298700" imgH="241300" progId="Equation.DSMT4">
              <p:embed/>
            </p:oleObj>
          </a:graphicData>
        </a:graphic>
      </p:graphicFrame>
      <p:graphicFrame>
        <p:nvGraphicFramePr>
          <p:cNvPr id="261126" name="Object 1"/>
          <p:cNvGraphicFramePr>
            <a:graphicFrameLocks noChangeAspect="1"/>
          </p:cNvGraphicFramePr>
          <p:nvPr/>
        </p:nvGraphicFramePr>
        <p:xfrm>
          <a:off x="2411760" y="6165304"/>
          <a:ext cx="4986337" cy="525463"/>
        </p:xfrm>
        <a:graphic>
          <a:graphicData uri="http://schemas.openxmlformats.org/presentationml/2006/ole">
            <p:oleObj spid="_x0000_s261126" name="Equation" r:id="rId7" imgW="2260600" imgH="241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122152"/>
          </a:xfrm>
        </p:spPr>
        <p:txBody>
          <a:bodyPr>
            <a:normAutofit fontScale="62500" lnSpcReduction="20000"/>
          </a:bodyPr>
          <a:lstStyle/>
          <a:p>
            <a:pPr indent="457200"/>
            <a:r>
              <a:rPr lang="ru-RU" dirty="0" smtClean="0">
                <a:cs typeface="Times New Roman" pitchFamily="18" charset="0"/>
              </a:rPr>
              <a:t>Дымовые газы из котла проходят предварительную очистку от твердых частиц в двух- трехпольном электрофильтре </a:t>
            </a:r>
            <a:r>
              <a:rPr lang="ru-RU" i="1" dirty="0" smtClean="0">
                <a:cs typeface="Times New Roman" pitchFamily="18" charset="0"/>
              </a:rPr>
              <a:t>7</a:t>
            </a:r>
            <a:r>
              <a:rPr lang="ru-RU" dirty="0" smtClean="0">
                <a:cs typeface="Times New Roman" pitchFamily="18" charset="0"/>
              </a:rPr>
              <a:t> и направляются в полый абсорбер-сушилку </a:t>
            </a:r>
            <a:r>
              <a:rPr lang="ru-RU" i="1" dirty="0" smtClean="0">
                <a:cs typeface="Times New Roman" pitchFamily="18" charset="0"/>
              </a:rPr>
              <a:t>1</a:t>
            </a:r>
            <a:r>
              <a:rPr lang="ru-RU" dirty="0" smtClean="0">
                <a:cs typeface="Times New Roman" pitchFamily="18" charset="0"/>
              </a:rPr>
              <a:t>. </a:t>
            </a:r>
            <a:endParaRPr lang="ru-RU" sz="1400" dirty="0" smtClean="0"/>
          </a:p>
          <a:p>
            <a:pPr indent="457200"/>
            <a:r>
              <a:rPr lang="ru-RU" dirty="0" smtClean="0">
                <a:cs typeface="Times New Roman" pitchFamily="18" charset="0"/>
              </a:rPr>
              <a:t>Во входном патрубке абсорбера устанавливаются специальные направляющие устройства, обеспечивающие закрутку газовых потоков таким образом, чтобы капли суспензии не попадали на стенки аппарата. </a:t>
            </a:r>
          </a:p>
          <a:p>
            <a:pPr indent="457200"/>
            <a:r>
              <a:rPr lang="ru-RU" dirty="0" smtClean="0">
                <a:cs typeface="Times New Roman" pitchFamily="18" charset="0"/>
              </a:rPr>
              <a:t>Узел приготовления известковой суспензии состоит из силоса извести </a:t>
            </a:r>
            <a:r>
              <a:rPr lang="ru-RU" i="1" dirty="0" smtClean="0">
                <a:cs typeface="Times New Roman" pitchFamily="18" charset="0"/>
              </a:rPr>
              <a:t>4</a:t>
            </a:r>
            <a:r>
              <a:rPr lang="ru-RU" dirty="0" smtClean="0">
                <a:cs typeface="Times New Roman" pitchFamily="18" charset="0"/>
              </a:rPr>
              <a:t>, емкости для приготовления и хранения суспензии </a:t>
            </a:r>
            <a:r>
              <a:rPr lang="ru-RU" i="1" dirty="0" smtClean="0">
                <a:cs typeface="Times New Roman" pitchFamily="18" charset="0"/>
              </a:rPr>
              <a:t>5</a:t>
            </a:r>
            <a:r>
              <a:rPr lang="ru-RU" dirty="0" smtClean="0">
                <a:cs typeface="Times New Roman" pitchFamily="18" charset="0"/>
              </a:rPr>
              <a:t>, насоса </a:t>
            </a:r>
            <a:r>
              <a:rPr lang="ru-RU" i="1" dirty="0" smtClean="0">
                <a:cs typeface="Times New Roman" pitchFamily="18" charset="0"/>
              </a:rPr>
              <a:t>6</a:t>
            </a:r>
            <a:r>
              <a:rPr lang="ru-RU" dirty="0" smtClean="0">
                <a:cs typeface="Times New Roman" pitchFamily="18" charset="0"/>
              </a:rPr>
              <a:t> и механического разбрызгивающего устройства</a:t>
            </a:r>
            <a:r>
              <a:rPr lang="ru-RU" i="1" dirty="0" smtClean="0">
                <a:cs typeface="Times New Roman" pitchFamily="18" charset="0"/>
              </a:rPr>
              <a:t> 2</a:t>
            </a:r>
            <a:r>
              <a:rPr lang="ru-RU" dirty="0" smtClean="0">
                <a:cs typeface="Times New Roman" pitchFamily="18" charset="0"/>
              </a:rPr>
              <a:t>. Образовавшиеся отходы и оставшаяся зола улавливаются в электрофильтре или рукавном фильтре </a:t>
            </a:r>
            <a:r>
              <a:rPr lang="ru-RU" i="1" dirty="0" smtClean="0">
                <a:cs typeface="Times New Roman" pitchFamily="18" charset="0"/>
              </a:rPr>
              <a:t>3</a:t>
            </a:r>
            <a:r>
              <a:rPr lang="ru-RU" dirty="0" smtClean="0">
                <a:cs typeface="Times New Roman" pitchFamily="18" charset="0"/>
              </a:rPr>
              <a:t>. Большой объём аппарата при малой скорости газа позволяет глубоко охлаждать дымовые газы, что обеспечивает высокую эффективность </a:t>
            </a:r>
            <a:r>
              <a:rPr lang="ru-RU" dirty="0" err="1" smtClean="0">
                <a:cs typeface="Times New Roman" pitchFamily="18" charset="0"/>
              </a:rPr>
              <a:t>сероулавливания</a:t>
            </a:r>
            <a:r>
              <a:rPr lang="ru-RU" dirty="0" smtClean="0">
                <a:cs typeface="Times New Roman" pitchFamily="18" charset="0"/>
              </a:rPr>
              <a:t> и повышает надежность работы электрофильтра.</a:t>
            </a:r>
            <a:endParaRPr lang="ru-RU" dirty="0" smtClean="0"/>
          </a:p>
          <a:p>
            <a:r>
              <a:rPr lang="ru-RU" dirty="0" smtClean="0">
                <a:cs typeface="Times New Roman" pitchFamily="18" charset="0"/>
              </a:rPr>
              <a:t>Если запыленность дымовых газов после котла велика (более 5–7 г/м</a:t>
            </a:r>
            <a:r>
              <a:rPr lang="ru-RU" baseline="30000" dirty="0" smtClean="0">
                <a:cs typeface="Times New Roman" pitchFamily="18" charset="0"/>
              </a:rPr>
              <a:t>3</a:t>
            </a:r>
            <a:r>
              <a:rPr lang="ru-RU" dirty="0" smtClean="0">
                <a:cs typeface="Times New Roman" pitchFamily="18" charset="0"/>
              </a:rPr>
              <a:t>), то перед абсорбером-сушилкой устанавливается </a:t>
            </a:r>
            <a:r>
              <a:rPr lang="ru-RU" dirty="0" err="1" smtClean="0">
                <a:cs typeface="Times New Roman" pitchFamily="18" charset="0"/>
              </a:rPr>
              <a:t>предвключенный</a:t>
            </a:r>
            <a:r>
              <a:rPr lang="ru-RU" dirty="0" smtClean="0">
                <a:cs typeface="Times New Roman" pitchFamily="18" charset="0"/>
              </a:rPr>
              <a:t> золоуловитель. Продукты сероочистки вместе с летучей золой улавливаются в золоуловителе, установленном за абсорбером и складируются на </a:t>
            </a:r>
            <a:r>
              <a:rPr lang="ru-RU" dirty="0" err="1" smtClean="0">
                <a:cs typeface="Times New Roman" pitchFamily="18" charset="0"/>
              </a:rPr>
              <a:t>золоотвале</a:t>
            </a:r>
            <a:r>
              <a:rPr lang="ru-RU" dirty="0" smtClean="0">
                <a:cs typeface="Times New Roman" pitchFamily="18" charset="0"/>
              </a:rPr>
              <a:t>. За счет увеличения времени контакта реагента и            эффективность </a:t>
            </a:r>
            <a:r>
              <a:rPr lang="ru-RU" dirty="0" err="1" smtClean="0">
                <a:cs typeface="Times New Roman" pitchFamily="18" charset="0"/>
              </a:rPr>
              <a:t>сероулавливания</a:t>
            </a:r>
            <a:r>
              <a:rPr lang="ru-RU" dirty="0" smtClean="0">
                <a:cs typeface="Times New Roman" pitchFamily="18" charset="0"/>
              </a:rPr>
              <a:t> возрастает до 90–92 % при полном испарении воды.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  <p:graphicFrame>
        <p:nvGraphicFramePr>
          <p:cNvPr id="262146" name="Object 2"/>
          <p:cNvGraphicFramePr>
            <a:graphicFrameLocks noChangeAspect="1"/>
          </p:cNvGraphicFramePr>
          <p:nvPr/>
        </p:nvGraphicFramePr>
        <p:xfrm>
          <a:off x="5940152" y="5373216"/>
          <a:ext cx="656480" cy="238125"/>
        </p:xfrm>
        <a:graphic>
          <a:graphicData uri="http://schemas.openxmlformats.org/presentationml/2006/ole">
            <p:oleObj spid="_x0000_s262146" r:id="rId3" imgW="330057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Схема сероочистки с полым абсорбером-сушкой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45224"/>
            <a:ext cx="8229600" cy="1153600"/>
          </a:xfrm>
        </p:spPr>
        <p:txBody>
          <a:bodyPr>
            <a:normAutofit fontScale="62500" lnSpcReduction="20000"/>
          </a:bodyPr>
          <a:lstStyle/>
          <a:p>
            <a:r>
              <a:rPr lang="ru-RU" sz="3200" i="1" dirty="0" smtClean="0">
                <a:cs typeface="Times New Roman" pitchFamily="18" charset="0"/>
              </a:rPr>
              <a:t>1</a:t>
            </a:r>
            <a:r>
              <a:rPr lang="ru-RU" sz="3200" dirty="0" smtClean="0">
                <a:cs typeface="Times New Roman" pitchFamily="18" charset="0"/>
              </a:rPr>
              <a:t>- абсорбер-сушилка; </a:t>
            </a:r>
            <a:r>
              <a:rPr lang="ru-RU" sz="3200" i="1" dirty="0" smtClean="0">
                <a:cs typeface="Times New Roman" pitchFamily="18" charset="0"/>
              </a:rPr>
              <a:t>2</a:t>
            </a:r>
            <a:r>
              <a:rPr lang="ru-RU" sz="3200" dirty="0" smtClean="0">
                <a:cs typeface="Times New Roman" pitchFamily="18" charset="0"/>
              </a:rPr>
              <a:t> – разбрызгивающее устройство;</a:t>
            </a:r>
            <a:r>
              <a:rPr lang="ru-RU" sz="3200" i="1" dirty="0" smtClean="0">
                <a:cs typeface="Times New Roman" pitchFamily="18" charset="0"/>
              </a:rPr>
              <a:t> 3,7</a:t>
            </a:r>
            <a:r>
              <a:rPr lang="ru-RU" sz="3200" dirty="0" smtClean="0">
                <a:cs typeface="Times New Roman" pitchFamily="18" charset="0"/>
              </a:rPr>
              <a:t> – электрофильтр;</a:t>
            </a:r>
            <a:r>
              <a:rPr lang="ru-RU" sz="3200" i="1" dirty="0" smtClean="0">
                <a:cs typeface="Times New Roman" pitchFamily="18" charset="0"/>
              </a:rPr>
              <a:t> 4</a:t>
            </a:r>
            <a:r>
              <a:rPr lang="ru-RU" sz="3200" dirty="0" smtClean="0">
                <a:cs typeface="Times New Roman" pitchFamily="18" charset="0"/>
              </a:rPr>
              <a:t> – силос для хранения извести; </a:t>
            </a:r>
            <a:r>
              <a:rPr lang="ru-RU" sz="3200" i="1" dirty="0" smtClean="0">
                <a:cs typeface="Times New Roman" pitchFamily="18" charset="0"/>
              </a:rPr>
              <a:t>5 </a:t>
            </a:r>
            <a:r>
              <a:rPr lang="ru-RU" sz="3200" dirty="0" smtClean="0">
                <a:cs typeface="Times New Roman" pitchFamily="18" charset="0"/>
              </a:rPr>
              <a:t>– емкость для хранения известковой суспензии; </a:t>
            </a:r>
            <a:r>
              <a:rPr lang="ru-RU" sz="3200" i="1" dirty="0" smtClean="0">
                <a:cs typeface="Times New Roman" pitchFamily="18" charset="0"/>
              </a:rPr>
              <a:t>6</a:t>
            </a:r>
            <a:r>
              <a:rPr lang="ru-RU" sz="3200" dirty="0" smtClean="0">
                <a:cs typeface="Times New Roman" pitchFamily="18" charset="0"/>
              </a:rPr>
              <a:t> - насос</a:t>
            </a:r>
            <a:endParaRPr lang="ru-RU" sz="32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  <p:graphicFrame>
        <p:nvGraphicFramePr>
          <p:cNvPr id="263170" name="Object 16"/>
          <p:cNvGraphicFramePr>
            <a:graphicFrameLocks noChangeAspect="1"/>
          </p:cNvGraphicFramePr>
          <p:nvPr/>
        </p:nvGraphicFramePr>
        <p:xfrm>
          <a:off x="195001" y="1484784"/>
          <a:ext cx="8788972" cy="3816424"/>
        </p:xfrm>
        <a:graphic>
          <a:graphicData uri="http://schemas.openxmlformats.org/presentationml/2006/ole">
            <p:oleObj spid="_x0000_s263170" name="CorelDRAW" r:id="rId3" imgW="6752160" imgH="24926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1323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/>
                </a:solidFill>
              </a:rPr>
              <a:t>Преимущества и недостатки</a:t>
            </a: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МСС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5580112"/>
          </a:xfrm>
        </p:spPr>
        <p:txBody>
          <a:bodyPr>
            <a:no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К преимуществам МСС относятся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60375" lvl="1" indent="357188" algn="just">
              <a:buFont typeface="Wingdings" pitchFamily="2" charset="2"/>
              <a:buChar char="Ø"/>
              <a:tabLst>
                <a:tab pos="228600" algn="l"/>
              </a:tabLst>
              <a:defRPr/>
            </a:pPr>
            <a:r>
              <a:rPr lang="ru-RU" sz="1800" dirty="0" smtClean="0">
                <a:cs typeface="Times New Roman" pitchFamily="18" charset="0"/>
              </a:rPr>
              <a:t>простота технологической схемы;</a:t>
            </a:r>
            <a:endParaRPr lang="ru-RU" sz="1800" dirty="0" smtClean="0"/>
          </a:p>
          <a:p>
            <a:pPr marL="817563" lvl="1" indent="-357188" algn="just">
              <a:buFont typeface="Wingdings" pitchFamily="2" charset="2"/>
              <a:buChar char="Ø"/>
              <a:tabLst>
                <a:tab pos="228600" algn="l"/>
              </a:tabLst>
              <a:defRPr/>
            </a:pPr>
            <a:r>
              <a:rPr lang="ru-RU" sz="1800" dirty="0" smtClean="0">
                <a:cs typeface="Times New Roman" pitchFamily="18" charset="0"/>
              </a:rPr>
              <a:t>меньший расход тепловой энергии на подогрев дымовых газов по сравнению со схемой МИС;</a:t>
            </a:r>
            <a:endParaRPr lang="ru-RU" sz="1800" dirty="0" smtClean="0"/>
          </a:p>
          <a:p>
            <a:pPr marL="460375" lvl="1" indent="357188" algn="just">
              <a:buFont typeface="Wingdings" pitchFamily="2" charset="2"/>
              <a:buChar char="Ø"/>
              <a:tabLst>
                <a:tab pos="228600" algn="l"/>
              </a:tabLst>
              <a:defRPr/>
            </a:pPr>
            <a:r>
              <a:rPr lang="ru-RU" sz="1800" dirty="0" smtClean="0">
                <a:cs typeface="Times New Roman" pitchFamily="18" charset="0"/>
              </a:rPr>
              <a:t>отсутствие сточных вод.</a:t>
            </a:r>
          </a:p>
          <a:p>
            <a:pPr lvl="1" indent="-379413">
              <a:buFont typeface="Wingdings" pitchFamily="2" charset="2"/>
              <a:buChar char="Ø"/>
              <a:defRPr/>
            </a:pPr>
            <a:r>
              <a:rPr lang="ru-RU" sz="1800" dirty="0" smtClean="0"/>
              <a:t>высокая степень использования реагента;</a:t>
            </a:r>
          </a:p>
          <a:p>
            <a:pPr lvl="1" indent="-379413">
              <a:buFont typeface="Wingdings" pitchFamily="2" charset="2"/>
              <a:buChar char="Ø"/>
              <a:defRPr/>
            </a:pPr>
            <a:r>
              <a:rPr lang="ru-RU" sz="1800" dirty="0" smtClean="0"/>
              <a:t>высокая надежность и простота обслуживания;</a:t>
            </a:r>
          </a:p>
          <a:p>
            <a:pPr lvl="1" indent="-379413">
              <a:buFont typeface="Wingdings" pitchFamily="2" charset="2"/>
              <a:buChar char="Ø"/>
              <a:defRPr/>
            </a:pPr>
            <a:r>
              <a:rPr lang="ru-RU" sz="1800" dirty="0" smtClean="0"/>
              <a:t>простота аппаратного выполнения;</a:t>
            </a:r>
          </a:p>
          <a:p>
            <a:pPr lvl="1" indent="-379413">
              <a:buFont typeface="Wingdings" pitchFamily="2" charset="2"/>
              <a:buChar char="Ø"/>
              <a:defRPr/>
            </a:pPr>
            <a:r>
              <a:rPr lang="ru-RU" sz="1800" dirty="0" smtClean="0"/>
              <a:t>меньшие, чем при мокром способе, капитальные и эксплуатационные затраты (примерно на 25...30% при </a:t>
            </a:r>
            <a:r>
              <a:rPr lang="ru-RU" sz="1800" dirty="0" smtClean="0">
                <a:sym typeface="Symbol"/>
              </a:rPr>
              <a:t></a:t>
            </a:r>
            <a:r>
              <a:rPr lang="en-US" sz="1800" baseline="-25000" dirty="0" smtClean="0"/>
              <a:t>S</a:t>
            </a:r>
            <a:r>
              <a:rPr lang="ru-RU" sz="1800" baseline="-25000" dirty="0" smtClean="0"/>
              <a:t>О2</a:t>
            </a:r>
            <a:r>
              <a:rPr lang="ru-RU" sz="1800" dirty="0" smtClean="0"/>
              <a:t>=75...80%);</a:t>
            </a:r>
          </a:p>
          <a:p>
            <a:pPr marL="85725" indent="357188" algn="just">
              <a:tabLst>
                <a:tab pos="228600" algn="l"/>
              </a:tabLst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Недостатками способа являются:</a:t>
            </a:r>
          </a:p>
          <a:p>
            <a:pPr indent="277813" algn="just">
              <a:buFont typeface="Wingdings" pitchFamily="2" charset="2"/>
              <a:buChar char="ü"/>
              <a:tabLst>
                <a:tab pos="228600" algn="l"/>
              </a:tabLst>
              <a:defRPr/>
            </a:pPr>
            <a:r>
              <a:rPr lang="ru-RU" sz="1800" dirty="0" smtClean="0">
                <a:cs typeface="Times New Roman" pitchFamily="18" charset="0"/>
              </a:rPr>
              <a:t>значительное энергопотребление (3 — 6 % мощности ТЭС);</a:t>
            </a:r>
            <a:endParaRPr lang="ru-RU" sz="1800" dirty="0" smtClean="0"/>
          </a:p>
          <a:p>
            <a:pPr indent="277813" algn="just">
              <a:buFont typeface="Wingdings" pitchFamily="2" charset="2"/>
              <a:buChar char="ü"/>
              <a:tabLst>
                <a:tab pos="228600" algn="l"/>
              </a:tabLst>
              <a:defRPr/>
            </a:pPr>
            <a:r>
              <a:rPr lang="ru-RU" sz="1800" dirty="0" smtClean="0">
                <a:cs typeface="Times New Roman" pitchFamily="18" charset="0"/>
              </a:rPr>
              <a:t>повышенный расход дорогих реагентов (извести или соды);</a:t>
            </a:r>
            <a:endParaRPr lang="ru-RU" sz="1800" dirty="0" smtClean="0"/>
          </a:p>
          <a:p>
            <a:pPr indent="277813" algn="just">
              <a:buFont typeface="Wingdings" pitchFamily="2" charset="2"/>
              <a:buChar char="ü"/>
              <a:tabLst>
                <a:tab pos="228600" algn="l"/>
              </a:tabLst>
              <a:defRPr/>
            </a:pPr>
            <a:r>
              <a:rPr lang="ru-RU" sz="1800" dirty="0" smtClean="0">
                <a:cs typeface="Times New Roman" pitchFamily="18" charset="0"/>
              </a:rPr>
              <a:t>низкое качество сухих отходов (отсутствие гипсовых вяжущих веществ);</a:t>
            </a:r>
            <a:endParaRPr lang="ru-RU" sz="1800" dirty="0" smtClean="0"/>
          </a:p>
          <a:p>
            <a:pPr indent="277813" algn="just">
              <a:buFont typeface="Wingdings" pitchFamily="2" charset="2"/>
              <a:buChar char="ü"/>
              <a:tabLst>
                <a:tab pos="228600" algn="l"/>
              </a:tabLst>
              <a:defRPr/>
            </a:pPr>
            <a:r>
              <a:rPr lang="ru-RU" sz="1800" dirty="0" smtClean="0">
                <a:cs typeface="Times New Roman" pitchFamily="18" charset="0"/>
              </a:rPr>
              <a:t>необходимость установки системы очистки дымовых газов от твердых частиц (продуктов реакций) после абсорбера.</a:t>
            </a:r>
            <a:endParaRPr lang="ru-RU" sz="1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92925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Упрощенная мокросухая технология   Е-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435280" cy="2626312"/>
          </a:xfrm>
        </p:spPr>
        <p:txBody>
          <a:bodyPr>
            <a:normAutofit fontScale="85000" lnSpcReduction="10000"/>
          </a:bodyPr>
          <a:lstStyle/>
          <a:p>
            <a:r>
              <a:rPr lang="ru-RU" sz="3200" dirty="0" smtClean="0">
                <a:cs typeface="Times New Roman" pitchFamily="18" charset="0"/>
              </a:rPr>
              <a:t>основана на связывании оксидов серы тонко </a:t>
            </a:r>
            <a:r>
              <a:rPr lang="ru-RU" sz="3200" dirty="0" err="1" smtClean="0">
                <a:cs typeface="Times New Roman" pitchFamily="18" charset="0"/>
              </a:rPr>
              <a:t>диспергированной</a:t>
            </a:r>
            <a:r>
              <a:rPr lang="ru-RU" sz="3200" dirty="0" smtClean="0">
                <a:cs typeface="Times New Roman" pitchFamily="18" charset="0"/>
              </a:rPr>
              <a:t> водно-известковой суспензией с последующим высушиванием этой суспензии с использованием теплоты очищенных дымовых газов. Основные химические реакции технологии </a:t>
            </a:r>
            <a:r>
              <a:rPr lang="ru-RU" sz="3200" dirty="0" smtClean="0">
                <a:solidFill>
                  <a:schemeClr val="accent1"/>
                </a:solidFill>
                <a:cs typeface="Times New Roman" pitchFamily="18" charset="0"/>
              </a:rPr>
              <a:t>Е-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  <p:graphicFrame>
        <p:nvGraphicFramePr>
          <p:cNvPr id="264194" name="Object 4"/>
          <p:cNvGraphicFramePr>
            <a:graphicFrameLocks noChangeAspect="1"/>
          </p:cNvGraphicFramePr>
          <p:nvPr/>
        </p:nvGraphicFramePr>
        <p:xfrm>
          <a:off x="7956376" y="404664"/>
          <a:ext cx="990600" cy="687387"/>
        </p:xfrm>
        <a:graphic>
          <a:graphicData uri="http://schemas.openxmlformats.org/presentationml/2006/ole">
            <p:oleObj spid="_x0000_s264194" name="Equation" r:id="rId3" imgW="342751" imgH="241195" progId="Equation.DSMT4">
              <p:embed/>
            </p:oleObj>
          </a:graphicData>
        </a:graphic>
      </p:graphicFrame>
      <p:graphicFrame>
        <p:nvGraphicFramePr>
          <p:cNvPr id="264195" name="Object 3"/>
          <p:cNvGraphicFramePr>
            <a:graphicFrameLocks noChangeAspect="1"/>
          </p:cNvGraphicFramePr>
          <p:nvPr/>
        </p:nvGraphicFramePr>
        <p:xfrm>
          <a:off x="7164288" y="3717032"/>
          <a:ext cx="727075" cy="647700"/>
        </p:xfrm>
        <a:graphic>
          <a:graphicData uri="http://schemas.openxmlformats.org/presentationml/2006/ole">
            <p:oleObj spid="_x0000_s264195" name="Equation" r:id="rId4" imgW="342751" imgH="241195" progId="Equation.DSMT4">
              <p:embed/>
            </p:oleObj>
          </a:graphicData>
        </a:graphic>
      </p:graphicFrame>
      <p:graphicFrame>
        <p:nvGraphicFramePr>
          <p:cNvPr id="264196" name="Object 2"/>
          <p:cNvGraphicFramePr>
            <a:graphicFrameLocks noChangeAspect="1"/>
          </p:cNvGraphicFramePr>
          <p:nvPr/>
        </p:nvGraphicFramePr>
        <p:xfrm>
          <a:off x="1043608" y="4509120"/>
          <a:ext cx="7240587" cy="598487"/>
        </p:xfrm>
        <a:graphic>
          <a:graphicData uri="http://schemas.openxmlformats.org/presentationml/2006/ole">
            <p:oleObj spid="_x0000_s264196" name="Equation" r:id="rId5" imgW="3429000" imgH="241300" progId="Equation.DSMT4">
              <p:embed/>
            </p:oleObj>
          </a:graphicData>
        </a:graphic>
      </p:graphicFrame>
      <p:graphicFrame>
        <p:nvGraphicFramePr>
          <p:cNvPr id="264197" name="Object 1"/>
          <p:cNvGraphicFramePr>
            <a:graphicFrameLocks noChangeAspect="1"/>
          </p:cNvGraphicFramePr>
          <p:nvPr/>
        </p:nvGraphicFramePr>
        <p:xfrm>
          <a:off x="1187624" y="5373216"/>
          <a:ext cx="7059452" cy="720080"/>
        </p:xfrm>
        <a:graphic>
          <a:graphicData uri="http://schemas.openxmlformats.org/presentationml/2006/ole">
            <p:oleObj spid="_x0000_s264197" name="Equation" r:id="rId6" imgW="2336800" imgH="241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100126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cs typeface="Times New Roman" pitchFamily="18" charset="0"/>
              </a:rPr>
              <a:t>Сероочистки по технологии Е-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400600"/>
          </a:xfrm>
        </p:spPr>
        <p:txBody>
          <a:bodyPr>
            <a:normAutofit fontScale="77500" lnSpcReduction="20000"/>
          </a:bodyPr>
          <a:lstStyle/>
          <a:p>
            <a:pPr indent="457200"/>
            <a:r>
              <a:rPr lang="ru-RU" dirty="0" smtClean="0">
                <a:cs typeface="Times New Roman" pitchFamily="18" charset="0"/>
              </a:rPr>
              <a:t> работает следующим образом. В </a:t>
            </a:r>
            <a:r>
              <a:rPr lang="ru-RU" dirty="0" err="1" smtClean="0">
                <a:cs typeface="Times New Roman" pitchFamily="18" charset="0"/>
              </a:rPr>
              <a:t>форкамеру</a:t>
            </a:r>
            <a:r>
              <a:rPr lang="ru-RU" dirty="0" smtClean="0">
                <a:cs typeface="Times New Roman" pitchFamily="18" charset="0"/>
              </a:rPr>
              <a:t> электрофильтра при помощи пневмомеханических форсунок вводят </a:t>
            </a:r>
            <a:r>
              <a:rPr lang="ru-RU" dirty="0" err="1" smtClean="0">
                <a:cs typeface="Times New Roman" pitchFamily="18" charset="0"/>
              </a:rPr>
              <a:t>диспергированную</a:t>
            </a:r>
            <a:r>
              <a:rPr lang="ru-RU" dirty="0" smtClean="0">
                <a:cs typeface="Times New Roman" pitchFamily="18" charset="0"/>
              </a:rPr>
              <a:t> известковую суспензию. </a:t>
            </a:r>
          </a:p>
          <a:p>
            <a:pPr indent="457200"/>
            <a:r>
              <a:rPr lang="ru-RU" dirty="0" smtClean="0">
                <a:cs typeface="Times New Roman" pitchFamily="18" charset="0"/>
              </a:rPr>
              <a:t>При большой поверхности контакта с дымовыми газами, обеспечивается быстрое поглощение оксидов серы из газов и быстрое высушивание капель до поступления газов в первое поле электрофильтра. Технология Е-           позволяет наряду с улавливанием оксидов серы улучшить работу электрофильтра. </a:t>
            </a:r>
            <a:endParaRPr lang="ru-RU" sz="1400" dirty="0" smtClean="0"/>
          </a:p>
          <a:p>
            <a:pPr indent="457200"/>
            <a:r>
              <a:rPr lang="ru-RU" dirty="0" smtClean="0">
                <a:cs typeface="Times New Roman" pitchFamily="18" charset="0"/>
              </a:rPr>
              <a:t>Это достигается охлаждением дымовых газов при высушивании капель суспензии и увеличением их влагосодержания, что улучшает электрофизические свойства газов. Однако объём дымовых газов уменьшается на 15–18 %, что увеличивает скорость газов и уменьшает время пребывания газов в активной зоне электрофильтров.</a:t>
            </a:r>
            <a:endParaRPr lang="ru-RU" dirty="0" smtClean="0"/>
          </a:p>
          <a:p>
            <a:pPr indent="457200" algn="just"/>
            <a:endParaRPr lang="ru-RU" dirty="0" smtClean="0"/>
          </a:p>
          <a:p>
            <a:pPr indent="457200" algn="just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  <p:graphicFrame>
        <p:nvGraphicFramePr>
          <p:cNvPr id="265218" name="Object 1"/>
          <p:cNvGraphicFramePr>
            <a:graphicFrameLocks noChangeAspect="1"/>
          </p:cNvGraphicFramePr>
          <p:nvPr/>
        </p:nvGraphicFramePr>
        <p:xfrm>
          <a:off x="7884368" y="404664"/>
          <a:ext cx="979864" cy="647799"/>
        </p:xfrm>
        <a:graphic>
          <a:graphicData uri="http://schemas.openxmlformats.org/presentationml/2006/ole">
            <p:oleObj spid="_x0000_s265218" r:id="rId3" imgW="342751" imgH="241195" progId="Equation.DSMT4">
              <p:embed/>
            </p:oleObj>
          </a:graphicData>
        </a:graphic>
      </p:graphicFrame>
      <p:graphicFrame>
        <p:nvGraphicFramePr>
          <p:cNvPr id="265219" name="Object 4"/>
          <p:cNvGraphicFramePr>
            <a:graphicFrameLocks noChangeAspect="1"/>
          </p:cNvGraphicFramePr>
          <p:nvPr/>
        </p:nvGraphicFramePr>
        <p:xfrm>
          <a:off x="5724128" y="3573016"/>
          <a:ext cx="654034" cy="360040"/>
        </p:xfrm>
        <a:graphic>
          <a:graphicData uri="http://schemas.openxmlformats.org/presentationml/2006/ole">
            <p:oleObj spid="_x0000_s265219" r:id="rId4" imgW="342751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cs typeface="Times New Roman" pitchFamily="18" charset="0"/>
              </a:rPr>
              <a:t> Проект головной сероочистки по технологии  Е-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>
            <a:normAutofit fontScale="70000" lnSpcReduction="20000"/>
          </a:bodyPr>
          <a:lstStyle/>
          <a:p>
            <a:pPr indent="457200"/>
            <a:r>
              <a:rPr lang="ru-RU" dirty="0" smtClean="0">
                <a:cs typeface="Times New Roman" pitchFamily="18" charset="0"/>
              </a:rPr>
              <a:t>Тонкодисперсное разбрызгивание создают путем использования сжатого воздуха или перегретого пара. </a:t>
            </a:r>
            <a:endParaRPr lang="ru-RU" sz="1400" dirty="0" smtClean="0"/>
          </a:p>
          <a:p>
            <a:pPr indent="457200"/>
            <a:r>
              <a:rPr lang="ru-RU" dirty="0" smtClean="0">
                <a:cs typeface="Times New Roman" pitchFamily="18" charset="0"/>
              </a:rPr>
              <a:t> Негашеную комовую или размолотую известь подают в аппарат гашения </a:t>
            </a:r>
            <a:r>
              <a:rPr lang="ru-RU" i="1" dirty="0" smtClean="0">
                <a:cs typeface="Times New Roman" pitchFamily="18" charset="0"/>
              </a:rPr>
              <a:t>5</a:t>
            </a:r>
            <a:r>
              <a:rPr lang="ru-RU" dirty="0" smtClean="0">
                <a:cs typeface="Times New Roman" pitchFamily="18" charset="0"/>
              </a:rPr>
              <a:t>, откуда концентрированную суспензию сливают в бак для приготовления реагента </a:t>
            </a:r>
            <a:r>
              <a:rPr lang="ru-RU" i="1" dirty="0" smtClean="0">
                <a:cs typeface="Times New Roman" pitchFamily="18" charset="0"/>
              </a:rPr>
              <a:t>2</a:t>
            </a:r>
            <a:r>
              <a:rPr lang="ru-RU" dirty="0" smtClean="0">
                <a:cs typeface="Times New Roman" pitchFamily="18" charset="0"/>
              </a:rPr>
              <a:t>, где ее смешивают с водой и доводят до нужных параметров. </a:t>
            </a:r>
          </a:p>
          <a:p>
            <a:pPr indent="457200"/>
            <a:r>
              <a:rPr lang="ru-RU" dirty="0" smtClean="0">
                <a:cs typeface="Times New Roman" pitchFamily="18" charset="0"/>
              </a:rPr>
              <a:t>Сухие продукты сероочистки вместе с золой  дымовых газов  улавливаются в электрофильтре. Уловленная смесь летучей золы с полуводным сульфитом кальция, </a:t>
            </a:r>
            <a:r>
              <a:rPr lang="ru-RU" dirty="0" err="1" smtClean="0">
                <a:cs typeface="Times New Roman" pitchFamily="18" charset="0"/>
              </a:rPr>
              <a:t>двуводным</a:t>
            </a:r>
            <a:r>
              <a:rPr lang="ru-RU" dirty="0" smtClean="0">
                <a:cs typeface="Times New Roman" pitchFamily="18" charset="0"/>
              </a:rPr>
              <a:t> сульфатом кальция и </a:t>
            </a:r>
            <a:r>
              <a:rPr lang="ru-RU" dirty="0" err="1" smtClean="0">
                <a:cs typeface="Times New Roman" pitchFamily="18" charset="0"/>
              </a:rPr>
              <a:t>гидроксидом</a:t>
            </a:r>
            <a:r>
              <a:rPr lang="ru-RU" dirty="0" smtClean="0">
                <a:cs typeface="Times New Roman" pitchFamily="18" charset="0"/>
              </a:rPr>
              <a:t> кальция может использоваться в дорожном строительстве, при заполнении </a:t>
            </a:r>
            <a:r>
              <a:rPr lang="ru-RU" dirty="0" err="1" smtClean="0">
                <a:cs typeface="Times New Roman" pitchFamily="18" charset="0"/>
              </a:rPr>
              <a:t>неудобиц</a:t>
            </a:r>
            <a:r>
              <a:rPr lang="ru-RU" dirty="0" smtClean="0">
                <a:cs typeface="Times New Roman" pitchFamily="18" charset="0"/>
              </a:rPr>
              <a:t>, в качестве заполнителя при производстве строительных изделий.</a:t>
            </a:r>
            <a:endParaRPr lang="ru-RU" dirty="0" smtClean="0"/>
          </a:p>
          <a:p>
            <a:r>
              <a:rPr lang="ru-RU" dirty="0" smtClean="0">
                <a:cs typeface="Times New Roman" pitchFamily="18" charset="0"/>
              </a:rPr>
              <a:t> Разрабатывается ВТИ совместно с ЕРА и SR1 применительно к электрофильтру Дорогобужской ТЭЦ.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  <p:graphicFrame>
        <p:nvGraphicFramePr>
          <p:cNvPr id="266242" name="Object 14"/>
          <p:cNvGraphicFramePr>
            <a:graphicFrameLocks noChangeAspect="1"/>
          </p:cNvGraphicFramePr>
          <p:nvPr/>
        </p:nvGraphicFramePr>
        <p:xfrm>
          <a:off x="5580112" y="692696"/>
          <a:ext cx="914051" cy="503783"/>
        </p:xfrm>
        <a:graphic>
          <a:graphicData uri="http://schemas.openxmlformats.org/presentationml/2006/ole">
            <p:oleObj spid="_x0000_s266242" r:id="rId3" imgW="342751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5212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Принципиальная схема упрощенной мокросухой известковой сероочистки Е-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849888"/>
            <a:ext cx="8229600" cy="1008112"/>
          </a:xfrm>
        </p:spPr>
        <p:txBody>
          <a:bodyPr>
            <a:normAutofit fontScale="55000" lnSpcReduction="20000"/>
          </a:bodyPr>
          <a:lstStyle/>
          <a:p>
            <a:r>
              <a:rPr lang="ru-RU" sz="3200" i="1" dirty="0" smtClean="0">
                <a:cs typeface="Times New Roman" pitchFamily="18" charset="0"/>
              </a:rPr>
              <a:t>1</a:t>
            </a:r>
            <a:r>
              <a:rPr lang="ru-RU" sz="3200" dirty="0" smtClean="0">
                <a:cs typeface="Times New Roman" pitchFamily="18" charset="0"/>
              </a:rPr>
              <a:t> — система тонкодисперсных форсунок в </a:t>
            </a:r>
            <a:r>
              <a:rPr lang="ru-RU" sz="3200" dirty="0" err="1" smtClean="0">
                <a:cs typeface="Times New Roman" pitchFamily="18" charset="0"/>
              </a:rPr>
              <a:t>форкамере</a:t>
            </a:r>
            <a:r>
              <a:rPr lang="ru-RU" sz="3200" dirty="0" smtClean="0">
                <a:cs typeface="Times New Roman" pitchFamily="18" charset="0"/>
              </a:rPr>
              <a:t> электрофильтра или в подводящем газоходе; </a:t>
            </a:r>
            <a:r>
              <a:rPr lang="ru-RU" sz="3200" i="1" dirty="0" smtClean="0">
                <a:cs typeface="Times New Roman" pitchFamily="18" charset="0"/>
              </a:rPr>
              <a:t>2</a:t>
            </a:r>
            <a:r>
              <a:rPr lang="ru-RU" sz="3200" dirty="0" smtClean="0">
                <a:cs typeface="Times New Roman" pitchFamily="18" charset="0"/>
              </a:rPr>
              <a:t> — емкость для хранения суспензии; </a:t>
            </a:r>
            <a:r>
              <a:rPr lang="ru-RU" sz="3200" i="1" dirty="0" smtClean="0">
                <a:cs typeface="Times New Roman" pitchFamily="18" charset="0"/>
              </a:rPr>
              <a:t>3</a:t>
            </a:r>
            <a:r>
              <a:rPr lang="ru-RU" sz="3200" dirty="0" smtClean="0">
                <a:cs typeface="Times New Roman" pitchFamily="18" charset="0"/>
              </a:rPr>
              <a:t> — насос подачи суспензии к форсункам; </a:t>
            </a:r>
            <a:r>
              <a:rPr lang="ru-RU" sz="3200" i="1" dirty="0" smtClean="0">
                <a:cs typeface="Times New Roman" pitchFamily="18" charset="0"/>
              </a:rPr>
              <a:t>4</a:t>
            </a:r>
            <a:r>
              <a:rPr lang="ru-RU" sz="3200" dirty="0" smtClean="0">
                <a:cs typeface="Times New Roman" pitchFamily="18" charset="0"/>
              </a:rPr>
              <a:t> — силос извести; </a:t>
            </a:r>
            <a:r>
              <a:rPr lang="ru-RU" sz="3200" i="1" dirty="0" smtClean="0">
                <a:cs typeface="Times New Roman" pitchFamily="18" charset="0"/>
              </a:rPr>
              <a:t>5</a:t>
            </a:r>
            <a:r>
              <a:rPr lang="ru-RU" sz="3200" dirty="0" smtClean="0">
                <a:cs typeface="Times New Roman" pitchFamily="18" charset="0"/>
              </a:rPr>
              <a:t> — установка гашения извести</a:t>
            </a:r>
            <a:r>
              <a:rPr lang="ru-RU" sz="3200" dirty="0" smtClean="0"/>
              <a:t> 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  <p:graphicFrame>
        <p:nvGraphicFramePr>
          <p:cNvPr id="267266" name="Object 3"/>
          <p:cNvGraphicFramePr>
            <a:graphicFrameLocks noChangeAspect="1"/>
          </p:cNvGraphicFramePr>
          <p:nvPr/>
        </p:nvGraphicFramePr>
        <p:xfrm>
          <a:off x="8028384" y="548680"/>
          <a:ext cx="660798" cy="459358"/>
        </p:xfrm>
        <a:graphic>
          <a:graphicData uri="http://schemas.openxmlformats.org/presentationml/2006/ole">
            <p:oleObj spid="_x0000_s267266" name="Equation" r:id="rId3" imgW="342751" imgH="241195" progId="Equation.DSMT4">
              <p:embed/>
            </p:oleObj>
          </a:graphicData>
        </a:graphic>
      </p:graphicFrame>
      <p:graphicFrame>
        <p:nvGraphicFramePr>
          <p:cNvPr id="267267" name="Object 1"/>
          <p:cNvGraphicFramePr>
            <a:graphicFrameLocks noChangeAspect="1"/>
          </p:cNvGraphicFramePr>
          <p:nvPr/>
        </p:nvGraphicFramePr>
        <p:xfrm>
          <a:off x="395536" y="1124744"/>
          <a:ext cx="8568952" cy="4690268"/>
        </p:xfrm>
        <a:graphic>
          <a:graphicData uri="http://schemas.openxmlformats.org/presentationml/2006/ole">
            <p:oleObj spid="_x0000_s267267" name="CorelDRAW" r:id="rId4" imgW="5366520" imgH="32972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034AD5ED-F2E1-4025-95B8-FFE420883F72}" type="slidenum">
              <a:rPr lang="ru-RU" smtClean="0"/>
              <a:pPr/>
              <a:t>50</a:t>
            </a:fld>
            <a:endParaRPr lang="ru-RU" smtClean="0"/>
          </a:p>
        </p:txBody>
      </p:sp>
      <p:sp>
        <p:nvSpPr>
          <p:cNvPr id="14341" name="Rectangle 2"/>
          <p:cNvSpPr>
            <a:spLocks noChangeArrowheads="1"/>
          </p:cNvSpPr>
          <p:nvPr/>
        </p:nvSpPr>
        <p:spPr bwMode="auto">
          <a:xfrm>
            <a:off x="0" y="512763"/>
            <a:ext cx="9144000" cy="13223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57200" algn="just" eaLnBrk="0" hangingPunct="0"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В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itchFamily="18" charset="0"/>
              </a:rPr>
              <a:t>мокрых технологиях </a:t>
            </a:r>
            <a:r>
              <a:rPr lang="ru-RU" sz="2000" dirty="0">
                <a:latin typeface="+mn-lt"/>
                <a:cs typeface="Times New Roman" pitchFamily="18" charset="0"/>
              </a:rPr>
              <a:t>дымовые газы интенсивно промываются водной суспензией или раствором реагента, что вызывает его диссоциацию на ионы. Присутствующий в дымовых газах диоксид серы растворяется и тоже переходит в ионную форму </a:t>
            </a:r>
            <a:endParaRPr lang="ru-RU" sz="2000" dirty="0">
              <a:latin typeface="+mn-lt"/>
            </a:endParaRPr>
          </a:p>
        </p:txBody>
      </p:sp>
      <p:graphicFrame>
        <p:nvGraphicFramePr>
          <p:cNvPr id="22530" name="Object 1"/>
          <p:cNvGraphicFramePr>
            <a:graphicFrameLocks noChangeAspect="1"/>
          </p:cNvGraphicFramePr>
          <p:nvPr/>
        </p:nvGraphicFramePr>
        <p:xfrm>
          <a:off x="3851275" y="2205038"/>
          <a:ext cx="865188" cy="625475"/>
        </p:xfrm>
        <a:graphic>
          <a:graphicData uri="http://schemas.openxmlformats.org/presentationml/2006/ole">
            <p:oleObj spid="_x0000_s22530" name="Equation" r:id="rId3" imgW="380835" imgH="279279" progId="Equation.DSMT4">
              <p:embed/>
            </p:oleObj>
          </a:graphicData>
        </a:graphic>
      </p:graphicFrame>
      <p:sp>
        <p:nvSpPr>
          <p:cNvPr id="14342" name="Rectangle 3"/>
          <p:cNvSpPr>
            <a:spLocks noChangeArrowheads="1"/>
          </p:cNvSpPr>
          <p:nvPr/>
        </p:nvSpPr>
        <p:spPr bwMode="auto">
          <a:xfrm>
            <a:off x="0" y="3322638"/>
            <a:ext cx="9144000" cy="22463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57200" algn="just" eaLnBrk="0" hangingPunct="0">
              <a:tabLst>
                <a:tab pos="457200" algn="l"/>
              </a:tabLst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 и быстро связываются с ионами реагента. Расход воды в этих технологиях большой, что приводит к существенному охлаждению газов вплоть до температуры точки росы по водяному пару. Поэтому для повышения температуры применяют подогрев дымовых газов. Мокрые технологии подразделяются на:</a:t>
            </a:r>
            <a:endParaRPr lang="ru-RU" sz="2000" dirty="0">
              <a:latin typeface="+mn-lt"/>
            </a:endParaRPr>
          </a:p>
          <a:p>
            <a:pPr indent="457200" algn="just" eaLnBrk="0" hangingPunct="0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  <a:tabLst>
                <a:tab pos="457200" algn="l"/>
              </a:tabLst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itchFamily="18" charset="0"/>
              </a:rPr>
              <a:t>регенеративные (циклические);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indent="457200" algn="just" eaLnBrk="0" hangingPunct="0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  <a:tabLst>
                <a:tab pos="457200" algn="l"/>
              </a:tabLst>
              <a:defRPr/>
            </a:pP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Times New Roman" pitchFamily="18" charset="0"/>
              </a:rPr>
              <a:t>нерегенеративные</a:t>
            </a:r>
            <a:r>
              <a:rPr lang="ru-RU" sz="2000" dirty="0">
                <a:latin typeface="+mn-lt"/>
                <a:cs typeface="Times New Roman" pitchFamily="18" charset="0"/>
              </a:rPr>
              <a:t>.</a:t>
            </a:r>
            <a:endParaRPr lang="ru-RU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1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9D1A63B7-A325-4664-9DEA-4C5181571E5C}" type="slidenum">
              <a:rPr lang="ru-RU" smtClean="0"/>
              <a:pPr/>
              <a:t>51</a:t>
            </a:fld>
            <a:endParaRPr lang="ru-RU" smtClean="0"/>
          </a:p>
        </p:txBody>
      </p:sp>
      <p:graphicFrame>
        <p:nvGraphicFramePr>
          <p:cNvPr id="23554" name="Object 6"/>
          <p:cNvGraphicFramePr>
            <a:graphicFrameLocks noChangeAspect="1"/>
          </p:cNvGraphicFramePr>
          <p:nvPr/>
        </p:nvGraphicFramePr>
        <p:xfrm>
          <a:off x="7885113" y="1052513"/>
          <a:ext cx="725487" cy="504825"/>
        </p:xfrm>
        <a:graphic>
          <a:graphicData uri="http://schemas.openxmlformats.org/presentationml/2006/ole">
            <p:oleObj spid="_x0000_s23554" name="Equation" r:id="rId3" imgW="342751" imgH="241195" progId="Equation.DSMT4">
              <p:embed/>
            </p:oleObj>
          </a:graphicData>
        </a:graphic>
      </p:graphicFrame>
      <p:graphicFrame>
        <p:nvGraphicFramePr>
          <p:cNvPr id="23555" name="Object 5"/>
          <p:cNvGraphicFramePr>
            <a:graphicFrameLocks noChangeAspect="1"/>
          </p:cNvGraphicFramePr>
          <p:nvPr/>
        </p:nvGraphicFramePr>
        <p:xfrm>
          <a:off x="4067175" y="1844675"/>
          <a:ext cx="760413" cy="528638"/>
        </p:xfrm>
        <a:graphic>
          <a:graphicData uri="http://schemas.openxmlformats.org/presentationml/2006/ole">
            <p:oleObj spid="_x0000_s23555" name="Equation" r:id="rId4" imgW="342751" imgH="241195" progId="Equation.DSMT4">
              <p:embed/>
            </p:oleObj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3707904" y="2924944"/>
          <a:ext cx="1833563" cy="503238"/>
        </p:xfrm>
        <a:graphic>
          <a:graphicData uri="http://schemas.openxmlformats.org/presentationml/2006/ole">
            <p:oleObj spid="_x0000_s23556" name="Equation" r:id="rId5" imgW="863225" imgH="241195" progId="Equation.DSMT4">
              <p:embed/>
            </p:oleObj>
          </a:graphicData>
        </a:graphic>
      </p:graphicFrame>
      <p:graphicFrame>
        <p:nvGraphicFramePr>
          <p:cNvPr id="23557" name="Object 3"/>
          <p:cNvGraphicFramePr>
            <a:graphicFrameLocks noChangeAspect="1"/>
          </p:cNvGraphicFramePr>
          <p:nvPr/>
        </p:nvGraphicFramePr>
        <p:xfrm>
          <a:off x="2555875" y="3716338"/>
          <a:ext cx="4524375" cy="382587"/>
        </p:xfrm>
        <a:graphic>
          <a:graphicData uri="http://schemas.openxmlformats.org/presentationml/2006/ole">
            <p:oleObj spid="_x0000_s23557" name="Equation" r:id="rId6" imgW="2819400" imgH="241300" progId="Equation.DSMT4">
              <p:embed/>
            </p:oleObj>
          </a:graphicData>
        </a:graphic>
      </p:graphicFrame>
      <p:graphicFrame>
        <p:nvGraphicFramePr>
          <p:cNvPr id="23558" name="Object 2"/>
          <p:cNvGraphicFramePr>
            <a:graphicFrameLocks noChangeAspect="1"/>
          </p:cNvGraphicFramePr>
          <p:nvPr/>
        </p:nvGraphicFramePr>
        <p:xfrm>
          <a:off x="2916238" y="4652963"/>
          <a:ext cx="5940425" cy="454025"/>
        </p:xfrm>
        <a:graphic>
          <a:graphicData uri="http://schemas.openxmlformats.org/presentationml/2006/ole">
            <p:oleObj spid="_x0000_s23558" name="Equation" r:id="rId7" imgW="3111500" imgH="241300" progId="Equation.DSMT4">
              <p:embed/>
            </p:oleObj>
          </a:graphicData>
        </a:graphic>
      </p:graphicFrame>
      <p:graphicFrame>
        <p:nvGraphicFramePr>
          <p:cNvPr id="23559" name="Object 1"/>
          <p:cNvGraphicFramePr>
            <a:graphicFrameLocks noChangeAspect="1"/>
          </p:cNvGraphicFramePr>
          <p:nvPr/>
        </p:nvGraphicFramePr>
        <p:xfrm>
          <a:off x="5435600" y="5516563"/>
          <a:ext cx="1657350" cy="455612"/>
        </p:xfrm>
        <a:graphic>
          <a:graphicData uri="http://schemas.openxmlformats.org/presentationml/2006/ole">
            <p:oleObj spid="_x0000_s23559" name="Equation" r:id="rId8" imgW="863225" imgH="241195" progId="Equation.DSMT4">
              <p:embed/>
            </p:oleObj>
          </a:graphicData>
        </a:graphic>
      </p:graphicFrame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0" y="1052513"/>
            <a:ext cx="7818438" cy="400050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pPr algn="just" eaLnBrk="0" hangingPunct="0">
              <a:defRPr/>
            </a:pPr>
            <a:r>
              <a:rPr lang="ru-RU" sz="2000" b="1" dirty="0">
                <a:latin typeface="+mn-lt"/>
                <a:cs typeface="Times New Roman" pitchFamily="18" charset="0"/>
              </a:rPr>
              <a:t>Аммиачно-циклический</a:t>
            </a:r>
            <a:r>
              <a:rPr lang="ru-RU" sz="2000" dirty="0">
                <a:latin typeface="+mn-lt"/>
                <a:cs typeface="Times New Roman" pitchFamily="18" charset="0"/>
              </a:rPr>
              <a:t> способ очистки дымовых газов от </a:t>
            </a:r>
            <a:endParaRPr lang="ru-RU" sz="2000" dirty="0">
              <a:latin typeface="+mn-lt"/>
            </a:endParaRPr>
          </a:p>
        </p:txBody>
      </p:sp>
      <p:sp>
        <p:nvSpPr>
          <p:cNvPr id="15371" name="Rectangle 8"/>
          <p:cNvSpPr>
            <a:spLocks noChangeArrowheads="1"/>
          </p:cNvSpPr>
          <p:nvPr/>
        </p:nvSpPr>
        <p:spPr bwMode="auto">
          <a:xfrm>
            <a:off x="0" y="1916113"/>
            <a:ext cx="4464050" cy="400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49263" eaLnBrk="0" hangingPunct="0"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 основан на поглощении </a:t>
            </a:r>
            <a:endParaRPr lang="ru-RU" sz="2000" dirty="0">
              <a:latin typeface="+mn-lt"/>
            </a:endParaRPr>
          </a:p>
        </p:txBody>
      </p:sp>
      <p:sp>
        <p:nvSpPr>
          <p:cNvPr id="15372" name="Rectangle 9"/>
          <p:cNvSpPr>
            <a:spLocks noChangeArrowheads="1"/>
          </p:cNvSpPr>
          <p:nvPr/>
        </p:nvSpPr>
        <p:spPr bwMode="auto">
          <a:xfrm>
            <a:off x="0" y="2636838"/>
            <a:ext cx="9144000" cy="400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49263" algn="just" eaLnBrk="0" hangingPunct="0"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 из дымовых газов распыленным раствором сульфита аммония </a:t>
            </a:r>
            <a:endParaRPr lang="ru-RU" sz="2000" dirty="0">
              <a:latin typeface="+mn-lt"/>
            </a:endParaRPr>
          </a:p>
        </p:txBody>
      </p:sp>
      <p:sp>
        <p:nvSpPr>
          <p:cNvPr id="15373" name="Rectangle 10"/>
          <p:cNvSpPr>
            <a:spLocks noChangeArrowheads="1"/>
          </p:cNvSpPr>
          <p:nvPr/>
        </p:nvSpPr>
        <p:spPr bwMode="auto">
          <a:xfrm>
            <a:off x="0" y="3373438"/>
            <a:ext cx="9144000" cy="6159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49263" eaLnBrk="0" hangingPunct="0"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 с образованием бисульфита аммония по обратимой реакции</a:t>
            </a:r>
            <a:endParaRPr lang="ru-RU" sz="2000" dirty="0">
              <a:latin typeface="+mn-lt"/>
            </a:endParaRPr>
          </a:p>
          <a:p>
            <a:pPr indent="449263" eaLnBrk="0" hangingPunct="0">
              <a:defRPr/>
            </a:pPr>
            <a:endParaRPr lang="ru-RU" dirty="0"/>
          </a:p>
        </p:txBody>
      </p:sp>
      <p:sp>
        <p:nvSpPr>
          <p:cNvPr id="15374" name="Rectangle 11"/>
          <p:cNvSpPr>
            <a:spLocks noChangeArrowheads="1"/>
          </p:cNvSpPr>
          <p:nvPr/>
        </p:nvSpPr>
        <p:spPr bwMode="auto">
          <a:xfrm>
            <a:off x="0" y="4035746"/>
            <a:ext cx="9144000" cy="123110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pPr indent="449263" eaLnBrk="0" hangingPunct="0"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После промывки газов раствор бисульфита аммония подвергают нагреву с образованием концентрированного сернистого ангидрида и сульфита аммония:</a:t>
            </a:r>
            <a:endParaRPr lang="ru-RU" sz="2000" dirty="0">
              <a:latin typeface="+mn-lt"/>
            </a:endParaRPr>
          </a:p>
          <a:p>
            <a:pPr indent="449263" eaLnBrk="0" hangingPunct="0">
              <a:defRPr/>
            </a:pPr>
            <a:endParaRPr lang="ru-RU" dirty="0"/>
          </a:p>
        </p:txBody>
      </p:sp>
      <p:sp>
        <p:nvSpPr>
          <p:cNvPr id="15375" name="Rectangle 12"/>
          <p:cNvSpPr>
            <a:spLocks noChangeArrowheads="1"/>
          </p:cNvSpPr>
          <p:nvPr/>
        </p:nvSpPr>
        <p:spPr bwMode="auto">
          <a:xfrm>
            <a:off x="0" y="5157788"/>
            <a:ext cx="9144000" cy="7080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49263" eaLnBrk="0" hangingPunct="0"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Сернистый ангидрид используется для получения кислоты или элементарной серы, а сульфит аммония </a:t>
            </a:r>
            <a:endParaRPr lang="ru-RU" sz="2000" dirty="0">
              <a:latin typeface="+mn-lt"/>
            </a:endParaRPr>
          </a:p>
        </p:txBody>
      </p:sp>
      <p:sp>
        <p:nvSpPr>
          <p:cNvPr id="15376" name="Rectangle 13"/>
          <p:cNvSpPr>
            <a:spLocks noChangeArrowheads="1"/>
          </p:cNvSpPr>
          <p:nvPr/>
        </p:nvSpPr>
        <p:spPr bwMode="auto">
          <a:xfrm>
            <a:off x="395288" y="5949950"/>
            <a:ext cx="3600450" cy="400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sz="1200" dirty="0">
                <a:cs typeface="Times New Roman" pitchFamily="18" charset="0"/>
              </a:rPr>
              <a:t> </a:t>
            </a:r>
            <a:r>
              <a:rPr lang="ru-RU" sz="2000" dirty="0">
                <a:latin typeface="+mn-lt"/>
                <a:cs typeface="Times New Roman" pitchFamily="18" charset="0"/>
              </a:rPr>
              <a:t>используется повторно. </a:t>
            </a:r>
            <a:endParaRPr lang="ru-RU" sz="2000" dirty="0">
              <a:latin typeface="+mn-lt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484188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Times New Roman" pitchFamily="18" charset="0"/>
              </a:rPr>
              <a:t>Регенеративные технологии</a:t>
            </a:r>
            <a:endParaRPr kumimoji="0" lang="ru-RU" sz="40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FFEE97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332656"/>
            <a:ext cx="8507288" cy="612215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cs typeface="Times New Roman" pitchFamily="18" charset="0"/>
              </a:rPr>
              <a:t>Дымовые газы после золоуловителя поступают в противоточный абсорбер </a:t>
            </a:r>
            <a:r>
              <a:rPr lang="ru-RU" i="1" dirty="0" smtClean="0">
                <a:cs typeface="Times New Roman" pitchFamily="18" charset="0"/>
              </a:rPr>
              <a:t>1</a:t>
            </a:r>
            <a:r>
              <a:rPr lang="ru-RU" dirty="0" smtClean="0">
                <a:cs typeface="Times New Roman" pitchFamily="18" charset="0"/>
              </a:rPr>
              <a:t>, орошаемый </a:t>
            </a:r>
            <a:r>
              <a:rPr lang="ru-RU" dirty="0" err="1" smtClean="0">
                <a:cs typeface="Times New Roman" pitchFamily="18" charset="0"/>
              </a:rPr>
              <a:t>сульфит-бисульфитным</a:t>
            </a:r>
            <a:r>
              <a:rPr lang="ru-RU" dirty="0" smtClean="0">
                <a:cs typeface="Times New Roman" pitchFamily="18" charset="0"/>
              </a:rPr>
              <a:t> раствором. Абсорбер полый или насадочный состоит из нескольких ступеней орошения, куда подается аммиак для восполнения потерь. Насыщенный диоксидом серы раствор подают в десорбционную колонну </a:t>
            </a:r>
            <a:r>
              <a:rPr lang="ru-RU" i="1" dirty="0" smtClean="0">
                <a:cs typeface="Times New Roman" pitchFamily="18" charset="0"/>
              </a:rPr>
              <a:t>3</a:t>
            </a:r>
            <a:r>
              <a:rPr lang="ru-RU" dirty="0" smtClean="0">
                <a:cs typeface="Times New Roman" pitchFamily="18" charset="0"/>
              </a:rPr>
              <a:t>, в которой поддерживают температуру 97</a:t>
            </a:r>
            <a:r>
              <a:rPr lang="ru-RU" baseline="30000" dirty="0" smtClean="0">
                <a:cs typeface="Times New Roman" pitchFamily="18" charset="0"/>
              </a:rPr>
              <a:t>о</a:t>
            </a:r>
            <a:r>
              <a:rPr lang="ru-RU" dirty="0" smtClean="0">
                <a:cs typeface="Times New Roman" pitchFamily="18" charset="0"/>
              </a:rPr>
              <a:t>С и вакуум около 47 кПа. В результате разложения бисульфата аммония образуется сульфитный раствор, который возвращается в абсорбер, и газообразный </a:t>
            </a:r>
            <a:endParaRPr lang="ru-RU" dirty="0" smtClean="0"/>
          </a:p>
          <a:p>
            <a:r>
              <a:rPr lang="ru-RU" baseline="-30000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Из абсорбера смесь диоксида серы с водяными парами пропускают через конденсатор </a:t>
            </a:r>
            <a:r>
              <a:rPr lang="ru-RU" i="1" dirty="0" smtClean="0">
                <a:cs typeface="Times New Roman" pitchFamily="18" charset="0"/>
              </a:rPr>
              <a:t>4</a:t>
            </a:r>
            <a:r>
              <a:rPr lang="ru-RU" dirty="0" smtClean="0">
                <a:cs typeface="Times New Roman" pitchFamily="18" charset="0"/>
              </a:rPr>
              <a:t>, где удаляют основную часть влаги, затем через сушильную башню </a:t>
            </a:r>
            <a:r>
              <a:rPr lang="ru-RU" i="1" dirty="0" smtClean="0">
                <a:cs typeface="Times New Roman" pitchFamily="18" charset="0"/>
              </a:rPr>
              <a:t>5</a:t>
            </a:r>
            <a:r>
              <a:rPr lang="ru-RU" dirty="0" smtClean="0">
                <a:cs typeface="Times New Roman" pitchFamily="18" charset="0"/>
              </a:rPr>
              <a:t>.</a:t>
            </a:r>
          </a:p>
          <a:p>
            <a:r>
              <a:rPr lang="ru-RU" dirty="0" smtClean="0">
                <a:cs typeface="Times New Roman" pitchFamily="18" charset="0"/>
              </a:rPr>
              <a:t> Осушенный       </a:t>
            </a:r>
            <a:r>
              <a:rPr lang="ru-RU" baseline="-30000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путем охлаждения сжижают, сливают в цистерны и транспортируют потребителям. Очищенные газы после подогрева в подогревателе 2 сбрасываются в атмосферу.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  <p:graphicFrame>
        <p:nvGraphicFramePr>
          <p:cNvPr id="268290" name="Object 2"/>
          <p:cNvGraphicFramePr>
            <a:graphicFrameLocks noChangeAspect="1"/>
          </p:cNvGraphicFramePr>
          <p:nvPr/>
        </p:nvGraphicFramePr>
        <p:xfrm>
          <a:off x="7164287" y="2996952"/>
          <a:ext cx="550283" cy="382141"/>
        </p:xfrm>
        <a:graphic>
          <a:graphicData uri="http://schemas.openxmlformats.org/presentationml/2006/ole">
            <p:oleObj spid="_x0000_s268290" r:id="rId3" imgW="342751" imgH="241195" progId="Equation.DSMT4">
              <p:embed/>
            </p:oleObj>
          </a:graphicData>
        </a:graphic>
      </p:graphicFrame>
      <p:graphicFrame>
        <p:nvGraphicFramePr>
          <p:cNvPr id="268291" name="Object 1"/>
          <p:cNvGraphicFramePr>
            <a:graphicFrameLocks noChangeAspect="1"/>
          </p:cNvGraphicFramePr>
          <p:nvPr/>
        </p:nvGraphicFramePr>
        <p:xfrm>
          <a:off x="2627784" y="4653136"/>
          <a:ext cx="504056" cy="350039"/>
        </p:xfrm>
        <a:graphic>
          <a:graphicData uri="http://schemas.openxmlformats.org/presentationml/2006/ole">
            <p:oleObj spid="_x0000_s268291" r:id="rId4" imgW="342751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9292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Принципиальная схема аммиачно-циклической сероочистки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877272"/>
            <a:ext cx="8640960" cy="793560"/>
          </a:xfrm>
        </p:spPr>
        <p:txBody>
          <a:bodyPr>
            <a:normAutofit fontScale="70000" lnSpcReduction="20000"/>
          </a:bodyPr>
          <a:lstStyle/>
          <a:p>
            <a:pPr indent="449263">
              <a:defRPr/>
            </a:pPr>
            <a:r>
              <a:rPr lang="ru-RU" sz="3200" i="1" dirty="0" smtClean="0">
                <a:cs typeface="Times New Roman" pitchFamily="18" charset="0"/>
              </a:rPr>
              <a:t>1</a:t>
            </a:r>
            <a:r>
              <a:rPr lang="ru-RU" sz="3200" dirty="0" smtClean="0">
                <a:cs typeface="Times New Roman" pitchFamily="18" charset="0"/>
              </a:rPr>
              <a:t> –абсорбер; </a:t>
            </a:r>
            <a:r>
              <a:rPr lang="ru-RU" sz="3200" i="1" dirty="0" smtClean="0">
                <a:cs typeface="Times New Roman" pitchFamily="18" charset="0"/>
              </a:rPr>
              <a:t>2</a:t>
            </a:r>
            <a:r>
              <a:rPr lang="ru-RU" sz="3200" dirty="0" smtClean="0">
                <a:cs typeface="Times New Roman" pitchFamily="18" charset="0"/>
              </a:rPr>
              <a:t> - теплообменник; </a:t>
            </a:r>
            <a:r>
              <a:rPr lang="ru-RU" sz="3200" i="1" dirty="0" smtClean="0">
                <a:cs typeface="Times New Roman" pitchFamily="18" charset="0"/>
              </a:rPr>
              <a:t>3</a:t>
            </a:r>
            <a:r>
              <a:rPr lang="ru-RU" sz="3200" dirty="0" smtClean="0">
                <a:cs typeface="Times New Roman" pitchFamily="18" charset="0"/>
              </a:rPr>
              <a:t> – десорбционная колонна; </a:t>
            </a:r>
            <a:r>
              <a:rPr lang="ru-RU" sz="3200" i="1" dirty="0" smtClean="0">
                <a:cs typeface="Times New Roman" pitchFamily="18" charset="0"/>
              </a:rPr>
              <a:t>4</a:t>
            </a:r>
            <a:r>
              <a:rPr lang="ru-RU" sz="3200" dirty="0" smtClean="0">
                <a:cs typeface="Times New Roman" pitchFamily="18" charset="0"/>
              </a:rPr>
              <a:t> – конденсатор; </a:t>
            </a:r>
            <a:r>
              <a:rPr lang="ru-RU" sz="3200" i="1" dirty="0" smtClean="0">
                <a:cs typeface="Times New Roman" pitchFamily="18" charset="0"/>
              </a:rPr>
              <a:t>5</a:t>
            </a:r>
            <a:r>
              <a:rPr lang="ru-RU" sz="3200" dirty="0" smtClean="0">
                <a:cs typeface="Times New Roman" pitchFamily="18" charset="0"/>
              </a:rPr>
              <a:t> – сушильная башня</a:t>
            </a:r>
            <a:r>
              <a:rPr lang="ru-RU" sz="3200" dirty="0" smtClean="0"/>
              <a:t>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251520" y="1124744"/>
          <a:ext cx="8640960" cy="4668044"/>
        </p:xfrm>
        <a:graphic>
          <a:graphicData uri="http://schemas.openxmlformats.org/presentationml/2006/ole">
            <p:oleObj spid="_x0000_s269314" name="CorelDRAW" r:id="rId3" imgW="5534025" imgH="3810000" progId="">
              <p:embed/>
            </p:oleObj>
          </a:graphicData>
        </a:graphic>
      </p:graphicFrame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95936" y="3212976"/>
            <a:ext cx="80182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97 С,</a:t>
            </a:r>
          </a:p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Вакуум</a:t>
            </a:r>
          </a:p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47 кПа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4160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 smtClean="0">
                <a:cs typeface="Times New Roman" pitchFamily="18" charset="0"/>
              </a:rPr>
              <a:t>Достоинством способа является практическое отсутствие затрат реагентов и небольшой расход тепловой энергии на восстановление </a:t>
            </a:r>
          </a:p>
          <a:p>
            <a:endParaRPr lang="ru-RU" sz="3200" dirty="0" smtClean="0">
              <a:cs typeface="Times New Roman" pitchFamily="18" charset="0"/>
            </a:endParaRPr>
          </a:p>
          <a:p>
            <a:endParaRPr lang="ru-RU" sz="3200" dirty="0" smtClean="0"/>
          </a:p>
          <a:p>
            <a:r>
              <a:rPr lang="ru-RU" sz="3200" dirty="0" smtClean="0">
                <a:cs typeface="Times New Roman" pitchFamily="18" charset="0"/>
              </a:rPr>
              <a:t>Этот метод рентабелен при содержании </a:t>
            </a:r>
            <a:r>
              <a:rPr lang="ru-RU" sz="3200" dirty="0" smtClean="0"/>
              <a:t>           </a:t>
            </a:r>
            <a:r>
              <a:rPr lang="ru-RU" sz="3200" dirty="0" smtClean="0">
                <a:cs typeface="Times New Roman" pitchFamily="18" charset="0"/>
              </a:rPr>
              <a:t>в дымовых газах не менее 0,5 %.</a:t>
            </a:r>
            <a:endParaRPr lang="ru-RU" sz="3200" dirty="0" smtClean="0"/>
          </a:p>
          <a:p>
            <a:pPr marL="85725" indent="357188">
              <a:defRPr/>
            </a:pPr>
            <a:r>
              <a:rPr lang="ru-RU" sz="3200" dirty="0" smtClean="0">
                <a:cs typeface="Times New Roman" pitchFamily="18" charset="0"/>
              </a:rPr>
              <a:t>К недостаткам следует отнести то, что все оборудование должно иметь кислостойкое исполнение, кроме того, достаточно сложна эксплуатация установки. Данный способ находится в стадии освоения.</a:t>
            </a:r>
            <a:endParaRPr lang="ru-RU" sz="32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  <p:graphicFrame>
        <p:nvGraphicFramePr>
          <p:cNvPr id="270338" name="Object 2"/>
          <p:cNvGraphicFramePr>
            <a:graphicFrameLocks noChangeAspect="1"/>
          </p:cNvGraphicFramePr>
          <p:nvPr/>
        </p:nvGraphicFramePr>
        <p:xfrm>
          <a:off x="3059832" y="1844824"/>
          <a:ext cx="2622626" cy="718691"/>
        </p:xfrm>
        <a:graphic>
          <a:graphicData uri="http://schemas.openxmlformats.org/presentationml/2006/ole">
            <p:oleObj spid="_x0000_s270338" name="Equation" r:id="rId3" imgW="863225" imgH="241195" progId="Equation.DSMT4">
              <p:embed/>
            </p:oleObj>
          </a:graphicData>
        </a:graphic>
      </p:graphicFrame>
      <p:graphicFrame>
        <p:nvGraphicFramePr>
          <p:cNvPr id="270339" name="Object 1"/>
          <p:cNvGraphicFramePr>
            <a:graphicFrameLocks noChangeAspect="1"/>
          </p:cNvGraphicFramePr>
          <p:nvPr/>
        </p:nvGraphicFramePr>
        <p:xfrm>
          <a:off x="3563888" y="3140967"/>
          <a:ext cx="936104" cy="651073"/>
        </p:xfrm>
        <a:graphic>
          <a:graphicData uri="http://schemas.openxmlformats.org/presentationml/2006/ole">
            <p:oleObj spid="_x0000_s270339" name="Equation" r:id="rId4" imgW="342751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4122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cs typeface="Times New Roman" pitchFamily="18" charset="0"/>
              </a:rPr>
              <a:t>Очистка по магнезитовому способу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cs typeface="Times New Roman" pitchFamily="18" charset="0"/>
              </a:rPr>
              <a:t>При очистке по магнезитовому способу дымовые газы поступают в абсорбер типа трубы </a:t>
            </a:r>
            <a:r>
              <a:rPr lang="ru-RU" dirty="0" err="1" smtClean="0">
                <a:cs typeface="Times New Roman" pitchFamily="18" charset="0"/>
              </a:rPr>
              <a:t>Вентури</a:t>
            </a:r>
            <a:r>
              <a:rPr lang="ru-RU" dirty="0" smtClean="0">
                <a:cs typeface="Times New Roman" pitchFamily="18" charset="0"/>
              </a:rPr>
              <a:t>, где орошаются суспензией, содержащей оксид магния. При этом происходит химическая реакция</a:t>
            </a:r>
            <a:endParaRPr lang="ru-RU" sz="1400" dirty="0" smtClean="0"/>
          </a:p>
          <a:p>
            <a:r>
              <a:rPr lang="ru-RU" dirty="0" smtClean="0">
                <a:cs typeface="Times New Roman" pitchFamily="18" charset="0"/>
              </a:rPr>
              <a:t>Полученный кристаллический сульфит магния обезвоживается и подвергается термическому разложению при температуре 900ºС с образованием концентрированного сернистого ангидрида</a:t>
            </a:r>
          </a:p>
          <a:p>
            <a:r>
              <a:rPr lang="ru-RU" dirty="0" smtClean="0">
                <a:cs typeface="Times New Roman" pitchFamily="18" charset="0"/>
              </a:rPr>
              <a:t>и оксида магния:</a:t>
            </a:r>
          </a:p>
          <a:p>
            <a:r>
              <a:rPr lang="ru-RU" dirty="0" smtClean="0">
                <a:cs typeface="Times New Roman" pitchFamily="18" charset="0"/>
              </a:rPr>
              <a:t>Концентрированный</a:t>
            </a:r>
          </a:p>
          <a:p>
            <a:r>
              <a:rPr lang="ru-RU" dirty="0" smtClean="0">
                <a:cs typeface="Times New Roman" pitchFamily="18" charset="0"/>
              </a:rPr>
              <a:t>используется для приготовления серной кислоты или элементарной серы,                            используется повторно в установке сероочистки.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  <p:graphicFrame>
        <p:nvGraphicFramePr>
          <p:cNvPr id="271362" name="Object 5"/>
          <p:cNvGraphicFramePr>
            <a:graphicFrameLocks noChangeAspect="1"/>
          </p:cNvGraphicFramePr>
          <p:nvPr/>
        </p:nvGraphicFramePr>
        <p:xfrm>
          <a:off x="6516216" y="2311606"/>
          <a:ext cx="2376264" cy="347407"/>
        </p:xfrm>
        <a:graphic>
          <a:graphicData uri="http://schemas.openxmlformats.org/presentationml/2006/ole">
            <p:oleObj spid="_x0000_s271362" r:id="rId3" imgW="1625600" imgH="241300" progId="Equation.DSMT4">
              <p:embed/>
            </p:oleObj>
          </a:graphicData>
        </a:graphic>
      </p:graphicFrame>
      <p:graphicFrame>
        <p:nvGraphicFramePr>
          <p:cNvPr id="271363" name="Object 4"/>
          <p:cNvGraphicFramePr>
            <a:graphicFrameLocks noChangeAspect="1"/>
          </p:cNvGraphicFramePr>
          <p:nvPr/>
        </p:nvGraphicFramePr>
        <p:xfrm>
          <a:off x="4860032" y="3965158"/>
          <a:ext cx="504056" cy="350039"/>
        </p:xfrm>
        <a:graphic>
          <a:graphicData uri="http://schemas.openxmlformats.org/presentationml/2006/ole">
            <p:oleObj spid="_x0000_s271363" r:id="rId4" imgW="342751" imgH="241195" progId="Equation.DSMT4">
              <p:embed/>
            </p:oleObj>
          </a:graphicData>
        </a:graphic>
      </p:graphicFrame>
      <p:graphicFrame>
        <p:nvGraphicFramePr>
          <p:cNvPr id="271364" name="Object 3"/>
          <p:cNvGraphicFramePr>
            <a:graphicFrameLocks noChangeAspect="1"/>
          </p:cNvGraphicFramePr>
          <p:nvPr/>
        </p:nvGraphicFramePr>
        <p:xfrm>
          <a:off x="3779912" y="4365104"/>
          <a:ext cx="3072413" cy="382141"/>
        </p:xfrm>
        <a:graphic>
          <a:graphicData uri="http://schemas.openxmlformats.org/presentationml/2006/ole">
            <p:oleObj spid="_x0000_s271364" r:id="rId5" imgW="1917700" imgH="241300" progId="Equation.DSMT4">
              <p:embed/>
            </p:oleObj>
          </a:graphicData>
        </a:graphic>
      </p:graphicFrame>
      <p:graphicFrame>
        <p:nvGraphicFramePr>
          <p:cNvPr id="271365" name="Object 2"/>
          <p:cNvGraphicFramePr>
            <a:graphicFrameLocks noChangeAspect="1"/>
          </p:cNvGraphicFramePr>
          <p:nvPr/>
        </p:nvGraphicFramePr>
        <p:xfrm>
          <a:off x="4644008" y="4869160"/>
          <a:ext cx="504056" cy="350039"/>
        </p:xfrm>
        <a:graphic>
          <a:graphicData uri="http://schemas.openxmlformats.org/presentationml/2006/ole">
            <p:oleObj spid="_x0000_s271365" r:id="rId6" imgW="342751" imgH="241195" progId="Equation.DSMT4">
              <p:embed/>
            </p:oleObj>
          </a:graphicData>
        </a:graphic>
      </p:graphicFrame>
      <p:graphicFrame>
        <p:nvGraphicFramePr>
          <p:cNvPr id="271366" name="Object 1"/>
          <p:cNvGraphicFramePr>
            <a:graphicFrameLocks noChangeAspect="1"/>
          </p:cNvGraphicFramePr>
          <p:nvPr/>
        </p:nvGraphicFramePr>
        <p:xfrm>
          <a:off x="251519" y="5805264"/>
          <a:ext cx="683129" cy="372616"/>
        </p:xfrm>
        <a:graphic>
          <a:graphicData uri="http://schemas.openxmlformats.org/presentationml/2006/ole">
            <p:oleObj spid="_x0000_s271366" r:id="rId7" imgW="41910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6088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cs typeface="Times New Roman" pitchFamily="18" charset="0"/>
              </a:rPr>
              <a:t>Достоинствами способа являются незначительный расход химических реагентов (только на восполнение потерь в технологическом цикле), получение высококачественных побочных продуктов: серной кислоты или элементарной серы. </a:t>
            </a:r>
          </a:p>
          <a:p>
            <a:r>
              <a:rPr lang="ru-RU" dirty="0" smtClean="0">
                <a:cs typeface="Times New Roman" pitchFamily="18" charset="0"/>
              </a:rPr>
              <a:t>Недостатки способа — невысокая степень улавливания серы (до 90 %), и большой расход тепловой энергии на разложение сульфита магния. Способ не нашел широкого применения.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97C472BA-747D-43CE-93DD-1E383A35D958}" type="slidenum">
              <a:rPr lang="ru-RU" smtClean="0"/>
              <a:pPr/>
              <a:t>57</a:t>
            </a:fld>
            <a:endParaRPr lang="ru-RU" smtClean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2771800" y="4005064"/>
          <a:ext cx="4735512" cy="527050"/>
        </p:xfrm>
        <a:graphic>
          <a:graphicData uri="http://schemas.openxmlformats.org/presentationml/2006/ole">
            <p:oleObj spid="_x0000_s334850" name="Equation" r:id="rId3" imgW="2146300" imgH="241300" progId="Equation.DSMT4">
              <p:embed/>
            </p:oleObj>
          </a:graphicData>
        </a:graphic>
      </p:graphicFrame>
      <p:graphicFrame>
        <p:nvGraphicFramePr>
          <p:cNvPr id="32771" name="Object 1"/>
          <p:cNvGraphicFramePr>
            <a:graphicFrameLocks noChangeAspect="1"/>
          </p:cNvGraphicFramePr>
          <p:nvPr/>
        </p:nvGraphicFramePr>
        <p:xfrm>
          <a:off x="3708400" y="5805488"/>
          <a:ext cx="4994275" cy="431800"/>
        </p:xfrm>
        <a:graphic>
          <a:graphicData uri="http://schemas.openxmlformats.org/presentationml/2006/ole">
            <p:oleObj spid="_x0000_s334851" name="Equation" r:id="rId4" imgW="2755900" imgH="241300" progId="Equation.DSMT4">
              <p:embed/>
            </p:oleObj>
          </a:graphicData>
        </a:graphic>
      </p:graphicFrame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0" y="764704"/>
            <a:ext cx="9144000" cy="34464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tIns="152352" bIns="0" anchor="ctr">
            <a:spAutoFit/>
          </a:bodyPr>
          <a:lstStyle/>
          <a:p>
            <a:pPr indent="449263" eaLnBrk="0" hangingPunct="0">
              <a:defRPr/>
            </a:pPr>
            <a:r>
              <a:rPr lang="ru-RU" sz="2000" b="1" dirty="0" err="1">
                <a:solidFill>
                  <a:schemeClr val="accent1"/>
                </a:solidFill>
                <a:latin typeface="+mn-lt"/>
                <a:cs typeface="Times New Roman" pitchFamily="18" charset="0"/>
              </a:rPr>
              <a:t>Мокроизвестняковый</a:t>
            </a:r>
            <a:r>
              <a:rPr lang="ru-RU" sz="2000" b="1" dirty="0">
                <a:solidFill>
                  <a:schemeClr val="accent1"/>
                </a:solidFill>
                <a:latin typeface="+mn-lt"/>
                <a:cs typeface="Times New Roman" pitchFamily="18" charset="0"/>
              </a:rPr>
              <a:t> способ</a:t>
            </a:r>
            <a:r>
              <a:rPr lang="ru-RU" sz="2000" dirty="0">
                <a:solidFill>
                  <a:schemeClr val="accent1"/>
                </a:solidFill>
                <a:latin typeface="+mn-lt"/>
                <a:cs typeface="Times New Roman" pitchFamily="18" charset="0"/>
              </a:rPr>
              <a:t>  </a:t>
            </a:r>
            <a:r>
              <a:rPr lang="ru-RU" sz="2000" dirty="0">
                <a:latin typeface="+mn-lt"/>
                <a:cs typeface="Times New Roman" pitchFamily="18" charset="0"/>
              </a:rPr>
              <a:t>основан на интенсивной промывке дымовых газов в абсорбере, установленном за высокоэффективным золоуловителем, известняковой суспензией с получением </a:t>
            </a:r>
            <a:r>
              <a:rPr lang="ru-RU" sz="2000" dirty="0" err="1">
                <a:latin typeface="+mn-lt"/>
                <a:cs typeface="Times New Roman" pitchFamily="18" charset="0"/>
              </a:rPr>
              <a:t>двухводного</a:t>
            </a:r>
            <a:r>
              <a:rPr lang="ru-RU" sz="2000" dirty="0">
                <a:latin typeface="+mn-lt"/>
                <a:cs typeface="Times New Roman" pitchFamily="18" charset="0"/>
              </a:rPr>
              <a:t> гипса. Эта технология является абсолютно безопасной, поскольку и известняк, и гипс — нейтральные малорастворимые вещества.</a:t>
            </a:r>
            <a:endParaRPr lang="ru-RU" sz="2000" dirty="0">
              <a:latin typeface="+mn-lt"/>
            </a:endParaRPr>
          </a:p>
          <a:p>
            <a:pPr indent="449263" eaLnBrk="0" hangingPunct="0"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В основе этого процесса лежит химическая реакция, протекающая при контакте дымовых газов с известняком в объеме распыленной суспензии известняка с образованием твердого сульфита кальция и углекислого газа:</a:t>
            </a:r>
            <a:endParaRPr lang="ru-RU" sz="2000" dirty="0">
              <a:latin typeface="+mn-lt"/>
            </a:endParaRPr>
          </a:p>
          <a:p>
            <a:pPr indent="449263" eaLnBrk="0" hangingPunct="0">
              <a:defRPr/>
            </a:pPr>
            <a:endParaRPr lang="ru-RU" dirty="0"/>
          </a:p>
        </p:txBody>
      </p:sp>
      <p:sp>
        <p:nvSpPr>
          <p:cNvPr id="18439" name="Rectangle 4"/>
          <p:cNvSpPr>
            <a:spLocks noChangeArrowheads="1"/>
          </p:cNvSpPr>
          <p:nvPr/>
        </p:nvSpPr>
        <p:spPr bwMode="auto">
          <a:xfrm>
            <a:off x="0" y="4508500"/>
            <a:ext cx="9144000" cy="1847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49263" eaLnBrk="0" hangingPunct="0"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Процесс протекает в абсорбере башенного циркуляционного типа. В нижней части абсорбера накапливается суспензия сульфита кальция. При </a:t>
            </a:r>
            <a:r>
              <a:rPr lang="ru-RU" sz="2000" dirty="0" err="1">
                <a:latin typeface="+mn-lt"/>
                <a:cs typeface="Times New Roman" pitchFamily="18" charset="0"/>
              </a:rPr>
              <a:t>барботаже</a:t>
            </a:r>
            <a:r>
              <a:rPr lang="ru-RU" sz="2000" dirty="0">
                <a:latin typeface="+mn-lt"/>
                <a:cs typeface="Times New Roman" pitchFamily="18" charset="0"/>
              </a:rPr>
              <a:t> воздуха через слой этой суспензии происходит </a:t>
            </a:r>
            <a:r>
              <a:rPr lang="ru-RU" sz="2000" dirty="0" err="1">
                <a:latin typeface="+mn-lt"/>
                <a:cs typeface="Times New Roman" pitchFamily="18" charset="0"/>
              </a:rPr>
              <a:t>доокисление</a:t>
            </a:r>
            <a:r>
              <a:rPr lang="ru-RU" sz="2000" dirty="0">
                <a:latin typeface="+mn-lt"/>
                <a:cs typeface="Times New Roman" pitchFamily="18" charset="0"/>
              </a:rPr>
              <a:t> сульфита кальция в </a:t>
            </a:r>
            <a:r>
              <a:rPr lang="ru-RU" sz="2000" dirty="0" err="1">
                <a:latin typeface="+mn-lt"/>
                <a:cs typeface="Times New Roman" pitchFamily="18" charset="0"/>
              </a:rPr>
              <a:t>двуводный</a:t>
            </a:r>
            <a:r>
              <a:rPr lang="ru-RU" sz="2000" dirty="0">
                <a:latin typeface="+mn-lt"/>
                <a:cs typeface="Times New Roman" pitchFamily="18" charset="0"/>
              </a:rPr>
              <a:t> сульфат кальция (гипс) по реакции</a:t>
            </a:r>
            <a:endParaRPr lang="ru-RU" sz="2000" dirty="0">
              <a:latin typeface="+mn-lt"/>
            </a:endParaRPr>
          </a:p>
          <a:p>
            <a:pPr indent="449263" eaLnBrk="0" hangingPunct="0">
              <a:defRPr/>
            </a:pPr>
            <a:endParaRPr lang="ru-RU" dirty="0"/>
          </a:p>
        </p:txBody>
      </p:sp>
      <p:sp>
        <p:nvSpPr>
          <p:cNvPr id="32776" name="Rectangle 5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indent="449263" algn="ctr" eaLnBrk="0" hangingPunct="0"/>
            <a:r>
              <a:rPr lang="ru-RU">
                <a:cs typeface="Times New Roman" pitchFamily="18" charset="0"/>
              </a:rPr>
              <a:t>.</a:t>
            </a:r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484188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Times New Roman" pitchFamily="18" charset="0"/>
              </a:rPr>
              <a:t>Нерегеративные</a:t>
            </a:r>
            <a:r>
              <a:rPr kumimoji="0" lang="ru-RU" sz="4000" b="1" i="0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Times New Roman" pitchFamily="18" charset="0"/>
              </a:rPr>
              <a:t> технологии</a:t>
            </a:r>
            <a:endParaRPr kumimoji="0" lang="ru-RU" sz="40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FFEE97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cs typeface="Times New Roman" pitchFamily="18" charset="0"/>
              </a:rPr>
              <a:t>Дымовые газы после электрофильтра и дымососа </a:t>
            </a:r>
            <a:r>
              <a:rPr lang="ru-RU" i="1" dirty="0" smtClean="0">
                <a:cs typeface="Times New Roman" pitchFamily="18" charset="0"/>
              </a:rPr>
              <a:t>1</a:t>
            </a:r>
            <a:r>
              <a:rPr lang="ru-RU" dirty="0" smtClean="0">
                <a:cs typeface="Times New Roman" pitchFamily="18" charset="0"/>
              </a:rPr>
              <a:t> направляются через регенеративный газовый подогреватель (РГП) </a:t>
            </a:r>
            <a:r>
              <a:rPr lang="ru-RU" i="1" dirty="0" smtClean="0">
                <a:cs typeface="Times New Roman" pitchFamily="18" charset="0"/>
              </a:rPr>
              <a:t>3</a:t>
            </a:r>
            <a:r>
              <a:rPr lang="ru-RU" dirty="0" smtClean="0">
                <a:cs typeface="Times New Roman" pitchFamily="18" charset="0"/>
              </a:rPr>
              <a:t> к промывочной башне </a:t>
            </a:r>
            <a:r>
              <a:rPr lang="ru-RU" i="1" dirty="0" smtClean="0">
                <a:cs typeface="Times New Roman" pitchFamily="18" charset="0"/>
              </a:rPr>
              <a:t>4</a:t>
            </a:r>
            <a:r>
              <a:rPr lang="ru-RU" dirty="0" smtClean="0">
                <a:cs typeface="Times New Roman" pitchFamily="18" charset="0"/>
              </a:rPr>
              <a:t>. Необходимость охлаждения дымовых газов перед промывочной башней вызвана тем, что взаимодействие карбоната кальция </a:t>
            </a:r>
            <a:endParaRPr lang="ru-RU" dirty="0" smtClean="0"/>
          </a:p>
          <a:p>
            <a:pPr indent="457200" algn="just"/>
            <a:r>
              <a:rPr lang="ru-RU" dirty="0" smtClean="0">
                <a:cs typeface="Times New Roman" pitchFamily="18" charset="0"/>
              </a:rPr>
              <a:t>         с диоксидом серы </a:t>
            </a:r>
          </a:p>
          <a:p>
            <a:pPr indent="457200" algn="just"/>
            <a:r>
              <a:rPr lang="ru-RU" dirty="0" smtClean="0">
                <a:cs typeface="Times New Roman" pitchFamily="18" charset="0"/>
              </a:rPr>
              <a:t>         происходит эффективно только при относительно низких температурах (приблизительно 50 </a:t>
            </a:r>
            <a:r>
              <a:rPr lang="ru-RU" dirty="0" err="1" smtClean="0">
                <a:cs typeface="Times New Roman" pitchFamily="18" charset="0"/>
              </a:rPr>
              <a:t>ºС</a:t>
            </a:r>
            <a:r>
              <a:rPr lang="ru-RU" dirty="0" smtClean="0">
                <a:cs typeface="Times New Roman" pitchFamily="18" charset="0"/>
              </a:rPr>
              <a:t>). В то же время температура уходящих газов перед дымовой трубой должна быть не ниже 70—80 </a:t>
            </a:r>
            <a:r>
              <a:rPr lang="ru-RU" dirty="0" err="1" smtClean="0">
                <a:cs typeface="Times New Roman" pitchFamily="18" charset="0"/>
              </a:rPr>
              <a:t>ºС</a:t>
            </a:r>
            <a:r>
              <a:rPr lang="ru-RU" dirty="0" smtClean="0">
                <a:cs typeface="Times New Roman" pitchFamily="18" charset="0"/>
              </a:rPr>
              <a:t>. </a:t>
            </a:r>
            <a:endParaRPr lang="ru-RU" dirty="0" smtClean="0"/>
          </a:p>
          <a:p>
            <a:pPr indent="457200" algn="just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58</a:t>
            </a:fld>
            <a:endParaRPr lang="ru-RU"/>
          </a:p>
        </p:txBody>
      </p:sp>
      <p:graphicFrame>
        <p:nvGraphicFramePr>
          <p:cNvPr id="329730" name="Object 2"/>
          <p:cNvGraphicFramePr>
            <a:graphicFrameLocks noChangeAspect="1"/>
          </p:cNvGraphicFramePr>
          <p:nvPr/>
        </p:nvGraphicFramePr>
        <p:xfrm>
          <a:off x="1331640" y="3717032"/>
          <a:ext cx="983939" cy="431552"/>
        </p:xfrm>
        <a:graphic>
          <a:graphicData uri="http://schemas.openxmlformats.org/presentationml/2006/ole">
            <p:oleObj spid="_x0000_s335874" r:id="rId3" imgW="545863" imgH="241195" progId="Equation.DSMT4">
              <p:embed/>
            </p:oleObj>
          </a:graphicData>
        </a:graphic>
      </p:graphicFrame>
      <p:graphicFrame>
        <p:nvGraphicFramePr>
          <p:cNvPr id="329731" name="Object 1"/>
          <p:cNvGraphicFramePr>
            <a:graphicFrameLocks noChangeAspect="1"/>
          </p:cNvGraphicFramePr>
          <p:nvPr/>
        </p:nvGraphicFramePr>
        <p:xfrm>
          <a:off x="1403648" y="4149080"/>
          <a:ext cx="725487" cy="503237"/>
        </p:xfrm>
        <a:graphic>
          <a:graphicData uri="http://schemas.openxmlformats.org/presentationml/2006/ole">
            <p:oleObj spid="_x0000_s335875" r:id="rId4" imgW="342751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100126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Принципиальная схема включения сероочистки, работающая по технологии МИС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45224"/>
            <a:ext cx="8229600" cy="122413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i="1" dirty="0" smtClean="0">
                <a:cs typeface="Times New Roman" pitchFamily="18" charset="0"/>
              </a:rPr>
              <a:t>1,2</a:t>
            </a:r>
            <a:r>
              <a:rPr lang="ru-RU" sz="2000" dirty="0" smtClean="0">
                <a:cs typeface="Times New Roman" pitchFamily="18" charset="0"/>
              </a:rPr>
              <a:t> – дымососы; </a:t>
            </a:r>
            <a:r>
              <a:rPr lang="ru-RU" sz="2000" i="1" dirty="0" smtClean="0">
                <a:cs typeface="Times New Roman" pitchFamily="18" charset="0"/>
              </a:rPr>
              <a:t>3</a:t>
            </a:r>
            <a:r>
              <a:rPr lang="ru-RU" sz="2000" dirty="0" smtClean="0">
                <a:cs typeface="Times New Roman" pitchFamily="18" charset="0"/>
              </a:rPr>
              <a:t> – регенеративный газовый подогреватель (РГП); </a:t>
            </a:r>
            <a:r>
              <a:rPr lang="ru-RU" sz="2000" i="1" dirty="0" smtClean="0">
                <a:cs typeface="Times New Roman" pitchFamily="18" charset="0"/>
              </a:rPr>
              <a:t>4</a:t>
            </a:r>
            <a:r>
              <a:rPr lang="ru-RU" sz="2000" dirty="0" smtClean="0">
                <a:cs typeface="Times New Roman" pitchFamily="18" charset="0"/>
              </a:rPr>
              <a:t> – промывочная башня (абсорбер или скруббер); </a:t>
            </a:r>
            <a:r>
              <a:rPr lang="ru-RU" sz="2000" i="1" dirty="0" smtClean="0">
                <a:cs typeface="Times New Roman" pitchFamily="18" charset="0"/>
              </a:rPr>
              <a:t>5</a:t>
            </a:r>
            <a:r>
              <a:rPr lang="ru-RU" sz="2000" dirty="0" smtClean="0">
                <a:cs typeface="Times New Roman" pitchFamily="18" charset="0"/>
              </a:rPr>
              <a:t> – </a:t>
            </a:r>
            <a:r>
              <a:rPr lang="ru-RU" sz="2000" dirty="0" err="1" smtClean="0">
                <a:cs typeface="Times New Roman" pitchFamily="18" charset="0"/>
              </a:rPr>
              <a:t>байпасная</a:t>
            </a:r>
            <a:r>
              <a:rPr lang="ru-RU" sz="2000" dirty="0" smtClean="0">
                <a:cs typeface="Times New Roman" pitchFamily="18" charset="0"/>
              </a:rPr>
              <a:t> линия</a:t>
            </a:r>
            <a:r>
              <a:rPr lang="ru-RU" sz="2000" dirty="0" smtClean="0"/>
              <a:t>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59</a:t>
            </a:fld>
            <a:endParaRPr lang="ru-RU"/>
          </a:p>
        </p:txBody>
      </p:sp>
      <p:graphicFrame>
        <p:nvGraphicFramePr>
          <p:cNvPr id="330754" name="Object 1"/>
          <p:cNvGraphicFramePr>
            <a:graphicFrameLocks noChangeAspect="1"/>
          </p:cNvGraphicFramePr>
          <p:nvPr/>
        </p:nvGraphicFramePr>
        <p:xfrm>
          <a:off x="467544" y="1078664"/>
          <a:ext cx="8676456" cy="4370562"/>
        </p:xfrm>
        <a:graphic>
          <a:graphicData uri="http://schemas.openxmlformats.org/presentationml/2006/ole">
            <p:oleObj spid="_x0000_s336898" name="CorelDRAW" r:id="rId3" imgW="5267325" imgH="2743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525344"/>
          </a:xfrm>
        </p:spPr>
        <p:txBody>
          <a:bodyPr>
            <a:normAutofit fontScale="77500" lnSpcReduction="20000"/>
          </a:bodyPr>
          <a:lstStyle/>
          <a:p>
            <a:pPr indent="457200"/>
            <a:r>
              <a:rPr lang="ru-RU" dirty="0" smtClean="0">
                <a:cs typeface="Times New Roman" pitchFamily="18" charset="0"/>
              </a:rPr>
              <a:t>Для регулирования температуры уходящих газов предусмотрена </a:t>
            </a:r>
            <a:r>
              <a:rPr lang="ru-RU" dirty="0" err="1" smtClean="0">
                <a:cs typeface="Times New Roman" pitchFamily="18" charset="0"/>
              </a:rPr>
              <a:t>байпасная</a:t>
            </a:r>
            <a:r>
              <a:rPr lang="ru-RU" dirty="0" smtClean="0">
                <a:cs typeface="Times New Roman" pitchFamily="18" charset="0"/>
              </a:rPr>
              <a:t> линия </a:t>
            </a:r>
            <a:r>
              <a:rPr lang="ru-RU" i="1" dirty="0" smtClean="0">
                <a:cs typeface="Times New Roman" pitchFamily="18" charset="0"/>
              </a:rPr>
              <a:t>5</a:t>
            </a:r>
            <a:r>
              <a:rPr lang="ru-RU" dirty="0" smtClean="0">
                <a:cs typeface="Times New Roman" pitchFamily="18" charset="0"/>
              </a:rPr>
              <a:t>. Для подачи очищенных газов в дымовую трубу используется вспомогательный дымосос </a:t>
            </a:r>
            <a:r>
              <a:rPr lang="ru-RU" i="1" dirty="0" smtClean="0">
                <a:cs typeface="Times New Roman" pitchFamily="18" charset="0"/>
              </a:rPr>
              <a:t>2</a:t>
            </a:r>
            <a:r>
              <a:rPr lang="ru-RU" dirty="0" smtClean="0">
                <a:cs typeface="Times New Roman" pitchFamily="18" charset="0"/>
              </a:rPr>
              <a:t>.</a:t>
            </a:r>
            <a:endParaRPr lang="ru-RU" sz="1400" dirty="0" smtClean="0"/>
          </a:p>
          <a:p>
            <a:pPr indent="457200"/>
            <a:r>
              <a:rPr lang="ru-RU" dirty="0" smtClean="0">
                <a:cs typeface="Times New Roman" pitchFamily="18" charset="0"/>
              </a:rPr>
              <a:t>Принципиальная схема установки МИС с абсорбером представлена на рис.  Основным элементом МИС является абсорбер. Дымовые газы поступают в нижнюю часть абсорбера и движутся снизу вверх, проходя последовательно две зоны очистки: первую </a:t>
            </a:r>
            <a:r>
              <a:rPr lang="ru-RU" i="1" dirty="0" smtClean="0">
                <a:cs typeface="Times New Roman" pitchFamily="18" charset="0"/>
              </a:rPr>
              <a:t>1</a:t>
            </a:r>
            <a:r>
              <a:rPr lang="ru-RU" dirty="0" smtClean="0">
                <a:cs typeface="Times New Roman" pitchFamily="18" charset="0"/>
              </a:rPr>
              <a:t>, где происходит реакция связывания            поступают в нижнюю часть абсорбера, где в результате </a:t>
            </a:r>
            <a:r>
              <a:rPr lang="ru-RU" dirty="0" err="1" smtClean="0">
                <a:cs typeface="Times New Roman" pitchFamily="18" charset="0"/>
              </a:rPr>
              <a:t>барботажа</a:t>
            </a:r>
            <a:r>
              <a:rPr lang="ru-RU" dirty="0" smtClean="0">
                <a:cs typeface="Times New Roman" pitchFamily="18" charset="0"/>
              </a:rPr>
              <a:t> воздуха </a:t>
            </a:r>
            <a:r>
              <a:rPr lang="ru-RU" dirty="0" err="1" smtClean="0">
                <a:cs typeface="Times New Roman" pitchFamily="18" charset="0"/>
              </a:rPr>
              <a:t>доокисляются</a:t>
            </a:r>
            <a:r>
              <a:rPr lang="ru-RU" dirty="0" smtClean="0">
                <a:cs typeface="Times New Roman" pitchFamily="18" charset="0"/>
              </a:rPr>
              <a:t> в гипс. </a:t>
            </a:r>
            <a:endParaRPr lang="ru-RU" dirty="0" smtClean="0"/>
          </a:p>
          <a:p>
            <a:pPr indent="457200"/>
            <a:r>
              <a:rPr lang="ru-RU" dirty="0" smtClean="0">
                <a:cs typeface="Times New Roman" pitchFamily="18" charset="0"/>
              </a:rPr>
              <a:t>Образовавшиеся частицы          последовательно в слое частично отработанного известняка, и вторую </a:t>
            </a:r>
            <a:r>
              <a:rPr lang="ru-RU" i="1" dirty="0" smtClean="0">
                <a:cs typeface="Times New Roman" pitchFamily="18" charset="0"/>
              </a:rPr>
              <a:t>2</a:t>
            </a:r>
            <a:r>
              <a:rPr lang="ru-RU" dirty="0" smtClean="0">
                <a:cs typeface="Times New Roman" pitchFamily="18" charset="0"/>
              </a:rPr>
              <a:t>, где очистка осуществляется в зоне свежей известняковой суспензии. Затем газы проходят зону промывки технической водой </a:t>
            </a:r>
            <a:r>
              <a:rPr lang="ru-RU" i="1" dirty="0" smtClean="0">
                <a:cs typeface="Times New Roman" pitchFamily="18" charset="0"/>
              </a:rPr>
              <a:t>3</a:t>
            </a:r>
            <a:r>
              <a:rPr lang="ru-RU" dirty="0" smtClean="0">
                <a:cs typeface="Times New Roman" pitchFamily="18" charset="0"/>
              </a:rPr>
              <a:t>, где удаляются механические включения. Далее очищенный газ подается в </a:t>
            </a:r>
            <a:r>
              <a:rPr lang="ru-RU" dirty="0" err="1" smtClean="0">
                <a:cs typeface="Times New Roman" pitchFamily="18" charset="0"/>
              </a:rPr>
              <a:t>каплеуловитель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i="1" dirty="0" smtClean="0">
                <a:cs typeface="Times New Roman" pitchFamily="18" charset="0"/>
              </a:rPr>
              <a:t>4</a:t>
            </a:r>
            <a:r>
              <a:rPr lang="ru-RU" dirty="0" smtClean="0">
                <a:cs typeface="Times New Roman" pitchFamily="18" charset="0"/>
              </a:rPr>
              <a:t>, где он практически полностью освобождается от капель воды. </a:t>
            </a:r>
            <a:endParaRPr lang="ru-RU" dirty="0" smtClean="0"/>
          </a:p>
          <a:p>
            <a:pPr indent="457200"/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  <p:graphicFrame>
        <p:nvGraphicFramePr>
          <p:cNvPr id="331778" name="Object 2"/>
          <p:cNvGraphicFramePr>
            <a:graphicFrameLocks noChangeAspect="1"/>
          </p:cNvGraphicFramePr>
          <p:nvPr/>
        </p:nvGraphicFramePr>
        <p:xfrm>
          <a:off x="2843808" y="3245266"/>
          <a:ext cx="576064" cy="317750"/>
        </p:xfrm>
        <a:graphic>
          <a:graphicData uri="http://schemas.openxmlformats.org/presentationml/2006/ole">
            <p:oleObj spid="_x0000_s337922" r:id="rId3" imgW="342751" imgH="241195" progId="Equation.DSMT4">
              <p:embed/>
            </p:oleObj>
          </a:graphicData>
        </a:graphic>
      </p:graphicFrame>
      <p:graphicFrame>
        <p:nvGraphicFramePr>
          <p:cNvPr id="331779" name="Object 1"/>
          <p:cNvGraphicFramePr>
            <a:graphicFrameLocks noChangeAspect="1"/>
          </p:cNvGraphicFramePr>
          <p:nvPr/>
        </p:nvGraphicFramePr>
        <p:xfrm>
          <a:off x="5292080" y="4005440"/>
          <a:ext cx="1152128" cy="382038"/>
        </p:xfrm>
        <a:graphic>
          <a:graphicData uri="http://schemas.openxmlformats.org/presentationml/2006/ole">
            <p:oleObj spid="_x0000_s337923" r:id="rId4" imgW="520474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608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cs typeface="Times New Roman" pitchFamily="18" charset="0"/>
              </a:rPr>
              <a:t>Из нижней части абсорбера суспензия гипса подается в гидроциклон </a:t>
            </a:r>
            <a:r>
              <a:rPr lang="ru-RU" i="1" dirty="0" smtClean="0">
                <a:cs typeface="Times New Roman" pitchFamily="18" charset="0"/>
              </a:rPr>
              <a:t>10</a:t>
            </a:r>
            <a:r>
              <a:rPr lang="ru-RU" dirty="0" smtClean="0">
                <a:cs typeface="Times New Roman" pitchFamily="18" charset="0"/>
              </a:rPr>
              <a:t>, в котором происходит отделение суспензии гипса от воды, а более мелкие частицы известняка с водой возвращаются в абсорбер. Для повышения эффективности связывания            и снижения расхода известняка в абсорбере обеспечена многократная циркуляция известняковой суспензии с помощью циркуляционного насоса </a:t>
            </a:r>
            <a:r>
              <a:rPr lang="ru-RU" i="1" dirty="0" smtClean="0">
                <a:cs typeface="Times New Roman" pitchFamily="18" charset="0"/>
              </a:rPr>
              <a:t>6</a:t>
            </a:r>
            <a:r>
              <a:rPr lang="ru-RU" dirty="0" smtClean="0">
                <a:cs typeface="Times New Roman" pitchFamily="18" charset="0"/>
              </a:rPr>
              <a:t>.</a:t>
            </a:r>
            <a:endParaRPr lang="ru-RU" sz="1400" dirty="0" smtClean="0"/>
          </a:p>
          <a:p>
            <a:r>
              <a:rPr lang="ru-RU" dirty="0" smtClean="0">
                <a:cs typeface="Times New Roman" pitchFamily="18" charset="0"/>
              </a:rPr>
              <a:t>Обычно башенный абсорбер устанавливают за электрофильтром, что обеспечивает высокую чистоту гипса.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  <p:graphicFrame>
        <p:nvGraphicFramePr>
          <p:cNvPr id="332802" name="Object 1"/>
          <p:cNvGraphicFramePr>
            <a:graphicFrameLocks noChangeAspect="1"/>
          </p:cNvGraphicFramePr>
          <p:nvPr/>
        </p:nvGraphicFramePr>
        <p:xfrm>
          <a:off x="8028384" y="2924944"/>
          <a:ext cx="576188" cy="359618"/>
        </p:xfrm>
        <a:graphic>
          <a:graphicData uri="http://schemas.openxmlformats.org/presentationml/2006/ole">
            <p:oleObj spid="_x0000_s338946" r:id="rId3" imgW="342751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6921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kumimoji="1"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Принципиальная схема мокрой известняковой очистки МИС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445224"/>
            <a:ext cx="8784976" cy="1224136"/>
          </a:xfrm>
        </p:spPr>
        <p:txBody>
          <a:bodyPr>
            <a:normAutofit fontScale="55000" lnSpcReduction="20000"/>
          </a:bodyPr>
          <a:lstStyle/>
          <a:p>
            <a:pPr indent="449263">
              <a:defRPr/>
            </a:pPr>
            <a:r>
              <a:rPr kumimoji="1" lang="ru-RU" sz="3200" i="1" dirty="0" smtClean="0">
                <a:cs typeface="Times New Roman" pitchFamily="18" charset="0"/>
              </a:rPr>
              <a:t>1 – абсорбер; 2 – сборно-окислительная емкость; 3 – насосы рециркуляции; 4 – насос известняковой суспензии; 5 – насос откачки гипсовой суспензии; 6 </a:t>
            </a:r>
            <a:r>
              <a:rPr kumimoji="1" lang="ru-RU" sz="3200" b="1" dirty="0" smtClean="0">
                <a:cs typeface="Times New Roman" pitchFamily="18" charset="0"/>
              </a:rPr>
              <a:t>–</a:t>
            </a:r>
            <a:r>
              <a:rPr kumimoji="1" lang="ru-RU" sz="3200" i="1" dirty="0" smtClean="0">
                <a:cs typeface="Times New Roman" pitchFamily="18" charset="0"/>
              </a:rPr>
              <a:t> насос; 7 – гидроциклон; 8 – вакуум-фильтр; 9 – теплообменник; 10 – дымосос; 11 – склад известняка; 12 – узел подготовки размолотого известняка; 13 – мешалка; 14 </a:t>
            </a:r>
            <a:r>
              <a:rPr kumimoji="1" lang="ru-RU" sz="3200" b="1" dirty="0" smtClean="0">
                <a:cs typeface="Times New Roman" pitchFamily="18" charset="0"/>
              </a:rPr>
              <a:t>–</a:t>
            </a:r>
            <a:r>
              <a:rPr kumimoji="1" lang="ru-RU" sz="3200" i="1" dirty="0" smtClean="0">
                <a:cs typeface="Times New Roman" pitchFamily="18" charset="0"/>
              </a:rPr>
              <a:t> </a:t>
            </a:r>
            <a:r>
              <a:rPr kumimoji="1" lang="ru-RU" sz="3200" i="1" dirty="0" err="1" smtClean="0">
                <a:cs typeface="Times New Roman" pitchFamily="18" charset="0"/>
              </a:rPr>
              <a:t>шламоотвал</a:t>
            </a:r>
            <a:endParaRPr kumimoji="1" lang="ru-RU" sz="32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  <p:graphicFrame>
        <p:nvGraphicFramePr>
          <p:cNvPr id="333826" name="Object 4"/>
          <p:cNvGraphicFramePr>
            <a:graphicFrameLocks noChangeAspect="1"/>
          </p:cNvGraphicFramePr>
          <p:nvPr/>
        </p:nvGraphicFramePr>
        <p:xfrm>
          <a:off x="1331640" y="1124744"/>
          <a:ext cx="6120680" cy="4248473"/>
        </p:xfrm>
        <a:graphic>
          <a:graphicData uri="http://schemas.openxmlformats.org/presentationml/2006/ole">
            <p:oleObj spid="_x0000_s339970" name="CorelDRAW" r:id="rId3" imgW="5234040" imgH="454212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D60BA57-E91A-4A7B-87D8-604B486B13EF}" type="slidenum">
              <a:rPr lang="ru-RU" smtClean="0"/>
              <a:pPr/>
              <a:t>63</a:t>
            </a:fld>
            <a:endParaRPr lang="ru-RU" smtClean="0"/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692150"/>
            <a:ext cx="9144000" cy="1016000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indent="457200" algn="just" eaLnBrk="0" hangingPunct="0">
              <a:buClr>
                <a:schemeClr val="accent1"/>
              </a:buClr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Технология МИС получила в мировой практике самое широкое распространение, так как имеет существенные </a:t>
            </a:r>
            <a:r>
              <a:rPr lang="ru-RU" sz="2000" dirty="0">
                <a:solidFill>
                  <a:schemeClr val="accent1"/>
                </a:solidFill>
                <a:latin typeface="+mn-lt"/>
                <a:cs typeface="Times New Roman" pitchFamily="18" charset="0"/>
              </a:rPr>
              <a:t>преимущества:</a:t>
            </a:r>
            <a:endParaRPr lang="ru-RU" sz="2000" dirty="0">
              <a:solidFill>
                <a:schemeClr val="accent1"/>
              </a:solidFill>
              <a:latin typeface="+mn-lt"/>
            </a:endParaRPr>
          </a:p>
          <a:p>
            <a:pPr indent="457200" algn="just" eaLnBrk="0" hangingPunct="0">
              <a:buClr>
                <a:schemeClr val="accent1"/>
              </a:buClr>
              <a:buFont typeface="Wingdings" pitchFamily="2" charset="2"/>
              <a:buChar char="v"/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позволяет обеспечить высокую степень улавливания </a:t>
            </a:r>
            <a:endParaRPr lang="ru-RU" sz="2000" dirty="0">
              <a:latin typeface="+mn-lt"/>
            </a:endParaRPr>
          </a:p>
        </p:txBody>
      </p:sp>
      <p:graphicFrame>
        <p:nvGraphicFramePr>
          <p:cNvPr id="38914" name="Object 1"/>
          <p:cNvGraphicFramePr>
            <a:graphicFrameLocks noChangeAspect="1"/>
          </p:cNvGraphicFramePr>
          <p:nvPr/>
        </p:nvGraphicFramePr>
        <p:xfrm>
          <a:off x="4067175" y="1773238"/>
          <a:ext cx="865188" cy="573087"/>
        </p:xfrm>
        <a:graphic>
          <a:graphicData uri="http://schemas.openxmlformats.org/presentationml/2006/ole">
            <p:oleObj spid="_x0000_s340994" name="Equation" r:id="rId3" imgW="342751" imgH="241195" progId="Equation.DSMT4">
              <p:embed/>
            </p:oleObj>
          </a:graphicData>
        </a:graphic>
      </p:graphicFrame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2349500"/>
            <a:ext cx="9144000" cy="4092575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indent="449263" algn="just" eaLnBrk="0" hangingPunct="0">
              <a:buClr>
                <a:schemeClr val="accent1"/>
              </a:buClr>
              <a:tabLst>
                <a:tab pos="457200" algn="l"/>
              </a:tabLst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 </a:t>
            </a:r>
            <a:r>
              <a:rPr lang="ru-RU" sz="2000" dirty="0" smtClean="0">
                <a:latin typeface="+mn-lt"/>
                <a:cs typeface="Times New Roman" pitchFamily="18" charset="0"/>
              </a:rPr>
              <a:t>При </a:t>
            </a:r>
            <a:r>
              <a:rPr lang="ru-RU" sz="2000" dirty="0">
                <a:latin typeface="+mn-lt"/>
                <a:cs typeface="Times New Roman" pitchFamily="18" charset="0"/>
              </a:rPr>
              <a:t>непрерывном ужесточении санитарного законодательства;</a:t>
            </a:r>
            <a:endParaRPr lang="ru-RU" sz="2000" dirty="0">
              <a:latin typeface="+mn-lt"/>
            </a:endParaRPr>
          </a:p>
          <a:p>
            <a:pPr indent="449263" algn="just" eaLnBrk="0" hangingPunct="0">
              <a:buClr>
                <a:schemeClr val="accent1"/>
              </a:buClr>
              <a:buFont typeface="Wingdings" pitchFamily="2" charset="2"/>
              <a:buChar char="v"/>
              <a:tabLst>
                <a:tab pos="457200" algn="l"/>
              </a:tabLst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является единственной экологически безопасной, поскольку и реагент, и отходы нейтральны и плохо растворимы, так что никакие нарушения процесса или аварии не приведут к загрязнению окружающей среды; </a:t>
            </a:r>
            <a:endParaRPr lang="ru-RU" sz="2000" dirty="0">
              <a:latin typeface="+mn-lt"/>
            </a:endParaRPr>
          </a:p>
          <a:p>
            <a:pPr indent="449263" algn="just" eaLnBrk="0" hangingPunct="0">
              <a:buClr>
                <a:schemeClr val="accent1"/>
              </a:buClr>
              <a:buFont typeface="Wingdings" pitchFamily="2" charset="2"/>
              <a:buChar char="v"/>
              <a:tabLst>
                <a:tab pos="457200" algn="l"/>
              </a:tabLst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наличие природного известняка практически в любом месте страны.</a:t>
            </a:r>
            <a:endParaRPr lang="ru-RU" sz="2000" dirty="0">
              <a:latin typeface="+mn-lt"/>
            </a:endParaRPr>
          </a:p>
          <a:p>
            <a:pPr indent="449263" algn="just" eaLnBrk="0" hangingPunct="0">
              <a:buClr>
                <a:schemeClr val="accent1"/>
              </a:buClr>
              <a:tabLst>
                <a:tab pos="457200" algn="l"/>
              </a:tabLst>
              <a:defRPr/>
            </a:pPr>
            <a:r>
              <a:rPr lang="ru-RU" sz="2000" dirty="0">
                <a:latin typeface="+mn-lt"/>
                <a:cs typeface="Times New Roman" pitchFamily="18" charset="0"/>
              </a:rPr>
              <a:t>К </a:t>
            </a:r>
            <a:r>
              <a:rPr lang="ru-RU" sz="2000" dirty="0">
                <a:solidFill>
                  <a:schemeClr val="accent1"/>
                </a:solidFill>
                <a:latin typeface="+mn-lt"/>
                <a:cs typeface="Times New Roman" pitchFamily="18" charset="0"/>
              </a:rPr>
              <a:t>недостаткам МИС </a:t>
            </a:r>
            <a:r>
              <a:rPr lang="ru-RU" sz="2000" dirty="0">
                <a:latin typeface="+mn-lt"/>
                <a:cs typeface="Times New Roman" pitchFamily="18" charset="0"/>
              </a:rPr>
              <a:t>следует отнести большой дополнительный расход технической воды и большое количество образующихся минерализованных сточных вод.  Большие размеры установки определяют большие капитальные затраты, составляющие 150—200 долл. на 1 кВт установленной мощности; также возрастает расход электроэнергии на собственные нужды ТЭС (на 3—5 %).</a:t>
            </a:r>
            <a:endParaRPr lang="ru-RU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0DF91F8-6A24-4618-8A63-EADEFE3838F9}" type="slidenum">
              <a:rPr lang="ru-RU" smtClean="0"/>
              <a:pPr/>
              <a:t>64</a:t>
            </a:fld>
            <a:endParaRPr lang="ru-RU" smtClean="0"/>
          </a:p>
        </p:txBody>
      </p:sp>
      <p:graphicFrame>
        <p:nvGraphicFramePr>
          <p:cNvPr id="39938" name="Object 3"/>
          <p:cNvGraphicFramePr>
            <a:graphicFrameLocks noChangeAspect="1"/>
          </p:cNvGraphicFramePr>
          <p:nvPr/>
        </p:nvGraphicFramePr>
        <p:xfrm>
          <a:off x="3779912" y="620688"/>
          <a:ext cx="654050" cy="525463"/>
        </p:xfrm>
        <a:graphic>
          <a:graphicData uri="http://schemas.openxmlformats.org/presentationml/2006/ole">
            <p:oleObj spid="_x0000_s342018" r:id="rId3" imgW="342751" imgH="241195" progId="Equation.DSMT4">
              <p:embed/>
            </p:oleObj>
          </a:graphicData>
        </a:graphic>
      </p:graphicFrame>
      <p:graphicFrame>
        <p:nvGraphicFramePr>
          <p:cNvPr id="39939" name="Object 2"/>
          <p:cNvGraphicFramePr>
            <a:graphicFrameLocks noChangeAspect="1"/>
          </p:cNvGraphicFramePr>
          <p:nvPr/>
        </p:nvGraphicFramePr>
        <p:xfrm>
          <a:off x="5364088" y="620688"/>
          <a:ext cx="720725" cy="477838"/>
        </p:xfrm>
        <a:graphic>
          <a:graphicData uri="http://schemas.openxmlformats.org/presentationml/2006/ole">
            <p:oleObj spid="_x0000_s342019" r:id="rId4" imgW="330057" imgH="241195" progId="Equation.DSMT4">
              <p:embed/>
            </p:oleObj>
          </a:graphicData>
        </a:graphic>
      </p:graphicFrame>
      <p:graphicFrame>
        <p:nvGraphicFramePr>
          <p:cNvPr id="39940" name="Object 1"/>
          <p:cNvGraphicFramePr>
            <a:graphicFrameLocks noChangeAspect="1"/>
          </p:cNvGraphicFramePr>
          <p:nvPr/>
        </p:nvGraphicFramePr>
        <p:xfrm>
          <a:off x="2627313" y="1989138"/>
          <a:ext cx="3313112" cy="738187"/>
        </p:xfrm>
        <a:graphic>
          <a:graphicData uri="http://schemas.openxmlformats.org/presentationml/2006/ole">
            <p:oleObj spid="_x0000_s342020" r:id="rId5" imgW="1066800" imgH="241300" progId="Equation.DSMT4">
              <p:embed/>
            </p:oleObj>
          </a:graphicData>
        </a:graphic>
      </p:graphicFrame>
      <p:sp>
        <p:nvSpPr>
          <p:cNvPr id="39944" name="Rectangle 5"/>
          <p:cNvSpPr>
            <a:spLocks noChangeArrowheads="1"/>
          </p:cNvSpPr>
          <p:nvPr/>
        </p:nvSpPr>
        <p:spPr bwMode="auto">
          <a:xfrm>
            <a:off x="4644008" y="476672"/>
            <a:ext cx="576064" cy="60529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pPr indent="457200" algn="just" eaLnBrk="0" hangingPunct="0"/>
            <a:r>
              <a:rPr lang="ru-RU" sz="2000" baseline="-30000" dirty="0">
                <a:cs typeface="Times New Roman" pitchFamily="18" charset="0"/>
              </a:rPr>
              <a:t>  </a:t>
            </a:r>
            <a:r>
              <a:rPr lang="ru-RU" sz="2000" dirty="0">
                <a:latin typeface="+mn-lt"/>
                <a:cs typeface="Times New Roman" pitchFamily="18" charset="0"/>
              </a:rPr>
              <a:t>и </a:t>
            </a:r>
            <a:endParaRPr lang="ru-RU" sz="2400" dirty="0">
              <a:latin typeface="+mn-lt"/>
            </a:endParaRPr>
          </a:p>
        </p:txBody>
      </p:sp>
      <p:sp>
        <p:nvSpPr>
          <p:cNvPr id="39945" name="Rectangle 6"/>
          <p:cNvSpPr>
            <a:spLocks noChangeArrowheads="1"/>
          </p:cNvSpPr>
          <p:nvPr/>
        </p:nvSpPr>
        <p:spPr bwMode="auto">
          <a:xfrm>
            <a:off x="0" y="1233183"/>
            <a:ext cx="9144000" cy="8309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pPr indent="457200" algn="just" eaLnBrk="0" hangingPunct="0"/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>
                <a:latin typeface="+mn-lt"/>
                <a:cs typeface="Times New Roman" pitchFamily="18" charset="0"/>
              </a:rPr>
              <a:t>водной суспензией извести с получением </a:t>
            </a:r>
            <a:r>
              <a:rPr lang="ru-RU" sz="2400" dirty="0" err="1">
                <a:latin typeface="+mn-lt"/>
                <a:cs typeface="Times New Roman" pitchFamily="18" charset="0"/>
              </a:rPr>
              <a:t>двухводного</a:t>
            </a:r>
            <a:r>
              <a:rPr lang="ru-RU" sz="2400" dirty="0">
                <a:latin typeface="+mn-lt"/>
                <a:cs typeface="Times New Roman" pitchFamily="18" charset="0"/>
              </a:rPr>
              <a:t> сульфата кальция </a:t>
            </a:r>
            <a:endParaRPr lang="ru-RU" sz="2400" dirty="0">
              <a:latin typeface="+mn-lt"/>
            </a:endParaRPr>
          </a:p>
        </p:txBody>
      </p:sp>
      <p:sp>
        <p:nvSpPr>
          <p:cNvPr id="39946" name="Rectangle 7"/>
          <p:cNvSpPr>
            <a:spLocks noChangeArrowheads="1"/>
          </p:cNvSpPr>
          <p:nvPr/>
        </p:nvSpPr>
        <p:spPr bwMode="auto">
          <a:xfrm>
            <a:off x="251520" y="2663626"/>
            <a:ext cx="8892480" cy="415498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pPr indent="457200" algn="just" eaLnBrk="0" hangingPunct="0">
              <a:tabLst>
                <a:tab pos="457200" algn="l"/>
                <a:tab pos="685800" algn="l"/>
              </a:tabLst>
            </a:pPr>
            <a:r>
              <a:rPr lang="ru-RU" sz="2400" dirty="0">
                <a:latin typeface="+mn-lt"/>
                <a:cs typeface="Times New Roman" pitchFamily="18" charset="0"/>
              </a:rPr>
              <a:t>Сероулавливающая установка работает также как и мокрая известняковая. </a:t>
            </a:r>
            <a:r>
              <a:rPr lang="ru-RU" sz="2400" dirty="0" err="1">
                <a:latin typeface="+mn-lt"/>
                <a:cs typeface="Times New Roman" pitchFamily="18" charset="0"/>
              </a:rPr>
              <a:t>Гидроксид</a:t>
            </a:r>
            <a:r>
              <a:rPr lang="ru-RU" sz="2400" dirty="0">
                <a:latin typeface="+mn-lt"/>
                <a:cs typeface="Times New Roman" pitchFamily="18" charset="0"/>
              </a:rPr>
              <a:t> кальция имеет более высокую растворимость в воде, чем известняк, и более активен, поэтому объём абсорбера примерно в два раза меньше при плотности орошения 10 л/нм</a:t>
            </a:r>
            <a:r>
              <a:rPr lang="ru-RU" sz="2400" baseline="30000" dirty="0">
                <a:latin typeface="+mn-lt"/>
                <a:cs typeface="Times New Roman" pitchFamily="18" charset="0"/>
              </a:rPr>
              <a:t>3</a:t>
            </a:r>
            <a:r>
              <a:rPr lang="ru-RU" sz="2400" dirty="0">
                <a:latin typeface="+mn-lt"/>
                <a:cs typeface="Times New Roman" pitchFamily="18" charset="0"/>
              </a:rPr>
              <a:t>. Мокрая известковая сероочистка занимает </a:t>
            </a:r>
            <a:r>
              <a:rPr lang="ru-RU" sz="2400" dirty="0">
                <a:solidFill>
                  <a:schemeClr val="accent1"/>
                </a:solidFill>
                <a:latin typeface="+mn-lt"/>
                <a:cs typeface="Times New Roman" pitchFamily="18" charset="0"/>
              </a:rPr>
              <a:t>второе место в мировой практике по распространению на ТЭС </a:t>
            </a:r>
            <a:r>
              <a:rPr lang="ru-RU" sz="2400" dirty="0">
                <a:latin typeface="+mn-lt"/>
                <a:cs typeface="Times New Roman" pitchFamily="18" charset="0"/>
              </a:rPr>
              <a:t>вследствие меньших размеров и стоимости оборудования. Но работа с известью требует определенных правил безопасности для исключения её воздействия на окружающую среду.</a:t>
            </a:r>
            <a:endParaRPr lang="ru-RU" sz="2400" dirty="0">
              <a:latin typeface="+mn-lt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88640"/>
            <a:ext cx="8229600" cy="5760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484188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Times New Roman" pitchFamily="18" charset="0"/>
              </a:rPr>
              <a:t>Мокрая известковая технология основана на связывании </a:t>
            </a:r>
            <a:endParaRPr kumimoji="0" lang="ru-RU" sz="2800" b="1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733256"/>
          </a:xfrm>
        </p:spPr>
        <p:txBody>
          <a:bodyPr>
            <a:normAutofit fontScale="62500" lnSpcReduction="20000"/>
          </a:bodyPr>
          <a:lstStyle/>
          <a:p>
            <a:r>
              <a:rPr lang="ru-RU" sz="3200" dirty="0" smtClean="0">
                <a:cs typeface="Times New Roman" pitchFamily="18" charset="0"/>
              </a:rPr>
              <a:t>Основана на связывании диоксида и </a:t>
            </a:r>
            <a:r>
              <a:rPr lang="ru-RU" sz="3200" dirty="0" err="1" smtClean="0">
                <a:cs typeface="Times New Roman" pitchFamily="18" charset="0"/>
              </a:rPr>
              <a:t>триоксида</a:t>
            </a:r>
            <a:r>
              <a:rPr lang="ru-RU" sz="3200" dirty="0" smtClean="0">
                <a:cs typeface="Times New Roman" pitchFamily="18" charset="0"/>
              </a:rPr>
              <a:t> серы водным раствором аммиака с последующим окислением образовавшихся продуктов взаимодействия до стабильного сульфата аммония </a:t>
            </a:r>
            <a:endParaRPr lang="ru-RU" sz="3200" dirty="0" smtClean="0"/>
          </a:p>
          <a:p>
            <a:pPr indent="457200" algn="just">
              <a:tabLst>
                <a:tab pos="114300" algn="l"/>
              </a:tabLst>
              <a:defRPr/>
            </a:pPr>
            <a:endParaRPr lang="ru-RU" sz="3200" dirty="0" smtClean="0">
              <a:cs typeface="Times New Roman" pitchFamily="18" charset="0"/>
            </a:endParaRPr>
          </a:p>
          <a:p>
            <a:pPr indent="457200" algn="just">
              <a:tabLst>
                <a:tab pos="114300" algn="l"/>
              </a:tabLst>
              <a:defRPr/>
            </a:pPr>
            <a:endParaRPr lang="ru-RU" sz="3200" dirty="0" smtClean="0">
              <a:cs typeface="Times New Roman" pitchFamily="18" charset="0"/>
            </a:endParaRPr>
          </a:p>
          <a:p>
            <a:pPr indent="457200" algn="just">
              <a:tabLst>
                <a:tab pos="114300" algn="l"/>
              </a:tabLst>
              <a:defRPr/>
            </a:pPr>
            <a:r>
              <a:rPr lang="ru-RU" sz="3200" dirty="0" smtClean="0">
                <a:cs typeface="Times New Roman" pitchFamily="18" charset="0"/>
              </a:rPr>
              <a:t>Продуктом сероочистки является насыщенный раствор сульфата аммония, который может быть использован по двум направлениям:</a:t>
            </a:r>
            <a:endParaRPr lang="ru-RU" sz="3200" dirty="0" smtClean="0"/>
          </a:p>
          <a:p>
            <a:pPr lvl="1" indent="457200" algn="just">
              <a:buFont typeface="Wingdings" pitchFamily="2" charset="2"/>
              <a:buChar char="v"/>
              <a:tabLst>
                <a:tab pos="114300" algn="l"/>
              </a:tabLst>
              <a:defRPr/>
            </a:pPr>
            <a:r>
              <a:rPr lang="ru-RU" sz="2800" dirty="0" smtClean="0">
                <a:cs typeface="Times New Roman" pitchFamily="18" charset="0"/>
              </a:rPr>
              <a:t>расфасовка в цистерны и отправка потребителям в жидком виде – более дешевый вариант, но требует постоянной отгрузки;</a:t>
            </a:r>
            <a:endParaRPr lang="ru-RU" sz="2800" dirty="0" smtClean="0"/>
          </a:p>
          <a:p>
            <a:pPr lvl="1" indent="457200" algn="just">
              <a:buFont typeface="Wingdings" pitchFamily="2" charset="2"/>
              <a:buChar char="v"/>
              <a:tabLst>
                <a:tab pos="114300" algn="l"/>
              </a:tabLst>
              <a:defRPr/>
            </a:pPr>
            <a:r>
              <a:rPr lang="ru-RU" sz="2800" dirty="0" smtClean="0">
                <a:cs typeface="Times New Roman" pitchFamily="18" charset="0"/>
              </a:rPr>
              <a:t>получение сухого сульфата аммония, складирование, расфасовка и отгрузка потребителям, что требует установки дополнительного оборудования (фильтр, выпарной аппарат, центрифуга, барабанная сушилка и т.п.).</a:t>
            </a:r>
            <a:endParaRPr lang="ru-RU" sz="2800" dirty="0" smtClean="0"/>
          </a:p>
          <a:p>
            <a:pPr>
              <a:defRPr/>
            </a:pPr>
            <a:r>
              <a:rPr lang="ru-RU" sz="3200" dirty="0" smtClean="0"/>
              <a:t>Эффективность сероочистки – 99%</a:t>
            </a:r>
          </a:p>
          <a:p>
            <a:pPr>
              <a:defRPr/>
            </a:pPr>
            <a:r>
              <a:rPr lang="ru-RU" sz="3200" dirty="0" smtClean="0"/>
              <a:t>Удельные капвложения 60-180 </a:t>
            </a:r>
            <a:r>
              <a:rPr lang="ru-RU" sz="3200" dirty="0" err="1" smtClean="0"/>
              <a:t>долл</a:t>
            </a:r>
            <a:r>
              <a:rPr lang="ru-RU" sz="3200" dirty="0" smtClean="0"/>
              <a:t>/кВт</a:t>
            </a:r>
          </a:p>
          <a:p>
            <a:pPr>
              <a:defRPr/>
            </a:pPr>
            <a:r>
              <a:rPr lang="ru-RU" sz="3200" dirty="0" smtClean="0"/>
              <a:t>Удельные эксплуатационные затраты 1,5-7,5 цент/(кВтч)</a:t>
            </a:r>
          </a:p>
          <a:p>
            <a:pPr>
              <a:defRPr/>
            </a:pPr>
            <a:r>
              <a:rPr lang="ru-RU" sz="3200" dirty="0" smtClean="0"/>
              <a:t>Доля потребляемой энергии  1,4-1,5%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65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267494"/>
            <a:ext cx="8784976" cy="78524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Аммиачно-сульфатная технология (АСТ) </a:t>
            </a:r>
            <a:endParaRPr lang="ru-RU" sz="3600" dirty="0"/>
          </a:p>
        </p:txBody>
      </p:sp>
      <p:graphicFrame>
        <p:nvGraphicFramePr>
          <p:cNvPr id="334850" name="Object 1"/>
          <p:cNvGraphicFramePr>
            <a:graphicFrameLocks noChangeAspect="1"/>
          </p:cNvGraphicFramePr>
          <p:nvPr/>
        </p:nvGraphicFramePr>
        <p:xfrm>
          <a:off x="5292080" y="1988840"/>
          <a:ext cx="2448272" cy="664963"/>
        </p:xfrm>
        <a:graphic>
          <a:graphicData uri="http://schemas.openxmlformats.org/presentationml/2006/ole">
            <p:oleObj spid="_x0000_s343042" name="Equation" r:id="rId3" imgW="876300" imgH="241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1323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cs typeface="Times New Roman" pitchFamily="18" charset="0"/>
              </a:rPr>
              <a:t>Установка работает следующим образом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8964488" cy="6048672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cs typeface="Times New Roman" pitchFamily="18" charset="0"/>
              </a:rPr>
              <a:t>Обеспыленные</a:t>
            </a:r>
            <a:r>
              <a:rPr lang="ru-RU" dirty="0" smtClean="0">
                <a:cs typeface="Times New Roman" pitchFamily="18" charset="0"/>
              </a:rPr>
              <a:t> дымовые газы поступают в нижний контур абсорбера, где наряду с улавливанием            рабочий раствор упаривается теплом дымовых газов до насыщения жидкости сульфатом аммония. Основная абсорбция происходит в верхних контурах, орошаемых аммиачно-сульфитным раствором. В последний по ходу газа контур подается слабый раствор аммонийных солей. Раствор из каждого верхнего контура самотеком сливается в расположенный ниже контур. В сборную ёмкость каждого контура вводится газообразный аммиак, полученный в паровом испарителе. Для повышения степени улавливания         </a:t>
            </a:r>
            <a:r>
              <a:rPr lang="ru-RU" sz="2800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и предотвращения образования сульфатно-аммиачных аэрозолей, выбрасываемых с очищенными газами, в нижней части </a:t>
            </a:r>
            <a:r>
              <a:rPr lang="ru-RU" dirty="0" err="1" smtClean="0">
                <a:cs typeface="Times New Roman" pitchFamily="18" charset="0"/>
              </a:rPr>
              <a:t>сульфит-бисульфитные</a:t>
            </a:r>
            <a:r>
              <a:rPr lang="ru-RU" dirty="0" smtClean="0">
                <a:cs typeface="Times New Roman" pitchFamily="18" charset="0"/>
              </a:rPr>
              <a:t> соли принудительно </a:t>
            </a:r>
            <a:r>
              <a:rPr lang="ru-RU" dirty="0" err="1" smtClean="0">
                <a:cs typeface="Times New Roman" pitchFamily="18" charset="0"/>
              </a:rPr>
              <a:t>доокисляются</a:t>
            </a:r>
            <a:r>
              <a:rPr lang="ru-RU" dirty="0" smtClean="0">
                <a:cs typeface="Times New Roman" pitchFamily="18" charset="0"/>
              </a:rPr>
              <a:t> до сульфатных. Это обеспечивает повышение эффективности </a:t>
            </a:r>
            <a:r>
              <a:rPr lang="ru-RU" dirty="0" err="1" smtClean="0">
                <a:cs typeface="Times New Roman" pitchFamily="18" charset="0"/>
              </a:rPr>
              <a:t>сероулавливания</a:t>
            </a:r>
            <a:r>
              <a:rPr lang="ru-RU" dirty="0" smtClean="0">
                <a:cs typeface="Times New Roman" pitchFamily="18" charset="0"/>
              </a:rPr>
              <a:t> до 98−99 %. Очищенные газы проходят через </a:t>
            </a:r>
            <a:r>
              <a:rPr lang="ru-RU" dirty="0" err="1" smtClean="0">
                <a:cs typeface="Times New Roman" pitchFamily="18" charset="0"/>
              </a:rPr>
              <a:t>каплеуловитель</a:t>
            </a:r>
            <a:r>
              <a:rPr lang="ru-RU" dirty="0" smtClean="0">
                <a:cs typeface="Times New Roman" pitchFamily="18" charset="0"/>
              </a:rPr>
              <a:t>, затем нагреваются на 20−25 </a:t>
            </a:r>
            <a:r>
              <a:rPr lang="ru-RU" baseline="30000" dirty="0" err="1" smtClean="0">
                <a:cs typeface="Times New Roman" pitchFamily="18" charset="0"/>
              </a:rPr>
              <a:t>о</a:t>
            </a:r>
            <a:r>
              <a:rPr lang="ru-RU" dirty="0" err="1" smtClean="0">
                <a:cs typeface="Times New Roman" pitchFamily="18" charset="0"/>
              </a:rPr>
              <a:t>С</a:t>
            </a:r>
            <a:r>
              <a:rPr lang="ru-RU" dirty="0" smtClean="0">
                <a:cs typeface="Times New Roman" pitchFamily="18" charset="0"/>
              </a:rPr>
              <a:t> в теплообменнике и выбрасываются в атмосферу.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  <p:graphicFrame>
        <p:nvGraphicFramePr>
          <p:cNvPr id="335874" name="Object 2"/>
          <p:cNvGraphicFramePr>
            <a:graphicFrameLocks noChangeAspect="1"/>
          </p:cNvGraphicFramePr>
          <p:nvPr/>
        </p:nvGraphicFramePr>
        <p:xfrm>
          <a:off x="7380312" y="1268760"/>
          <a:ext cx="504056" cy="350039"/>
        </p:xfrm>
        <a:graphic>
          <a:graphicData uri="http://schemas.openxmlformats.org/presentationml/2006/ole">
            <p:oleObj spid="_x0000_s344066" r:id="rId3" imgW="342751" imgH="241195" progId="Equation.DSMT4">
              <p:embed/>
            </p:oleObj>
          </a:graphicData>
        </a:graphic>
      </p:graphicFrame>
      <p:graphicFrame>
        <p:nvGraphicFramePr>
          <p:cNvPr id="335875" name="Object 2"/>
          <p:cNvGraphicFramePr>
            <a:graphicFrameLocks noChangeAspect="1"/>
          </p:cNvGraphicFramePr>
          <p:nvPr/>
        </p:nvGraphicFramePr>
        <p:xfrm>
          <a:off x="5508104" y="4077072"/>
          <a:ext cx="446592" cy="310133"/>
        </p:xfrm>
        <a:graphic>
          <a:graphicData uri="http://schemas.openxmlformats.org/presentationml/2006/ole">
            <p:oleObj spid="_x0000_s344067" r:id="rId4" imgW="342751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539750" y="692696"/>
          <a:ext cx="8424738" cy="4895991"/>
        </p:xfrm>
        <a:graphic>
          <a:graphicData uri="http://schemas.openxmlformats.org/presentationml/2006/ole">
            <p:oleObj spid="_x0000_s345090" name="CorelDRAW" r:id="rId3" imgW="5739480" imgH="3881160" progId="CorelDRAW.Graphic.11">
              <p:embed/>
            </p:oleObj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001266"/>
          </a:xfrm>
        </p:spPr>
        <p:txBody>
          <a:bodyPr>
            <a:noAutofit/>
          </a:bodyPr>
          <a:lstStyle/>
          <a:p>
            <a:r>
              <a:rPr kumimoji="1" lang="en-US" sz="2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Принципиальная</a:t>
            </a:r>
            <a:r>
              <a:rPr kumimoji="1"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kumimoji="1" lang="en-US" sz="2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схема</a:t>
            </a:r>
            <a:r>
              <a:rPr kumimoji="1"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kumimoji="1" lang="en-US" sz="2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аммиачно-сульфатной</a:t>
            </a:r>
            <a:r>
              <a:rPr kumimoji="1"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kumimoji="1" lang="en-US" sz="2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сероочистки</a:t>
            </a:r>
            <a:r>
              <a:rPr kumimoji="1"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(не циклическая)</a:t>
            </a:r>
            <a:r>
              <a:rPr kumimoji="1"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661248"/>
            <a:ext cx="9144000" cy="1196752"/>
          </a:xfrm>
        </p:spPr>
        <p:txBody>
          <a:bodyPr>
            <a:normAutofit fontScale="47500" lnSpcReduction="20000"/>
          </a:bodyPr>
          <a:lstStyle/>
          <a:p>
            <a:pPr indent="457200" algn="just">
              <a:tabLst>
                <a:tab pos="457200" algn="l"/>
                <a:tab pos="685800" algn="l"/>
              </a:tabLst>
              <a:defRPr/>
            </a:pPr>
            <a:r>
              <a:rPr kumimoji="1" lang="en-US" sz="3200" i="1" dirty="0" smtClean="0">
                <a:cs typeface="Times New Roman" pitchFamily="18" charset="0"/>
              </a:rPr>
              <a:t>1</a:t>
            </a:r>
            <a:r>
              <a:rPr kumimoji="1" lang="en-US" sz="3200" dirty="0" smtClean="0">
                <a:cs typeface="Times New Roman" pitchFamily="18" charset="0"/>
              </a:rPr>
              <a:t> – </a:t>
            </a:r>
            <a:r>
              <a:rPr kumimoji="1" lang="en-US" sz="3200" dirty="0" err="1" smtClean="0">
                <a:cs typeface="Times New Roman" pitchFamily="18" charset="0"/>
              </a:rPr>
              <a:t>абсорбер</a:t>
            </a:r>
            <a:r>
              <a:rPr kumimoji="1" lang="en-US" sz="3200" dirty="0" smtClean="0">
                <a:cs typeface="Times New Roman" pitchFamily="18" charset="0"/>
              </a:rPr>
              <a:t>; </a:t>
            </a:r>
            <a:r>
              <a:rPr kumimoji="1" lang="en-US" sz="3200" i="1" dirty="0" smtClean="0">
                <a:cs typeface="Times New Roman" pitchFamily="18" charset="0"/>
              </a:rPr>
              <a:t>2</a:t>
            </a:r>
            <a:r>
              <a:rPr kumimoji="1" lang="en-US" sz="3200" dirty="0" smtClean="0">
                <a:cs typeface="Times New Roman" pitchFamily="18" charset="0"/>
              </a:rPr>
              <a:t> – </a:t>
            </a:r>
            <a:r>
              <a:rPr kumimoji="1" lang="en-US" sz="3200" dirty="0" err="1" smtClean="0">
                <a:cs typeface="Times New Roman" pitchFamily="18" charset="0"/>
              </a:rPr>
              <a:t>каплеуловитель</a:t>
            </a:r>
            <a:r>
              <a:rPr kumimoji="1" lang="en-US" sz="3200" dirty="0" smtClean="0">
                <a:cs typeface="Times New Roman" pitchFamily="18" charset="0"/>
              </a:rPr>
              <a:t>; </a:t>
            </a:r>
            <a:r>
              <a:rPr kumimoji="1" lang="en-US" sz="3200" i="1" dirty="0" smtClean="0">
                <a:cs typeface="Times New Roman" pitchFamily="18" charset="0"/>
              </a:rPr>
              <a:t>3</a:t>
            </a:r>
            <a:r>
              <a:rPr kumimoji="1" lang="en-US" sz="3200" dirty="0" smtClean="0">
                <a:cs typeface="Times New Roman" pitchFamily="18" charset="0"/>
              </a:rPr>
              <a:t> – </a:t>
            </a:r>
            <a:r>
              <a:rPr kumimoji="1" lang="en-US" sz="3200" dirty="0" err="1" smtClean="0">
                <a:cs typeface="Times New Roman" pitchFamily="18" charset="0"/>
              </a:rPr>
              <a:t>устройство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для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нагрева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дымовых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газов</a:t>
            </a:r>
            <a:r>
              <a:rPr kumimoji="1" lang="en-US" sz="3200" dirty="0" smtClean="0">
                <a:cs typeface="Times New Roman" pitchFamily="18" charset="0"/>
              </a:rPr>
              <a:t>; </a:t>
            </a:r>
            <a:r>
              <a:rPr kumimoji="1" lang="en-US" sz="3200" i="1" dirty="0" smtClean="0">
                <a:cs typeface="Times New Roman" pitchFamily="18" charset="0"/>
              </a:rPr>
              <a:t>4</a:t>
            </a:r>
            <a:r>
              <a:rPr kumimoji="1" lang="en-US" sz="3200" dirty="0" smtClean="0">
                <a:cs typeface="Times New Roman" pitchFamily="18" charset="0"/>
              </a:rPr>
              <a:t> – </a:t>
            </a:r>
            <a:r>
              <a:rPr kumimoji="1" lang="en-US" sz="3200" dirty="0" err="1" smtClean="0">
                <a:cs typeface="Times New Roman" pitchFamily="18" charset="0"/>
              </a:rPr>
              <a:t>сборные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емкости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контуров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орошения</a:t>
            </a:r>
            <a:r>
              <a:rPr kumimoji="1" lang="en-US" sz="3200" dirty="0" smtClean="0">
                <a:cs typeface="Times New Roman" pitchFamily="18" charset="0"/>
              </a:rPr>
              <a:t>; </a:t>
            </a:r>
            <a:r>
              <a:rPr kumimoji="1" lang="en-US" sz="3200" i="1" dirty="0" smtClean="0">
                <a:cs typeface="Times New Roman" pitchFamily="18" charset="0"/>
              </a:rPr>
              <a:t>5</a:t>
            </a:r>
            <a:r>
              <a:rPr kumimoji="1" lang="en-US" sz="3200" dirty="0" smtClean="0">
                <a:cs typeface="Times New Roman" pitchFamily="18" charset="0"/>
              </a:rPr>
              <a:t> – </a:t>
            </a:r>
            <a:r>
              <a:rPr kumimoji="1" lang="en-US" sz="3200" dirty="0" err="1" smtClean="0">
                <a:cs typeface="Times New Roman" pitchFamily="18" charset="0"/>
              </a:rPr>
              <a:t>циркуляционные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насосы</a:t>
            </a:r>
            <a:r>
              <a:rPr kumimoji="1" lang="en-US" sz="3200" dirty="0" smtClean="0">
                <a:cs typeface="Times New Roman" pitchFamily="18" charset="0"/>
              </a:rPr>
              <a:t>; </a:t>
            </a:r>
            <a:r>
              <a:rPr kumimoji="1" lang="en-US" sz="3200" i="1" dirty="0" smtClean="0">
                <a:cs typeface="Times New Roman" pitchFamily="18" charset="0"/>
              </a:rPr>
              <a:t>6</a:t>
            </a:r>
            <a:r>
              <a:rPr kumimoji="1" lang="en-US" sz="3200" dirty="0" smtClean="0">
                <a:cs typeface="Times New Roman" pitchFamily="18" charset="0"/>
              </a:rPr>
              <a:t> – </a:t>
            </a:r>
            <a:r>
              <a:rPr kumimoji="1" lang="en-US" sz="3200" dirty="0" err="1" smtClean="0">
                <a:cs typeface="Times New Roman" pitchFamily="18" charset="0"/>
              </a:rPr>
              <a:t>насос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для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откачки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насыщенного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раствора</a:t>
            </a:r>
            <a:r>
              <a:rPr kumimoji="1" lang="en-US" sz="3200" dirty="0" smtClean="0">
                <a:cs typeface="Times New Roman" pitchFamily="18" charset="0"/>
              </a:rPr>
              <a:t>; </a:t>
            </a:r>
            <a:r>
              <a:rPr kumimoji="1" lang="en-US" sz="3200" i="1" dirty="0" smtClean="0">
                <a:cs typeface="Times New Roman" pitchFamily="18" charset="0"/>
              </a:rPr>
              <a:t>7 </a:t>
            </a:r>
            <a:r>
              <a:rPr kumimoji="1" lang="en-US" sz="3200" dirty="0" smtClean="0">
                <a:cs typeface="Times New Roman" pitchFamily="18" charset="0"/>
              </a:rPr>
              <a:t>– </a:t>
            </a:r>
            <a:r>
              <a:rPr kumimoji="1" lang="en-US" sz="3200" dirty="0" err="1" smtClean="0">
                <a:cs typeface="Times New Roman" pitchFamily="18" charset="0"/>
              </a:rPr>
              <a:t>фильтр</a:t>
            </a:r>
            <a:r>
              <a:rPr kumimoji="1" lang="en-US" sz="3200" dirty="0" smtClean="0">
                <a:cs typeface="Times New Roman" pitchFamily="18" charset="0"/>
              </a:rPr>
              <a:t>; </a:t>
            </a:r>
            <a:r>
              <a:rPr kumimoji="1" lang="en-US" sz="3200" i="1" dirty="0" smtClean="0">
                <a:cs typeface="Times New Roman" pitchFamily="18" charset="0"/>
              </a:rPr>
              <a:t>8</a:t>
            </a:r>
            <a:r>
              <a:rPr kumimoji="1" lang="en-US" sz="3200" dirty="0" smtClean="0">
                <a:cs typeface="Times New Roman" pitchFamily="18" charset="0"/>
              </a:rPr>
              <a:t> – </a:t>
            </a:r>
            <a:r>
              <a:rPr kumimoji="1" lang="en-US" sz="3200" dirty="0" err="1" smtClean="0">
                <a:cs typeface="Times New Roman" pitchFamily="18" charset="0"/>
              </a:rPr>
              <a:t>дымосос</a:t>
            </a:r>
            <a:r>
              <a:rPr kumimoji="1" lang="en-US" sz="3200" dirty="0" smtClean="0">
                <a:cs typeface="Times New Roman" pitchFamily="18" charset="0"/>
              </a:rPr>
              <a:t>; </a:t>
            </a:r>
            <a:r>
              <a:rPr kumimoji="1" lang="en-US" sz="3200" i="1" dirty="0" smtClean="0">
                <a:cs typeface="Times New Roman" pitchFamily="18" charset="0"/>
              </a:rPr>
              <a:t>9</a:t>
            </a:r>
            <a:r>
              <a:rPr kumimoji="1" lang="en-US" sz="3200" dirty="0" smtClean="0">
                <a:cs typeface="Times New Roman" pitchFamily="18" charset="0"/>
              </a:rPr>
              <a:t> – </a:t>
            </a:r>
            <a:r>
              <a:rPr kumimoji="1" lang="en-US" sz="3200" dirty="0" err="1" smtClean="0">
                <a:cs typeface="Times New Roman" pitchFamily="18" charset="0"/>
              </a:rPr>
              <a:t>хранилище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жидкого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аммиака</a:t>
            </a:r>
            <a:r>
              <a:rPr kumimoji="1" lang="en-US" sz="3200" dirty="0" smtClean="0">
                <a:cs typeface="Times New Roman" pitchFamily="18" charset="0"/>
              </a:rPr>
              <a:t>; </a:t>
            </a:r>
            <a:r>
              <a:rPr kumimoji="1" lang="en-US" sz="3200" i="1" dirty="0" smtClean="0">
                <a:cs typeface="Times New Roman" pitchFamily="18" charset="0"/>
              </a:rPr>
              <a:t>10</a:t>
            </a:r>
            <a:r>
              <a:rPr kumimoji="1" lang="en-US" sz="3200" dirty="0" smtClean="0">
                <a:cs typeface="Times New Roman" pitchFamily="18" charset="0"/>
              </a:rPr>
              <a:t> – </a:t>
            </a:r>
            <a:r>
              <a:rPr kumimoji="1" lang="en-US" sz="3200" dirty="0" err="1" smtClean="0">
                <a:cs typeface="Times New Roman" pitchFamily="18" charset="0"/>
              </a:rPr>
              <a:t>испаритель</a:t>
            </a:r>
            <a:r>
              <a:rPr kumimoji="1" lang="en-US" sz="3200" dirty="0" smtClean="0">
                <a:cs typeface="Times New Roman" pitchFamily="18" charset="0"/>
              </a:rPr>
              <a:t>; </a:t>
            </a:r>
            <a:r>
              <a:rPr kumimoji="1" lang="en-US" sz="3200" i="1" dirty="0" smtClean="0">
                <a:cs typeface="Times New Roman" pitchFamily="18" charset="0"/>
              </a:rPr>
              <a:t>11</a:t>
            </a:r>
            <a:r>
              <a:rPr kumimoji="1" lang="en-US" sz="3200" dirty="0" smtClean="0">
                <a:cs typeface="Times New Roman" pitchFamily="18" charset="0"/>
              </a:rPr>
              <a:t> – </a:t>
            </a:r>
            <a:r>
              <a:rPr kumimoji="1" lang="en-US" sz="3200" dirty="0" err="1" smtClean="0">
                <a:cs typeface="Times New Roman" pitchFamily="18" charset="0"/>
              </a:rPr>
              <a:t>барабанная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сушилка</a:t>
            </a:r>
            <a:r>
              <a:rPr kumimoji="1" lang="en-US" sz="3200" dirty="0" smtClean="0">
                <a:cs typeface="Times New Roman" pitchFamily="18" charset="0"/>
              </a:rPr>
              <a:t>; </a:t>
            </a:r>
            <a:r>
              <a:rPr kumimoji="1" lang="en-US" sz="3200" i="1" dirty="0" smtClean="0">
                <a:cs typeface="Times New Roman" pitchFamily="18" charset="0"/>
              </a:rPr>
              <a:t>12</a:t>
            </a:r>
            <a:r>
              <a:rPr kumimoji="1" lang="en-US" sz="3200" dirty="0" smtClean="0">
                <a:cs typeface="Times New Roman" pitchFamily="18" charset="0"/>
              </a:rPr>
              <a:t> –</a:t>
            </a:r>
            <a:r>
              <a:rPr kumimoji="1" lang="en-US" sz="3200" dirty="0" err="1" smtClean="0">
                <a:cs typeface="Times New Roman" pitchFamily="18" charset="0"/>
              </a:rPr>
              <a:t>выпарной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r>
              <a:rPr kumimoji="1" lang="en-US" sz="3200" dirty="0" err="1" smtClean="0">
                <a:cs typeface="Times New Roman" pitchFamily="18" charset="0"/>
              </a:rPr>
              <a:t>аппарат</a:t>
            </a:r>
            <a:r>
              <a:rPr kumimoji="1" lang="en-US" sz="3200" dirty="0" smtClean="0">
                <a:cs typeface="Times New Roman" pitchFamily="18" charset="0"/>
              </a:rPr>
              <a:t>; </a:t>
            </a:r>
            <a:r>
              <a:rPr kumimoji="1" lang="en-US" sz="3200" i="1" dirty="0" smtClean="0">
                <a:cs typeface="Times New Roman" pitchFamily="18" charset="0"/>
              </a:rPr>
              <a:t>13</a:t>
            </a:r>
            <a:r>
              <a:rPr kumimoji="1" lang="en-US" sz="3200" dirty="0" smtClean="0">
                <a:cs typeface="Times New Roman" pitchFamily="18" charset="0"/>
              </a:rPr>
              <a:t>  - </a:t>
            </a:r>
            <a:r>
              <a:rPr kumimoji="1" lang="en-US" sz="3200" dirty="0" err="1" smtClean="0">
                <a:cs typeface="Times New Roman" pitchFamily="18" charset="0"/>
              </a:rPr>
              <a:t>эжектор</a:t>
            </a:r>
            <a:r>
              <a:rPr kumimoji="1" lang="en-US" sz="3200" dirty="0" smtClean="0">
                <a:cs typeface="Times New Roman" pitchFamily="18" charset="0"/>
              </a:rPr>
              <a:t>; 14 – </a:t>
            </a:r>
            <a:r>
              <a:rPr kumimoji="1" lang="en-US" sz="3200" dirty="0" err="1" smtClean="0">
                <a:cs typeface="Times New Roman" pitchFamily="18" charset="0"/>
              </a:rPr>
              <a:t>центрифуга</a:t>
            </a:r>
            <a:r>
              <a:rPr kumimoji="1" lang="en-US" sz="3200" dirty="0" smtClean="0">
                <a:cs typeface="Times New Roman" pitchFamily="18" charset="0"/>
              </a:rPr>
              <a:t> </a:t>
            </a:r>
            <a:endParaRPr kumimoji="1" lang="en-US" sz="32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042988" y="4652963"/>
            <a:ext cx="5680075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399088" y="2636903"/>
            <a:ext cx="3744912" cy="95410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+ 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 = 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endParaRPr kumimoji="1" lang="ru-RU" b="1" baseline="-250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defRPr/>
            </a:pP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OH + 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(NH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+ 2H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</a:t>
            </a:r>
            <a:endParaRPr kumimoji="1" lang="ru-RU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defRPr/>
            </a:pP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+ 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2NH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HSO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+ 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</a:t>
            </a:r>
            <a:endParaRPr kumimoji="1" lang="ru-RU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defRPr/>
            </a:pP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OH + 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(NH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27584" y="4689695"/>
            <a:ext cx="4284787" cy="73866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+ 1</a:t>
            </a:r>
            <a:r>
              <a:rPr kumimoji="1" 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/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(NH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)2SO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endParaRPr kumimoji="1" lang="ru-RU" b="1" baseline="-250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defRPr/>
            </a:pP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HSO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+ 1</a:t>
            </a:r>
            <a:r>
              <a:rPr kumimoji="1" 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/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HSO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endParaRPr kumimoji="1" lang="ru-RU" b="1" baseline="-250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defRPr/>
            </a:pP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HSO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+ 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OH = 2(NH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+ H</a:t>
            </a:r>
            <a:r>
              <a:rPr kumimoji="1" lang="en-US" b="1" baseline="-25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kumimoji="1"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507288" cy="929258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Примеры установок, работающих по </a:t>
            </a:r>
            <a:r>
              <a:rPr lang="ru-RU" sz="3200" dirty="0" err="1" smtClean="0"/>
              <a:t>нерегенеративным</a:t>
            </a:r>
            <a:r>
              <a:rPr lang="ru-RU" sz="3200" dirty="0" smtClean="0"/>
              <a:t> технологиям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805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 применением извести в США работают около 35% мокрых </a:t>
            </a:r>
            <a:r>
              <a:rPr lang="ru-RU" dirty="0" err="1" smtClean="0"/>
              <a:t>сероочистных</a:t>
            </a:r>
            <a:r>
              <a:rPr lang="ru-RU" dirty="0" smtClean="0"/>
              <a:t> установок, в Германии – 20%, в Японии – 11%.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Преимуществом метода является</a:t>
            </a:r>
            <a:r>
              <a:rPr lang="ru-RU" dirty="0" smtClean="0"/>
              <a:t>:</a:t>
            </a:r>
          </a:p>
          <a:p>
            <a:pPr lvl="1"/>
            <a:r>
              <a:rPr lang="ru-RU" dirty="0" smtClean="0"/>
              <a:t>применением в качестве реагента недорогих и недефицитных природных материалов;</a:t>
            </a:r>
          </a:p>
          <a:p>
            <a:pPr lvl="1"/>
            <a:r>
              <a:rPr lang="ru-RU" dirty="0" smtClean="0"/>
              <a:t>относительная простота технологии при высокой степени очистки газов от SO</a:t>
            </a:r>
            <a:r>
              <a:rPr lang="ru-RU" baseline="-25000" dirty="0" smtClean="0"/>
              <a:t>2</a:t>
            </a:r>
            <a:r>
              <a:rPr lang="ru-RU" dirty="0" smtClean="0"/>
              <a:t>, достигающая в современных установках 95…98%;</a:t>
            </a:r>
          </a:p>
          <a:p>
            <a:pPr lvl="1"/>
            <a:r>
              <a:rPr lang="ru-RU" dirty="0" smtClean="0"/>
              <a:t>получение конечного продукта, пригодного для дальнейшего использования;</a:t>
            </a:r>
          </a:p>
          <a:p>
            <a:pPr lvl="1"/>
            <a:r>
              <a:rPr lang="ru-RU" dirty="0" smtClean="0"/>
              <a:t>сравнительно невысокие капитальные затраты на сооружение установки.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Недостатки метода</a:t>
            </a:r>
            <a:r>
              <a:rPr lang="ru-RU" dirty="0" smtClean="0"/>
              <a:t>:</a:t>
            </a:r>
          </a:p>
          <a:p>
            <a:pPr lvl="1"/>
            <a:r>
              <a:rPr lang="ru-RU" dirty="0" smtClean="0"/>
              <a:t>охлаждение дымовых газов в процессе очистки до температуры насыщения, что требует их повторного подогрева в специальном подогревателе, усложняющего технологическую схему;</a:t>
            </a:r>
          </a:p>
          <a:p>
            <a:pPr lvl="1"/>
            <a:r>
              <a:rPr lang="ru-RU" dirty="0" smtClean="0"/>
              <a:t>наличие сточных вод, требующих очистки;</a:t>
            </a:r>
          </a:p>
          <a:p>
            <a:pPr lvl="1"/>
            <a:r>
              <a:rPr lang="ru-RU" dirty="0" smtClean="0"/>
              <a:t>большие габариты установки.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68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12068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Процесс мокрой известняковой сероочистки непрерывно совершенствуется. </a:t>
            </a:r>
          </a:p>
          <a:p>
            <a:r>
              <a:rPr lang="ru-RU" dirty="0" smtClean="0"/>
              <a:t>В Японии, США, Германии и других странах в настоящее время эксплуатируются установки второго поколения с совершенной технологией, высокой степенью автоматизации процесса, позволяющей использовать минимум обслуживающего персонала (1…3 оператора в смену). </a:t>
            </a:r>
          </a:p>
          <a:p>
            <a:r>
              <a:rPr lang="ru-RU" dirty="0" smtClean="0"/>
              <a:t>В качестве конечного продукта на этих установках получают товарный гипс.</a:t>
            </a:r>
          </a:p>
          <a:p>
            <a:r>
              <a:rPr lang="ru-RU" dirty="0" smtClean="0"/>
              <a:t>На </a:t>
            </a:r>
            <a:r>
              <a:rPr lang="ru-RU" dirty="0" err="1" smtClean="0"/>
              <a:t>Губкинской</a:t>
            </a:r>
            <a:r>
              <a:rPr lang="ru-RU" dirty="0" smtClean="0"/>
              <a:t> ТЭЦ введена в действие </a:t>
            </a:r>
            <a:r>
              <a:rPr lang="ru-RU" dirty="0" err="1" smtClean="0"/>
              <a:t>сероочистная</a:t>
            </a:r>
            <a:r>
              <a:rPr lang="ru-RU" dirty="0" smtClean="0"/>
              <a:t> установка, работающая по мокрому известняковому методу. Эта установка по технологии соответствует мировым тенденциям, но существенно уступает зарубежным образцам по уровню автоматизации и механизации. </a:t>
            </a:r>
          </a:p>
          <a:p>
            <a:r>
              <a:rPr lang="ru-RU" smtClean="0"/>
              <a:t>При эквивалентной </a:t>
            </a:r>
            <a:r>
              <a:rPr lang="ru-RU" dirty="0" smtClean="0"/>
              <a:t>мощности 15 МВт для ее обслуживания предполагается использовать 72 чел, тогда как аналогичные установки мощностью более 200 МВт в Германии и Японии обслуживает 1…2 чел в смену. Кроме того зарубежные установки намного компактнее.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69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>
            <a:noAutofit/>
          </a:bodyPr>
          <a:lstStyle/>
          <a:p>
            <a:pPr>
              <a:tabLst>
                <a:tab pos="457200" algn="l"/>
                <a:tab pos="685800" algn="l"/>
              </a:tabLst>
              <a:defRPr/>
            </a:pPr>
            <a:r>
              <a:rPr kumimoji="1"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Технико-экономические показатели технологий сероочистки при изготовлении оборудования российскими заводами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70</a:t>
            </a:fld>
            <a:endParaRPr lang="ru-RU"/>
          </a:p>
        </p:txBody>
      </p:sp>
      <p:graphicFrame>
        <p:nvGraphicFramePr>
          <p:cNvPr id="6" name="Group 524"/>
          <p:cNvGraphicFramePr>
            <a:graphicFrameLocks noGrp="1"/>
          </p:cNvGraphicFramePr>
          <p:nvPr/>
        </p:nvGraphicFramePr>
        <p:xfrm>
          <a:off x="395536" y="1412776"/>
          <a:ext cx="8496944" cy="4968552"/>
        </p:xfrm>
        <a:graphic>
          <a:graphicData uri="http://schemas.openxmlformats.org/drawingml/2006/table">
            <a:tbl>
              <a:tblPr>
                <a:solidFill>
                  <a:srgbClr val="7030A0"/>
                </a:solidFill>
                <a:tableStyleId>{284E427A-3D55-4303-BF80-6455036E1DE7}</a:tableStyleId>
              </a:tblPr>
              <a:tblGrid>
                <a:gridCol w="2721025"/>
                <a:gridCol w="1105475"/>
                <a:gridCol w="1357731"/>
                <a:gridCol w="1658211"/>
                <a:gridCol w="1654502"/>
              </a:tblGrid>
              <a:tr h="49307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Показатель</a:t>
                      </a:r>
                      <a:endParaRPr kumimoji="1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Способ сероочистки</a:t>
                      </a:r>
                      <a:endParaRPr kumimoji="1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2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МИС</a:t>
                      </a:r>
                      <a:endParaRPr kumimoji="1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АСТ</a:t>
                      </a:r>
                      <a:endParaRPr kumimoji="1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Е-</a:t>
                      </a:r>
                      <a:r>
                        <a:rPr kumimoji="1" lang="en-US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SO</a:t>
                      </a:r>
                      <a:r>
                        <a:rPr kumimoji="1" lang="en-US" sz="200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kumimoji="1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СИТ</a:t>
                      </a:r>
                      <a:endParaRPr kumimoji="1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Содержание серы  </a:t>
                      </a:r>
                      <a:r>
                        <a:rPr kumimoji="1" lang="en-US" sz="20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kumimoji="1" lang="en-US" sz="200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</a:t>
                      </a:r>
                      <a:r>
                        <a:rPr kumimoji="1" 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1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,%</a:t>
                      </a:r>
                      <a:endParaRPr kumimoji="1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2,0</a:t>
                      </a:r>
                      <a:endParaRPr kumimoji="1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0,5-2,0</a:t>
                      </a:r>
                      <a:endParaRPr kumimoji="1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0,5-1,0</a:t>
                      </a:r>
                      <a:endParaRPr kumimoji="1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0,3-0,8</a:t>
                      </a:r>
                      <a:endParaRPr kumimoji="1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6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Эффективность связывания </a:t>
                      </a:r>
                      <a:r>
                        <a:rPr kumimoji="1" lang="en-US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SO</a:t>
                      </a:r>
                      <a:r>
                        <a:rPr kumimoji="1" lang="ru-RU" sz="200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2,</a:t>
                      </a:r>
                      <a:r>
                        <a:rPr kumimoji="1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kumimoji="1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95-98</a:t>
                      </a:r>
                      <a:endParaRPr kumimoji="1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86-99</a:t>
                      </a:r>
                      <a:endParaRPr kumimoji="1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50-70</a:t>
                      </a:r>
                      <a:endParaRPr kumimoji="1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30-50</a:t>
                      </a:r>
                      <a:endParaRPr kumimoji="1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603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Удельные капзатраты, долл/кВт</a:t>
                      </a:r>
                      <a:endParaRPr kumimoji="1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125-150</a:t>
                      </a:r>
                      <a:endParaRPr kumimoji="1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80-90</a:t>
                      </a:r>
                      <a:endParaRPr kumimoji="1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15-20</a:t>
                      </a:r>
                      <a:endParaRPr kumimoji="1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9-15</a:t>
                      </a:r>
                      <a:endParaRPr kumimoji="1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164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Стоимость удаленной тонны </a:t>
                      </a:r>
                      <a:r>
                        <a:rPr kumimoji="1" lang="en-US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SO</a:t>
                      </a:r>
                      <a:r>
                        <a:rPr kumimoji="1" lang="ru-RU" sz="200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2, </a:t>
                      </a:r>
                      <a:r>
                        <a:rPr kumimoji="1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долл/кВТ</a:t>
                      </a:r>
                      <a:endParaRPr kumimoji="1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290-320</a:t>
                      </a:r>
                      <a:endParaRPr kumimoji="1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200-215</a:t>
                      </a:r>
                      <a:endParaRPr kumimoji="1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240-350</a:t>
                      </a:r>
                      <a:endParaRPr kumimoji="1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/>
                      </a:pPr>
                      <a:r>
                        <a:rPr kumimoji="1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270-330</a:t>
                      </a:r>
                      <a:endParaRPr kumimoji="1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C70B654-3293-448C-AA49-04770C51438D}" type="slidenum">
              <a:rPr lang="ru-RU" smtClean="0"/>
              <a:pPr/>
              <a:t>71</a:t>
            </a:fld>
            <a:endParaRPr lang="ru-RU" smtClean="0"/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0" y="1844824"/>
            <a:ext cx="9144000" cy="2524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indent="457200" eaLnBrk="0" hangingPunct="0">
              <a:tabLst>
                <a:tab pos="685800" algn="l"/>
              </a:tabLst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Анализируя различные способы сероочистки можно сделать вывод, что высокоэффективные технологии требуют больших капитальных вложений и эксплуатационных затрат, что окупается при сжигании высокосернистого топлива либо при сложной экологической ситуации региона где расположена ТЭС.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indent="457200" eaLnBrk="0" hangingPunct="0">
              <a:tabLst>
                <a:tab pos="685800" algn="l"/>
              </a:tabLs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425202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cs typeface="Arial" charset="0"/>
              </a:rPr>
              <a:t>Определение массового выброса диоксида серы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692696"/>
            <a:ext cx="8712968" cy="616530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cs typeface="Times New Roman" pitchFamily="18" charset="0"/>
              </a:rPr>
              <a:t>Количество диоксида серы          и</a:t>
            </a:r>
            <a:endParaRPr lang="ru-RU" dirty="0" smtClean="0"/>
          </a:p>
          <a:p>
            <a:r>
              <a:rPr lang="ru-RU" dirty="0" smtClean="0">
                <a:cs typeface="Times New Roman" pitchFamily="18" charset="0"/>
              </a:rPr>
              <a:t>в пересчете на         (г/с), выбрасываемое в атмосферу в единицу времени, вычисляется по формуле:</a:t>
            </a:r>
          </a:p>
          <a:p>
            <a:endParaRPr lang="ru-RU" dirty="0" smtClean="0">
              <a:cs typeface="Times New Roman" pitchFamily="18" charset="0"/>
            </a:endParaRPr>
          </a:p>
          <a:p>
            <a:endParaRPr lang="ru-RU" dirty="0" smtClean="0"/>
          </a:p>
          <a:p>
            <a:r>
              <a:rPr lang="ru-RU" dirty="0" smtClean="0">
                <a:cs typeface="Times New Roman" pitchFamily="18" charset="0"/>
              </a:rPr>
              <a:t>где        - доля         , уловленная </a:t>
            </a:r>
            <a:r>
              <a:rPr lang="ru-RU" dirty="0" err="1" smtClean="0">
                <a:cs typeface="Times New Roman" pitchFamily="18" charset="0"/>
              </a:rPr>
              <a:t>золовыми</a:t>
            </a:r>
            <a:r>
              <a:rPr lang="ru-RU" dirty="0" smtClean="0">
                <a:cs typeface="Times New Roman" pitchFamily="18" charset="0"/>
              </a:rPr>
              <a:t> частицами в газоходе котла (см. </a:t>
            </a:r>
            <a:r>
              <a:rPr lang="ru-RU" dirty="0" err="1" smtClean="0">
                <a:cs typeface="Times New Roman" pitchFamily="18" charset="0"/>
              </a:rPr>
              <a:t>табл</a:t>
            </a:r>
            <a:r>
              <a:rPr lang="ru-RU" dirty="0" smtClean="0">
                <a:cs typeface="Times New Roman" pitchFamily="18" charset="0"/>
              </a:rPr>
              <a:t>);</a:t>
            </a:r>
            <a:endParaRPr lang="ru-RU" sz="1400" dirty="0" smtClean="0"/>
          </a:p>
          <a:p>
            <a:r>
              <a:rPr lang="ru-RU" dirty="0" smtClean="0">
                <a:cs typeface="Times New Roman" pitchFamily="18" charset="0"/>
              </a:rPr>
              <a:t>       %; - доля      , уловленная в золоуловителях: для сухих золоуловителей          , для мокрых при орошении нейтральной водой         %, а при орошении щелочной водой (щелочность  5</a:t>
            </a:r>
            <a:r>
              <a:rPr lang="ru-RU" dirty="0" smtClean="0">
                <a:cs typeface="Times New Roman" pitchFamily="18" charset="0"/>
                <a:sym typeface="Symbol" pitchFamily="18" charset="2"/>
              </a:rPr>
              <a:t></a:t>
            </a:r>
            <a:r>
              <a:rPr lang="ru-RU" dirty="0" smtClean="0">
                <a:cs typeface="Times New Roman" pitchFamily="18" charset="0"/>
              </a:rPr>
              <a:t>10 </a:t>
            </a:r>
            <a:r>
              <a:rPr lang="ru-RU" dirty="0" err="1" smtClean="0">
                <a:cs typeface="Times New Roman" pitchFamily="18" charset="0"/>
              </a:rPr>
              <a:t>мг-зкв</a:t>
            </a:r>
            <a:r>
              <a:rPr lang="ru-RU" dirty="0" smtClean="0">
                <a:cs typeface="Times New Roman" pitchFamily="18" charset="0"/>
              </a:rPr>
              <a:t>/л)</a:t>
            </a:r>
            <a:r>
              <a:rPr lang="ru-RU" dirty="0" smtClean="0">
                <a:cs typeface="Times New Roman" pitchFamily="18" charset="0"/>
                <a:sym typeface="Symbol" pitchFamily="18" charset="2"/>
              </a:rPr>
              <a:t>   </a:t>
            </a:r>
          </a:p>
          <a:p>
            <a:r>
              <a:rPr lang="ru-RU" dirty="0" smtClean="0">
                <a:cs typeface="Times New Roman" pitchFamily="18" charset="0"/>
              </a:rPr>
              <a:t>         – эффективность работы сероулавливающей установки, %;</a:t>
            </a:r>
          </a:p>
          <a:p>
            <a:r>
              <a:rPr lang="ru-RU" dirty="0" smtClean="0">
                <a:cs typeface="Times New Roman" pitchFamily="18" charset="0"/>
              </a:rPr>
              <a:t>         − число часов работы сероулавливающей установки и котла, соответственно,  час/год.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72</a:t>
            </a:fld>
            <a:endParaRPr lang="ru-RU"/>
          </a:p>
        </p:txBody>
      </p:sp>
      <p:graphicFrame>
        <p:nvGraphicFramePr>
          <p:cNvPr id="343042" name="Object 18"/>
          <p:cNvGraphicFramePr>
            <a:graphicFrameLocks noChangeAspect="1"/>
          </p:cNvGraphicFramePr>
          <p:nvPr/>
        </p:nvGraphicFramePr>
        <p:xfrm>
          <a:off x="5436096" y="620688"/>
          <a:ext cx="576064" cy="400044"/>
        </p:xfrm>
        <a:graphic>
          <a:graphicData uri="http://schemas.openxmlformats.org/presentationml/2006/ole">
            <p:oleObj spid="_x0000_s351234" r:id="rId3" imgW="342751" imgH="241195" progId="Equation.DSMT4">
              <p:embed/>
            </p:oleObj>
          </a:graphicData>
        </a:graphic>
      </p:graphicFrame>
      <p:graphicFrame>
        <p:nvGraphicFramePr>
          <p:cNvPr id="343043" name="Object 18"/>
          <p:cNvGraphicFramePr>
            <a:graphicFrameLocks noChangeAspect="1"/>
          </p:cNvGraphicFramePr>
          <p:nvPr/>
        </p:nvGraphicFramePr>
        <p:xfrm>
          <a:off x="3203848" y="1002730"/>
          <a:ext cx="576064" cy="400045"/>
        </p:xfrm>
        <a:graphic>
          <a:graphicData uri="http://schemas.openxmlformats.org/presentationml/2006/ole">
            <p:oleObj spid="_x0000_s351235" r:id="rId4" imgW="342751" imgH="241195" progId="Equation.DSMT4">
              <p:embed/>
            </p:oleObj>
          </a:graphicData>
        </a:graphic>
      </p:graphicFrame>
      <p:graphicFrame>
        <p:nvGraphicFramePr>
          <p:cNvPr id="343044" name="Object 4"/>
          <p:cNvGraphicFramePr>
            <a:graphicFrameLocks noChangeAspect="1"/>
          </p:cNvGraphicFramePr>
          <p:nvPr/>
        </p:nvGraphicFramePr>
        <p:xfrm>
          <a:off x="6804248" y="620688"/>
          <a:ext cx="635809" cy="454149"/>
        </p:xfrm>
        <a:graphic>
          <a:graphicData uri="http://schemas.openxmlformats.org/presentationml/2006/ole">
            <p:oleObj spid="_x0000_s351236" r:id="rId5" imgW="330057" imgH="241195" progId="Equation.DSMT4">
              <p:embed/>
            </p:oleObj>
          </a:graphicData>
        </a:graphic>
      </p:graphicFrame>
      <p:graphicFrame>
        <p:nvGraphicFramePr>
          <p:cNvPr id="343045" name="Object 2"/>
          <p:cNvGraphicFramePr>
            <a:graphicFrameLocks noChangeAspect="1"/>
          </p:cNvGraphicFramePr>
          <p:nvPr/>
        </p:nvGraphicFramePr>
        <p:xfrm>
          <a:off x="2418437" y="1700808"/>
          <a:ext cx="5592950" cy="1008112"/>
        </p:xfrm>
        <a:graphic>
          <a:graphicData uri="http://schemas.openxmlformats.org/presentationml/2006/ole">
            <p:oleObj spid="_x0000_s351237" r:id="rId6" imgW="3860800" imgH="698500" progId="Equation.DSMT4">
              <p:embed/>
            </p:oleObj>
          </a:graphicData>
        </a:graphic>
      </p:graphicFrame>
      <p:graphicFrame>
        <p:nvGraphicFramePr>
          <p:cNvPr id="343046" name="Object 19"/>
          <p:cNvGraphicFramePr>
            <a:graphicFrameLocks noChangeAspect="1"/>
          </p:cNvGraphicFramePr>
          <p:nvPr/>
        </p:nvGraphicFramePr>
        <p:xfrm>
          <a:off x="1403648" y="2636912"/>
          <a:ext cx="576114" cy="518503"/>
        </p:xfrm>
        <a:graphic>
          <a:graphicData uri="http://schemas.openxmlformats.org/presentationml/2006/ole">
            <p:oleObj spid="_x0000_s351238" r:id="rId7" imgW="380835" imgH="342751" progId="Equation.DSMT4">
              <p:embed/>
            </p:oleObj>
          </a:graphicData>
        </a:graphic>
      </p:graphicFrame>
      <p:graphicFrame>
        <p:nvGraphicFramePr>
          <p:cNvPr id="343047" name="Object 3"/>
          <p:cNvGraphicFramePr>
            <a:graphicFrameLocks noChangeAspect="1"/>
          </p:cNvGraphicFramePr>
          <p:nvPr/>
        </p:nvGraphicFramePr>
        <p:xfrm>
          <a:off x="3347864" y="2780928"/>
          <a:ext cx="607747" cy="422047"/>
        </p:xfrm>
        <a:graphic>
          <a:graphicData uri="http://schemas.openxmlformats.org/presentationml/2006/ole">
            <p:oleObj spid="_x0000_s351239" r:id="rId8" imgW="342751" imgH="241195" progId="Equation.DSMT4">
              <p:embed/>
            </p:oleObj>
          </a:graphicData>
        </a:graphic>
      </p:graphicFrame>
      <p:graphicFrame>
        <p:nvGraphicFramePr>
          <p:cNvPr id="343048" name="Object 17"/>
          <p:cNvGraphicFramePr>
            <a:graphicFrameLocks noChangeAspect="1"/>
          </p:cNvGraphicFramePr>
          <p:nvPr/>
        </p:nvGraphicFramePr>
        <p:xfrm>
          <a:off x="827584" y="3501008"/>
          <a:ext cx="504180" cy="436048"/>
        </p:xfrm>
        <a:graphic>
          <a:graphicData uri="http://schemas.openxmlformats.org/presentationml/2006/ole">
            <p:oleObj spid="_x0000_s351240" r:id="rId9" imgW="355292" imgH="304536" progId="Equation.DSMT4">
              <p:embed/>
            </p:oleObj>
          </a:graphicData>
        </a:graphic>
      </p:graphicFrame>
      <p:graphicFrame>
        <p:nvGraphicFramePr>
          <p:cNvPr id="343049" name="Object 15"/>
          <p:cNvGraphicFramePr>
            <a:graphicFrameLocks noChangeAspect="1"/>
          </p:cNvGraphicFramePr>
          <p:nvPr/>
        </p:nvGraphicFramePr>
        <p:xfrm>
          <a:off x="5220072" y="3933056"/>
          <a:ext cx="720080" cy="382879"/>
        </p:xfrm>
        <a:graphic>
          <a:graphicData uri="http://schemas.openxmlformats.org/presentationml/2006/ole">
            <p:oleObj spid="_x0000_s351241" r:id="rId10" imgW="634725" imgH="304668" progId="Equation.DSMT4">
              <p:embed/>
            </p:oleObj>
          </a:graphicData>
        </a:graphic>
      </p:graphicFrame>
      <p:graphicFrame>
        <p:nvGraphicFramePr>
          <p:cNvPr id="343050" name="Object 16"/>
          <p:cNvGraphicFramePr>
            <a:graphicFrameLocks noChangeAspect="1"/>
          </p:cNvGraphicFramePr>
          <p:nvPr/>
        </p:nvGraphicFramePr>
        <p:xfrm>
          <a:off x="2987824" y="3573016"/>
          <a:ext cx="504056" cy="360485"/>
        </p:xfrm>
        <a:graphic>
          <a:graphicData uri="http://schemas.openxmlformats.org/presentationml/2006/ole">
            <p:oleObj spid="_x0000_s351242" r:id="rId11" imgW="342751" imgH="241195" progId="Equation.DSMT4">
              <p:embed/>
            </p:oleObj>
          </a:graphicData>
        </a:graphic>
      </p:graphicFrame>
      <p:graphicFrame>
        <p:nvGraphicFramePr>
          <p:cNvPr id="343051" name="Object 14"/>
          <p:cNvGraphicFramePr>
            <a:graphicFrameLocks noChangeAspect="1"/>
          </p:cNvGraphicFramePr>
          <p:nvPr/>
        </p:nvGraphicFramePr>
        <p:xfrm>
          <a:off x="6588224" y="4268717"/>
          <a:ext cx="792088" cy="329179"/>
        </p:xfrm>
        <a:graphic>
          <a:graphicData uri="http://schemas.openxmlformats.org/presentationml/2006/ole">
            <p:oleObj spid="_x0000_s351243" r:id="rId12" imgW="736280" imgH="304668" progId="Equation.DSMT4">
              <p:embed/>
            </p:oleObj>
          </a:graphicData>
        </a:graphic>
      </p:graphicFrame>
      <p:graphicFrame>
        <p:nvGraphicFramePr>
          <p:cNvPr id="343052" name="Object 13"/>
          <p:cNvGraphicFramePr>
            <a:graphicFrameLocks noChangeAspect="1"/>
          </p:cNvGraphicFramePr>
          <p:nvPr/>
        </p:nvGraphicFramePr>
        <p:xfrm>
          <a:off x="2339752" y="4941168"/>
          <a:ext cx="1296144" cy="376808"/>
        </p:xfrm>
        <a:graphic>
          <a:graphicData uri="http://schemas.openxmlformats.org/presentationml/2006/ole">
            <p:oleObj spid="_x0000_s351244" r:id="rId13" imgW="875920" imgH="304668" progId="Equation.DSMT4">
              <p:embed/>
            </p:oleObj>
          </a:graphicData>
        </a:graphic>
      </p:graphicFrame>
      <p:graphicFrame>
        <p:nvGraphicFramePr>
          <p:cNvPr id="343053" name="Object 12"/>
          <p:cNvGraphicFramePr>
            <a:graphicFrameLocks noChangeAspect="1"/>
          </p:cNvGraphicFramePr>
          <p:nvPr/>
        </p:nvGraphicFramePr>
        <p:xfrm>
          <a:off x="827584" y="5168934"/>
          <a:ext cx="504056" cy="419984"/>
        </p:xfrm>
        <a:graphic>
          <a:graphicData uri="http://schemas.openxmlformats.org/presentationml/2006/ole">
            <p:oleObj spid="_x0000_s351245" r:id="rId14" imgW="266353" imgH="266353" progId="Equation.DSMT4">
              <p:embed/>
            </p:oleObj>
          </a:graphicData>
        </a:graphic>
      </p:graphicFrame>
      <p:graphicFrame>
        <p:nvGraphicFramePr>
          <p:cNvPr id="343054" name="Object 11"/>
          <p:cNvGraphicFramePr>
            <a:graphicFrameLocks noChangeAspect="1"/>
          </p:cNvGraphicFramePr>
          <p:nvPr/>
        </p:nvGraphicFramePr>
        <p:xfrm>
          <a:off x="755577" y="5949281"/>
          <a:ext cx="416618" cy="432048"/>
        </p:xfrm>
        <a:graphic>
          <a:graphicData uri="http://schemas.openxmlformats.org/presentationml/2006/ole">
            <p:oleObj spid="_x0000_s351246" r:id="rId15" imgW="253780" imgH="266469" progId="Equation.DSMT4">
              <p:embed/>
            </p:oleObj>
          </a:graphicData>
        </a:graphic>
      </p:graphicFrame>
      <p:graphicFrame>
        <p:nvGraphicFramePr>
          <p:cNvPr id="343055" name="Object 10"/>
          <p:cNvGraphicFramePr>
            <a:graphicFrameLocks noChangeAspect="1"/>
          </p:cNvGraphicFramePr>
          <p:nvPr/>
        </p:nvGraphicFramePr>
        <p:xfrm>
          <a:off x="1259632" y="5949280"/>
          <a:ext cx="359842" cy="449803"/>
        </p:xfrm>
        <a:graphic>
          <a:graphicData uri="http://schemas.openxmlformats.org/presentationml/2006/ole">
            <p:oleObj spid="_x0000_s351247" r:id="rId16" imgW="190417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/>
          <a:lstStyle/>
          <a:p>
            <a:r>
              <a:rPr lang="ru-RU" dirty="0" smtClean="0">
                <a:cs typeface="Times New Roman" pitchFamily="18" charset="0"/>
              </a:rPr>
              <a:t>Величина 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0B9E-C9FA-412F-9E06-F23C43FF7E24}" type="slidenum">
              <a:rPr lang="ru-RU" smtClean="0"/>
              <a:pPr>
                <a:defRPr/>
              </a:pPr>
              <a:t>73</a:t>
            </a:fld>
            <a:endParaRPr lang="ru-RU"/>
          </a:p>
        </p:txBody>
      </p:sp>
      <p:graphicFrame>
        <p:nvGraphicFramePr>
          <p:cNvPr id="344066" name="Object 1"/>
          <p:cNvGraphicFramePr>
            <a:graphicFrameLocks noChangeAspect="1"/>
          </p:cNvGraphicFramePr>
          <p:nvPr/>
        </p:nvGraphicFramePr>
        <p:xfrm>
          <a:off x="3923928" y="332656"/>
          <a:ext cx="480053" cy="432048"/>
        </p:xfrm>
        <a:graphic>
          <a:graphicData uri="http://schemas.openxmlformats.org/presentationml/2006/ole">
            <p:oleObj spid="_x0000_s352258" r:id="rId3" imgW="380835" imgH="342751" progId="Equation.DSMT4">
              <p:embed/>
            </p:oleObj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1556792"/>
          <a:ext cx="9144000" cy="4248472"/>
        </p:xfrm>
        <a:graphic>
          <a:graphicData uri="http://schemas.openxmlformats.org/drawingml/2006/table">
            <a:tbl>
              <a:tblPr>
                <a:solidFill>
                  <a:srgbClr val="7030A0"/>
                </a:solidFill>
                <a:tableStyleId>{18603FDC-E32A-4AB5-989C-0864C3EAD2B8}</a:tableStyleId>
              </a:tblPr>
              <a:tblGrid>
                <a:gridCol w="6914110"/>
                <a:gridCol w="2229890"/>
              </a:tblGrid>
              <a:tr h="283231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Топливо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5241">
                <a:tc>
                  <a:txBody>
                    <a:bodyPr/>
                    <a:lstStyle/>
                    <a:p>
                      <a:pPr marL="179388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Торф</a:t>
                      </a:r>
                    </a:p>
                    <a:p>
                      <a:pPr marL="179388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Сланцы</a:t>
                      </a:r>
                    </a:p>
                    <a:p>
                      <a:pPr marL="179388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Экибастузский уголь</a:t>
                      </a:r>
                    </a:p>
                    <a:p>
                      <a:pPr marL="179388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Березовские угли: для топок с твердым шлакоудалением</a:t>
                      </a:r>
                    </a:p>
                    <a:p>
                      <a:pPr marL="179388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                        для топок с жидким шлакоудалением</a:t>
                      </a:r>
                    </a:p>
                    <a:p>
                      <a:pPr marL="179388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Канско-Ачинские угли: </a:t>
                      </a:r>
                    </a:p>
                    <a:p>
                      <a:pPr marL="179388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                       для топок с твердым шлакоудалением</a:t>
                      </a:r>
                    </a:p>
                    <a:p>
                      <a:pPr marL="179388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                       для топок с жидким шлакоудалением</a:t>
                      </a:r>
                    </a:p>
                    <a:p>
                      <a:pPr marL="179388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Прочие угли</a:t>
                      </a:r>
                    </a:p>
                    <a:p>
                      <a:pPr marL="179388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Мазут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388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15,0</a:t>
                      </a:r>
                    </a:p>
                    <a:p>
                      <a:pPr marL="179388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5,0-8,0</a:t>
                      </a:r>
                    </a:p>
                    <a:p>
                      <a:pPr marL="179388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2,0</a:t>
                      </a:r>
                    </a:p>
                    <a:p>
                      <a:pPr marL="179388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50,0</a:t>
                      </a:r>
                    </a:p>
                    <a:p>
                      <a:pPr marL="179388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20,0</a:t>
                      </a:r>
                    </a:p>
                    <a:p>
                      <a:pPr marL="179388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20,0</a:t>
                      </a:r>
                    </a:p>
                    <a:p>
                      <a:pPr marL="179388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5,0</a:t>
                      </a:r>
                    </a:p>
                    <a:p>
                      <a:pPr marL="179388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10,0</a:t>
                      </a:r>
                    </a:p>
                    <a:p>
                      <a:pPr marL="179388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Object 1"/>
          <p:cNvGraphicFramePr>
            <a:graphicFrameLocks noChangeAspect="1"/>
          </p:cNvGraphicFramePr>
          <p:nvPr/>
        </p:nvGraphicFramePr>
        <p:xfrm>
          <a:off x="7380312" y="1484784"/>
          <a:ext cx="480053" cy="432048"/>
        </p:xfrm>
        <a:graphic>
          <a:graphicData uri="http://schemas.openxmlformats.org/presentationml/2006/ole">
            <p:oleObj spid="_x0000_s352259" r:id="rId4" imgW="380835" imgH="342751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91000">
            <a:off x="552681" y="2196215"/>
            <a:ext cx="8448909" cy="1325265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внимание!</a:t>
            </a:r>
            <a:endParaRPr lang="ru-RU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4029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46870892-06BD-4190-8BD2-B89D8B43C751}" type="slidenum">
              <a:rPr lang="ru-RU" smtClean="0"/>
              <a:pPr/>
              <a:t>74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Другая 2">
      <a:dk1>
        <a:srgbClr val="007AD6"/>
      </a:dk1>
      <a:lt1>
        <a:srgbClr val="FFFFCC"/>
      </a:lt1>
      <a:dk2>
        <a:srgbClr val="320689"/>
      </a:dk2>
      <a:lt2>
        <a:srgbClr val="FCFC8C"/>
      </a:lt2>
      <a:accent1>
        <a:srgbClr val="FFE093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56182</TotalTime>
  <Words>5662</Words>
  <Application>Microsoft Office PowerPoint</Application>
  <PresentationFormat>Экран (4:3)</PresentationFormat>
  <Paragraphs>457</Paragraphs>
  <Slides>74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74</vt:i4>
      </vt:variant>
    </vt:vector>
  </HeadingPairs>
  <TitlesOfParts>
    <vt:vector size="78" baseType="lpstr">
      <vt:lpstr>Яркая</vt:lpstr>
      <vt:lpstr>Equation</vt:lpstr>
      <vt:lpstr>CorelDRAW</vt:lpstr>
      <vt:lpstr>MathType 6.0 Equation</vt:lpstr>
      <vt:lpstr>Снижение выбросов диоксида серы</vt:lpstr>
      <vt:lpstr>Снижение выбросов диоксида серы</vt:lpstr>
      <vt:lpstr>Расчеты показывают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В углях сера содержится в трех формах: </vt:lpstr>
      <vt:lpstr>Слайд 13</vt:lpstr>
      <vt:lpstr>Слайд 14</vt:lpstr>
      <vt:lpstr>Предварительная подготовка топлива</vt:lpstr>
      <vt:lpstr>Обогащение углей</vt:lpstr>
      <vt:lpstr>Слайд 17</vt:lpstr>
      <vt:lpstr>Канско-ачинские бурые угли </vt:lpstr>
      <vt:lpstr>Слайд 19</vt:lpstr>
      <vt:lpstr>Взрывная технология</vt:lpstr>
      <vt:lpstr>Биологическая очистка</vt:lpstr>
      <vt:lpstr>Термохимическая обработка угля – один из эффективных способов извлечения из топлива органической серы. </vt:lpstr>
      <vt:lpstr>Слайд 23</vt:lpstr>
      <vt:lpstr>Слайд 24</vt:lpstr>
      <vt:lpstr>Слайд 25</vt:lpstr>
      <vt:lpstr>Слайд 26</vt:lpstr>
      <vt:lpstr>Слайд 27</vt:lpstr>
      <vt:lpstr>Классификация способов сероочистки</vt:lpstr>
      <vt:lpstr>Абсорбционные</vt:lpstr>
      <vt:lpstr>Адсорбционные</vt:lpstr>
      <vt:lpstr>Хемосорбционные</vt:lpstr>
      <vt:lpstr>Классификация установок сероочистки</vt:lpstr>
      <vt:lpstr>Слайд 33</vt:lpstr>
      <vt:lpstr>Слайд 34</vt:lpstr>
      <vt:lpstr>Сухая известняковая технология  (СИТ). </vt:lpstr>
      <vt:lpstr>Слайд 36</vt:lpstr>
      <vt:lpstr>Принципиальная схема СИТ</vt:lpstr>
      <vt:lpstr>Применение СИТ имеет ряд особенностей:</vt:lpstr>
      <vt:lpstr>Слайд 39</vt:lpstr>
      <vt:lpstr>Сухой метод</vt:lpstr>
      <vt:lpstr>Слайд 41</vt:lpstr>
      <vt:lpstr>Мокросухой (МСС) метод</vt:lpstr>
      <vt:lpstr>Слайд 43</vt:lpstr>
      <vt:lpstr>Схема сероочистки с полым абсорбером-сушкой</vt:lpstr>
      <vt:lpstr>Преимущества и недостатки МСС</vt:lpstr>
      <vt:lpstr>Упрощенная мокросухая технология   Е-</vt:lpstr>
      <vt:lpstr>Сероочистки по технологии Е-</vt:lpstr>
      <vt:lpstr> Проект головной сероочистки по технологии  Е-</vt:lpstr>
      <vt:lpstr>Принципиальная схема упрощенной мокросухой известковой сероочистки Е-</vt:lpstr>
      <vt:lpstr>Слайд 50</vt:lpstr>
      <vt:lpstr>Слайд 51</vt:lpstr>
      <vt:lpstr>Слайд 52</vt:lpstr>
      <vt:lpstr>Принципиальная схема аммиачно-циклической сероочистки</vt:lpstr>
      <vt:lpstr>Слайд 54</vt:lpstr>
      <vt:lpstr>Очистка по магнезитовому способу</vt:lpstr>
      <vt:lpstr>Слайд 56</vt:lpstr>
      <vt:lpstr>Слайд 57</vt:lpstr>
      <vt:lpstr>Слайд 58</vt:lpstr>
      <vt:lpstr>Принципиальная схема включения сероочистки, работающая по технологии МИС</vt:lpstr>
      <vt:lpstr>Слайд 60</vt:lpstr>
      <vt:lpstr>Слайд 61</vt:lpstr>
      <vt:lpstr>Принципиальная схема мокрой известняковой очистки МИС</vt:lpstr>
      <vt:lpstr>Слайд 63</vt:lpstr>
      <vt:lpstr>Слайд 64</vt:lpstr>
      <vt:lpstr>Аммиачно-сульфатная технология (АСТ) </vt:lpstr>
      <vt:lpstr>Установка работает следующим образом</vt:lpstr>
      <vt:lpstr>Принципиальная схема аммиачно-сульфатной сероочистки (не циклическая).</vt:lpstr>
      <vt:lpstr>Примеры установок, работающих по нерегенеративным технологиям</vt:lpstr>
      <vt:lpstr>Слайд 69</vt:lpstr>
      <vt:lpstr>Технико-экономические показатели технологий сероочистки при изготовлении оборудования российскими заводами</vt:lpstr>
      <vt:lpstr>Слайд 71</vt:lpstr>
      <vt:lpstr>Определение массового выброса диоксида серы</vt:lpstr>
      <vt:lpstr>Величина 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Marina A. Vagner</dc:creator>
  <cp:lastModifiedBy>Dell</cp:lastModifiedBy>
  <cp:revision>3545</cp:revision>
  <cp:lastPrinted>1601-01-01T00:00:00Z</cp:lastPrinted>
  <dcterms:created xsi:type="dcterms:W3CDTF">1601-01-01T00:00:00Z</dcterms:created>
  <dcterms:modified xsi:type="dcterms:W3CDTF">2015-11-10T19:08:53Z</dcterms:modified>
</cp:coreProperties>
</file>