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2"/>
  </p:handoutMasterIdLst>
  <p:sldIdLst>
    <p:sldId id="256" r:id="rId2"/>
    <p:sldId id="259" r:id="rId3"/>
    <p:sldId id="281" r:id="rId4"/>
    <p:sldId id="280" r:id="rId5"/>
    <p:sldId id="268" r:id="rId6"/>
    <p:sldId id="282" r:id="rId7"/>
    <p:sldId id="260" r:id="rId8"/>
    <p:sldId id="267" r:id="rId9"/>
    <p:sldId id="261" r:id="rId10"/>
    <p:sldId id="270" r:id="rId11"/>
    <p:sldId id="263" r:id="rId12"/>
    <p:sldId id="271" r:id="rId13"/>
    <p:sldId id="262" r:id="rId14"/>
    <p:sldId id="272" r:id="rId15"/>
    <p:sldId id="273" r:id="rId16"/>
    <p:sldId id="277" r:id="rId17"/>
    <p:sldId id="274" r:id="rId18"/>
    <p:sldId id="278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43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229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4D878-0E4C-4D81-8987-5893740D57D3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E41547-6511-43A8-9D19-60D1797A5D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0139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9BFA-E92E-4969-8A11-304FE1B250FB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F4AB6-F173-47BB-BFF4-B8EC4D2ACA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9BFA-E92E-4969-8A11-304FE1B250FB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F4AB6-F173-47BB-BFF4-B8EC4D2ACA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9BFA-E92E-4969-8A11-304FE1B250FB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F4AB6-F173-47BB-BFF4-B8EC4D2ACA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9BFA-E92E-4969-8A11-304FE1B250FB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F4AB6-F173-47BB-BFF4-B8EC4D2ACA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9BFA-E92E-4969-8A11-304FE1B250FB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F4AB6-F173-47BB-BFF4-B8EC4D2ACA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9BFA-E92E-4969-8A11-304FE1B250FB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F4AB6-F173-47BB-BFF4-B8EC4D2ACA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9BFA-E92E-4969-8A11-304FE1B250FB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F4AB6-F173-47BB-BFF4-B8EC4D2ACA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9BFA-E92E-4969-8A11-304FE1B250FB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F4AB6-F173-47BB-BFF4-B8EC4D2ACA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9BFA-E92E-4969-8A11-304FE1B250FB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F4AB6-F173-47BB-BFF4-B8EC4D2ACA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9BFA-E92E-4969-8A11-304FE1B250FB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F4AB6-F173-47BB-BFF4-B8EC4D2ACA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9BFA-E92E-4969-8A11-304FE1B250FB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F4AB6-F173-47BB-BFF4-B8EC4D2ACA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5C1A53C-65D9-498F-8E9A-D638B64D45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69BFA-E92E-4969-8A11-304FE1B250FB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F4AB6-F173-47BB-BFF4-B8EC4D2ACA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2400" cy="1872208"/>
          </a:xfrm>
        </p:spPr>
        <p:txBody>
          <a:bodyPr/>
          <a:lstStyle/>
          <a:p>
            <a:r>
              <a:rPr lang="ru-RU" dirty="0" smtClean="0"/>
              <a:t>Учение о бытии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852936"/>
            <a:ext cx="6400800" cy="2785864"/>
          </a:xfrm>
        </p:spPr>
        <p:txBody>
          <a:bodyPr/>
          <a:lstStyle/>
          <a:p>
            <a:pPr marL="514350" indent="-514350" algn="l">
              <a:buAutoNum type="arabicPeriod"/>
            </a:pPr>
            <a:r>
              <a:rPr lang="ru-RU" dirty="0" smtClean="0"/>
              <a:t>Проблема бытия в философии</a:t>
            </a:r>
          </a:p>
          <a:p>
            <a:pPr marL="514350" indent="-514350" algn="l">
              <a:buAutoNum type="arabicPeriod"/>
            </a:pPr>
            <a:r>
              <a:rPr lang="ru-RU" dirty="0" smtClean="0"/>
              <a:t>Понятие бытия в истории философии</a:t>
            </a:r>
          </a:p>
          <a:p>
            <a:pPr marL="514350" indent="-514350" algn="l">
              <a:buAutoNum type="arabicPeriod"/>
            </a:pPr>
            <a:r>
              <a:rPr lang="ru-RU" dirty="0"/>
              <a:t>О</a:t>
            </a:r>
            <a:r>
              <a:rPr lang="ru-RU" dirty="0" smtClean="0"/>
              <a:t>сновные формы бытия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1. Проблема бытия в философии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			</a:t>
            </a:r>
            <a:r>
              <a:rPr lang="ru-RU" sz="4800" dirty="0" smtClean="0"/>
              <a:t>   Предпосылки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smtClean="0"/>
              <a:t>Мир есть,                      2.   Мир сохраняется</a:t>
            </a:r>
          </a:p>
          <a:p>
            <a:pPr marL="514350" indent="-514350">
              <a:buNone/>
            </a:pPr>
            <a:r>
              <a:rPr lang="ru-RU" dirty="0" smtClean="0"/>
              <a:t>имеется здесь                       как относительно</a:t>
            </a:r>
          </a:p>
          <a:p>
            <a:pPr marL="514350" indent="-514350">
              <a:buNone/>
            </a:pPr>
            <a:r>
              <a:rPr lang="ru-RU" dirty="0" smtClean="0"/>
              <a:t> и теперь                                 стабильное</a:t>
            </a:r>
          </a:p>
          <a:p>
            <a:pPr marL="514350" indent="-51435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  </a:t>
            </a:r>
            <a:r>
              <a:rPr lang="ru-RU" dirty="0" smtClean="0"/>
              <a:t>целое (вопрос об                             					основе мира)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1619672" y="2276872"/>
            <a:ext cx="2664296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355976" y="2276872"/>
            <a:ext cx="2736304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 Проблема бытия в философии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sz="4800" b="1" dirty="0" smtClean="0"/>
              <a:t>Субстанция – </a:t>
            </a:r>
          </a:p>
          <a:p>
            <a:pPr marL="0" indent="0">
              <a:buNone/>
            </a:pPr>
            <a:r>
              <a:rPr lang="ru-RU" sz="4800" dirty="0" smtClean="0"/>
              <a:t>категория для обозначения первоосновы, которая не нуждается для своего существования ни в чем, кроме самой себя.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54907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1. Проблема бытия в философии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60"/>
            <a:ext cx="8964488" cy="518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3" y="228600"/>
            <a:ext cx="8031038" cy="914400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ru-RU" dirty="0" smtClean="0"/>
              <a:t>2. Понятие бытия в истории философии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268760"/>
            <a:ext cx="3889375" cy="475104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500" i="1" dirty="0" smtClean="0"/>
              <a:t>  Пример1</a:t>
            </a:r>
            <a:r>
              <a:rPr lang="ru-RU" sz="3500" dirty="0" smtClean="0"/>
              <a:t>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500" dirty="0" smtClean="0"/>
              <a:t> </a:t>
            </a:r>
            <a:r>
              <a:rPr lang="ru-RU" sz="4300" b="1" dirty="0" err="1" smtClean="0"/>
              <a:t>Парменид</a:t>
            </a:r>
            <a:endParaRPr lang="ru-RU" sz="4300" b="1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 smtClean="0"/>
              <a:t>    (540-470 гг. до н.э.)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600" dirty="0" smtClean="0"/>
              <a:t>      Бытие: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 dirty="0" smtClean="0"/>
              <a:t>    Это то, что имеется за миром чувственных вещей</a:t>
            </a:r>
            <a:endParaRPr lang="en-US" sz="3600" b="1" dirty="0" smtClean="0"/>
          </a:p>
          <a:p>
            <a:pPr>
              <a:lnSpc>
                <a:spcPct val="90000"/>
              </a:lnSpc>
              <a:buNone/>
            </a:pPr>
            <a:r>
              <a:rPr lang="ru-RU" sz="3600" b="1" dirty="0"/>
              <a:t>Форма –шар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3600" b="1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3600" b="1" dirty="0"/>
          </a:p>
          <a:p>
            <a:pPr marL="0" indent="0">
              <a:lnSpc>
                <a:spcPct val="90000"/>
              </a:lnSpc>
              <a:buNone/>
            </a:pPr>
            <a:endParaRPr lang="ru-RU" sz="3600" dirty="0"/>
          </a:p>
          <a:p>
            <a:pPr>
              <a:lnSpc>
                <a:spcPct val="90000"/>
              </a:lnSpc>
              <a:buNone/>
            </a:pPr>
            <a:endParaRPr lang="ru-RU" sz="3000" dirty="0"/>
          </a:p>
          <a:p>
            <a:pPr>
              <a:lnSpc>
                <a:spcPct val="90000"/>
              </a:lnSpc>
            </a:pPr>
            <a:endParaRPr lang="ru-RU" sz="3000" dirty="0"/>
          </a:p>
        </p:txBody>
      </p:sp>
      <p:pic>
        <p:nvPicPr>
          <p:cNvPr id="10248" name="Picture 8" descr="парменид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92688" y="1600200"/>
            <a:ext cx="3192462" cy="4419600"/>
          </a:xfrm>
          <a:ln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2. Понятие бытия в истории философии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3500" b="1" dirty="0" smtClean="0"/>
              <a:t>Свойства бытия: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3900" dirty="0" smtClean="0"/>
              <a:t>1.Вечно</a:t>
            </a:r>
            <a:endParaRPr lang="ru-RU" sz="3900" dirty="0"/>
          </a:p>
          <a:p>
            <a:pPr marL="0" indent="0">
              <a:lnSpc>
                <a:spcPct val="90000"/>
              </a:lnSpc>
              <a:buNone/>
            </a:pPr>
            <a:r>
              <a:rPr lang="ru-RU" sz="3900" dirty="0" smtClean="0"/>
              <a:t>2. Едино</a:t>
            </a:r>
            <a:r>
              <a:rPr lang="ru-RU" sz="3900" dirty="0"/>
              <a:t>, неделимо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3900" dirty="0" smtClean="0"/>
              <a:t>3. Неподвижно</a:t>
            </a:r>
          </a:p>
          <a:p>
            <a:pPr>
              <a:lnSpc>
                <a:spcPct val="90000"/>
              </a:lnSpc>
              <a:buNone/>
            </a:pPr>
            <a:r>
              <a:rPr lang="ru-RU" sz="3900" dirty="0" smtClean="0"/>
              <a:t>         </a:t>
            </a:r>
            <a:r>
              <a:rPr lang="ru-RU" sz="3900" dirty="0" err="1" smtClean="0"/>
              <a:t>Умопостигаемо</a:t>
            </a:r>
            <a:r>
              <a:rPr lang="ru-RU" dirty="0" smtClean="0"/>
              <a:t>: </a:t>
            </a:r>
          </a:p>
          <a:p>
            <a:pPr>
              <a:lnSpc>
                <a:spcPct val="90000"/>
              </a:lnSpc>
              <a:buNone/>
            </a:pPr>
            <a:r>
              <a:rPr lang="ru-RU" sz="3500" dirty="0"/>
              <a:t> </a:t>
            </a:r>
            <a:r>
              <a:rPr lang="ru-RU" sz="3500" dirty="0" smtClean="0"/>
              <a:t>   не человек открывает  истину Бытия, а бытие открывается человеку, если он находится в специфическом </a:t>
            </a:r>
            <a:r>
              <a:rPr lang="ru-RU" sz="3500" dirty="0" err="1" smtClean="0"/>
              <a:t>бытийственном</a:t>
            </a:r>
            <a:r>
              <a:rPr lang="ru-RU" sz="3500" dirty="0" smtClean="0"/>
              <a:t> состоянии – совести или любви.</a:t>
            </a:r>
            <a:endParaRPr lang="ru-RU" sz="35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9747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 Понятие бытия в истории философии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None/>
            </a:pPr>
            <a:r>
              <a:rPr lang="ru-RU" dirty="0" smtClean="0"/>
              <a:t>		      </a:t>
            </a:r>
            <a:r>
              <a:rPr lang="ru-RU" sz="4400" b="1" dirty="0" smtClean="0"/>
              <a:t>Следствия:</a:t>
            </a:r>
          </a:p>
          <a:p>
            <a:pPr>
              <a:lnSpc>
                <a:spcPct val="90000"/>
              </a:lnSpc>
              <a:buNone/>
            </a:pPr>
            <a:endParaRPr lang="ru-RU" sz="4000" dirty="0"/>
          </a:p>
          <a:p>
            <a:pPr marL="514350" indent="-514350">
              <a:lnSpc>
                <a:spcPct val="90000"/>
              </a:lnSpc>
              <a:buAutoNum type="arabicPeriod"/>
            </a:pPr>
            <a:r>
              <a:rPr lang="ru-RU" sz="4000" dirty="0" smtClean="0"/>
              <a:t>Стали различать 2 реальности</a:t>
            </a:r>
          </a:p>
          <a:p>
            <a:pPr marL="514350" indent="-514350">
              <a:lnSpc>
                <a:spcPct val="90000"/>
              </a:lnSpc>
              <a:buAutoNum type="arabicPeriod"/>
            </a:pPr>
            <a:endParaRPr lang="ru-RU" sz="4000" dirty="0"/>
          </a:p>
          <a:p>
            <a:pPr marL="514350" indent="-514350">
              <a:lnSpc>
                <a:spcPct val="90000"/>
              </a:lnSpc>
              <a:buNone/>
            </a:pPr>
            <a:r>
              <a:rPr lang="ru-RU" sz="4000" dirty="0" smtClean="0"/>
              <a:t>       Чувственная             </a:t>
            </a:r>
          </a:p>
          <a:p>
            <a:pPr marL="514350" indent="-514350">
              <a:lnSpc>
                <a:spcPct val="90000"/>
              </a:lnSpc>
              <a:buNone/>
            </a:pPr>
            <a:r>
              <a:rPr lang="ru-RU" sz="4000" dirty="0"/>
              <a:t> </a:t>
            </a:r>
            <a:r>
              <a:rPr lang="ru-RU" sz="4000" dirty="0" smtClean="0"/>
              <a:t>       реальность               Бытие</a:t>
            </a:r>
          </a:p>
          <a:p>
            <a:pPr marL="514350" indent="-514350">
              <a:lnSpc>
                <a:spcPct val="90000"/>
              </a:lnSpc>
              <a:buNone/>
            </a:pPr>
            <a:r>
              <a:rPr lang="ru-RU" sz="4000" dirty="0"/>
              <a:t> </a:t>
            </a:r>
            <a:r>
              <a:rPr lang="ru-RU" sz="4000" dirty="0" smtClean="0"/>
              <a:t>       (мир вещей)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2. Понятие бытия в истории философии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4000" dirty="0" smtClean="0"/>
              <a:t>2. Учение о бытии открыло возможность для философии стать метафизикой.</a:t>
            </a:r>
            <a:endParaRPr lang="ru-RU" sz="4000" dirty="0"/>
          </a:p>
          <a:p>
            <a:pPr>
              <a:buNone/>
            </a:pPr>
            <a:r>
              <a:rPr lang="ru-RU" sz="4000" b="1" dirty="0" smtClean="0"/>
              <a:t>Метафизика</a:t>
            </a:r>
            <a:r>
              <a:rPr lang="ru-RU" sz="4000" dirty="0" smtClean="0"/>
              <a:t> – философия, предметом которой являются сверхчувственные, предельные основания мира</a:t>
            </a:r>
            <a:r>
              <a:rPr lang="ru-RU" sz="4000"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 Понятие бытия в истории философии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3. </a:t>
            </a:r>
            <a:r>
              <a:rPr lang="ru-RU" sz="3600" smtClean="0"/>
              <a:t>Был сделан  </a:t>
            </a:r>
            <a:r>
              <a:rPr lang="ru-RU" sz="3600" dirty="0"/>
              <a:t>в</a:t>
            </a:r>
            <a:r>
              <a:rPr lang="ru-RU" sz="3600" smtClean="0"/>
              <a:t>ывод</a:t>
            </a:r>
            <a:r>
              <a:rPr lang="ru-RU" sz="3600" dirty="0" smtClean="0"/>
              <a:t>, что земной мир ущербен, нуждается в изменении, приближающему к истинному бытию</a:t>
            </a:r>
          </a:p>
          <a:p>
            <a:pPr>
              <a:buNone/>
            </a:pPr>
            <a:r>
              <a:rPr lang="ru-RU" sz="3600" dirty="0" smtClean="0"/>
              <a:t>А) через практическое преобразование мира</a:t>
            </a:r>
          </a:p>
          <a:p>
            <a:pPr>
              <a:buNone/>
            </a:pPr>
            <a:r>
              <a:rPr lang="ru-RU" sz="3600" dirty="0" smtClean="0"/>
              <a:t>Б) через преобразование человеком внутреннего мира.</a:t>
            </a:r>
            <a:endParaRPr lang="ru-RU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Круглая лента лицом вниз 3"/>
          <p:cNvSpPr/>
          <p:nvPr/>
        </p:nvSpPr>
        <p:spPr>
          <a:xfrm>
            <a:off x="0" y="116632"/>
            <a:ext cx="8280400" cy="792163"/>
          </a:xfrm>
          <a:prstGeom prst="ellipseRibbon">
            <a:avLst>
              <a:gd name="adj1" fmla="val 25000"/>
              <a:gd name="adj2" fmla="val 39947"/>
              <a:gd name="adj3" fmla="val 1093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741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3"/>
          </a:xfrm>
        </p:spPr>
        <p:txBody>
          <a:bodyPr>
            <a:normAutofit/>
          </a:bodyPr>
          <a:lstStyle/>
          <a:p>
            <a:pPr eaLnBrk="1" hangingPunct="1"/>
            <a:r>
              <a:rPr lang="ru-RU" dirty="0" smtClean="0">
                <a:latin typeface="Gabriola" pitchFamily="82" charset="0"/>
              </a:rPr>
              <a:t>Пример2. Средние века ( Фома Аквинский)</a:t>
            </a:r>
          </a:p>
        </p:txBody>
      </p:sp>
      <p:pic>
        <p:nvPicPr>
          <p:cNvPr id="17413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bright="-10000" contrast="20000"/>
          </a:blip>
          <a:srcRect r="6"/>
          <a:stretch>
            <a:fillRect/>
          </a:stretch>
        </p:blipFill>
        <p:spPr>
          <a:xfrm>
            <a:off x="179512" y="3501008"/>
            <a:ext cx="4752528" cy="3168352"/>
          </a:xfrm>
          <a:prstGeom prst="ellipse">
            <a:avLst/>
          </a:prstGeom>
          <a:ln w="190500" cap="rnd">
            <a:solidFill>
              <a:srgbClr val="C8C6BD"/>
            </a:solidFill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7414" name="TextBox 7"/>
          <p:cNvSpPr txBox="1">
            <a:spLocks noChangeArrowheads="1"/>
          </p:cNvSpPr>
          <p:nvPr/>
        </p:nvSpPr>
        <p:spPr bwMode="auto">
          <a:xfrm>
            <a:off x="755576" y="1052513"/>
            <a:ext cx="78486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 Понятие бытия в истории философии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6600" dirty="0" smtClean="0"/>
              <a:t>«Бог сказал Моисею: Я </a:t>
            </a:r>
            <a:r>
              <a:rPr lang="ru-RU" sz="6600" dirty="0" err="1" smtClean="0"/>
              <a:t>есмь</a:t>
            </a:r>
            <a:r>
              <a:rPr lang="ru-RU" sz="6600" dirty="0" smtClean="0"/>
              <a:t> Сущий»     </a:t>
            </a:r>
          </a:p>
          <a:p>
            <a:r>
              <a:rPr lang="ru-RU" sz="6600" dirty="0"/>
              <a:t> </a:t>
            </a:r>
            <a:r>
              <a:rPr lang="ru-RU" sz="6600" dirty="0" smtClean="0"/>
              <a:t>Бытие == Бог</a:t>
            </a:r>
            <a:endParaRPr lang="ru-RU" sz="6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7074024"/>
          </a:xfrm>
          <a:noFill/>
        </p:spPr>
      </p:pic>
      <p:sp>
        <p:nvSpPr>
          <p:cNvPr id="7" name="TextBox 6"/>
          <p:cNvSpPr txBox="1"/>
          <p:nvPr/>
        </p:nvSpPr>
        <p:spPr>
          <a:xfrm>
            <a:off x="441954" y="5013176"/>
            <a:ext cx="4411977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начале сотворил Бог небо и землю.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9592" y="1052736"/>
            <a:ext cx="3240360" cy="206210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ru-RU" sz="3200" b="1" dirty="0">
                <a:ln w="11430">
                  <a:solidFill>
                    <a:srgbClr val="FFFF66"/>
                  </a:solidFill>
                </a:ln>
                <a:solidFill>
                  <a:srgbClr val="FFFF66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 Ветхом Завете первая книга называется </a:t>
            </a:r>
            <a:r>
              <a:rPr lang="ru-RU" sz="3200" b="1" dirty="0">
                <a:ln w="11430">
                  <a:solidFill>
                    <a:srgbClr val="00FF00"/>
                  </a:solidFill>
                </a:ln>
                <a:solidFill>
                  <a:srgbClr val="00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БЫТИЕ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 Понятие бытия в истории философии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i="1" dirty="0" smtClean="0"/>
              <a:t>  Пример3</a:t>
            </a:r>
            <a:r>
              <a:rPr lang="ru-RU" dirty="0" smtClean="0"/>
              <a:t>. </a:t>
            </a:r>
            <a:r>
              <a:rPr lang="ru-RU" sz="4800" b="1" dirty="0" smtClean="0"/>
              <a:t>Рене Декарт </a:t>
            </a:r>
          </a:p>
          <a:p>
            <a:pPr>
              <a:buNone/>
            </a:pPr>
            <a:r>
              <a:rPr lang="ru-RU" sz="4800" dirty="0" smtClean="0"/>
              <a:t>« Мыслю, следовательно, существую»</a:t>
            </a:r>
          </a:p>
          <a:p>
            <a:pPr>
              <a:buNone/>
            </a:pPr>
            <a:endParaRPr lang="ru-RU" sz="4800" dirty="0"/>
          </a:p>
          <a:p>
            <a:pPr>
              <a:buNone/>
            </a:pPr>
            <a:r>
              <a:rPr lang="ru-RU" sz="4800" dirty="0" smtClean="0"/>
              <a:t>Бытие – </a:t>
            </a:r>
            <a:r>
              <a:rPr lang="ru-RU" sz="4800" i="1" dirty="0" smtClean="0"/>
              <a:t>субъективная</a:t>
            </a:r>
            <a:r>
              <a:rPr lang="ru-RU" sz="4800" dirty="0" smtClean="0"/>
              <a:t> мысль.</a:t>
            </a:r>
            <a:endParaRPr lang="ru-RU" sz="48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4139952" y="3501008"/>
            <a:ext cx="72008" cy="144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 Понятие бытия в истории философии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 smtClean="0"/>
              <a:t>Находиться в бытии – значит понимать</a:t>
            </a:r>
            <a:endParaRPr lang="ru-RU" sz="3600" b="1" dirty="0" smtClean="0"/>
          </a:p>
          <a:p>
            <a:r>
              <a:rPr lang="ru-RU" sz="3600" dirty="0" smtClean="0"/>
              <a:t>«</a:t>
            </a:r>
            <a:r>
              <a:rPr lang="ru-RU" sz="3600" dirty="0" err="1" smtClean="0"/>
              <a:t>Осененность</a:t>
            </a:r>
            <a:r>
              <a:rPr lang="ru-RU" sz="3600" dirty="0" smtClean="0"/>
              <a:t> бытием» создает философскую проницательность.</a:t>
            </a:r>
          </a:p>
          <a:p>
            <a:pPr>
              <a:buNone/>
            </a:pPr>
            <a:r>
              <a:rPr lang="ru-RU" sz="3600" dirty="0" smtClean="0"/>
              <a:t>   </a:t>
            </a:r>
          </a:p>
          <a:p>
            <a:pPr>
              <a:buNone/>
            </a:pPr>
            <a:r>
              <a:rPr lang="ru-RU" sz="3600" dirty="0" smtClean="0"/>
              <a:t>              Следствия:</a:t>
            </a:r>
          </a:p>
          <a:p>
            <a:pPr>
              <a:buNone/>
            </a:pPr>
            <a:r>
              <a:rPr lang="ru-RU" sz="3600" dirty="0" smtClean="0"/>
              <a:t>1. «Онтологический нигилизм»</a:t>
            </a:r>
          </a:p>
          <a:p>
            <a:pPr>
              <a:buNone/>
            </a:pPr>
            <a:r>
              <a:rPr lang="ru-RU" sz="3600" dirty="0" smtClean="0"/>
              <a:t>2. </a:t>
            </a:r>
            <a:r>
              <a:rPr lang="ru-RU" sz="3600" dirty="0" err="1" smtClean="0"/>
              <a:t>кентавризация</a:t>
            </a:r>
            <a:r>
              <a:rPr lang="ru-RU" sz="3600" dirty="0" smtClean="0"/>
              <a:t> бытия</a:t>
            </a:r>
            <a:endParaRPr lang="ru-RU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 Понятие бытия в истории философии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4400" dirty="0" smtClean="0"/>
              <a:t>      </a:t>
            </a:r>
            <a:r>
              <a:rPr lang="ru-RU" sz="3600" i="1" dirty="0" smtClean="0"/>
              <a:t>Пример3</a:t>
            </a:r>
            <a:r>
              <a:rPr lang="ru-RU" sz="4400" dirty="0" smtClean="0"/>
              <a:t>.  Русская религиозная             		философия  </a:t>
            </a:r>
          </a:p>
          <a:p>
            <a:endParaRPr lang="ru-RU" sz="4400" dirty="0" smtClean="0"/>
          </a:p>
          <a:p>
            <a:pPr>
              <a:buNone/>
            </a:pPr>
            <a:r>
              <a:rPr lang="ru-RU" sz="4400" dirty="0" smtClean="0"/>
              <a:t>           </a:t>
            </a:r>
            <a:r>
              <a:rPr lang="ru-RU" sz="4400" b="1" dirty="0" smtClean="0"/>
              <a:t>Бытие ==  тайна</a:t>
            </a:r>
          </a:p>
          <a:p>
            <a:pPr>
              <a:buNone/>
            </a:pPr>
            <a:r>
              <a:rPr lang="ru-RU" sz="4400" dirty="0" smtClean="0"/>
              <a:t>               (С.Л.Франк)</a:t>
            </a:r>
          </a:p>
          <a:p>
            <a:pPr>
              <a:buNone/>
            </a:pPr>
            <a:endParaRPr lang="ru-RU" sz="4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1187450" y="1412875"/>
            <a:ext cx="1727200" cy="38877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8000" dirty="0" smtClean="0">
                <a:solidFill>
                  <a:srgbClr val="92D050"/>
                </a:solidFill>
                <a:latin typeface="Bookman Old Style" pitchFamily="18" charset="0"/>
              </a:rPr>
              <a:t>Б</a:t>
            </a: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3563938" y="1916113"/>
            <a:ext cx="4259262" cy="208915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ru-RU" sz="3000" smtClean="0"/>
              <a:t>Действительность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 sz="3000" smtClean="0"/>
              <a:t>Реальность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 sz="3000" smtClean="0"/>
              <a:t>существование</a:t>
            </a:r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6875463" y="1773238"/>
            <a:ext cx="433387" cy="1800225"/>
          </a:xfrm>
          <a:prstGeom prst="righ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/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7127875" y="1772816"/>
            <a:ext cx="201612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Mistral" pitchFamily="66" charset="0"/>
              </a:rPr>
              <a:t>предельно общее понятие</a:t>
            </a:r>
          </a:p>
          <a:p>
            <a:pPr algn="ctr"/>
            <a:r>
              <a:rPr lang="ru-RU" sz="2400" dirty="0">
                <a:latin typeface="Mistral" pitchFamily="66" charset="0"/>
              </a:rPr>
              <a:t>О существовании, о сущем  вообще</a:t>
            </a:r>
          </a:p>
        </p:txBody>
      </p:sp>
      <p:sp>
        <p:nvSpPr>
          <p:cNvPr id="6150" name="TextBox 5"/>
          <p:cNvSpPr txBox="1">
            <a:spLocks noChangeArrowheads="1"/>
          </p:cNvSpPr>
          <p:nvPr/>
        </p:nvSpPr>
        <p:spPr bwMode="auto">
          <a:xfrm>
            <a:off x="3492500" y="3716338"/>
            <a:ext cx="583247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600">
                <a:solidFill>
                  <a:srgbClr val="FF0000"/>
                </a:solidFill>
                <a:latin typeface="Monotype Corsiva" pitchFamily="66" charset="0"/>
              </a:rPr>
              <a:t>ВСЁ существует!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1116013" y="3644900"/>
            <a:ext cx="2016125" cy="1439863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 rot="3218287">
            <a:off x="1704194" y="2982381"/>
            <a:ext cx="473757" cy="2365584"/>
          </a:xfrm>
          <a:prstGeom prst="rect">
            <a:avLst/>
          </a:prstGeom>
          <a:noFill/>
        </p:spPr>
        <p:txBody>
          <a:bodyPr vert="wordArtVert" lIns="108000" tIns="36000" rIns="10800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+mn-lt"/>
                <a:cs typeface="+mn-cs"/>
              </a:rPr>
              <a:t>природное</a:t>
            </a:r>
          </a:p>
        </p:txBody>
      </p:sp>
      <p:sp>
        <p:nvSpPr>
          <p:cNvPr id="11" name="TextBox 10"/>
          <p:cNvSpPr txBox="1"/>
          <p:nvPr/>
        </p:nvSpPr>
        <p:spPr>
          <a:xfrm rot="3249387">
            <a:off x="2117028" y="3402275"/>
            <a:ext cx="511294" cy="2283862"/>
          </a:xfrm>
          <a:prstGeom prst="rect">
            <a:avLst/>
          </a:prstGeom>
          <a:noFill/>
        </p:spPr>
        <p:txBody>
          <a:bodyPr vert="wordArtVert" lIns="0" tIns="0" rIns="0" bIns="0">
            <a:spAutoFit/>
            <a:scene3d>
              <a:camera prst="orthographicFront">
                <a:rot lat="2400000" lon="1200000" rev="0"/>
              </a:camera>
              <a:lightRig rig="threePt" dir="t"/>
            </a:scene3d>
            <a:flatTx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+mn-lt"/>
                <a:cs typeface="+mn-cs"/>
              </a:rPr>
              <a:t> духовное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+mn-lt"/>
                <a:cs typeface="+mn-cs"/>
              </a:rPr>
              <a:t>состояние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4" grpId="0" animBg="1"/>
      <p:bldP spid="6149" grpId="0"/>
      <p:bldP spid="615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3. Основные формы бытия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4400" dirty="0" smtClean="0"/>
              <a:t>1. Объективная реальность</a:t>
            </a:r>
          </a:p>
          <a:p>
            <a:pPr>
              <a:buNone/>
            </a:pPr>
            <a:r>
              <a:rPr lang="ru-RU" sz="4400" dirty="0" smtClean="0"/>
              <a:t>		а) бытие первой природы</a:t>
            </a:r>
          </a:p>
          <a:p>
            <a:pPr>
              <a:buNone/>
            </a:pPr>
            <a:r>
              <a:rPr lang="ru-RU" sz="4400" dirty="0" smtClean="0"/>
              <a:t>		б) бытие второй природы</a:t>
            </a:r>
          </a:p>
          <a:p>
            <a:pPr>
              <a:buNone/>
            </a:pPr>
            <a:endParaRPr lang="ru-RU" sz="4400" dirty="0" smtClean="0"/>
          </a:p>
          <a:p>
            <a:pPr>
              <a:buNone/>
            </a:pPr>
            <a:r>
              <a:rPr lang="ru-RU" sz="4400" dirty="0" smtClean="0"/>
              <a:t>	2. Субъективная реальность</a:t>
            </a:r>
          </a:p>
          <a:p>
            <a:pPr>
              <a:buNone/>
            </a:pPr>
            <a:r>
              <a:rPr lang="ru-RU" sz="4400" dirty="0" smtClean="0"/>
              <a:t>		 (бытие духовного)</a:t>
            </a:r>
          </a:p>
          <a:p>
            <a:pPr>
              <a:buNone/>
            </a:pPr>
            <a:r>
              <a:rPr lang="ru-RU" dirty="0" smtClean="0"/>
              <a:t>	</a:t>
            </a:r>
            <a:endParaRPr lang="ru-RU" dirty="0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539750" y="260350"/>
            <a:ext cx="8229600" cy="1143000"/>
          </a:xfrm>
        </p:spPr>
        <p:txBody>
          <a:bodyPr/>
          <a:lstStyle/>
          <a:p>
            <a:r>
              <a:rPr lang="ru-RU" dirty="0" smtClean="0"/>
              <a:t>3. Основные формы бытия</a:t>
            </a:r>
            <a:endParaRPr lang="ru-RU" dirty="0" smtClean="0">
              <a:solidFill>
                <a:srgbClr val="FFC000"/>
              </a:solidFill>
              <a:latin typeface="Century Schoolbook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520" y="1340768"/>
            <a:ext cx="36724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u="sng" spc="600" dirty="0" smtClean="0">
                <a:solidFill>
                  <a:schemeClr val="accent6">
                    <a:lumMod val="75000"/>
                  </a:schemeClr>
                </a:solidFill>
              </a:rPr>
              <a:t>1.Объективная реальность</a:t>
            </a:r>
            <a:endParaRPr lang="ru-RU" sz="2800" b="1" u="sng" spc="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4048" y="1484784"/>
            <a:ext cx="35283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u="sng" spc="600" dirty="0" smtClean="0">
                <a:solidFill>
                  <a:schemeClr val="accent6">
                    <a:lumMod val="75000"/>
                  </a:schemeClr>
                </a:solidFill>
              </a:rPr>
              <a:t>2. Субъективная реальность</a:t>
            </a:r>
            <a:endParaRPr lang="ru-RU" sz="2400" b="1" u="sng" spc="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151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420938"/>
            <a:ext cx="4271963" cy="334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2492375"/>
            <a:ext cx="4197350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4572000" y="1773238"/>
            <a:ext cx="71438" cy="4098925"/>
          </a:xfrm>
          <a:prstGeom prst="line">
            <a:avLst/>
          </a:prstGeom>
          <a:ln w="571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3. Основные формы бытия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4800" dirty="0" smtClean="0"/>
              <a:t>3. Бытие человека</a:t>
            </a:r>
          </a:p>
          <a:p>
            <a:pPr>
              <a:buNone/>
            </a:pPr>
            <a:r>
              <a:rPr lang="ru-RU" sz="4800" dirty="0" smtClean="0"/>
              <a:t>	4. Бытие социального </a:t>
            </a:r>
          </a:p>
          <a:p>
            <a:pPr>
              <a:buNone/>
            </a:pPr>
            <a:r>
              <a:rPr lang="ru-RU" sz="4800" dirty="0" smtClean="0"/>
              <a:t>		(историческая реальность)</a:t>
            </a:r>
          </a:p>
          <a:p>
            <a:pPr>
              <a:buNone/>
            </a:pPr>
            <a:r>
              <a:rPr lang="ru-RU" sz="4800" dirty="0" smtClean="0"/>
              <a:t>    5. Виртуальная реальность</a:t>
            </a: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608</TotalTime>
  <Words>363</Words>
  <Application>Microsoft Office PowerPoint</Application>
  <PresentationFormat>Экран (4:3)</PresentationFormat>
  <Paragraphs>97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Arial</vt:lpstr>
      <vt:lpstr>Bookman Old Style</vt:lpstr>
      <vt:lpstr>Calibri</vt:lpstr>
      <vt:lpstr>Century Schoolbook</vt:lpstr>
      <vt:lpstr>Gabriola</vt:lpstr>
      <vt:lpstr>Mistral</vt:lpstr>
      <vt:lpstr>Monotype Corsiva</vt:lpstr>
      <vt:lpstr>Wingdings</vt:lpstr>
      <vt:lpstr>Тема Office</vt:lpstr>
      <vt:lpstr>Учение о бытии</vt:lpstr>
      <vt:lpstr>1. Проблема бытия в философии</vt:lpstr>
      <vt:lpstr>1. Проблема бытия в философии</vt:lpstr>
      <vt:lpstr>1. Проблема бытия в философии</vt:lpstr>
      <vt:lpstr>2. Понятие бытия в истории философии</vt:lpstr>
      <vt:lpstr>2. Понятие бытия в истории философии</vt:lpstr>
      <vt:lpstr>2. Понятие бытия в истории философии</vt:lpstr>
      <vt:lpstr> 2. Понятие бытия в истории философии </vt:lpstr>
      <vt:lpstr>2. Понятие бытия в истории философии</vt:lpstr>
      <vt:lpstr>Пример2. Средние века ( Фома Аквинский)</vt:lpstr>
      <vt:lpstr>2. Понятие бытия в истории философии</vt:lpstr>
      <vt:lpstr>Презентация PowerPoint</vt:lpstr>
      <vt:lpstr>2. Понятие бытия в истории философии</vt:lpstr>
      <vt:lpstr>2. Понятие бытия в истории философии</vt:lpstr>
      <vt:lpstr>2. Понятие бытия в истории философии</vt:lpstr>
      <vt:lpstr>Б</vt:lpstr>
      <vt:lpstr>3. Основные формы бытия</vt:lpstr>
      <vt:lpstr>3. Основные формы бытия</vt:lpstr>
      <vt:lpstr>3. Основные формы бытия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Учение о бытии</dc:title>
  <dc:creator>Макаренко Н И</dc:creator>
  <cp:lastModifiedBy>Наталья Макаренко</cp:lastModifiedBy>
  <cp:revision>47</cp:revision>
  <dcterms:created xsi:type="dcterms:W3CDTF">2012-09-30T12:39:29Z</dcterms:created>
  <dcterms:modified xsi:type="dcterms:W3CDTF">2016-11-01T12:46:14Z</dcterms:modified>
</cp:coreProperties>
</file>