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95" r:id="rId3"/>
    <p:sldId id="257" r:id="rId4"/>
    <p:sldId id="262" r:id="rId5"/>
    <p:sldId id="288" r:id="rId6"/>
    <p:sldId id="258" r:id="rId7"/>
    <p:sldId id="264" r:id="rId8"/>
    <p:sldId id="260" r:id="rId9"/>
    <p:sldId id="266" r:id="rId10"/>
    <p:sldId id="268" r:id="rId11"/>
    <p:sldId id="296" r:id="rId12"/>
    <p:sldId id="269" r:id="rId13"/>
    <p:sldId id="291" r:id="rId14"/>
    <p:sldId id="270" r:id="rId15"/>
    <p:sldId id="271" r:id="rId16"/>
    <p:sldId id="273" r:id="rId17"/>
    <p:sldId id="274" r:id="rId18"/>
    <p:sldId id="276" r:id="rId19"/>
    <p:sldId id="277" r:id="rId20"/>
    <p:sldId id="292" r:id="rId21"/>
    <p:sldId id="278" r:id="rId22"/>
    <p:sldId id="294" r:id="rId23"/>
    <p:sldId id="281" r:id="rId24"/>
    <p:sldId id="282" r:id="rId25"/>
    <p:sldId id="285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04" autoAdjust="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830DD-1AD5-41CC-9D86-507CAAD2FDE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B1DDA-DAD5-4604-8E4B-73566BF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0063"/>
            <a:ext cx="7532315" cy="1066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     Философия Древнего Китая</a:t>
            </a:r>
            <a:br>
              <a:rPr lang="ru-RU" b="1" dirty="0" smtClean="0"/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V="1">
            <a:off x="457200" y="6573838"/>
            <a:ext cx="8229600" cy="498475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pic>
        <p:nvPicPr>
          <p:cNvPr id="2050" name="Picture 2" descr="C:\Users\Pain\Desktop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07307"/>
            <a:ext cx="7000924" cy="5250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Pain\Desktop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07307"/>
            <a:ext cx="7000924" cy="5250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 Этап зарождения – </a:t>
            </a:r>
            <a:r>
              <a:rPr lang="en-US" dirty="0" smtClean="0"/>
              <a:t>VIII-VI </a:t>
            </a:r>
            <a:r>
              <a:rPr lang="ru-RU" dirty="0" smtClean="0"/>
              <a:t>вв. до н.э.</a:t>
            </a:r>
          </a:p>
          <a:p>
            <a:r>
              <a:rPr lang="ru-RU" dirty="0" smtClean="0"/>
              <a:t>2. Период «100 Школ» - </a:t>
            </a:r>
            <a:r>
              <a:rPr lang="en-US" dirty="0" smtClean="0"/>
              <a:t>VI-III </a:t>
            </a:r>
            <a:r>
              <a:rPr lang="ru-RU" dirty="0" err="1" smtClean="0"/>
              <a:t>вв</a:t>
            </a:r>
            <a:r>
              <a:rPr lang="ru-RU" dirty="0" smtClean="0"/>
              <a:t> до н.э.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3" y="3429000"/>
            <a:ext cx="9144000" cy="320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147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Древнекитайская философия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«У-</a:t>
            </a:r>
            <a:r>
              <a:rPr lang="ru-RU" sz="4400" b="1" dirty="0" err="1" smtClean="0"/>
              <a:t>цзин</a:t>
            </a:r>
            <a:r>
              <a:rPr lang="ru-RU" sz="4400" b="1" dirty="0" smtClean="0"/>
              <a:t>» - «Пятикнижие»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Ши-</a:t>
            </a:r>
            <a:r>
              <a:rPr lang="ru-RU" dirty="0" err="1" smtClean="0"/>
              <a:t>цзин</a:t>
            </a:r>
            <a:endParaRPr lang="ru-RU" dirty="0" smtClean="0"/>
          </a:p>
          <a:p>
            <a:r>
              <a:rPr lang="ru-RU" dirty="0" smtClean="0"/>
              <a:t>Шу-</a:t>
            </a:r>
            <a:r>
              <a:rPr lang="ru-RU" dirty="0" err="1" smtClean="0"/>
              <a:t>цзин</a:t>
            </a:r>
            <a:endParaRPr lang="ru-RU" dirty="0" smtClean="0"/>
          </a:p>
          <a:p>
            <a:r>
              <a:rPr lang="ru-RU" b="1" dirty="0" err="1" smtClean="0"/>
              <a:t>И-цзин</a:t>
            </a:r>
            <a:r>
              <a:rPr lang="ru-RU" b="1" dirty="0" smtClean="0"/>
              <a:t> (Книга перемен)</a:t>
            </a:r>
          </a:p>
          <a:p>
            <a:r>
              <a:rPr lang="ru-RU" dirty="0" err="1" smtClean="0"/>
              <a:t>Ли-цзин</a:t>
            </a:r>
            <a:endParaRPr lang="ru-RU" dirty="0" smtClean="0"/>
          </a:p>
          <a:p>
            <a:r>
              <a:rPr lang="ru-RU" dirty="0" err="1" smtClean="0"/>
              <a:t>Чунь-цю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2" descr="C:\Users\Pain\Desktop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252413"/>
            <a:ext cx="7072313" cy="652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Происхождение мира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пустота </a:t>
            </a:r>
            <a:r>
              <a:rPr lang="ru-RU" dirty="0" err="1"/>
              <a:t>Сюй</a:t>
            </a:r>
            <a:r>
              <a:rPr lang="ru-RU" dirty="0"/>
              <a:t> 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3059113" y="1916113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851275" y="1628775"/>
            <a:ext cx="1646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/>
              <a:t>воронка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5651500" y="1916113"/>
            <a:ext cx="865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567488" y="1597025"/>
            <a:ext cx="1679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Эмбрион</a:t>
            </a:r>
          </a:p>
          <a:p>
            <a:r>
              <a:rPr lang="ru-RU" sz="2800"/>
              <a:t>Дао</a:t>
            </a: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1403350" y="2636838"/>
            <a:ext cx="6624638" cy="3168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13" name="Freeform 9"/>
          <p:cNvSpPr>
            <a:spLocks/>
          </p:cNvSpPr>
          <p:nvPr/>
        </p:nvSpPr>
        <p:spPr bwMode="auto">
          <a:xfrm>
            <a:off x="1619250" y="3476625"/>
            <a:ext cx="6121400" cy="1176338"/>
          </a:xfrm>
          <a:custGeom>
            <a:avLst/>
            <a:gdLst/>
            <a:ahLst/>
            <a:cxnLst>
              <a:cxn ang="0">
                <a:pos x="0" y="741"/>
              </a:cxn>
              <a:cxn ang="0">
                <a:pos x="1633" y="469"/>
              </a:cxn>
              <a:cxn ang="0">
                <a:pos x="2722" y="15"/>
              </a:cxn>
              <a:cxn ang="0">
                <a:pos x="2949" y="560"/>
              </a:cxn>
              <a:cxn ang="0">
                <a:pos x="3856" y="106"/>
              </a:cxn>
            </a:cxnLst>
            <a:rect l="0" t="0" r="r" b="b"/>
            <a:pathLst>
              <a:path w="3856" h="741">
                <a:moveTo>
                  <a:pt x="0" y="741"/>
                </a:moveTo>
                <a:cubicBezTo>
                  <a:pt x="589" y="665"/>
                  <a:pt x="1179" y="590"/>
                  <a:pt x="1633" y="469"/>
                </a:cubicBezTo>
                <a:cubicBezTo>
                  <a:pt x="2087" y="348"/>
                  <a:pt x="2503" y="0"/>
                  <a:pt x="2722" y="15"/>
                </a:cubicBezTo>
                <a:cubicBezTo>
                  <a:pt x="2941" y="30"/>
                  <a:pt x="2760" y="545"/>
                  <a:pt x="2949" y="560"/>
                </a:cubicBezTo>
                <a:cubicBezTo>
                  <a:pt x="3138" y="575"/>
                  <a:pt x="3705" y="182"/>
                  <a:pt x="3856" y="10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2608263" y="3232150"/>
            <a:ext cx="3241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Телесно-духовно-идеальная</a:t>
            </a:r>
          </a:p>
          <a:p>
            <a:r>
              <a:rPr lang="ru-RU"/>
              <a:t>сущность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967038" y="4816475"/>
            <a:ext cx="2992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Тео-зоо-антропоморфная </a:t>
            </a:r>
          </a:p>
          <a:p>
            <a:r>
              <a:rPr lang="ru-RU"/>
              <a:t>сущность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Древнекитайская философия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Дао</a:t>
            </a:r>
            <a:r>
              <a:rPr lang="ru-RU" dirty="0" smtClean="0"/>
              <a:t> – символ Китайской культуры</a:t>
            </a:r>
          </a:p>
          <a:p>
            <a:r>
              <a:rPr lang="ru-RU" b="1" dirty="0" err="1" smtClean="0"/>
              <a:t>Инь</a:t>
            </a:r>
            <a:r>
              <a:rPr lang="ru-RU" b="1" dirty="0" smtClean="0"/>
              <a:t>, Ян, </a:t>
            </a:r>
            <a:r>
              <a:rPr lang="ru-RU" b="1" dirty="0" err="1" smtClean="0"/>
              <a:t>Цзы</a:t>
            </a:r>
            <a:r>
              <a:rPr lang="ru-RU" b="1" dirty="0" smtClean="0"/>
              <a:t> </a:t>
            </a:r>
            <a:r>
              <a:rPr lang="ru-RU" dirty="0" smtClean="0"/>
              <a:t>– энергетические движители спирали Дао</a:t>
            </a:r>
          </a:p>
          <a:p>
            <a:r>
              <a:rPr lang="ru-RU" dirty="0" smtClean="0"/>
              <a:t>Первоначала: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огонь</a:t>
            </a:r>
          </a:p>
          <a:p>
            <a:pPr>
              <a:buNone/>
            </a:pPr>
            <a:r>
              <a:rPr lang="ru-RU" dirty="0" smtClean="0"/>
              <a:t>                              земля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вода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дерево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металл</a:t>
            </a: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4644008" y="3645024"/>
            <a:ext cx="405759" cy="21602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xfrm>
            <a:off x="642938" y="0"/>
            <a:ext cx="7972425" cy="16383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Главная задача –</a:t>
            </a:r>
            <a:r>
              <a:rPr lang="ru-RU" sz="3600" dirty="0"/>
              <a:t>р</a:t>
            </a:r>
            <a:r>
              <a:rPr lang="ru-RU" sz="3600" dirty="0" smtClean="0"/>
              <a:t>еставрация Дао. 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203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04" name="Picture 2" descr="C:\Users\Pain\Desktop\800px-Hall_of_Prayer_for_Good_Harv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285875"/>
            <a:ext cx="77628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2" descr="C:\Users\Pain\Desktop\800px-Hall_of_Prayer_for_Good_Harv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268413"/>
            <a:ext cx="77628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2" descr="C:\Users\Pain\Desktop\800px-Hall_of_Prayer_for_Good_Harv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268413"/>
            <a:ext cx="77628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Философские школы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sz="5400" b="1" dirty="0" smtClean="0"/>
              <a:t>Конфуцианство</a:t>
            </a:r>
          </a:p>
          <a:p>
            <a:pPr marL="514350" indent="-514350">
              <a:buAutoNum type="arabicPeriod"/>
            </a:pPr>
            <a:r>
              <a:rPr lang="ru-RU" sz="5400" b="1" dirty="0" smtClean="0"/>
              <a:t>Даосизм</a:t>
            </a:r>
          </a:p>
          <a:p>
            <a:pPr marL="514350" indent="-514350">
              <a:buAutoNum type="arabicPeriod"/>
            </a:pPr>
            <a:r>
              <a:rPr lang="ru-RU" sz="5400" dirty="0" smtClean="0"/>
              <a:t>Школа имен (</a:t>
            </a:r>
            <a:r>
              <a:rPr lang="ru-RU" sz="5400" dirty="0" err="1" smtClean="0"/>
              <a:t>мин-цзя</a:t>
            </a:r>
            <a:r>
              <a:rPr lang="ru-RU" sz="5400" dirty="0" smtClean="0"/>
              <a:t>)</a:t>
            </a:r>
          </a:p>
          <a:p>
            <a:pPr marL="514350" indent="-514350">
              <a:buAutoNum type="arabicPeriod"/>
            </a:pPr>
            <a:r>
              <a:rPr lang="ru-RU" sz="5400" dirty="0" err="1" smtClean="0"/>
              <a:t>Моизм</a:t>
            </a:r>
            <a:r>
              <a:rPr lang="ru-RU" sz="5400" dirty="0" smtClean="0"/>
              <a:t> (Мо—</a:t>
            </a:r>
            <a:r>
              <a:rPr lang="ru-RU" sz="5400" dirty="0" err="1" smtClean="0"/>
              <a:t>цзы</a:t>
            </a:r>
            <a:r>
              <a:rPr lang="ru-RU" sz="5400" dirty="0" smtClean="0"/>
              <a:t>)</a:t>
            </a:r>
          </a:p>
          <a:p>
            <a:pPr marL="514350" indent="-514350">
              <a:buAutoNum type="arabicPeriod"/>
            </a:pPr>
            <a:r>
              <a:rPr lang="ru-RU" sz="5400" dirty="0" err="1" smtClean="0"/>
              <a:t>Легизм</a:t>
            </a:r>
            <a:r>
              <a:rPr lang="ru-RU" sz="5400" dirty="0" smtClean="0"/>
              <a:t> (</a:t>
            </a:r>
            <a:r>
              <a:rPr lang="ru-RU" sz="5400" dirty="0" err="1" smtClean="0"/>
              <a:t>Фа-цзя</a:t>
            </a:r>
            <a:r>
              <a:rPr lang="ru-RU" sz="5400" dirty="0" smtClean="0"/>
              <a:t>)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6. Школа натурфилософов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5" y="1556792"/>
            <a:ext cx="3686175" cy="5017046"/>
          </a:xfrm>
        </p:spPr>
        <p:txBody>
          <a:bodyPr>
            <a:normAutofit/>
          </a:bodyPr>
          <a:lstStyle/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ru-RU" sz="3200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sz="3200" b="1" dirty="0" smtClean="0"/>
              <a:t>Ян</a:t>
            </a:r>
            <a:r>
              <a:rPr lang="ru-RU" sz="3200" dirty="0" smtClean="0"/>
              <a:t> – светлое, сильное, яркое, мужское. 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sz="3200" b="1" dirty="0" err="1" smtClean="0"/>
              <a:t>Инь</a:t>
            </a:r>
            <a:r>
              <a:rPr lang="ru-RU" sz="3200" dirty="0" smtClean="0"/>
              <a:t> – темное, слабое, мрачное, женское.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/>
          </a:p>
        </p:txBody>
      </p:sp>
      <p:pic>
        <p:nvPicPr>
          <p:cNvPr id="29700" name="Picture 2" descr="C:\Users\Pain\Desktop\китай картинки\in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450056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5688632" cy="1066800"/>
          </a:xfrm>
        </p:spPr>
        <p:txBody>
          <a:bodyPr/>
          <a:lstStyle/>
          <a:p>
            <a:pPr eaLnBrk="1" hangingPunct="1"/>
            <a:r>
              <a:rPr lang="ru-RU" u="sng" dirty="0" smtClean="0">
                <a:solidFill>
                  <a:schemeClr val="tx1"/>
                </a:solidFill>
              </a:rPr>
              <a:t>Конфуцианство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500063" y="1785938"/>
            <a:ext cx="4357687" cy="46450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dirty="0" smtClean="0"/>
              <a:t>Конфуций (</a:t>
            </a:r>
            <a:r>
              <a:rPr lang="ru-RU" dirty="0" err="1" smtClean="0"/>
              <a:t>Кун-фуцзы</a:t>
            </a:r>
            <a:r>
              <a:rPr lang="ru-RU" dirty="0" smtClean="0"/>
              <a:t>) 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dirty="0" smtClean="0"/>
              <a:t>(551 до н.э. - 479 до н.э.)</a:t>
            </a:r>
          </a:p>
          <a:p>
            <a:pPr eaLnBrk="1" hangingPunct="1"/>
            <a:r>
              <a:rPr lang="ru-RU" dirty="0" smtClean="0"/>
              <a:t>Книга «Беседы и суждения» («Лунь </a:t>
            </a:r>
            <a:r>
              <a:rPr lang="ru-RU" dirty="0" err="1" smtClean="0"/>
              <a:t>юй</a:t>
            </a:r>
            <a:r>
              <a:rPr lang="ru-RU" dirty="0" smtClean="0"/>
              <a:t>»).</a:t>
            </a:r>
          </a:p>
          <a:p>
            <a:pPr eaLnBrk="1" hangingPunct="1"/>
            <a:r>
              <a:rPr lang="ru-RU" dirty="0" smtClean="0"/>
              <a:t>Ученики: </a:t>
            </a:r>
            <a:r>
              <a:rPr lang="ru-RU" dirty="0" err="1" smtClean="0"/>
              <a:t>Мэн-цзы</a:t>
            </a:r>
            <a:r>
              <a:rPr lang="ru-RU" dirty="0" smtClean="0"/>
              <a:t>, </a:t>
            </a:r>
          </a:p>
          <a:p>
            <a:pPr eaLnBrk="1" hangingPunct="1">
              <a:buNone/>
            </a:pPr>
            <a:r>
              <a:rPr lang="ru-RU" dirty="0" smtClean="0"/>
              <a:t>                     </a:t>
            </a:r>
            <a:r>
              <a:rPr lang="ru-RU" dirty="0" err="1" smtClean="0"/>
              <a:t>Сюнь-цзы</a:t>
            </a:r>
            <a:r>
              <a:rPr lang="ru-RU" dirty="0" smtClean="0"/>
              <a:t>.</a:t>
            </a:r>
          </a:p>
          <a:p>
            <a:pPr eaLnBrk="1" hangingPunct="1">
              <a:buFont typeface="Georgia" pitchFamily="18" charset="0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25604" name="Picture 2" descr="C:\Users\Pain\Desktop\китай картинки\confu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1628800"/>
            <a:ext cx="4143375" cy="552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Конфуций о себе: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« Когда мне было 15, меня интересовала только учеба…. Когда мне было 30- я начал свою жизнь; в 40 я был самонадеянным; в 50 осознал свое место в общем порядке </a:t>
            </a:r>
            <a:r>
              <a:rPr lang="ru-RU" sz="3600" dirty="0" err="1" smtClean="0"/>
              <a:t>вещей;в</a:t>
            </a:r>
            <a:r>
              <a:rPr lang="ru-RU" sz="3600" dirty="0" smtClean="0"/>
              <a:t> 60 научился не спорить; а сейчас мне 70, и я в состоянии свободно идти по жизни, не разрушая ее основ.»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78379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dirty="0" smtClean="0"/>
              <a:t>Основные черты конфуцианства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sz="4000" b="1" dirty="0" smtClean="0"/>
              <a:t>В центре внимания – взаимоотношения между людьми.</a:t>
            </a:r>
          </a:p>
          <a:p>
            <a:pPr marL="514350" indent="-514350">
              <a:buNone/>
            </a:pPr>
            <a:r>
              <a:rPr lang="ru-RU" sz="4000" dirty="0"/>
              <a:t>	</a:t>
            </a:r>
            <a:r>
              <a:rPr lang="ru-RU" sz="4000" dirty="0" smtClean="0"/>
              <a:t>Поднебесная – </a:t>
            </a:r>
            <a:r>
              <a:rPr lang="ru-RU" sz="4000" dirty="0"/>
              <a:t>о</a:t>
            </a:r>
            <a:r>
              <a:rPr lang="ru-RU" sz="4000" dirty="0" smtClean="0"/>
              <a:t>дна семья. Все  звенья скрепляются отношениями сыновней почтительность и отцовской любви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черты конфуцианства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2. Утверждает 3 основных принципа гармонии индивида и социума:</a:t>
            </a:r>
          </a:p>
          <a:p>
            <a:pPr>
              <a:buNone/>
            </a:pPr>
            <a:r>
              <a:rPr lang="ru-RU" sz="3600" b="1" dirty="0"/>
              <a:t>	</a:t>
            </a:r>
            <a:r>
              <a:rPr lang="ru-RU" sz="3600" dirty="0" smtClean="0"/>
              <a:t>1) ЖЭНЬ (человечность, гуманность)</a:t>
            </a:r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   </a:t>
            </a:r>
            <a:endParaRPr lang="ru-RU" sz="3600" dirty="0"/>
          </a:p>
        </p:txBody>
      </p:sp>
      <p:pic>
        <p:nvPicPr>
          <p:cNvPr id="4" name="Рисунок 3" descr="Иероглиф «жэнь» — терп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45024"/>
            <a:ext cx="3593976" cy="2976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1971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черты конфуцианства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 2)ЛИ (соблюдение этикета)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 3) ЧЖИ (обуздывать страсти, придерживаться «золотой середины»)</a:t>
            </a:r>
            <a:endParaRPr lang="ru-RU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черты конфуцианства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4800" dirty="0" smtClean="0"/>
              <a:t>3. Конфуцианство обращено в будущее. Выход связан с развитием </a:t>
            </a:r>
            <a:r>
              <a:rPr lang="ru-RU" sz="4800" dirty="0" err="1" smtClean="0"/>
              <a:t>цивилизационных</a:t>
            </a:r>
            <a:r>
              <a:rPr lang="ru-RU" sz="4800" dirty="0" smtClean="0"/>
              <a:t> начал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4608512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>
          <a:xfrm>
            <a:off x="6286500" y="2249488"/>
            <a:ext cx="2400300" cy="4324350"/>
          </a:xfrm>
        </p:spPr>
        <p:txBody>
          <a:bodyPr/>
          <a:lstStyle/>
          <a:p>
            <a:pPr eaLnBrk="1" hangingPunct="1"/>
            <a:r>
              <a:rPr lang="ru-RU" smtClean="0"/>
              <a:t>Сельская школа. Период династии Сун (960-1279). Живопись на шёлке.</a:t>
            </a:r>
          </a:p>
        </p:txBody>
      </p:sp>
      <p:pic>
        <p:nvPicPr>
          <p:cNvPr id="41988" name="Picture 3" descr="C:\Users\Pain\Desktop\Сельская школа. Период династии Сун (960-1279). Живопись на шёлк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5849938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Даосизм</a:t>
            </a:r>
            <a:r>
              <a:rPr lang="ru-RU" u="sng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(</a:t>
            </a:r>
            <a:r>
              <a:rPr lang="en-US" u="sng" dirty="0" smtClean="0"/>
              <a:t>VI</a:t>
            </a:r>
            <a:r>
              <a:rPr lang="en-US" u="sng" dirty="0" smtClean="0"/>
              <a:t> </a:t>
            </a:r>
            <a:r>
              <a:rPr lang="ru-RU" u="sng" dirty="0" smtClean="0"/>
              <a:t>в. до н.э.)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4400" b="1" dirty="0" smtClean="0"/>
              <a:t>Философский</a:t>
            </a:r>
            <a:r>
              <a:rPr lang="ru-RU" b="1" dirty="0" smtClean="0"/>
              <a:t>             </a:t>
            </a:r>
            <a:r>
              <a:rPr lang="ru-RU" sz="4400" b="1" dirty="0" smtClean="0"/>
              <a:t>Религиозный </a:t>
            </a:r>
            <a:r>
              <a:rPr lang="ru-RU" b="1" dirty="0" smtClean="0"/>
              <a:t>             </a:t>
            </a:r>
            <a:r>
              <a:rPr lang="ru-RU" dirty="0" smtClean="0"/>
              <a:t>       </a:t>
            </a:r>
          </a:p>
          <a:p>
            <a:pPr>
              <a:buNone/>
            </a:pPr>
            <a:r>
              <a:rPr lang="ru-RU" dirty="0" smtClean="0"/>
              <a:t>(касается философских       (характеризуется </a:t>
            </a:r>
          </a:p>
          <a:p>
            <a:pPr>
              <a:buNone/>
            </a:pPr>
            <a:r>
              <a:rPr lang="ru-RU" dirty="0" smtClean="0"/>
              <a:t> трудов древних ученых)     поклонением Дао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и стремлением к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бессмертию)                                </a:t>
            </a:r>
            <a:endParaRPr lang="ru-RU" dirty="0"/>
          </a:p>
        </p:txBody>
      </p:sp>
      <p:cxnSp>
        <p:nvCxnSpPr>
          <p:cNvPr id="5" name="Прямая со стрелкой 4"/>
          <p:cNvCxnSpPr>
            <a:stCxn id="3" idx="0"/>
          </p:cNvCxnSpPr>
          <p:nvPr/>
        </p:nvCxnSpPr>
        <p:spPr>
          <a:xfrm>
            <a:off x="4572000" y="1600200"/>
            <a:ext cx="1728192" cy="1036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3" idx="0"/>
          </p:cNvCxnSpPr>
          <p:nvPr/>
        </p:nvCxnSpPr>
        <p:spPr>
          <a:xfrm flipH="1">
            <a:off x="2411760" y="1600200"/>
            <a:ext cx="2160240" cy="892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500063" y="1571625"/>
            <a:ext cx="6400800" cy="432435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Georgia" pitchFamily="18" charset="0"/>
              <a:buNone/>
            </a:pPr>
            <a:r>
              <a:rPr lang="ru-RU" sz="4400" b="1" i="1" dirty="0" err="1" smtClean="0"/>
              <a:t>Лао</a:t>
            </a:r>
            <a:r>
              <a:rPr lang="ru-RU" sz="4400" b="1" i="1" dirty="0" smtClean="0"/>
              <a:t> </a:t>
            </a:r>
            <a:r>
              <a:rPr lang="ru-RU" sz="4400" b="1" i="1" dirty="0" err="1" smtClean="0"/>
              <a:t>цзы</a:t>
            </a:r>
            <a:r>
              <a:rPr lang="ru-RU" sz="4400" b="1" dirty="0" smtClean="0"/>
              <a:t> </a:t>
            </a:r>
            <a:r>
              <a:rPr lang="ru-RU" sz="3200" dirty="0" smtClean="0"/>
              <a:t>(род. в 604 г. до н.э.)</a:t>
            </a:r>
          </a:p>
          <a:p>
            <a:pPr eaLnBrk="1" hangingPunct="1">
              <a:buFont typeface="Georgia" pitchFamily="18" charset="0"/>
              <a:buNone/>
            </a:pPr>
            <a:endParaRPr lang="ru-RU" sz="3200" dirty="0" smtClean="0"/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Книга «</a:t>
            </a:r>
            <a:r>
              <a:rPr lang="ru-RU" sz="3600" b="1" i="1" dirty="0" smtClean="0"/>
              <a:t>Дао </a:t>
            </a:r>
            <a:r>
              <a:rPr lang="ru-RU" sz="3600" b="1" i="1" dirty="0" err="1" smtClean="0"/>
              <a:t>дэ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цзин</a:t>
            </a:r>
            <a:r>
              <a:rPr lang="ru-RU" sz="3600" i="1" dirty="0" smtClean="0"/>
              <a:t>»</a:t>
            </a:r>
            <a:endParaRPr lang="ru-RU" sz="3600" dirty="0" smtClean="0"/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(«</a:t>
            </a:r>
            <a:r>
              <a:rPr lang="ru-RU" sz="3600" dirty="0" smtClean="0"/>
              <a:t>Слово о Законе</a:t>
            </a:r>
            <a:r>
              <a:rPr lang="ru-RU" sz="3600" dirty="0" smtClean="0"/>
              <a:t> </a:t>
            </a:r>
            <a:r>
              <a:rPr lang="ru-RU" sz="3600" dirty="0" smtClean="0"/>
              <a:t>и 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благодати</a:t>
            </a:r>
            <a:r>
              <a:rPr lang="ru-RU" sz="3600" dirty="0" smtClean="0"/>
              <a:t>»).</a:t>
            </a:r>
            <a:endParaRPr lang="en-US" sz="3600" dirty="0" smtClean="0"/>
          </a:p>
          <a:p>
            <a:pPr eaLnBrk="1" hangingPunct="1">
              <a:buFont typeface="Georgia" pitchFamily="18" charset="0"/>
              <a:buNone/>
            </a:pPr>
            <a:r>
              <a:rPr lang="en-US" sz="3600" dirty="0" smtClean="0"/>
              <a:t>(</a:t>
            </a:r>
            <a:r>
              <a:rPr lang="ru-RU" sz="3600" dirty="0" smtClean="0"/>
              <a:t>«Великая дорога к 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Счастью»)</a:t>
            </a:r>
            <a:endParaRPr lang="ru-RU" sz="3600" dirty="0" smtClean="0"/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 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sz="3600" dirty="0" smtClean="0"/>
              <a:t>Ученик – </a:t>
            </a:r>
            <a:r>
              <a:rPr lang="ru-RU" sz="3600" dirty="0" err="1" smtClean="0"/>
              <a:t>Чжуан</a:t>
            </a:r>
            <a:r>
              <a:rPr lang="ru-RU" sz="3600" dirty="0" smtClean="0"/>
              <a:t> -</a:t>
            </a:r>
            <a:r>
              <a:rPr lang="ru-RU" sz="3600" dirty="0" err="1" smtClean="0"/>
              <a:t>Цзы</a:t>
            </a:r>
            <a:endParaRPr lang="ru-RU" sz="3600" dirty="0" smtClean="0"/>
          </a:p>
        </p:txBody>
      </p:sp>
      <p:sp>
        <p:nvSpPr>
          <p:cNvPr id="24579" name="Заголовок 4"/>
          <p:cNvSpPr>
            <a:spLocks noGrp="1"/>
          </p:cNvSpPr>
          <p:nvPr>
            <p:ph type="title"/>
          </p:nvPr>
        </p:nvSpPr>
        <p:spPr>
          <a:xfrm>
            <a:off x="571500" y="404664"/>
            <a:ext cx="8229600" cy="1305074"/>
          </a:xfrm>
        </p:spPr>
        <p:txBody>
          <a:bodyPr/>
          <a:lstStyle/>
          <a:p>
            <a:pPr eaLnBrk="1" hangingPunct="1"/>
            <a:r>
              <a:rPr lang="ru-RU" u="sng" dirty="0" smtClean="0">
                <a:solidFill>
                  <a:schemeClr val="tx1"/>
                </a:solidFill>
              </a:rPr>
              <a:t>Даосизм</a:t>
            </a:r>
          </a:p>
        </p:txBody>
      </p:sp>
      <p:pic>
        <p:nvPicPr>
          <p:cNvPr id="24580" name="Picture 3" descr="C:\Users\Pain\Desktop\36198562_Laoz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0325"/>
            <a:ext cx="3786187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даосизма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Дао –</a:t>
            </a:r>
          </a:p>
          <a:p>
            <a:pPr marL="514350" indent="-514350">
              <a:buNone/>
            </a:pPr>
            <a:r>
              <a:rPr lang="ru-RU" dirty="0" smtClean="0"/>
              <a:t>               - «пустой сосуд, который никогда не испытывает нужды в том, чтобы его заполнили»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        - «мать, рождающая все объекты»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        - «Ничто»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        - «Пустота»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        - «</a:t>
            </a:r>
            <a:r>
              <a:rPr lang="ru-RU" u="sng" dirty="0" smtClean="0"/>
              <a:t>Полый центр колеса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Иероглиф «ДАО»</a:t>
            </a:r>
            <a:endParaRPr lang="ru-RU" dirty="0"/>
          </a:p>
        </p:txBody>
      </p:sp>
      <p:pic>
        <p:nvPicPr>
          <p:cNvPr id="4" name="Объект 3" descr="Иероглиф Путь dào (Дао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364460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354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даосизма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2. </a:t>
            </a:r>
            <a:r>
              <a:rPr lang="ru-RU" b="1" dirty="0" smtClean="0"/>
              <a:t>Смысл жизни человека – учиться у Дао и слиться с ним в единое целое.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dirty="0" smtClean="0"/>
              <a:t>А) Мудрость приверженца Дао –</a:t>
            </a:r>
          </a:p>
          <a:p>
            <a:pPr>
              <a:buNone/>
            </a:pPr>
            <a:r>
              <a:rPr lang="ru-RU" dirty="0" smtClean="0"/>
              <a:t> «не затемнять суетным деланием великий покой бытия»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err="1" smtClean="0"/>
              <a:t>У-вэй</a:t>
            </a:r>
            <a:r>
              <a:rPr lang="ru-RU" b="1" dirty="0" smtClean="0"/>
              <a:t> (</a:t>
            </a:r>
            <a:r>
              <a:rPr lang="ru-RU" b="1" dirty="0" err="1" smtClean="0"/>
              <a:t>Недеяние</a:t>
            </a:r>
            <a:r>
              <a:rPr lang="ru-RU" dirty="0" smtClean="0"/>
              <a:t>) – единственно разумный способ жизни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995936" y="414908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Иероглиф У-</a:t>
            </a:r>
            <a:r>
              <a:rPr lang="ru-RU" dirty="0" err="1" smtClean="0"/>
              <a:t>Вэй</a:t>
            </a:r>
            <a:endParaRPr lang="ru-RU" dirty="0"/>
          </a:p>
        </p:txBody>
      </p:sp>
      <p:pic>
        <p:nvPicPr>
          <p:cNvPr id="2050" name="Picture 2" descr="Иероглиф У-Вэй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590465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66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даосизма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Б) </a:t>
            </a:r>
            <a:r>
              <a:rPr lang="ru-RU" sz="3900" dirty="0" smtClean="0"/>
              <a:t>Человек должен умозрительно считывать с Дао  естественные принципы жизни и передавать их человечеству</a:t>
            </a:r>
          </a:p>
          <a:p>
            <a:pPr>
              <a:buNone/>
            </a:pPr>
            <a:r>
              <a:rPr lang="ru-RU" sz="3900" dirty="0" smtClean="0"/>
              <a:t>В) Надо вывести Поднебесную из границ цивилизации, вернуть к Пустоте Дао и оттуда пройти путь естественной генерации без </a:t>
            </a:r>
            <a:r>
              <a:rPr lang="ru-RU" sz="3900" dirty="0" err="1" smtClean="0"/>
              <a:t>цивилизационных</a:t>
            </a:r>
            <a:r>
              <a:rPr lang="ru-RU" sz="3900" dirty="0" smtClean="0"/>
              <a:t> помех.</a:t>
            </a:r>
            <a:endParaRPr lang="ru-RU" sz="3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Религиозный даосизм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Центральная доктрина религиозного даосизма – доктрина бессмертия.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Человек наделен двумя душами:</a:t>
            </a:r>
          </a:p>
          <a:p>
            <a:pPr>
              <a:buFontTx/>
              <a:buChar char="-"/>
            </a:pPr>
            <a:r>
              <a:rPr lang="ru-RU" dirty="0" smtClean="0"/>
              <a:t>Животная (</a:t>
            </a:r>
            <a:r>
              <a:rPr lang="ru-RU" dirty="0" err="1" smtClean="0"/>
              <a:t>гуй</a:t>
            </a:r>
            <a:r>
              <a:rPr lang="ru-RU" dirty="0" smtClean="0"/>
              <a:t>)</a:t>
            </a:r>
          </a:p>
          <a:p>
            <a:pPr>
              <a:buFontTx/>
              <a:buChar char="-"/>
            </a:pPr>
            <a:r>
              <a:rPr lang="ru-RU" dirty="0"/>
              <a:t>Р</a:t>
            </a:r>
            <a:r>
              <a:rPr lang="ru-RU" dirty="0" smtClean="0"/>
              <a:t>азумная (</a:t>
            </a:r>
            <a:r>
              <a:rPr lang="ru-RU" dirty="0" err="1" smtClean="0"/>
              <a:t>хунь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     Смерть тела приводит к разъединению и гибели души.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Пути к бессмертию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Совершенствование       Совершенствование </a:t>
            </a:r>
          </a:p>
          <a:p>
            <a:pPr>
              <a:buNone/>
            </a:pPr>
            <a:r>
              <a:rPr lang="ru-RU" b="1" dirty="0" smtClean="0"/>
              <a:t> духа  (медитации)           тела:</a:t>
            </a:r>
          </a:p>
          <a:p>
            <a:pPr>
              <a:buNone/>
            </a:pPr>
            <a:r>
              <a:rPr lang="ru-RU" sz="2800" dirty="0" smtClean="0"/>
              <a:t>                                            - спец. Гимнастика и </a:t>
            </a:r>
          </a:p>
          <a:p>
            <a:pPr>
              <a:buNone/>
            </a:pPr>
            <a:r>
              <a:rPr lang="ru-RU" sz="2800" dirty="0" smtClean="0"/>
              <a:t>                                               дыхательные упражнения;</a:t>
            </a:r>
          </a:p>
          <a:p>
            <a:pPr>
              <a:buNone/>
            </a:pPr>
            <a:r>
              <a:rPr lang="ru-RU" sz="2800" dirty="0" smtClean="0"/>
              <a:t>                           </a:t>
            </a:r>
            <a:r>
              <a:rPr lang="ru-RU" sz="2800" dirty="0" smtClean="0"/>
              <a:t> </a:t>
            </a:r>
            <a:r>
              <a:rPr lang="ru-RU" sz="2800" dirty="0" smtClean="0"/>
              <a:t>-сексуальная </a:t>
            </a:r>
            <a:r>
              <a:rPr lang="ru-RU" sz="2800" dirty="0" smtClean="0"/>
              <a:t>практика («Дао любви»)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                                            -алхимия             </a:t>
            </a:r>
          </a:p>
          <a:p>
            <a:pPr>
              <a:buNone/>
            </a:pPr>
            <a:r>
              <a:rPr lang="ru-RU" sz="2800" dirty="0" smtClean="0"/>
              <a:t>              внешняя (эликсиры)          внутренняя (</a:t>
            </a:r>
            <a:r>
              <a:rPr lang="ru-RU" sz="2800" dirty="0" err="1" smtClean="0"/>
              <a:t>Ци</a:t>
            </a:r>
            <a:r>
              <a:rPr lang="ru-RU" sz="2800" dirty="0" smtClean="0"/>
              <a:t> </a:t>
            </a:r>
            <a:r>
              <a:rPr lang="ru-RU" sz="2800" dirty="0" err="1" smtClean="0"/>
              <a:t>гун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cxnSp>
        <p:nvCxnSpPr>
          <p:cNvPr id="5" name="Прямая со стрелкой 4"/>
          <p:cNvCxnSpPr>
            <a:stCxn id="3" idx="0"/>
          </p:cNvCxnSpPr>
          <p:nvPr/>
        </p:nvCxnSpPr>
        <p:spPr>
          <a:xfrm flipH="1">
            <a:off x="2555776" y="1600200"/>
            <a:ext cx="2016224" cy="676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0"/>
          </p:cNvCxnSpPr>
          <p:nvPr/>
        </p:nvCxnSpPr>
        <p:spPr>
          <a:xfrm>
            <a:off x="4572000" y="1600200"/>
            <a:ext cx="2088232" cy="748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627784" y="5373216"/>
            <a:ext cx="18722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72000" y="5373216"/>
            <a:ext cx="20162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1. Главная тема – «как достойно жить на Земле».</a:t>
            </a:r>
          </a:p>
          <a:p>
            <a:r>
              <a:rPr lang="ru-RU" dirty="0" smtClean="0"/>
              <a:t>2. В своих истоках – философия Дао.</a:t>
            </a:r>
          </a:p>
          <a:p>
            <a:r>
              <a:rPr lang="ru-RU" dirty="0" smtClean="0"/>
              <a:t>3. Носит реставрационный характер ( в конфуцианстве – через движение к цивилизации, в даосизме – к естественности).</a:t>
            </a:r>
          </a:p>
          <a:p>
            <a:r>
              <a:rPr lang="ru-RU" dirty="0" smtClean="0"/>
              <a:t>4. Философское место – «золотая середина»</a:t>
            </a:r>
          </a:p>
          <a:p>
            <a:r>
              <a:rPr lang="ru-RU" dirty="0" smtClean="0"/>
              <a:t>5. </a:t>
            </a:r>
            <a:r>
              <a:rPr lang="ru-RU" smtClean="0"/>
              <a:t>Традиционализм.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17674"/>
            <a:ext cx="7128792" cy="437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645</Words>
  <Application>Microsoft Office PowerPoint</Application>
  <PresentationFormat>Экран (4:3)</PresentationFormat>
  <Paragraphs>123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Georgia</vt:lpstr>
      <vt:lpstr>Wingdings</vt:lpstr>
      <vt:lpstr>Тема Office</vt:lpstr>
      <vt:lpstr>      Философия Древнего Китая </vt:lpstr>
      <vt:lpstr>Этапы развития</vt:lpstr>
      <vt:lpstr>Древнекитайская философия</vt:lpstr>
      <vt:lpstr>Презентация PowerPoint</vt:lpstr>
      <vt:lpstr>Происхождение мира</vt:lpstr>
      <vt:lpstr>Древнекитайская философия</vt:lpstr>
      <vt:lpstr>Главная задача –реставрация Дао.  </vt:lpstr>
      <vt:lpstr>Философские школы</vt:lpstr>
      <vt:lpstr>6. Школа натурфилософов</vt:lpstr>
      <vt:lpstr>Конфуцианство</vt:lpstr>
      <vt:lpstr>Конфуций о себе:</vt:lpstr>
      <vt:lpstr>Основные черты конфуцианства</vt:lpstr>
      <vt:lpstr>Основные черты конфуцианства</vt:lpstr>
      <vt:lpstr>Основные черты конфуцианства</vt:lpstr>
      <vt:lpstr>Основные черты конфуцианства</vt:lpstr>
      <vt:lpstr>Презентация PowerPoint</vt:lpstr>
      <vt:lpstr>Даосизм (VI в. до н.э.)</vt:lpstr>
      <vt:lpstr>Даосизм</vt:lpstr>
      <vt:lpstr>Характеристика даосизма</vt:lpstr>
      <vt:lpstr>Иероглиф «ДАО»</vt:lpstr>
      <vt:lpstr>Характеристика даосизма</vt:lpstr>
      <vt:lpstr>Иероглиф У-Вэй</vt:lpstr>
      <vt:lpstr>Характеристика даосизма</vt:lpstr>
      <vt:lpstr>Религиозный даосизм</vt:lpstr>
      <vt:lpstr>Пути к бессмертию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Философия Древнего Китая</dc:title>
  <dc:creator>Макаренко Н И</dc:creator>
  <cp:lastModifiedBy>Наталья Макаренко</cp:lastModifiedBy>
  <cp:revision>51</cp:revision>
  <dcterms:created xsi:type="dcterms:W3CDTF">2012-09-10T11:18:06Z</dcterms:created>
  <dcterms:modified xsi:type="dcterms:W3CDTF">2016-10-04T06:28:32Z</dcterms:modified>
</cp:coreProperties>
</file>