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84" r:id="rId2"/>
    <p:sldId id="257" r:id="rId3"/>
    <p:sldId id="286" r:id="rId4"/>
    <p:sldId id="259" r:id="rId5"/>
    <p:sldId id="261" r:id="rId6"/>
    <p:sldId id="260" r:id="rId7"/>
    <p:sldId id="293" r:id="rId8"/>
    <p:sldId id="292" r:id="rId9"/>
    <p:sldId id="263" r:id="rId10"/>
    <p:sldId id="289" r:id="rId11"/>
    <p:sldId id="264" r:id="rId12"/>
    <p:sldId id="265" r:id="rId13"/>
    <p:sldId id="266" r:id="rId14"/>
    <p:sldId id="267" r:id="rId15"/>
    <p:sldId id="268" r:id="rId16"/>
    <p:sldId id="269" r:id="rId17"/>
    <p:sldId id="287" r:id="rId18"/>
    <p:sldId id="288" r:id="rId19"/>
    <p:sldId id="271" r:id="rId20"/>
    <p:sldId id="273" r:id="rId21"/>
    <p:sldId id="275" r:id="rId22"/>
    <p:sldId id="290" r:id="rId23"/>
    <p:sldId id="277" r:id="rId24"/>
    <p:sldId id="279" r:id="rId25"/>
    <p:sldId id="282" r:id="rId26"/>
    <p:sldId id="280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0" autoAdjust="0"/>
    <p:restoredTop sz="94681" autoAdjust="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ED4CAE5-2F0B-4935-90C1-218EB1B736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4D7C-1B96-40E3-9558-63B4EC91FB8B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E3DA7-7052-4790-AC22-273907F98B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Философия Древней Индии</a:t>
            </a:r>
            <a:endParaRPr lang="ru-RU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3889375" cy="4419600"/>
          </a:xfrm>
        </p:spPr>
        <p:txBody>
          <a:bodyPr>
            <a:normAutofit/>
          </a:bodyPr>
          <a:lstStyle/>
          <a:p>
            <a:r>
              <a:rPr lang="ru-RU" dirty="0"/>
              <a:t>Ведический (XV—V </a:t>
            </a:r>
            <a:r>
              <a:rPr lang="ru-RU" dirty="0" err="1"/>
              <a:t>вв.до</a:t>
            </a:r>
            <a:r>
              <a:rPr lang="ru-RU" dirty="0"/>
              <a:t> н. э.);</a:t>
            </a:r>
          </a:p>
          <a:p>
            <a:r>
              <a:rPr lang="ru-RU" dirty="0"/>
              <a:t>Классический (V в. до н. э.—X в. н. э.);</a:t>
            </a:r>
          </a:p>
          <a:p>
            <a:r>
              <a:rPr lang="ru-RU" dirty="0"/>
              <a:t>Индуистский (с X в. н. э.).</a:t>
            </a:r>
          </a:p>
        </p:txBody>
      </p:sp>
      <p:pic>
        <p:nvPicPr>
          <p:cNvPr id="1127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38663" y="1654175"/>
            <a:ext cx="3259137" cy="436086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Варны: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4000" dirty="0" smtClean="0"/>
              <a:t>1. Брахманы (жрецы)</a:t>
            </a:r>
          </a:p>
          <a:p>
            <a:pPr>
              <a:buNone/>
            </a:pPr>
            <a:r>
              <a:rPr lang="ru-RU" sz="4000" dirty="0"/>
              <a:t>	</a:t>
            </a:r>
            <a:r>
              <a:rPr lang="ru-RU" sz="4000" dirty="0" smtClean="0"/>
              <a:t>2. Кшатрии (воины)    </a:t>
            </a:r>
          </a:p>
          <a:p>
            <a:pPr>
              <a:buNone/>
            </a:pPr>
            <a:r>
              <a:rPr lang="ru-RU" sz="4000" dirty="0"/>
              <a:t>	</a:t>
            </a:r>
            <a:r>
              <a:rPr lang="ru-RU" sz="4000" dirty="0" smtClean="0"/>
              <a:t>3. Вайшьи ( земледельцы,</a:t>
            </a:r>
          </a:p>
          <a:p>
            <a:pPr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                  ремесленники,</a:t>
            </a:r>
          </a:p>
          <a:p>
            <a:pPr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                  торговцы)  </a:t>
            </a:r>
          </a:p>
          <a:p>
            <a:pPr>
              <a:buNone/>
            </a:pPr>
            <a:r>
              <a:rPr lang="ru-RU" sz="4000" dirty="0"/>
              <a:t> </a:t>
            </a:r>
            <a:r>
              <a:rPr lang="ru-RU" sz="4000" dirty="0" smtClean="0"/>
              <a:t>    4. Шудры (слуги)</a:t>
            </a:r>
            <a:endParaRPr lang="ru-RU" sz="4000" dirty="0"/>
          </a:p>
        </p:txBody>
      </p:sp>
      <p:sp>
        <p:nvSpPr>
          <p:cNvPr id="11" name="Левая фигурная скобка 10"/>
          <p:cNvSpPr/>
          <p:nvPr/>
        </p:nvSpPr>
        <p:spPr>
          <a:xfrm>
            <a:off x="251520" y="1628800"/>
            <a:ext cx="1008112" cy="2088232"/>
          </a:xfrm>
          <a:prstGeom prst="leftBrace">
            <a:avLst>
              <a:gd name="adj1" fmla="val 8333"/>
              <a:gd name="adj2" fmla="val 49666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Веды – «знание»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124744"/>
            <a:ext cx="3889375" cy="5184576"/>
          </a:xfrm>
        </p:spPr>
        <p:txBody>
          <a:bodyPr>
            <a:normAutofit fontScale="85000" lnSpcReduction="20000"/>
          </a:bodyPr>
          <a:lstStyle/>
          <a:p>
            <a:endParaRPr lang="ru-RU" sz="2800" u="sng" dirty="0" smtClean="0"/>
          </a:p>
          <a:p>
            <a:r>
              <a:rPr lang="ru-RU" sz="3600" u="sng" dirty="0" err="1" smtClean="0"/>
              <a:t>Самхиты</a:t>
            </a:r>
            <a:r>
              <a:rPr lang="ru-RU" sz="3600" u="sng" dirty="0" smtClean="0"/>
              <a:t> (</a:t>
            </a:r>
            <a:r>
              <a:rPr lang="ru-RU" sz="3600" u="sng" dirty="0" err="1" smtClean="0"/>
              <a:t>Ригведа</a:t>
            </a:r>
            <a:r>
              <a:rPr lang="ru-RU" sz="3600" u="sng" dirty="0" smtClean="0"/>
              <a:t> </a:t>
            </a:r>
            <a:r>
              <a:rPr lang="ru-RU" sz="3600" u="sng" dirty="0"/>
              <a:t>-</a:t>
            </a:r>
            <a:r>
              <a:rPr lang="ru-RU" sz="3600" u="sng" dirty="0" smtClean="0"/>
              <a:t>1028 гимнов)</a:t>
            </a:r>
          </a:p>
          <a:p>
            <a:endParaRPr lang="ru-RU" sz="2800" u="sng" dirty="0"/>
          </a:p>
          <a:p>
            <a:r>
              <a:rPr lang="ru-RU" sz="3600" u="sng" dirty="0" smtClean="0"/>
              <a:t>Брахманы </a:t>
            </a:r>
            <a:r>
              <a:rPr lang="ru-RU" sz="3600" dirty="0"/>
              <a:t>– ритуальные тексты</a:t>
            </a:r>
          </a:p>
          <a:p>
            <a:endParaRPr lang="ru-RU" sz="2800" dirty="0"/>
          </a:p>
          <a:p>
            <a:r>
              <a:rPr lang="ru-RU" sz="3300" u="sng" dirty="0" err="1"/>
              <a:t>Араньяки</a:t>
            </a:r>
            <a:r>
              <a:rPr lang="ru-RU" sz="3300" dirty="0"/>
              <a:t> – темы для медитаций</a:t>
            </a:r>
          </a:p>
          <a:p>
            <a:endParaRPr lang="ru-RU" sz="3300" dirty="0"/>
          </a:p>
          <a:p>
            <a:r>
              <a:rPr lang="ru-RU" sz="3300" b="1" u="sng" dirty="0"/>
              <a:t>Упанишады</a:t>
            </a:r>
            <a:r>
              <a:rPr lang="ru-RU" sz="3300" b="1" dirty="0"/>
              <a:t> </a:t>
            </a:r>
            <a:r>
              <a:rPr lang="ru-RU" sz="3300" dirty="0"/>
              <a:t>– философское учение</a:t>
            </a:r>
          </a:p>
        </p:txBody>
      </p:sp>
      <p:pic>
        <p:nvPicPr>
          <p:cNvPr id="717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5025" y="1600200"/>
            <a:ext cx="3889375" cy="4419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Основные понятия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                </a:t>
            </a:r>
            <a:r>
              <a:rPr lang="ru-RU" sz="4800" b="1" dirty="0" smtClean="0"/>
              <a:t>*  Брахман  </a:t>
            </a:r>
            <a:r>
              <a:rPr lang="ru-RU" sz="4800" dirty="0" smtClean="0"/>
              <a:t>-</a:t>
            </a:r>
          </a:p>
          <a:p>
            <a:pPr>
              <a:buNone/>
            </a:pPr>
            <a:r>
              <a:rPr lang="ru-RU" sz="4800" dirty="0"/>
              <a:t> </a:t>
            </a:r>
            <a:r>
              <a:rPr lang="ru-RU" sz="4800" dirty="0" smtClean="0"/>
              <a:t>  безличное сущее, божественная субстанция, из которой все исходит и куда все возвращается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Основные понятия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          </a:t>
            </a:r>
          </a:p>
          <a:p>
            <a:pPr>
              <a:buNone/>
            </a:pPr>
            <a:r>
              <a:rPr lang="ru-RU" dirty="0" smtClean="0"/>
              <a:t>                              член </a:t>
            </a:r>
            <a:r>
              <a:rPr lang="ru-RU" dirty="0" err="1" smtClean="0"/>
              <a:t>варны</a:t>
            </a:r>
            <a:r>
              <a:rPr lang="ru-RU" dirty="0" smtClean="0"/>
              <a:t> жрецов</a:t>
            </a:r>
            <a:endParaRPr lang="ru-RU" dirty="0"/>
          </a:p>
          <a:p>
            <a:pPr>
              <a:buNone/>
            </a:pPr>
            <a:r>
              <a:rPr lang="ru-RU" dirty="0" smtClean="0"/>
              <a:t>                              часть Вед</a:t>
            </a:r>
          </a:p>
          <a:p>
            <a:pPr>
              <a:buNone/>
            </a:pPr>
            <a:r>
              <a:rPr lang="ru-RU" dirty="0" smtClean="0"/>
              <a:t>  Брахман            имя одного из богов                         				(Брахма)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основное понятие                    			древнеиндийской философии</a:t>
            </a:r>
            <a:endParaRPr lang="ru-RU" dirty="0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2195736" y="2276872"/>
            <a:ext cx="1008112" cy="3168352"/>
          </a:xfrm>
          <a:prstGeom prst="leftBrace">
            <a:avLst>
              <a:gd name="adj1" fmla="val 8333"/>
              <a:gd name="adj2" fmla="val 45403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4800" b="1" dirty="0" smtClean="0"/>
              <a:t>* Атман-</a:t>
            </a:r>
          </a:p>
          <a:p>
            <a:pPr>
              <a:buNone/>
            </a:pPr>
            <a:r>
              <a:rPr lang="ru-RU" sz="4400" dirty="0"/>
              <a:t> </a:t>
            </a:r>
            <a:r>
              <a:rPr lang="ru-RU" sz="4400" dirty="0" smtClean="0"/>
              <a:t>     -  индивидуальная человеческая душа;</a:t>
            </a:r>
          </a:p>
          <a:p>
            <a:pPr>
              <a:buNone/>
            </a:pPr>
            <a:r>
              <a:rPr lang="ru-RU" sz="4400" dirty="0"/>
              <a:t>	</a:t>
            </a:r>
            <a:r>
              <a:rPr lang="ru-RU" sz="4400" dirty="0" smtClean="0"/>
              <a:t>  -   первичная реальность, тождественная Брахману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4400" b="1" dirty="0" smtClean="0"/>
          </a:p>
          <a:p>
            <a:pPr marL="0" indent="0" algn="ctr">
              <a:buNone/>
            </a:pPr>
            <a:r>
              <a:rPr lang="ru-RU" sz="4400" b="1" dirty="0" smtClean="0"/>
              <a:t>*Дхарма </a:t>
            </a:r>
          </a:p>
          <a:p>
            <a:pPr marL="0" indent="0" algn="ctr">
              <a:buNone/>
            </a:pPr>
            <a:r>
              <a:rPr lang="ru-RU" dirty="0" smtClean="0"/>
              <a:t>– </a:t>
            </a:r>
            <a:r>
              <a:rPr lang="ru-RU" sz="4800" dirty="0" smtClean="0"/>
              <a:t>закон, образ жизни для каждой </a:t>
            </a:r>
            <a:r>
              <a:rPr lang="ru-RU" sz="4800" dirty="0" err="1" smtClean="0"/>
              <a:t>варны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064298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11560" y="260648"/>
            <a:ext cx="388843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*</a:t>
            </a:r>
            <a:r>
              <a:rPr lang="ru-RU" sz="4800" b="1" dirty="0" smtClean="0"/>
              <a:t>Сансара</a:t>
            </a:r>
          </a:p>
          <a:p>
            <a:r>
              <a:rPr lang="ru-RU" sz="4000" dirty="0" smtClean="0"/>
              <a:t>(концепция круговорота жизни</a:t>
            </a:r>
            <a:r>
              <a:rPr lang="ru-RU" sz="4400" dirty="0" smtClean="0"/>
              <a:t>)- </a:t>
            </a:r>
            <a:r>
              <a:rPr lang="ru-RU" sz="4400" dirty="0" err="1" smtClean="0"/>
              <a:t>атман</a:t>
            </a:r>
            <a:r>
              <a:rPr lang="ru-RU" sz="4400" dirty="0" smtClean="0"/>
              <a:t>, покинувший умершее тело, вынужден испытывать новые рождения.</a:t>
            </a:r>
            <a:endParaRPr lang="ru-RU" sz="4400" dirty="0"/>
          </a:p>
        </p:txBody>
      </p:sp>
      <p:pic>
        <p:nvPicPr>
          <p:cNvPr id="1027" name="Picture 3" descr="C:\Users\андрей\Desktop\11803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0"/>
            <a:ext cx="474573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1477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			</a:t>
            </a:r>
            <a:r>
              <a:rPr lang="ru-RU" sz="5400" b="1" dirty="0" smtClean="0"/>
              <a:t>*Карма</a:t>
            </a:r>
          </a:p>
          <a:p>
            <a:pPr>
              <a:buNone/>
            </a:pPr>
            <a:r>
              <a:rPr lang="ru-RU" sz="5400" b="1" dirty="0"/>
              <a:t> </a:t>
            </a:r>
            <a:r>
              <a:rPr lang="ru-RU" sz="5400" b="1" dirty="0" smtClean="0"/>
              <a:t>     </a:t>
            </a:r>
            <a:r>
              <a:rPr lang="ru-RU" sz="5400" dirty="0" smtClean="0"/>
              <a:t>(закон воздаяния):</a:t>
            </a:r>
          </a:p>
          <a:p>
            <a:pPr>
              <a:buNone/>
            </a:pPr>
            <a:r>
              <a:rPr lang="ru-RU" sz="5400" dirty="0" smtClean="0"/>
              <a:t>  каждое следующее рождение предопределено деяниями в предшествующей жизни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	</a:t>
            </a:r>
          </a:p>
          <a:p>
            <a:pPr marL="0" indent="0" algn="ctr">
              <a:buNone/>
            </a:pPr>
            <a:r>
              <a:rPr lang="ru-RU" sz="4000" b="1" dirty="0" smtClean="0"/>
              <a:t>Цель кармы </a:t>
            </a:r>
            <a:r>
              <a:rPr lang="ru-RU" sz="4000" dirty="0" smtClean="0"/>
              <a:t>– провести человека через испытания, чтобы его душа совершенствовалась и добилась высшего нравственного развития – </a:t>
            </a:r>
            <a:r>
              <a:rPr lang="ru-RU" sz="4000" b="1" dirty="0" smtClean="0"/>
              <a:t>мокши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039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b="1" dirty="0" smtClean="0"/>
              <a:t>             * Аскетизм </a:t>
            </a:r>
          </a:p>
          <a:p>
            <a:pPr>
              <a:buNone/>
            </a:pPr>
            <a:r>
              <a:rPr lang="ru-RU" sz="4800" b="1" dirty="0"/>
              <a:t> </a:t>
            </a:r>
            <a:r>
              <a:rPr lang="ru-RU" sz="4000" dirty="0" smtClean="0"/>
              <a:t>(средство, избавляющее от грехов):</a:t>
            </a:r>
          </a:p>
          <a:p>
            <a:pPr>
              <a:buNone/>
            </a:pPr>
            <a:r>
              <a:rPr lang="ru-RU" sz="4000" dirty="0" smtClean="0"/>
              <a:t>   принцип поведения, характеризующийся предельно возможной воздержанностью в удовлетворении потребностей, отказом от земных благ.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Основные учения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Ортодоксальные           Неортодоксальные                              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Астика</a:t>
            </a:r>
            <a:r>
              <a:rPr lang="ru-RU" dirty="0" smtClean="0"/>
              <a:t>)                                         (</a:t>
            </a:r>
            <a:r>
              <a:rPr lang="ru-RU" dirty="0" err="1" smtClean="0"/>
              <a:t>Настика</a:t>
            </a:r>
            <a:r>
              <a:rPr lang="ru-RU" dirty="0" smtClean="0"/>
              <a:t>)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- йога                                         - джайнизм  </a:t>
            </a:r>
          </a:p>
          <a:p>
            <a:pPr>
              <a:buNone/>
            </a:pPr>
            <a:r>
              <a:rPr lang="ru-RU" dirty="0" smtClean="0"/>
              <a:t> -</a:t>
            </a:r>
            <a:r>
              <a:rPr lang="ru-RU" dirty="0" err="1" smtClean="0"/>
              <a:t>санкхья</a:t>
            </a:r>
            <a:r>
              <a:rPr lang="ru-RU" dirty="0" smtClean="0"/>
              <a:t>                                     - буддизм</a:t>
            </a:r>
          </a:p>
          <a:p>
            <a:pPr>
              <a:buNone/>
            </a:pPr>
            <a:r>
              <a:rPr lang="ru-RU" dirty="0" smtClean="0"/>
              <a:t>- веданта                                  - </a:t>
            </a:r>
            <a:r>
              <a:rPr lang="ru-RU" dirty="0" err="1" smtClean="0"/>
              <a:t>чарвака-локаята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 миманса   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err="1" smtClean="0"/>
              <a:t>вайшешика</a:t>
            </a:r>
            <a:r>
              <a:rPr lang="ru-RU" dirty="0" smtClean="0"/>
              <a:t> 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339752" y="1124744"/>
            <a:ext cx="144016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44008" y="1052736"/>
            <a:ext cx="100811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Джайнизм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err="1" smtClean="0"/>
              <a:t>Махавира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Вардхамана</a:t>
            </a:r>
            <a:endParaRPr lang="ru-RU" sz="3600" b="1" dirty="0" smtClean="0"/>
          </a:p>
          <a:p>
            <a:pPr>
              <a:buNone/>
            </a:pPr>
            <a:r>
              <a:rPr lang="ru-RU" dirty="0" smtClean="0"/>
              <a:t>1. Дуалистическая натурфилософия:</a:t>
            </a:r>
          </a:p>
          <a:p>
            <a:pPr>
              <a:buNone/>
            </a:pPr>
            <a:r>
              <a:rPr lang="ru-RU" dirty="0" smtClean="0"/>
              <a:t>                                                материя (пудгала)</a:t>
            </a:r>
          </a:p>
          <a:p>
            <a:pPr>
              <a:buNone/>
            </a:pPr>
            <a:r>
              <a:rPr lang="ru-RU" dirty="0" smtClean="0"/>
              <a:t>Неживая субстанция         пространство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время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дхарма, </a:t>
            </a:r>
            <a:r>
              <a:rPr lang="ru-RU" dirty="0" err="1" smtClean="0"/>
              <a:t>а-дхарма</a:t>
            </a:r>
            <a:r>
              <a:rPr lang="ru-RU" dirty="0" smtClean="0"/>
              <a:t>             </a:t>
            </a:r>
          </a:p>
          <a:p>
            <a:pPr>
              <a:buNone/>
            </a:pPr>
            <a:r>
              <a:rPr lang="ru-RU" dirty="0" smtClean="0"/>
              <a:t>Живая субстанция - </a:t>
            </a:r>
            <a:r>
              <a:rPr lang="ru-RU" dirty="0" err="1" smtClean="0"/>
              <a:t>Джива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355976" y="3140968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355976" y="3645024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355976" y="3645024"/>
            <a:ext cx="5760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355976" y="3645024"/>
            <a:ext cx="57606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Джайнизм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 2. </a:t>
            </a:r>
            <a:r>
              <a:rPr lang="ru-RU" sz="4400" b="1" dirty="0" smtClean="0"/>
              <a:t>карма</a:t>
            </a:r>
            <a:r>
              <a:rPr lang="ru-RU" sz="4400" dirty="0" smtClean="0"/>
              <a:t> – вещественная оболочка </a:t>
            </a:r>
            <a:r>
              <a:rPr lang="ru-RU" sz="4400" dirty="0" err="1" smtClean="0"/>
              <a:t>Дживы</a:t>
            </a:r>
            <a:r>
              <a:rPr lang="ru-RU" sz="4400" dirty="0" smtClean="0"/>
              <a:t>, привязывающая ее к колесу перерождений</a:t>
            </a:r>
          </a:p>
          <a:p>
            <a:pPr>
              <a:buNone/>
            </a:pPr>
            <a:r>
              <a:rPr lang="ru-RU" sz="4400" dirty="0" smtClean="0"/>
              <a:t>3. крайний </a:t>
            </a:r>
            <a:r>
              <a:rPr lang="ru-RU" sz="4400" b="1" dirty="0" smtClean="0"/>
              <a:t>аскетизм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Буддизм (</a:t>
            </a:r>
            <a:r>
              <a:rPr lang="en-US" sz="5400" b="1" dirty="0" smtClean="0"/>
              <a:t>VI-V </a:t>
            </a:r>
            <a:r>
              <a:rPr lang="ru-RU" sz="5400" b="1" dirty="0" smtClean="0"/>
              <a:t>вв. до н.э.)</a:t>
            </a:r>
            <a:endParaRPr lang="ru-RU" sz="5400" b="1" dirty="0"/>
          </a:p>
        </p:txBody>
      </p:sp>
      <p:pic>
        <p:nvPicPr>
          <p:cNvPr id="4" name="Picture 6" descr="j03009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64088" y="1772816"/>
            <a:ext cx="309634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23528" y="1556792"/>
            <a:ext cx="4608512" cy="3456384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>
                <a:solidFill>
                  <a:schemeClr val="tx1"/>
                </a:solidFill>
              </a:rPr>
              <a:t>Сидхарта</a:t>
            </a:r>
            <a:r>
              <a:rPr lang="ru-RU" sz="4000" b="1" dirty="0" smtClean="0">
                <a:solidFill>
                  <a:schemeClr val="tx1"/>
                </a:solidFill>
              </a:rPr>
              <a:t>  </a:t>
            </a:r>
            <a:r>
              <a:rPr lang="ru-RU" sz="4000" b="1" dirty="0" err="1" smtClean="0">
                <a:solidFill>
                  <a:schemeClr val="tx1"/>
                </a:solidFill>
              </a:rPr>
              <a:t>Гаутама</a:t>
            </a:r>
            <a:endParaRPr lang="ru-RU" sz="4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«</a:t>
            </a:r>
            <a:r>
              <a:rPr lang="ru-RU" sz="4000" b="1" dirty="0" err="1" smtClean="0">
                <a:solidFill>
                  <a:schemeClr val="tx1"/>
                </a:solidFill>
              </a:rPr>
              <a:t>Типитака</a:t>
            </a:r>
            <a:r>
              <a:rPr lang="ru-RU" sz="4000" b="1" dirty="0" smtClean="0">
                <a:solidFill>
                  <a:schemeClr val="tx1"/>
                </a:solidFill>
              </a:rPr>
              <a:t>»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(«Три корзины»)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Характеристика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4400" dirty="0" smtClean="0"/>
              <a:t>Негативная онтология</a:t>
            </a:r>
            <a:endParaRPr lang="ru-RU" sz="4400" dirty="0"/>
          </a:p>
          <a:p>
            <a:pPr marL="0" indent="0">
              <a:buNone/>
            </a:pPr>
            <a:r>
              <a:rPr lang="ru-RU" sz="4400" dirty="0" smtClean="0"/>
              <a:t>  </a:t>
            </a:r>
            <a:r>
              <a:rPr lang="ru-RU" sz="4000" dirty="0" smtClean="0"/>
              <a:t>Жизнь – волнующийся океан, где за мельтешением волн невозможно обнаружить основы.</a:t>
            </a:r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Человеческий мир – «лабиринт без плана», а его восприятие – иллюзия.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 smtClean="0"/>
              <a:t> </a:t>
            </a:r>
          </a:p>
          <a:p>
            <a:pPr marL="0" indent="0">
              <a:buNone/>
            </a:pPr>
            <a:r>
              <a:rPr lang="ru-RU" sz="4000" dirty="0" smtClean="0"/>
              <a:t>2. Отрицание существования души (Душа и тело – процесс мгновенного взаимодействия особых элементов бытия – дхарм)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64003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ru-RU" sz="4400" dirty="0"/>
          </a:p>
          <a:p>
            <a:pPr marL="0" indent="0">
              <a:buNone/>
            </a:pPr>
            <a:r>
              <a:rPr lang="ru-RU" sz="4400" dirty="0" smtClean="0"/>
              <a:t>3. </a:t>
            </a:r>
            <a:r>
              <a:rPr lang="ru-RU" sz="4400" dirty="0"/>
              <a:t>Ядро учения – </a:t>
            </a:r>
            <a:endParaRPr lang="ru-RU" sz="4400" dirty="0" smtClean="0"/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dirty="0" smtClean="0"/>
              <a:t>            </a:t>
            </a:r>
            <a:r>
              <a:rPr lang="ru-RU" sz="4400" b="1" dirty="0" smtClean="0"/>
              <a:t>«</a:t>
            </a:r>
            <a:r>
              <a:rPr lang="ru-RU" sz="4400" b="1" dirty="0"/>
              <a:t>4 Благородных истины»</a:t>
            </a:r>
          </a:p>
          <a:p>
            <a:pPr marL="0" indent="0">
              <a:buNone/>
            </a:pPr>
            <a:endParaRPr lang="ru-RU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1210359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95736" y="404664"/>
            <a:ext cx="5040560" cy="1219742"/>
          </a:xfrm>
        </p:spPr>
        <p:txBody>
          <a:bodyPr/>
          <a:lstStyle/>
          <a:p>
            <a:r>
              <a:rPr lang="ru-RU" i="1" dirty="0" smtClean="0"/>
              <a:t>Первая истина</a:t>
            </a:r>
            <a:endParaRPr lang="ru-RU" i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Страдания – универсальное свойство человеческой жизни </a:t>
            </a:r>
            <a:r>
              <a:rPr lang="ru-RU" sz="4800" i="1" dirty="0" smtClean="0"/>
              <a:t>.</a:t>
            </a:r>
            <a:endParaRPr lang="ru-RU" sz="4800" i="1" dirty="0"/>
          </a:p>
        </p:txBody>
      </p:sp>
    </p:spTree>
    <p:extLst>
      <p:ext uri="{BB962C8B-B14F-4D97-AF65-F5344CB8AC3E}">
        <p14:creationId xmlns:p14="http://schemas.microsoft.com/office/powerpoint/2010/main" val="2350212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Вторая истина</a:t>
            </a:r>
            <a:endParaRPr lang="ru-RU" i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800" i="1" dirty="0" smtClean="0"/>
              <a:t>Имеется причина страданий – </a:t>
            </a:r>
          </a:p>
          <a:p>
            <a:pPr algn="ctr">
              <a:buNone/>
            </a:pPr>
            <a:r>
              <a:rPr lang="ru-RU" sz="4800" b="1" i="1" dirty="0"/>
              <a:t>ж</a:t>
            </a:r>
            <a:r>
              <a:rPr lang="ru-RU" sz="4800" b="1" i="1" dirty="0" smtClean="0"/>
              <a:t>елание наслаждаться</a:t>
            </a:r>
          </a:p>
          <a:p>
            <a:pPr>
              <a:buNone/>
            </a:pPr>
            <a:r>
              <a:rPr lang="ru-RU" sz="4000" i="1" dirty="0" smtClean="0"/>
              <a:t>Но!!!</a:t>
            </a:r>
          </a:p>
          <a:p>
            <a:pPr>
              <a:buFontTx/>
              <a:buChar char="-"/>
            </a:pPr>
            <a:r>
              <a:rPr lang="ru-RU" i="1" dirty="0" smtClean="0"/>
              <a:t>Желания часто превосходят возможности</a:t>
            </a:r>
          </a:p>
          <a:p>
            <a:pPr>
              <a:buFontTx/>
              <a:buChar char="-"/>
            </a:pPr>
            <a:r>
              <a:rPr lang="ru-RU" i="1" dirty="0" smtClean="0"/>
              <a:t>Не смену исполненному желанию приходят новые</a:t>
            </a:r>
          </a:p>
          <a:p>
            <a:pPr>
              <a:buFontTx/>
              <a:buChar char="-"/>
            </a:pPr>
            <a:r>
              <a:rPr lang="ru-RU" i="1" dirty="0" smtClean="0"/>
              <a:t>Желания одних входят в противоречие с желаниями других</a:t>
            </a:r>
          </a:p>
          <a:p>
            <a:pPr>
              <a:buFontTx/>
              <a:buChar char="-"/>
            </a:pP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24059797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Третья истина</a:t>
            </a:r>
            <a:endParaRPr lang="ru-RU" i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060848"/>
            <a:ext cx="7745505" cy="38778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«</a:t>
            </a:r>
            <a:r>
              <a:rPr lang="ru-RU" sz="4800" i="1" dirty="0" smtClean="0"/>
              <a:t>Прекращение страданий возможно..» - </a:t>
            </a:r>
          </a:p>
          <a:p>
            <a:pPr>
              <a:buNone/>
            </a:pPr>
            <a:r>
              <a:rPr lang="ru-RU" sz="4800" i="1" dirty="0"/>
              <a:t> </a:t>
            </a:r>
            <a:r>
              <a:rPr lang="ru-RU" sz="4800" i="1" dirty="0" smtClean="0"/>
              <a:t>надо разрушить привязанность к миру</a:t>
            </a:r>
            <a:endParaRPr lang="ru-RU" sz="4800" i="1" dirty="0"/>
          </a:p>
        </p:txBody>
      </p:sp>
    </p:spTree>
    <p:extLst>
      <p:ext uri="{BB962C8B-B14F-4D97-AF65-F5344CB8AC3E}">
        <p14:creationId xmlns:p14="http://schemas.microsoft.com/office/powerpoint/2010/main" val="2459846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Третья истина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« Как дерево, хотя и вырванное, продолжает расти, если корень его не поврежден и крепок, так и страдание рождается снова и снова, если не искоренена склонность к желаниям»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304091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Четвертая истина</a:t>
            </a:r>
            <a:endParaRPr lang="ru-RU" i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i="1" dirty="0" smtClean="0"/>
              <a:t>«</a:t>
            </a:r>
            <a:r>
              <a:rPr lang="ru-RU" sz="4800" i="1" dirty="0" smtClean="0"/>
              <a:t>Есть путь прекращения страданий» - восьмеричный путь, ведущий к </a:t>
            </a:r>
            <a:r>
              <a:rPr lang="ru-RU" sz="4800" b="1" i="1" dirty="0" smtClean="0"/>
              <a:t>нирване.</a:t>
            </a:r>
            <a:endParaRPr lang="ru-RU" sz="4800" b="1" i="1" dirty="0"/>
          </a:p>
          <a:p>
            <a:pPr>
              <a:buNone/>
            </a:pPr>
            <a:r>
              <a:rPr lang="ru-RU" sz="4800" u="sng" dirty="0" smtClean="0"/>
              <a:t>Нирвана</a:t>
            </a:r>
            <a:r>
              <a:rPr lang="ru-RU" sz="4800" dirty="0" smtClean="0"/>
              <a:t>- внеличностная форма бытия, свобода от желаний</a:t>
            </a:r>
            <a:r>
              <a:rPr lang="ru-RU" sz="4800" b="1" i="1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4551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56263" cy="1054250"/>
          </a:xfrm>
        </p:spPr>
        <p:txBody>
          <a:bodyPr/>
          <a:lstStyle/>
          <a:p>
            <a:r>
              <a:rPr lang="ru-RU" i="1" dirty="0" smtClean="0"/>
              <a:t>Восьмеричный путь спасения</a:t>
            </a:r>
            <a:endParaRPr lang="ru-RU" i="1" dirty="0"/>
          </a:p>
        </p:txBody>
      </p:sp>
      <p:pic>
        <p:nvPicPr>
          <p:cNvPr id="1026" name="Picture 2" descr="C:\Documents and Settings\Admin\Рабочий стол\будда\bu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19486"/>
            <a:ext cx="3168352" cy="44209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5" name="Горизонтальный свиток 4"/>
          <p:cNvSpPr/>
          <p:nvPr/>
        </p:nvSpPr>
        <p:spPr>
          <a:xfrm>
            <a:off x="503040" y="332656"/>
            <a:ext cx="8640960" cy="717116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Правильное понимание;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Правильное мышление;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Правильная речь;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Правильное действие;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Правильные средства к существованию;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Правильное усилие;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Правильная осознанность;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2800" i="1" dirty="0">
                <a:solidFill>
                  <a:schemeClr val="tx1"/>
                </a:solidFill>
              </a:rPr>
              <a:t>Правильное сосредоточение.</a:t>
            </a:r>
          </a:p>
        </p:txBody>
      </p:sp>
    </p:spTree>
    <p:extLst>
      <p:ext uri="{BB962C8B-B14F-4D97-AF65-F5344CB8AC3E}">
        <p14:creationId xmlns:p14="http://schemas.microsoft.com/office/powerpoint/2010/main" val="3526221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Направления в буддизме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Хинаяна </a:t>
            </a:r>
            <a:r>
              <a:rPr lang="ru-RU" sz="5400" smtClean="0"/>
              <a:t>(Малая</a:t>
            </a:r>
            <a:r>
              <a:rPr lang="ru-RU" sz="5400"/>
              <a:t> </a:t>
            </a:r>
            <a:r>
              <a:rPr lang="ru-RU" sz="5400" smtClean="0"/>
              <a:t>колесница</a:t>
            </a:r>
            <a:r>
              <a:rPr lang="ru-RU" sz="5400" dirty="0" smtClean="0"/>
              <a:t>)</a:t>
            </a:r>
          </a:p>
          <a:p>
            <a:r>
              <a:rPr lang="ru-RU" sz="5400" dirty="0" smtClean="0"/>
              <a:t>Махаяна (Великая колесница)</a:t>
            </a:r>
          </a:p>
          <a:p>
            <a:r>
              <a:rPr lang="ru-RU" sz="5400" dirty="0" err="1" smtClean="0"/>
              <a:t>Ваджраяна</a:t>
            </a:r>
            <a:r>
              <a:rPr lang="ru-RU" sz="5400" dirty="0" smtClean="0"/>
              <a:t>  (</a:t>
            </a:r>
            <a:r>
              <a:rPr lang="ru-RU" sz="5400" dirty="0" err="1" smtClean="0"/>
              <a:t>тантраяна</a:t>
            </a:r>
            <a:r>
              <a:rPr lang="ru-RU" sz="5400" dirty="0" smtClean="0"/>
              <a:t>)</a:t>
            </a:r>
            <a:endParaRPr lang="ru-RU" sz="5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err="1" smtClean="0"/>
              <a:t>Чарвака-локаята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sz="3600" dirty="0" smtClean="0"/>
              <a:t>Критика принципа кармы и идеи существования души после смерти.</a:t>
            </a:r>
          </a:p>
          <a:p>
            <a:pPr marL="514350" indent="-514350">
              <a:buAutoNum type="arabicPeriod"/>
            </a:pPr>
            <a:r>
              <a:rPr lang="ru-RU" sz="3600" dirty="0" smtClean="0"/>
              <a:t>Все сущее  сводили к 4 первоначалам:</a:t>
            </a:r>
          </a:p>
          <a:p>
            <a:pPr marL="514350" indent="-514350">
              <a:buNone/>
            </a:pPr>
            <a:r>
              <a:rPr lang="ru-RU" sz="3600" dirty="0" smtClean="0"/>
              <a:t>	огонь</a:t>
            </a:r>
          </a:p>
          <a:p>
            <a:pPr marL="514350" indent="-514350">
              <a:buNone/>
            </a:pPr>
            <a:r>
              <a:rPr lang="ru-RU" sz="3600" dirty="0" smtClean="0"/>
              <a:t>	земля             </a:t>
            </a:r>
            <a:r>
              <a:rPr lang="ru-RU" sz="3600" dirty="0" err="1" smtClean="0"/>
              <a:t>Махабхуты</a:t>
            </a:r>
            <a:endParaRPr lang="ru-RU" sz="3600" dirty="0" smtClean="0"/>
          </a:p>
          <a:p>
            <a:pPr marL="514350" indent="-514350">
              <a:buNone/>
            </a:pPr>
            <a:r>
              <a:rPr lang="ru-RU" sz="3600" dirty="0" smtClean="0"/>
              <a:t>	вода</a:t>
            </a:r>
          </a:p>
          <a:p>
            <a:pPr marL="514350" indent="-514350">
              <a:buNone/>
            </a:pPr>
            <a:r>
              <a:rPr lang="ru-RU" sz="3600" dirty="0" smtClean="0"/>
              <a:t>	воздух            </a:t>
            </a:r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2771800" y="3501008"/>
            <a:ext cx="144016" cy="19442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Чарвака-локаята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3. Сознание –свойство материи, специфическое сочетание </a:t>
            </a:r>
            <a:r>
              <a:rPr lang="ru-RU" sz="4000" dirty="0" err="1" smtClean="0"/>
              <a:t>махабхут</a:t>
            </a:r>
            <a:r>
              <a:rPr lang="ru-RU" sz="4000" dirty="0" smtClean="0"/>
              <a:t>.</a:t>
            </a:r>
          </a:p>
          <a:p>
            <a:pPr>
              <a:buNone/>
            </a:pPr>
            <a:r>
              <a:rPr lang="ru-RU" sz="4000" dirty="0" smtClean="0"/>
              <a:t>4. </a:t>
            </a:r>
            <a:r>
              <a:rPr lang="ru-RU" sz="4000" u="sng" dirty="0" smtClean="0"/>
              <a:t>Гедонизм </a:t>
            </a:r>
            <a:r>
              <a:rPr lang="ru-RU" sz="4000" dirty="0" smtClean="0"/>
              <a:t>: смысл жизни видят в счастье, а счастье понимают как наслаждение.</a:t>
            </a:r>
            <a:endParaRPr lang="ru-RU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528</Words>
  <Application>Microsoft Office PowerPoint</Application>
  <PresentationFormat>Экран (4:3)</PresentationFormat>
  <Paragraphs>124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Тема Office</vt:lpstr>
      <vt:lpstr>Философия Древней Индии</vt:lpstr>
      <vt:lpstr>Варны:</vt:lpstr>
      <vt:lpstr>Веды – «знание»</vt:lpstr>
      <vt:lpstr>Основные понятия</vt:lpstr>
      <vt:lpstr>Основные понятия</vt:lpstr>
      <vt:lpstr>Основные понятия</vt:lpstr>
      <vt:lpstr>Основные понятия</vt:lpstr>
      <vt:lpstr>Презентация PowerPoint</vt:lpstr>
      <vt:lpstr>Основные понятия</vt:lpstr>
      <vt:lpstr>Основные понятия</vt:lpstr>
      <vt:lpstr>Основные понятия</vt:lpstr>
      <vt:lpstr>Основные учения</vt:lpstr>
      <vt:lpstr>Джайнизм</vt:lpstr>
      <vt:lpstr>Джайнизм</vt:lpstr>
      <vt:lpstr>Буддизм (VI-V вв. до н.э.)</vt:lpstr>
      <vt:lpstr>Характеристика</vt:lpstr>
      <vt:lpstr>Характеристика</vt:lpstr>
      <vt:lpstr>Характеристика</vt:lpstr>
      <vt:lpstr>Первая истина</vt:lpstr>
      <vt:lpstr>Вторая истина</vt:lpstr>
      <vt:lpstr>Третья истина</vt:lpstr>
      <vt:lpstr>Третья истина</vt:lpstr>
      <vt:lpstr>Четвертая истина</vt:lpstr>
      <vt:lpstr>Восьмеричный путь спасения</vt:lpstr>
      <vt:lpstr>Направления в буддизме</vt:lpstr>
      <vt:lpstr>Чарвака-локаята</vt:lpstr>
      <vt:lpstr>Чарвака-локаята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Философия Древней Индии (VII –V вв. до н</dc:title>
  <dc:creator>Макаренко Н И</dc:creator>
  <cp:lastModifiedBy>Наталья Макаренко</cp:lastModifiedBy>
  <cp:revision>44</cp:revision>
  <dcterms:created xsi:type="dcterms:W3CDTF">2012-09-04T12:08:27Z</dcterms:created>
  <dcterms:modified xsi:type="dcterms:W3CDTF">2016-09-20T06:51:01Z</dcterms:modified>
</cp:coreProperties>
</file>