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62" r:id="rId4"/>
    <p:sldId id="328" r:id="rId5"/>
    <p:sldId id="329" r:id="rId6"/>
    <p:sldId id="334" r:id="rId7"/>
    <p:sldId id="331" r:id="rId8"/>
    <p:sldId id="335" r:id="rId9"/>
    <p:sldId id="336" r:id="rId10"/>
    <p:sldId id="337" r:id="rId11"/>
    <p:sldId id="338" r:id="rId12"/>
    <p:sldId id="339" r:id="rId13"/>
    <p:sldId id="353" r:id="rId14"/>
    <p:sldId id="354" r:id="rId15"/>
    <p:sldId id="356" r:id="rId16"/>
    <p:sldId id="357" r:id="rId17"/>
    <p:sldId id="358" r:id="rId18"/>
    <p:sldId id="359" r:id="rId19"/>
    <p:sldId id="340" r:id="rId20"/>
    <p:sldId id="352" r:id="rId21"/>
    <p:sldId id="341" r:id="rId22"/>
    <p:sldId id="342" r:id="rId23"/>
    <p:sldId id="349" r:id="rId24"/>
    <p:sldId id="350" r:id="rId25"/>
    <p:sldId id="351" r:id="rId26"/>
    <p:sldId id="343" r:id="rId27"/>
    <p:sldId id="344" r:id="rId28"/>
    <p:sldId id="345" r:id="rId29"/>
    <p:sldId id="346" r:id="rId30"/>
    <p:sldId id="347" r:id="rId31"/>
    <p:sldId id="361" r:id="rId32"/>
    <p:sldId id="327" r:id="rId33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6" autoAdjust="0"/>
    <p:restoredTop sz="94681" autoAdjust="0"/>
  </p:normalViewPr>
  <p:slideViewPr>
    <p:cSldViewPr>
      <p:cViewPr varScale="1">
        <p:scale>
          <a:sx n="143" d="100"/>
          <a:sy n="143" d="100"/>
        </p:scale>
        <p:origin x="-102" y="-240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9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1">
    <p:pos x="5443" y="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2">
    <p:pos x="5443" y="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3">
    <p:pos x="5443" y="0"/>
    <p:text/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4">
    <p:pos x="5443" y="0"/>
    <p:text/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5">
    <p:pos x="5443" y="0"/>
    <p:text/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6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253E3-3EB2-4FDF-89CD-1D7BC567D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51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04DAA-2317-4FF8-8DB1-EC6BF9F96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96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1EFC9-433E-4655-9009-1AFD4EFAB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8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F00E0-BB41-478B-B6EF-BA0FCBE79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AA57-7A92-4147-BED2-47AA7D536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5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63CE-0122-4818-A1A7-9E9BAE6C58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8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681F-7E00-46CC-BF5A-CBE7D0496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4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6588-1D45-43FA-96D9-4B8F0FC58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6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AD7C0-8C7C-46A5-8A6D-F12129DCB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79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FA6D-E4E7-4526-A262-B28346993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EC299-28B2-420B-B5BB-2DB375C2D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27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AF42C-604C-429F-B65A-6AC05A8ED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66838" y="3367088"/>
            <a:ext cx="604996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40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>
                <a:solidFill>
                  <a:schemeClr val="bg2"/>
                </a:solidFill>
              </a:rPr>
              <a:t>Разработал ст. препод. ОЭЭ ИШЭ НИ ТПУ                       А.И. Муравлев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47700" y="1638300"/>
            <a:ext cx="7272338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  <a:tabLst>
                <a:tab pos="3944938" algn="l"/>
              </a:tabLst>
            </a:pPr>
            <a:r>
              <a:rPr lang="ru-RU" altLang="ru-RU" sz="2200" b="1" dirty="0" smtClean="0">
                <a:latin typeface="Calibri" pitchFamily="34" charset="0"/>
              </a:rPr>
              <a:t>Основы расчета и проектирования электроснабжения промышленных предприятий</a:t>
            </a:r>
            <a:endParaRPr lang="ru-RU" altLang="ru-RU" sz="22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 smtClean="0">
                <a:latin typeface="Calibri" pitchFamily="34" charset="0"/>
              </a:rPr>
              <a:t>Лекционное </a:t>
            </a:r>
            <a:r>
              <a:rPr lang="ru-RU" altLang="ru-RU" sz="1800" b="1" dirty="0">
                <a:latin typeface="Calibri" pitchFamily="34" charset="0"/>
              </a:rPr>
              <a:t>занятие </a:t>
            </a:r>
            <a:r>
              <a:rPr lang="ru-RU" altLang="ru-RU" sz="1800" b="1" dirty="0" smtClean="0">
                <a:latin typeface="Calibri" pitchFamily="34" charset="0"/>
              </a:rPr>
              <a:t>№4-5</a:t>
            </a:r>
            <a:endParaRPr lang="ru-RU" altLang="ru-RU" sz="18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Технико-экономические расчеты в системах электроснабжения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67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400" b="1" smtClean="0">
                <a:solidFill>
                  <a:schemeClr val="bg2"/>
                </a:solidFill>
                <a:latin typeface="Calibri" pitchFamily="34" charset="0"/>
              </a:rPr>
              <a:t>Содержание занятия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2</a:t>
            </a:r>
          </a:p>
        </p:txBody>
      </p:sp>
      <p:cxnSp>
        <p:nvCxnSpPr>
          <p:cNvPr id="3076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7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grpSp>
        <p:nvGrpSpPr>
          <p:cNvPr id="3079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308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3083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80" name="Объект 1"/>
          <p:cNvSpPr>
            <a:spLocks noGrp="1"/>
          </p:cNvSpPr>
          <p:nvPr>
            <p:ph idx="1"/>
          </p:nvPr>
        </p:nvSpPr>
        <p:spPr>
          <a:xfrm>
            <a:off x="720725" y="1384300"/>
            <a:ext cx="7488238" cy="2774950"/>
          </a:xfrm>
        </p:spPr>
        <p:txBody>
          <a:bodyPr/>
          <a:lstStyle/>
          <a:p>
            <a:endParaRPr lang="ru-RU" altLang="ru-RU" sz="1400" dirty="0"/>
          </a:p>
          <a:p>
            <a:r>
              <a:rPr lang="ru-RU" altLang="ru-RU" sz="1400" dirty="0" smtClean="0"/>
              <a:t>Метод критерия минимальных затрат;</a:t>
            </a:r>
          </a:p>
          <a:p>
            <a:r>
              <a:rPr lang="ru-RU" altLang="ru-RU" sz="1400" dirty="0"/>
              <a:t>Метод критерия </a:t>
            </a:r>
            <a:r>
              <a:rPr lang="ru-RU" altLang="ru-RU" sz="1400" dirty="0" smtClean="0"/>
              <a:t>чистого дисконтированного дохода;</a:t>
            </a:r>
          </a:p>
          <a:p>
            <a:r>
              <a:rPr lang="ru-RU" altLang="ru-RU" sz="1400" dirty="0" smtClean="0"/>
              <a:t>Выбор напряжения питающий сети и трансформаторов ГПП;</a:t>
            </a:r>
          </a:p>
          <a:p>
            <a:r>
              <a:rPr lang="ru-RU" altLang="ru-RU" sz="1400" dirty="0" smtClean="0"/>
              <a:t>Компенсация реактивной мощности синхронным двигателем 6-10 </a:t>
            </a:r>
            <a:r>
              <a:rPr lang="ru-RU" altLang="ru-RU" sz="1400" dirty="0" err="1" smtClean="0"/>
              <a:t>кВ</a:t>
            </a:r>
            <a:r>
              <a:rPr lang="ru-RU" altLang="ru-RU" sz="1400" dirty="0" smtClean="0"/>
              <a:t>;</a:t>
            </a:r>
          </a:p>
          <a:p>
            <a:r>
              <a:rPr lang="ru-RU" altLang="ru-RU" sz="1400" dirty="0" smtClean="0"/>
              <a:t>Компенсация реактивной мощности конденсаторной батареей 6-10 </a:t>
            </a:r>
            <a:r>
              <a:rPr lang="ru-RU" altLang="ru-RU" sz="1400" dirty="0" err="1" smtClean="0"/>
              <a:t>кВ</a:t>
            </a:r>
            <a:r>
              <a:rPr lang="ru-RU" altLang="ru-RU" sz="1400" dirty="0" smtClean="0"/>
              <a:t>;</a:t>
            </a:r>
          </a:p>
          <a:p>
            <a:r>
              <a:rPr lang="ru-RU" altLang="ru-RU" sz="1400" dirty="0" smtClean="0"/>
              <a:t>Выбор цеховых трансформаторов с учетом компенсации реактивной мощности;</a:t>
            </a:r>
            <a:endParaRPr lang="ru-RU" altLang="ru-RU" sz="1400" dirty="0"/>
          </a:p>
          <a:p>
            <a:endParaRPr lang="ru-RU" altLang="ru-RU" sz="1400" dirty="0" smtClean="0"/>
          </a:p>
          <a:p>
            <a:pPr marL="0" indent="0">
              <a:buNone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222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 smtClean="0">
                <a:solidFill>
                  <a:schemeClr val="bg1">
                    <a:lumMod val="50000"/>
                  </a:schemeClr>
                </a:solidFill>
              </a:rPr>
              <a:t>Основная литература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Учебное пособие для 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курсового проектирования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269" y="990302"/>
            <a:ext cx="2601290" cy="365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6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Метод критерия минимальных затрат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017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Метод критерия минимальных затрат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Затраты на установку оборудования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152" y="1134318"/>
            <a:ext cx="4425255" cy="23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921" y="3989767"/>
            <a:ext cx="4384732" cy="3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920" y="4379256"/>
            <a:ext cx="4362487" cy="35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1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Метод критерия минимальных затрат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Затраты на установку </a:t>
            </a:r>
            <a:r>
              <a:rPr lang="ru-RU" sz="1400" b="1" dirty="0" smtClean="0"/>
              <a:t>оборудования</a:t>
            </a: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77" y="1278335"/>
            <a:ext cx="609338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0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Метод </a:t>
            </a:r>
            <a:r>
              <a:rPr lang="ru-RU" altLang="ru-RU" sz="2400" b="1" dirty="0"/>
              <a:t>критерия чистого </a:t>
            </a:r>
            <a:endParaRPr lang="ru-RU" altLang="ru-RU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дисконтированного </a:t>
            </a:r>
            <a:r>
              <a:rPr lang="ru-RU" altLang="ru-RU" sz="2400" b="1" dirty="0"/>
              <a:t>дохода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0528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Метод критерия чистого дисконтированного дохода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Чистый дисконтированный доход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422350"/>
            <a:ext cx="64484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02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Метод критерия чистого дисконтированного дохода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9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Чистый дисконтированный </a:t>
            </a:r>
            <a:r>
              <a:rPr lang="ru-RU" sz="1400" b="1" dirty="0" smtClean="0"/>
              <a:t>доход</a:t>
            </a: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0" y="1221882"/>
            <a:ext cx="4613788" cy="161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836" y="2862510"/>
            <a:ext cx="4466977" cy="194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1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напряжения питающий сети и трансформаторов ГПП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1099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Варианты технико-экономического сравнения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45" y="1710382"/>
            <a:ext cx="629393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Метод критерия чистого дисконтированного дохода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12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Выбор напряжения внешнего электроснабжения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13" y="1250241"/>
            <a:ext cx="5875604" cy="34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02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Варианты внешнего электроснабжения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554906"/>
            <a:ext cx="62293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3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Суммарные приведенные затраты на строительство ЛЭП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55" y="1710382"/>
            <a:ext cx="6200478" cy="2130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25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Суммарные приведенные затраты на строительство ЛЭП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444" y="1350342"/>
            <a:ext cx="5687265" cy="267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62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Суммарные приведенные затраты на строительство ЛЭП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1261875"/>
            <a:ext cx="4752527" cy="340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45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Суммарные приведенные затраты на строительство ЛЭП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34" y="1854398"/>
            <a:ext cx="6235823" cy="1862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45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напряжения питающий сети и трансформаторов ГПП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smtClean="0"/>
              <a:t>18</a:t>
            </a:r>
            <a:endParaRPr lang="ru-RU" altLang="ru-RU" sz="120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/>
              <a:t>Суммарные приведенные затраты на </a:t>
            </a:r>
            <a:r>
              <a:rPr lang="ru-RU" sz="1400" b="1" dirty="0" smtClean="0"/>
              <a:t>установку силового оборудования</a:t>
            </a:r>
            <a:endParaRPr lang="ru-RU" sz="1400" b="1" dirty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01" y="1377666"/>
            <a:ext cx="4393855" cy="12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76" y="2574478"/>
            <a:ext cx="4248472" cy="218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45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Компенсация реактивной </a:t>
            </a:r>
            <a:endParaRPr lang="ru-RU" altLang="ru-RU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мощности </a:t>
            </a:r>
            <a:r>
              <a:rPr lang="ru-RU" altLang="ru-RU" sz="2400" b="1" dirty="0"/>
              <a:t>синхронным двигателем 6-10 </a:t>
            </a:r>
            <a:r>
              <a:rPr lang="ru-RU" altLang="ru-RU" sz="2400" b="1" dirty="0" err="1"/>
              <a:t>кВ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8368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конденсаторной батареей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5" name="Picture 4" descr="виды_ком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0684" y="1002637"/>
            <a:ext cx="6484073" cy="38040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382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синхронным двигателем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Расчет затрат на генерацию реактивной мощности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31" y="1638374"/>
            <a:ext cx="6307665" cy="225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9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синхронным двигателем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22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dirty="0" smtClean="0"/>
              <a:t>Синхронные двигатели и генераторы электростанций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5" y="1566366"/>
            <a:ext cx="4611928" cy="162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85" y="1077491"/>
            <a:ext cx="3298888" cy="313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6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синхронным двигателем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dirty="0" smtClean="0"/>
              <a:t>Регулировочная характеристика синхронной машины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967" y="1206327"/>
            <a:ext cx="4048800" cy="360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6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синхронным двигателем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Потери активной мощности в СД на генерацию реактивной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9" y="1278334"/>
            <a:ext cx="2024818" cy="69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5" y="1998414"/>
            <a:ext cx="4608512" cy="35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869" y="1161710"/>
            <a:ext cx="3341094" cy="3356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4" y="2790502"/>
            <a:ext cx="4595123" cy="1542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26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синхронным двигателем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Затраты на генерацию реактивной мощности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61" y="1176874"/>
            <a:ext cx="5322513" cy="344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24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Компенсация реактивной мощности конденсаторной батареей 6-10 </a:t>
            </a:r>
            <a:r>
              <a:rPr lang="ru-RU" altLang="ru-RU" sz="2400" b="1" dirty="0" err="1"/>
              <a:t>кВ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335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конденсаторной батареей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dirty="0" smtClean="0"/>
              <a:t>Мощность генерируемая батареей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00" y="1285622"/>
            <a:ext cx="6118897" cy="344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77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Компенсация реактивной мощности конденсаторной батареей 6-10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Затраты на генерацию реактивной мощности конденсаторной батареей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94" y="1206326"/>
            <a:ext cx="6183189" cy="323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47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цеховых трансформаторов с учетом компенсации реактивной мощности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910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цеховых трансформаторов с учетом компенсации реактивной мощности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30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Выбор компенсирующих устройств</a:t>
            </a: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991" y="926028"/>
            <a:ext cx="3022872" cy="318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35" y="1206326"/>
            <a:ext cx="4954742" cy="145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3" y="2718494"/>
            <a:ext cx="4873025" cy="42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88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цеховых трансформаторов с учетом компенсации реактивной мощности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31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dirty="0" smtClean="0"/>
              <a:t>Минимальное количество трансформаторов</a:t>
            </a: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41" y="1206326"/>
            <a:ext cx="5195244" cy="19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09" y="3654598"/>
            <a:ext cx="5313396" cy="96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88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dirty="0" smtClean="0">
                <a:latin typeface="+mn-lt"/>
              </a:rPr>
              <a:t>32</a:t>
            </a:r>
            <a:endParaRPr lang="ru-RU" altLang="ru-RU" sz="1200" dirty="0" smtClean="0">
              <a:latin typeface="+mn-lt"/>
            </a:endParaRPr>
          </a:p>
        </p:txBody>
      </p:sp>
      <p:pic>
        <p:nvPicPr>
          <p:cNvPr id="15363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232025" y="1638300"/>
            <a:ext cx="5688013" cy="792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smtClean="0">
                <a:solidFill>
                  <a:srgbClr val="80BF44"/>
                </a:solidFill>
                <a:latin typeface="Calibri" pitchFamily="34" charset="0"/>
              </a:rPr>
              <a:t>СПАСИБО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smtClean="0">
                <a:solidFill>
                  <a:srgbClr val="80BF44"/>
                </a:solidFill>
                <a:latin typeface="Calibri" pitchFamily="34" charset="0"/>
              </a:rPr>
              <a:t>ЗА ВНИМАНИЕ!</a:t>
            </a:r>
          </a:p>
        </p:txBody>
      </p:sp>
      <p:grpSp>
        <p:nvGrpSpPr>
          <p:cNvPr id="15365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536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1536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849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392</Words>
  <Application>Microsoft Office PowerPoint</Application>
  <PresentationFormat>Произвольный</PresentationFormat>
  <Paragraphs>96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Оформление по умолчанию</vt:lpstr>
      <vt:lpstr>Презентация PowerPoint</vt:lpstr>
      <vt:lpstr>Содержание занятия</vt:lpstr>
      <vt:lpstr>Основная литература</vt:lpstr>
      <vt:lpstr>Презентация PowerPoint</vt:lpstr>
      <vt:lpstr>Метод критерия минимальных затрат</vt:lpstr>
      <vt:lpstr>Метод критерия минимальных затрат</vt:lpstr>
      <vt:lpstr>Презентация PowerPoint</vt:lpstr>
      <vt:lpstr>Метод критерия чистого дисконтированного дохода</vt:lpstr>
      <vt:lpstr>Метод критерия чистого дисконтированного дохода</vt:lpstr>
      <vt:lpstr>Презентация PowerPoint</vt:lpstr>
      <vt:lpstr>Выбор напряжения питающий сети и трансформаторов ГПП</vt:lpstr>
      <vt:lpstr>Метод критерия чистого дисконтированного дохода</vt:lpstr>
      <vt:lpstr>Выбор напряжения питающий сети и трансформаторов ГПП</vt:lpstr>
      <vt:lpstr>Выбор напряжения питающий сети и трансформаторов ГПП</vt:lpstr>
      <vt:lpstr>Выбор напряжения питающий сети и трансформаторов ГПП</vt:lpstr>
      <vt:lpstr>Выбор напряжения питающий сети и трансформаторов ГПП</vt:lpstr>
      <vt:lpstr>Выбор напряжения питающий сети и трансформаторов ГПП</vt:lpstr>
      <vt:lpstr>Выбор напряжения питающий сети и трансформаторов ГПП</vt:lpstr>
      <vt:lpstr>Презентация PowerPoint</vt:lpstr>
      <vt:lpstr>Компенсация реактивной мощности конденсаторной батареей 6-10 кВ</vt:lpstr>
      <vt:lpstr>Компенсация реактивной мощности синхронным двигателем 6-10 кВ</vt:lpstr>
      <vt:lpstr>Компенсация реактивной мощности синхронным двигателем 6-10 кВ</vt:lpstr>
      <vt:lpstr>Компенсация реактивной мощности синхронным двигателем 6-10 кВ</vt:lpstr>
      <vt:lpstr>Компенсация реактивной мощности синхронным двигателем 6-10 кВ</vt:lpstr>
      <vt:lpstr>Компенсация реактивной мощности синхронным двигателем 6-10 кВ</vt:lpstr>
      <vt:lpstr>Презентация PowerPoint</vt:lpstr>
      <vt:lpstr>Компенсация реактивной мощности конденсаторной батареей 6-10 кВ</vt:lpstr>
      <vt:lpstr>Компенсация реактивной мощности конденсаторной батареей 6-10 кВ</vt:lpstr>
      <vt:lpstr>Презентация PowerPoint</vt:lpstr>
      <vt:lpstr>Выбор цеховых трансформаторов с учетом компенсации реактивной мощности</vt:lpstr>
      <vt:lpstr>Выбор цеховых трансформаторов с учетом компенсации реактивной мощности</vt:lpstr>
      <vt:lpstr>Презентация PowerPoint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Муравлев Алексей Игоревич</cp:lastModifiedBy>
  <cp:revision>151</cp:revision>
  <dcterms:created xsi:type="dcterms:W3CDTF">2015-03-13T05:37:25Z</dcterms:created>
  <dcterms:modified xsi:type="dcterms:W3CDTF">2019-03-18T03:31:52Z</dcterms:modified>
</cp:coreProperties>
</file>