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40" r:id="rId4"/>
    <p:sldId id="341" r:id="rId5"/>
    <p:sldId id="354" r:id="rId6"/>
    <p:sldId id="343" r:id="rId7"/>
    <p:sldId id="344" r:id="rId8"/>
    <p:sldId id="325" r:id="rId9"/>
    <p:sldId id="348" r:id="rId10"/>
    <p:sldId id="349" r:id="rId11"/>
    <p:sldId id="350" r:id="rId12"/>
    <p:sldId id="328" r:id="rId13"/>
    <p:sldId id="351" r:id="rId14"/>
    <p:sldId id="329" r:id="rId15"/>
    <p:sldId id="330" r:id="rId16"/>
    <p:sldId id="331" r:id="rId17"/>
    <p:sldId id="346" r:id="rId18"/>
    <p:sldId id="347" r:id="rId19"/>
    <p:sldId id="358" r:id="rId20"/>
    <p:sldId id="332" r:id="rId21"/>
    <p:sldId id="352" r:id="rId22"/>
    <p:sldId id="333" r:id="rId23"/>
    <p:sldId id="336" r:id="rId24"/>
    <p:sldId id="353" r:id="rId25"/>
    <p:sldId id="337" r:id="rId26"/>
    <p:sldId id="338" r:id="rId27"/>
    <p:sldId id="356" r:id="rId28"/>
    <p:sldId id="357" r:id="rId29"/>
    <p:sldId id="339" r:id="rId30"/>
    <p:sldId id="355" r:id="rId31"/>
    <p:sldId id="327" r:id="rId32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6" autoAdjust="0"/>
    <p:restoredTop sz="94681" autoAdjust="0"/>
  </p:normalViewPr>
  <p:slideViewPr>
    <p:cSldViewPr>
      <p:cViewPr>
        <p:scale>
          <a:sx n="140" d="100"/>
          <a:sy n="140" d="100"/>
        </p:scale>
        <p:origin x="-186" y="-288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9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7">
    <p:pos x="5443" y="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0">
    <p:pos x="5443" y="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1">
    <p:pos x="5443" y="0"/>
    <p:text/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2">
    <p:pos x="5443" y="0"/>
    <p:text/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3">
    <p:pos x="5443" y="0"/>
    <p:text/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5">
    <p:pos x="5443" y="0"/>
    <p:text/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6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253E3-3EB2-4FDF-89CD-1D7BC567D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51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04DAA-2317-4FF8-8DB1-EC6BF9F96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96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1EFC9-433E-4655-9009-1AFD4EFAB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8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F00E0-BB41-478B-B6EF-BA0FCBE79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EAA57-7A92-4147-BED2-47AA7D536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5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63CE-0122-4818-A1A7-9E9BAE6C58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8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681F-7E00-46CC-BF5A-CBE7D0496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4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6588-1D45-43FA-96D9-4B8F0FC58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6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AD7C0-8C7C-46A5-8A6D-F12129DCB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79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FA6D-E4E7-4526-A262-B28346993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EC299-28B2-420B-B5BB-2DB375C2D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27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AF42C-604C-429F-B65A-6AC05A8ED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66838" y="3367088"/>
            <a:ext cx="604996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40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>
                <a:solidFill>
                  <a:schemeClr val="bg2"/>
                </a:solidFill>
              </a:rPr>
              <a:t>Разработал ст. препод. ОЭЭ ИШЭ НИ ТПУ                       А.И. Муравлев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Основы расчета и проектирования электроснабжения промышленных предприятий</a:t>
            </a:r>
            <a:endParaRPr lang="ru-RU" altLang="ru-RU" sz="22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 smtClean="0">
                <a:latin typeface="Calibri" pitchFamily="34" charset="0"/>
              </a:rPr>
              <a:t>Лекционное занятие №3</a:t>
            </a:r>
            <a:endParaRPr lang="ru-RU" altLang="ru-RU" sz="1800" b="1" dirty="0">
              <a:latin typeface="Calibri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 b="1" dirty="0" smtClean="0">
                <a:latin typeface="Calibri" pitchFamily="34" charset="0"/>
              </a:rPr>
              <a:t>Выбор оборудования в сетях выше 1000 В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67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/>
            <a:r>
              <a:rPr lang="ru-RU" altLang="ru-RU" sz="1400" b="1" smtClean="0">
                <a:solidFill>
                  <a:schemeClr val="bg2"/>
                </a:solidFill>
                <a:latin typeface="Calibri" pitchFamily="34" charset="0"/>
              </a:rPr>
              <a:t>Содержание занятия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2</a:t>
            </a:r>
          </a:p>
        </p:txBody>
      </p:sp>
      <p:cxnSp>
        <p:nvCxnSpPr>
          <p:cNvPr id="3076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7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grpSp>
        <p:nvGrpSpPr>
          <p:cNvPr id="3079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308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3083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80" name="Объект 1"/>
          <p:cNvSpPr>
            <a:spLocks noGrp="1"/>
          </p:cNvSpPr>
          <p:nvPr>
            <p:ph idx="1"/>
          </p:nvPr>
        </p:nvSpPr>
        <p:spPr>
          <a:xfrm>
            <a:off x="720725" y="1384300"/>
            <a:ext cx="7488238" cy="2774950"/>
          </a:xfrm>
        </p:spPr>
        <p:txBody>
          <a:bodyPr/>
          <a:lstStyle/>
          <a:p>
            <a:endParaRPr lang="ru-RU" altLang="ru-RU" sz="1400" dirty="0"/>
          </a:p>
          <a:p>
            <a:r>
              <a:rPr lang="ru-RU" altLang="ru-RU" sz="1400" dirty="0" smtClean="0"/>
              <a:t>Электрооборудование высоковольтных сетей;</a:t>
            </a:r>
          </a:p>
          <a:p>
            <a:r>
              <a:rPr lang="ru-RU" altLang="ru-RU" sz="1400" dirty="0" smtClean="0"/>
              <a:t>Выбор и проверка выключателей напряжением 1…220 </a:t>
            </a:r>
            <a:r>
              <a:rPr lang="ru-RU" altLang="ru-RU" sz="1400" dirty="0" err="1" smtClean="0"/>
              <a:t>кВ</a:t>
            </a:r>
            <a:r>
              <a:rPr lang="ru-RU" altLang="ru-RU" sz="1400" dirty="0" smtClean="0"/>
              <a:t>;</a:t>
            </a:r>
          </a:p>
          <a:p>
            <a:r>
              <a:rPr lang="ru-RU" altLang="ru-RU" sz="1400" dirty="0" smtClean="0"/>
              <a:t>Выбор и проверка предохранителей напряжением выше 1 </a:t>
            </a:r>
            <a:r>
              <a:rPr lang="ru-RU" altLang="ru-RU" sz="1400" dirty="0" err="1" smtClean="0"/>
              <a:t>кВ</a:t>
            </a:r>
            <a:r>
              <a:rPr lang="ru-RU" altLang="ru-RU" sz="1400" dirty="0" smtClean="0"/>
              <a:t>;</a:t>
            </a:r>
          </a:p>
          <a:p>
            <a:r>
              <a:rPr lang="ru-RU" altLang="ru-RU" sz="1400" dirty="0" smtClean="0"/>
              <a:t>Выбор и проверка разъединителей, отделителей и короткозамыкателей;</a:t>
            </a:r>
          </a:p>
          <a:p>
            <a:r>
              <a:rPr lang="ru-RU" altLang="ru-RU" sz="1400" dirty="0" smtClean="0"/>
              <a:t>Выбор и проверка трансформаторов тока;</a:t>
            </a:r>
          </a:p>
          <a:p>
            <a:r>
              <a:rPr lang="ru-RU" altLang="ru-RU" sz="1400" dirty="0" smtClean="0"/>
              <a:t>Выбор трансформаторов напряжения;</a:t>
            </a:r>
          </a:p>
          <a:p>
            <a:r>
              <a:rPr lang="ru-RU" altLang="ru-RU" sz="1400" dirty="0" smtClean="0"/>
              <a:t>Учет электрической энергии в сетях выше 1000 В.</a:t>
            </a:r>
          </a:p>
          <a:p>
            <a:endParaRPr lang="ru-RU" altLang="ru-RU" sz="1400" dirty="0" smtClean="0"/>
          </a:p>
          <a:p>
            <a:pPr marL="0" indent="0">
              <a:buNone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222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Электрооборудование высоковольтных сетей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2081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Электрооборудование высоковольтных сетей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6" name="Picture 2" descr="D:\Работа2018\ТПУ_РАБОТА_УЧЕБНАЯ_2018\Основы снабжения\Осн_эл_заоч_2012\ПЛАКАТЫ_оборудование_ЭСПП\Рисунок_42_стр_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93" y="846286"/>
            <a:ext cx="5552273" cy="396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Электрооборудование высоковольтных сетей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2290" name="Picture 2" descr="D:\Работа2018\ТПУ_РАБОТА_УЧЕБНАЯ_2018\Основы снабжения\Осн_эл_заоч_2012\ПЛАКАТЫ_оборудование_ЭСПП\Рисунок_41_стр_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85" y="846286"/>
            <a:ext cx="5564125" cy="397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1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Электрооборудование высоковольтных сетей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2050" name="Picture 2" descr="D:\Работа2018\ТПУ_РАБОТА_УЧЕБНАЯ_2018\Основы снабжения\Осн_эл_заоч_2012\ПЛАКАТЫ_оборудование_ЭСПП\Рисунок_40_стр_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00" y="846708"/>
            <a:ext cx="5645311" cy="40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1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Электрооборудование высоковольтных сетей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1266" name="Picture 2" descr="D:\Работа2018\ТПУ_РАБОТА_УЧЕБНАЯ_2018\Основы снабжения\Осн_эл_заоч_2012\ПЛАКАТЫ_оборудование_ЭСПП\Рисунок_1_стр_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36" y="881827"/>
            <a:ext cx="5550803" cy="392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0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и проверка выключателей напряжением 1…220 </a:t>
            </a:r>
            <a:r>
              <a:rPr lang="ru-RU" altLang="ru-RU" sz="2400" b="1" dirty="0" err="1"/>
              <a:t>кВ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357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выключателей напряжением 1…220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9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6146" name="Picture 2" descr="D:\Работа2018\ТПУ_РАБОТА_УЧЕБНАЯ_2018\Основы снабжения\Осн_эл_заоч_2012\ПЛАКАТЫ_оборудование_ЭСПП\Рисунок_14_стр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455" y="846286"/>
            <a:ext cx="5512352" cy="389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8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выключателей напряжением 1…220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7170" name="Picture 2" descr="D:\Работа2018\ТПУ_РАБОТА_УЧЕБНАЯ_2018\Основы снабжения\Осн_эл_заоч_2012\ПЛАКАТЫ_оборудование_ЭСПП\Рисунок_15_стр_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75" y="832855"/>
            <a:ext cx="5471241" cy="390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8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выключателей напряжением 1…220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</p:spPr>
            <p:txBody>
              <a:bodyPr/>
              <a:lstStyle/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напряжению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ном.в</m:t>
                          </m:r>
                        </m:sub>
                      </m:sSub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ном.сети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:r>
                  <a:rPr lang="ru-RU" altLang="ru-RU" sz="1400" b="1" dirty="0" smtClean="0"/>
                  <a:t>По току продолжительного режима</a:t>
                </a:r>
              </a:p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ном.в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па</m:t>
                          </m:r>
                        </m:sub>
                      </m:sSub>
                    </m:oMath>
                  </m:oMathPara>
                </a14:m>
                <a:endParaRPr lang="ru-RU" alt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па</m:t>
                        </m:r>
                      </m:sub>
                    </m:sSub>
                  </m:oMath>
                </a14:m>
                <a:r>
                  <a:rPr lang="ru-RU" altLang="ru-RU" sz="1400" dirty="0" smtClean="0"/>
                  <a:t> - ток послеаварийного режима, кА;</a:t>
                </a:r>
              </a:p>
              <a:p>
                <a:pPr marL="0" indent="0" algn="just">
                  <a:buFontTx/>
                  <a:buNone/>
                  <a:defRPr/>
                </a:pPr>
                <a:endParaRPr lang="ru-RU" altLang="ru-RU" sz="400" b="1" dirty="0" smtClean="0"/>
              </a:p>
              <a:p>
                <a:pPr marL="0" indent="0" algn="just">
                  <a:buFontTx/>
                  <a:buNone/>
                  <a:defRPr/>
                </a:pPr>
                <a:r>
                  <a:rPr lang="ru-RU" altLang="ru-RU" sz="1400" b="1" dirty="0" smtClean="0"/>
                  <a:t>По отключающей способности</a:t>
                </a:r>
              </a:p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отк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п</m:t>
                          </m:r>
                          <m:r>
                            <a:rPr lang="ru-RU" sz="140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sub>
                      </m:sSub>
                    </m:oMath>
                  </m:oMathPara>
                </a14:m>
                <a:endParaRPr lang="ru-RU" alt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п</m:t>
                        </m:r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𝜏</m:t>
                        </m:r>
                      </m:sub>
                    </m:sSub>
                  </m:oMath>
                </a14:m>
                <a:r>
                  <a:rPr lang="ru-RU" altLang="ru-RU" sz="1400" dirty="0" smtClean="0"/>
                  <a:t> - действующее значение периодической составляющей тока КЗ;</a:t>
                </a:r>
              </a:p>
              <a:p>
                <a:pPr marL="0" indent="0" algn="just">
                  <a:buNone/>
                  <a:defRPr/>
                </a:pPr>
                <a:endParaRPr lang="ru-RU" altLang="ru-RU" sz="1400" dirty="0" smtClean="0"/>
              </a:p>
              <a:p>
                <a:pPr marL="0" indent="0" algn="just">
                  <a:buNone/>
                  <a:defRPr/>
                </a:pPr>
                <a:r>
                  <a:rPr lang="ru-RU" altLang="ru-RU" sz="1400" b="1" dirty="0" smtClean="0"/>
                  <a:t>По термической стойкости</a:t>
                </a:r>
              </a:p>
              <a:p>
                <a:pPr marL="0" indent="0" algn="just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ru-RU" sz="1400" b="0" i="1" smtClean="0">
                                  <a:latin typeface="Cambria Math"/>
                                </a:rPr>
                                <m:t>терм</m:t>
                              </m:r>
                            </m:sub>
                          </m:sSub>
                        </m:e>
                        <m:sup>
                          <m:r>
                            <a:rPr lang="ru-RU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терм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altLang="ru-RU" sz="1400" dirty="0" smtClean="0"/>
              </a:p>
              <a:p>
                <a:pPr marL="0" indent="0" algn="just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ru-RU" sz="1400" dirty="0" smtClean="0"/>
                  <a:t> - </a:t>
                </a:r>
                <a:r>
                  <a:rPr lang="ru-RU" altLang="ru-RU" sz="1400" dirty="0" smtClean="0"/>
                  <a:t>тепловой импульс тока КЗ;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терм</m:t>
                        </m:r>
                      </m:sub>
                    </m:sSub>
                  </m:oMath>
                </a14:m>
                <a:r>
                  <a:rPr lang="ru-RU" altLang="ru-RU" sz="1400" dirty="0" smtClean="0"/>
                  <a:t> - предельный ток термической стойкости;</a:t>
                </a:r>
                <a14:m>
                  <m:oMath xmlns:m="http://schemas.openxmlformats.org/officeDocument/2006/math">
                    <m:r>
                      <a:rPr lang="ru-RU" sz="1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терм</m:t>
                        </m:r>
                      </m:sub>
                    </m:sSub>
                  </m:oMath>
                </a14:m>
                <a:r>
                  <a:rPr lang="ru-RU" altLang="ru-RU" sz="1400" dirty="0" smtClean="0"/>
                  <a:t> - время протекания термической стойкости;</a:t>
                </a:r>
              </a:p>
              <a:p>
                <a:pPr marL="0" indent="0" algn="just">
                  <a:buNone/>
                  <a:defRPr/>
                </a:pPr>
                <a:endParaRPr lang="ru-RU" altLang="ru-RU" sz="500" dirty="0" smtClean="0"/>
              </a:p>
              <a:p>
                <a:pPr marL="0" indent="0" algn="just">
                  <a:buNone/>
                  <a:defRPr/>
                </a:pPr>
                <a:r>
                  <a:rPr lang="ru-RU" altLang="ru-RU" sz="1400" b="1" dirty="0" smtClean="0"/>
                  <a:t>По электродинамической стойкости</a:t>
                </a:r>
              </a:p>
              <a:p>
                <a:pPr marL="0" indent="0" algn="just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дин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уд</m:t>
                          </m:r>
                        </m:sub>
                      </m:sSub>
                    </m:oMath>
                  </m:oMathPara>
                </a14:m>
                <a:endParaRPr lang="ru-RU" altLang="ru-RU" sz="1400" dirty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  <a:blipFill rotWithShape="1">
                <a:blip r:embed="rId3"/>
                <a:stretch>
                  <a:fillRect l="-365" t="-313" r="-4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28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и проверка предохранителей напряжением выше 1 </a:t>
            </a:r>
            <a:r>
              <a:rPr lang="ru-RU" altLang="ru-RU" sz="2400" b="1" dirty="0" err="1"/>
              <a:t>кВ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предохранителей напряжением выше 1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13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8194" name="Picture 2" descr="D:\Работа2018\ТПУ_РАБОТА_УЧЕБНАЯ_2018\Основы снабжения\Осн_эл_заоч_2012\ПЛАКАТЫ_оборудование_ЭСПП\Рисунок_13_стр_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94" y="828823"/>
            <a:ext cx="5616599" cy="397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71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предохранителей напряжением выше 1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</a:rPr>
              <a:t>кВ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</p:spPr>
            <p:txBody>
              <a:bodyPr/>
              <a:lstStyle/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dirty="0" smtClean="0"/>
                  <a:t>По номинальному напряжению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ПР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ном.сети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dirty="0" smtClean="0"/>
                  <a:t>По току продолжительного режима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ПР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ВС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ПА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dirty="0" smtClean="0"/>
                  <a:t>По отключающей способности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откл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п0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  <a:ea typeface="Cambria Math"/>
                          </a:rPr>
                          <m:t>п</m:t>
                        </m:r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1400" dirty="0" smtClean="0"/>
                  <a:t> - действующее значение периодической составляющей тока КЗ;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  <a:blipFill rotWithShape="1">
                <a:blip r:embed="rId3"/>
                <a:stretch>
                  <a:fillRect t="-3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Выбор </a:t>
            </a:r>
            <a:r>
              <a:rPr lang="ru-RU" altLang="ru-RU" sz="2400" b="1" dirty="0"/>
              <a:t>и проверка разъединителей, отделителей и </a:t>
            </a:r>
            <a:r>
              <a:rPr lang="ru-RU" altLang="ru-RU" sz="2400" b="1" dirty="0" smtClean="0"/>
              <a:t>короткозамыкателей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разъединителей, отделителей и </a:t>
            </a:r>
            <a:r>
              <a:rPr lang="ru-RU" altLang="ru-RU" sz="1200" b="1" dirty="0" smtClean="0">
                <a:solidFill>
                  <a:schemeClr val="bg1">
                    <a:lumMod val="50000"/>
                  </a:schemeClr>
                </a:solidFill>
              </a:rPr>
              <a:t>короткозамыкателей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16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3074" name="Picture 2" descr="D:\Работа2018\ТПУ_РАБОТА_УЧЕБНАЯ_2018\Основы снабжения\Осн_эл_заоч_2012\ПЛАКАТЫ_оборудование_ЭСПП\Рисунок_30_стр_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58" y="846286"/>
            <a:ext cx="5475535" cy="391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разъединителей, отделителей и </a:t>
            </a:r>
            <a:r>
              <a:rPr lang="ru-RU" altLang="ru-RU" sz="1200" b="1" dirty="0" smtClean="0">
                <a:solidFill>
                  <a:schemeClr val="bg1">
                    <a:lumMod val="50000"/>
                  </a:schemeClr>
                </a:solidFill>
              </a:rPr>
              <a:t>короткозамыкателей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4098" name="Picture 2" descr="D:\Работа2018\ТПУ_РАБОТА_УЧЕБНАЯ_2018\Основы снабжения\Осн_эл_заоч_2012\ПЛАКАТЫ_оборудование_ЭСПП\Рисунок_27_стр_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75" y="846286"/>
            <a:ext cx="5517607" cy="390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8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разъединителей, отделителей и </a:t>
            </a:r>
            <a:r>
              <a:rPr lang="ru-RU" altLang="ru-RU" sz="1200" b="1" dirty="0" smtClean="0">
                <a:solidFill>
                  <a:schemeClr val="bg1">
                    <a:lumMod val="50000"/>
                  </a:schemeClr>
                </a:solidFill>
              </a:rPr>
              <a:t>короткозамыкателей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5122" name="Picture 2" descr="D:\Работа2018\ТПУ_РАБОТА_УЧЕБНАЯ_2018\Основы снабжения\Осн_эл_заоч_2012\ПЛАКАТЫ_оборудование_ЭСПП\Рисунок_26_стр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94" y="846286"/>
            <a:ext cx="5481286" cy="391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8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и проверка разъединителей, отделителей и короткозамыкателей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19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</p:spPr>
            <p:txBody>
              <a:bodyPr/>
              <a:lstStyle/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</a:t>
                </a:r>
                <a:r>
                  <a:rPr lang="ru-RU" sz="1400" b="1" dirty="0"/>
                  <a:t>напряжению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ном.сети</m:t>
                          </m:r>
                        </m:sub>
                      </m:sSub>
                    </m:oMath>
                  </m:oMathPara>
                </a14:m>
                <a:endParaRPr lang="ru-RU" sz="1400" dirty="0"/>
              </a:p>
              <a:p>
                <a:pPr marL="0" indent="0" algn="just">
                  <a:buFontTx/>
                  <a:buNone/>
                  <a:defRPr/>
                </a:pPr>
                <a:r>
                  <a:rPr lang="ru-RU" altLang="ru-RU" sz="1400" b="1" dirty="0"/>
                  <a:t>По току продолжительного </a:t>
                </a:r>
                <a:r>
                  <a:rPr lang="ru-RU" altLang="ru-RU" sz="1400" b="1" dirty="0" smtClean="0"/>
                  <a:t>режима </a:t>
                </a:r>
                <a:r>
                  <a:rPr lang="ru-RU" altLang="ru-RU" sz="1400" dirty="0" smtClean="0"/>
                  <a:t>(кроме короткозамыкателя)</a:t>
                </a:r>
                <a:endParaRPr lang="ru-RU" altLang="ru-RU" sz="1400" dirty="0"/>
              </a:p>
              <a:p>
                <a:pPr marL="0" indent="0" algn="just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</m:t>
                          </m:r>
                          <m:r>
                            <a:rPr lang="ru-RU" sz="1400" b="0" i="1" smtClean="0">
                              <a:latin typeface="Cambria Math"/>
                            </a:rPr>
                            <m:t>р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па</m:t>
                          </m:r>
                        </m:sub>
                      </m:sSub>
                    </m:oMath>
                  </m:oMathPara>
                </a14:m>
                <a:endParaRPr lang="ru-RU" altLang="ru-RU" sz="1400" dirty="0"/>
              </a:p>
              <a:p>
                <a:pPr marL="0" indent="0" algn="just"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па</m:t>
                        </m:r>
                      </m:sub>
                    </m:sSub>
                  </m:oMath>
                </a14:m>
                <a:r>
                  <a:rPr lang="ru-RU" altLang="ru-RU" sz="1400" dirty="0"/>
                  <a:t> - ток послеаварийного режима, кА;</a:t>
                </a:r>
              </a:p>
              <a:p>
                <a:pPr marL="0" indent="0" algn="just">
                  <a:buFontTx/>
                  <a:buNone/>
                  <a:defRPr/>
                </a:pPr>
                <a:endParaRPr lang="ru-RU" altLang="ru-RU" sz="400" b="1" dirty="0"/>
              </a:p>
              <a:p>
                <a:pPr marL="0" indent="0" algn="just">
                  <a:buNone/>
                  <a:defRPr/>
                </a:pPr>
                <a:endParaRPr lang="ru-RU" altLang="ru-RU" sz="800" b="1" dirty="0" smtClean="0"/>
              </a:p>
              <a:p>
                <a:pPr marL="0" indent="0" algn="just">
                  <a:buNone/>
                  <a:defRPr/>
                </a:pPr>
                <a:r>
                  <a:rPr lang="ru-RU" altLang="ru-RU" sz="1400" b="1" dirty="0" smtClean="0"/>
                  <a:t>По </a:t>
                </a:r>
                <a:r>
                  <a:rPr lang="ru-RU" altLang="ru-RU" sz="1400" b="1" dirty="0"/>
                  <a:t>термической стойкости</a:t>
                </a:r>
              </a:p>
              <a:p>
                <a:pPr marL="0" indent="0" algn="just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ru-RU" sz="1400" i="1">
                                  <a:latin typeface="Cambria Math"/>
                                </a:rPr>
                                <m:t>терм</m:t>
                              </m:r>
                            </m:sub>
                          </m:sSub>
                        </m:e>
                        <m:sup>
                          <m:r>
                            <a:rPr lang="ru-RU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терм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altLang="ru-RU" sz="1400" dirty="0"/>
              </a:p>
              <a:p>
                <a:pPr marL="0" indent="0" algn="just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ru-RU" sz="1400" dirty="0"/>
                  <a:t> - </a:t>
                </a:r>
                <a:r>
                  <a:rPr lang="ru-RU" altLang="ru-RU" sz="1400" dirty="0"/>
                  <a:t>тепловой импульс тока КЗ; </a:t>
                </a:r>
                <a:endParaRPr lang="ru-RU" altLang="ru-RU" sz="1400" dirty="0" smtClean="0"/>
              </a:p>
              <a:p>
                <a:pPr marL="0" indent="0" algn="just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терм</m:t>
                        </m:r>
                      </m:sub>
                    </m:sSub>
                  </m:oMath>
                </a14:m>
                <a:r>
                  <a:rPr lang="ru-RU" altLang="ru-RU" sz="1400" dirty="0"/>
                  <a:t> - предельный ток термической стойкости;</a:t>
                </a:r>
                <a:endParaRPr lang="ru-RU" altLang="ru-RU" sz="1400" dirty="0" smtClean="0"/>
              </a:p>
              <a:p>
                <a:pPr marL="0" indent="0" algn="just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терм</m:t>
                        </m:r>
                      </m:sub>
                    </m:sSub>
                  </m:oMath>
                </a14:m>
                <a:r>
                  <a:rPr lang="ru-RU" altLang="ru-RU" sz="1400" dirty="0"/>
                  <a:t> - время протекания термической стойкости;</a:t>
                </a:r>
              </a:p>
              <a:p>
                <a:pPr marL="0" indent="0" algn="just">
                  <a:buNone/>
                  <a:defRPr/>
                </a:pPr>
                <a:endParaRPr lang="ru-RU" altLang="ru-RU" sz="500" dirty="0"/>
              </a:p>
              <a:p>
                <a:pPr marL="0" indent="0" algn="just">
                  <a:buNone/>
                  <a:defRPr/>
                </a:pPr>
                <a:r>
                  <a:rPr lang="ru-RU" altLang="ru-RU" sz="1400" b="1" dirty="0"/>
                  <a:t>По электродинамической стойкости</a:t>
                </a:r>
              </a:p>
              <a:p>
                <a:pPr marL="0" indent="0" algn="just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𝑖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дин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  <a:ea typeface="Cambria Math"/>
                            </a:rPr>
                            <m:t>уд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  <a:blipFill rotWithShape="1">
                <a:blip r:embed="rId3"/>
                <a:stretch>
                  <a:fillRect l="-365" t="-3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1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и проверка трансформаторов тока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>
                <a:solidFill>
                  <a:schemeClr val="bg1">
                    <a:lumMod val="50000"/>
                  </a:schemeClr>
                </a:solidFill>
              </a:rPr>
              <a:t>Выбор и проверка трансформаторов тока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21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3" name="Picture 2" descr="D:\Работа2018\ТПУ_РАБОТА_УЧЕБНАЯ_2018\Основы снабжения\Осн_эл_заоч_2012\ПЛАКАТЫ_оборудование_ЭСПП\Рисунок_3_стр_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76" y="846286"/>
            <a:ext cx="549923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5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dirty="0">
                <a:solidFill>
                  <a:schemeClr val="bg1">
                    <a:lumMod val="50000"/>
                  </a:schemeClr>
                </a:solidFill>
              </a:rPr>
              <a:t>Выбор и проверка трансформаторов тока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22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4" y="846138"/>
                <a:ext cx="5112022" cy="3887787"/>
              </a:xfrm>
            </p:spPr>
            <p:txBody>
              <a:bodyPr/>
              <a:lstStyle/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Класс точности: </a:t>
                </a:r>
                <a:r>
                  <a:rPr lang="ru-RU" sz="1400" dirty="0" smtClean="0"/>
                  <a:t>0.2, 0.5, 1, 3, 10;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en-US" sz="105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Ток вторичной обмотки:</a:t>
                </a:r>
                <a:r>
                  <a:rPr lang="ru-RU" sz="1400" dirty="0" smtClean="0"/>
                  <a:t> 5, 1 А;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en-US" sz="105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номинальному напряжению: 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ном.тт</m:t>
                          </m:r>
                        </m:sub>
                      </m:sSub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ном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сети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току и мощности нагрузки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ном.тт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па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па</m:t>
                        </m:r>
                      </m:sub>
                    </m:sSub>
                  </m:oMath>
                </a14:m>
                <a:r>
                  <a:rPr lang="ru-RU" sz="1400" dirty="0" smtClean="0"/>
                  <a:t> - ток послеаварийного режима, А;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ном.тт</m:t>
                        </m:r>
                        <m:r>
                          <a:rPr lang="en-US" sz="1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400" dirty="0" smtClean="0"/>
                  <a:t> - ток первичной обмотки трансформатора тока, А;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ном.тт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ru-RU" sz="1400" i="1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  <a:ea typeface="Cambria Math"/>
                            </a:rPr>
                            <m:t>расч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ru-RU" sz="1400" i="1">
                            <a:latin typeface="Cambria Math"/>
                            <a:ea typeface="Cambria Math"/>
                          </a:rPr>
                          <m:t>расч</m:t>
                        </m:r>
                      </m:sub>
                    </m:sSub>
                  </m:oMath>
                </a14:m>
                <a:r>
                  <a:rPr lang="en-US" sz="1400" dirty="0" smtClean="0"/>
                  <a:t> - </a:t>
                </a:r>
                <a:r>
                  <a:rPr lang="ru-RU" sz="1400" dirty="0" smtClean="0"/>
                  <a:t>расчетная нагрузка вторичной обмотки </a:t>
                </a:r>
                <a:r>
                  <a:rPr lang="ru-RU" sz="1400" dirty="0" err="1" smtClean="0"/>
                  <a:t>тт</a:t>
                </a:r>
                <a:r>
                  <a:rPr lang="ru-RU" sz="1400" dirty="0" smtClean="0"/>
                  <a:t>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ном.тт</m:t>
                        </m:r>
                        <m:r>
                          <a:rPr lang="en-US" sz="1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400" dirty="0" smtClean="0"/>
                  <a:t> - допустимая мощность вторичной обмотки;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dirty="0" smtClean="0"/>
                  <a:t>По термической стойкости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терм</m:t>
                          </m:r>
                        </m:sub>
                      </m:sSub>
                      <m:r>
                        <a:rPr lang="ru-RU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1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ru-RU" sz="1400" b="0" i="1" smtClean="0">
                                  <a:latin typeface="Cambria Math"/>
                                </a:rPr>
                                <m:t>кз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ru-RU" sz="1400" b="0" i="1" smtClean="0">
                                      <a:latin typeface="Cambria Math"/>
                                    </a:rPr>
                                    <m:t>кз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ru-RU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ru-RU" sz="1400" i="1">
                                  <a:latin typeface="Cambria Math"/>
                                </a:rPr>
                                <m:t>ном.тт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электродинамической стойкости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уд</m:t>
                          </m:r>
                        </m:sub>
                      </m:sSub>
                      <m:r>
                        <a:rPr lang="en-US" sz="1400" i="1" smtClean="0">
                          <a:latin typeface="Cambria Math"/>
                          <a:ea typeface="Cambria Math"/>
                        </a:rPr>
                        <m:t>≥</m:t>
                      </m:r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уд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ru-RU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14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14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ru-RU" sz="1400" i="1">
                              <a:latin typeface="Cambria Math"/>
                            </a:rPr>
                            <m:t>ном.тт</m:t>
                          </m:r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4" y="846138"/>
                <a:ext cx="5112022" cy="3887787"/>
              </a:xfrm>
              <a:blipFill rotWithShape="1">
                <a:blip r:embed="rId3"/>
                <a:stretch>
                  <a:fillRect t="-313" r="-358" b="-12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Объект 1"/>
              <p:cNvSpPr txBox="1">
                <a:spLocks/>
              </p:cNvSpPr>
              <p:nvPr/>
            </p:nvSpPr>
            <p:spPr bwMode="auto">
              <a:xfrm>
                <a:off x="4459205" y="4014638"/>
                <a:ext cx="4181558" cy="8716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77148" tIns="38574" rIns="77148" bIns="38574" numCol="1" anchor="t" anchorCtr="0" compatLnSpc="1">
                <a:prstTxWarp prst="textNoShape">
                  <a:avLst/>
                </a:prstTxWarp>
              </a:bodyPr>
              <a:lstStyle>
                <a:lvl1pPr marL="288925" indent="-288925" algn="l" defTabSz="771525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7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27063" indent="-241300" algn="l" defTabSz="771525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963613" indent="-192088" algn="l" defTabSz="771525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349375" indent="-192088" algn="l" defTabSz="771525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700">
                    <a:solidFill>
                      <a:schemeClr val="tx1"/>
                    </a:solidFill>
                    <a:latin typeface="+mn-lt"/>
                  </a:defRPr>
                </a:lvl4pPr>
                <a:lvl5pPr marL="1735138" indent="-192088" algn="l" defTabSz="771525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700">
                    <a:solidFill>
                      <a:schemeClr val="tx1"/>
                    </a:solidFill>
                    <a:latin typeface="+mn-lt"/>
                  </a:defRPr>
                </a:lvl5pPr>
                <a:lvl6pPr marL="2192338" indent="-192088" algn="l" defTabSz="771525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700">
                    <a:solidFill>
                      <a:schemeClr val="tx1"/>
                    </a:solidFill>
                    <a:latin typeface="+mn-lt"/>
                  </a:defRPr>
                </a:lvl6pPr>
                <a:lvl7pPr marL="2649538" indent="-192088" algn="l" defTabSz="771525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700">
                    <a:solidFill>
                      <a:schemeClr val="tx1"/>
                    </a:solidFill>
                    <a:latin typeface="+mn-lt"/>
                  </a:defRPr>
                </a:lvl7pPr>
                <a:lvl8pPr marL="3106738" indent="-192088" algn="l" defTabSz="771525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700">
                    <a:solidFill>
                      <a:schemeClr val="tx1"/>
                    </a:solidFill>
                    <a:latin typeface="+mn-lt"/>
                  </a:defRPr>
                </a:lvl8pPr>
                <a:lvl9pPr marL="3563938" indent="-192088" algn="l" defTabSz="771525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7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ru-RU" sz="1400" i="1">
                            <a:latin typeface="Cambria Math"/>
                          </a:rPr>
                          <m:t>терм</m:t>
                        </m:r>
                      </m:sub>
                    </m:sSub>
                  </m:oMath>
                </a14:m>
                <a:r>
                  <a:rPr lang="en-US" sz="1400" kern="0" dirty="0" smtClean="0"/>
                  <a:t> - </a:t>
                </a:r>
                <a:r>
                  <a:rPr lang="ru-RU" sz="1400" kern="0" dirty="0" smtClean="0"/>
                  <a:t>термическая </a:t>
                </a:r>
                <a:r>
                  <a:rPr lang="ru-RU" sz="1400" kern="0" dirty="0" err="1" smtClean="0"/>
                  <a:t>стойкомть</a:t>
                </a:r>
                <a:r>
                  <a:rPr lang="ru-RU" sz="1400" kern="0" dirty="0" smtClean="0"/>
                  <a:t> односекундным или четырехсекундным током КЗ;</a:t>
                </a:r>
              </a:p>
              <a:p>
                <a:pPr marL="0" indent="0" algn="just">
                  <a:spcBef>
                    <a:spcPts val="24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уд</m:t>
                        </m:r>
                      </m:sub>
                    </m:sSub>
                  </m:oMath>
                </a14:m>
                <a:r>
                  <a:rPr lang="ru-RU" sz="1400" kern="0" dirty="0" smtClean="0"/>
                  <a:t> - номинальная предельная кратность.</a:t>
                </a:r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kern="0" dirty="0" smtClean="0"/>
              </a:p>
            </p:txBody>
          </p:sp>
        </mc:Choice>
        <mc:Fallback>
          <p:sp>
            <p:nvSpPr>
              <p:cNvPr id="13" name="Объект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59205" y="4014638"/>
                <a:ext cx="4181558" cy="871687"/>
              </a:xfrm>
              <a:prstGeom prst="rect">
                <a:avLst/>
              </a:prstGeom>
              <a:blipFill rotWithShape="1">
                <a:blip r:embed="rId4"/>
                <a:stretch>
                  <a:fillRect l="-583" t="-2098" r="-8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Выбор трансформаторов напряжения</a:t>
            </a:r>
            <a:endParaRPr lang="ru-RU" altLang="ru-RU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трансформаторов напряжения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24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0242" name="Picture 2" descr="D:\Работа2018\ТПУ_РАБОТА_УЧЕБНАЯ_2018\Основы снабжения\Осн_эл_заоч_2012\ПЛАКАТЫ_оборудование_ЭСПП\Рисунок_2_стр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681" y="936625"/>
            <a:ext cx="5374836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52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Выбор трансформаторов напряжения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25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</p:spPr>
            <p:txBody>
              <a:bodyPr/>
              <a:lstStyle/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номинальному напряжению:</a:t>
                </a:r>
                <a:r>
                  <a:rPr lang="ru-RU" sz="1400" dirty="0" smtClean="0"/>
                  <a:t>   </a:t>
                </a:r>
                <a14:m>
                  <m:oMath xmlns:m="http://schemas.openxmlformats.org/officeDocument/2006/math">
                    <m:r>
                      <a:rPr lang="ru-RU" sz="1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sz="1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тр</m:t>
                        </m:r>
                      </m:sub>
                    </m:sSub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ном</m:t>
                        </m:r>
                        <m:r>
                          <a:rPr lang="en-US" sz="1400" b="0" i="1" smtClean="0">
                            <a:latin typeface="Cambria Math"/>
                          </a:rPr>
                          <m:t>.</m:t>
                        </m:r>
                        <m:r>
                          <a:rPr lang="ru-RU" sz="1400" b="0" i="1" smtClean="0">
                            <a:latin typeface="Cambria Math"/>
                          </a:rPr>
                          <m:t>сети</m:t>
                        </m:r>
                      </m:sub>
                    </m:sSub>
                  </m:oMath>
                </a14:m>
                <a:endParaRPr lang="ru-RU" sz="1400" b="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классу точности: </a:t>
                </a:r>
                <a:r>
                  <a:rPr lang="ru-RU" sz="1400" dirty="0" smtClean="0"/>
                  <a:t>0.2, 0.5, 1, 3;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конструкции: </a:t>
                </a:r>
                <a:r>
                  <a:rPr lang="ru-RU" sz="1400" dirty="0" smtClean="0"/>
                  <a:t>однофазные или трехфазные (до 10 </a:t>
                </a:r>
                <a:r>
                  <a:rPr lang="ru-RU" sz="1400" dirty="0" err="1" smtClean="0"/>
                  <a:t>кВ</a:t>
                </a:r>
                <a:r>
                  <a:rPr lang="ru-RU" sz="1400" dirty="0" smtClean="0"/>
                  <a:t>);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схеме соединения обмоток:</a:t>
                </a:r>
                <a:r>
                  <a:rPr lang="ru-RU" sz="1400" dirty="0" smtClean="0"/>
                  <a:t> звезда, треугольник, разомкнутый треугольник;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назначению: </a:t>
                </a:r>
                <a:r>
                  <a:rPr lang="ru-RU" sz="1400" dirty="0" smtClean="0"/>
                  <a:t>подключение контрольно-измерительных приборов, релейных защит, контроля изоляции;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r>
                  <a:rPr lang="ru-RU" sz="1400" b="1" dirty="0" smtClean="0"/>
                  <a:t>По напряжению вторичной обмотки: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400" b="0" i="1" smtClean="0">
                            <a:latin typeface="Cambria Math"/>
                          </a:rPr>
                          <m:t>100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1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ru-RU" sz="14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ru-RU" sz="1400" b="0" i="1" smtClean="0">
                        <a:latin typeface="Cambria Math"/>
                      </a:rPr>
                      <m:t>, 100 В</m:t>
                    </m:r>
                  </m:oMath>
                </a14:m>
                <a:r>
                  <a:rPr lang="ru-RU" sz="1400" dirty="0" smtClean="0"/>
                  <a:t>;</a:t>
                </a:r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 smtClean="0"/>
              </a:p>
              <a:p>
                <a:pPr marL="0" indent="216000" algn="just">
                  <a:spcBef>
                    <a:spcPts val="24"/>
                  </a:spcBef>
                  <a:buFontTx/>
                  <a:buNone/>
                  <a:defRPr/>
                </a:pPr>
                <a:endParaRPr lang="ru-RU" sz="1400" dirty="0"/>
              </a:p>
              <a:p>
                <a:pPr marL="0" indent="0" algn="just">
                  <a:buFontTx/>
                  <a:buNone/>
                  <a:defRPr/>
                </a:pPr>
                <a:endParaRPr lang="ru-RU" altLang="ru-RU" sz="14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463" y="846138"/>
                <a:ext cx="8351837" cy="3887787"/>
              </a:xfrm>
              <a:blipFill rotWithShape="1">
                <a:blip r:embed="rId3"/>
                <a:stretch>
                  <a:fillRect l="-365" r="-4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647700" y="1925638"/>
            <a:ext cx="72723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24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 dirty="0"/>
              <a:t>Учет электрической </a:t>
            </a:r>
            <a:r>
              <a:rPr lang="ru-RU" altLang="ru-RU" sz="2400" b="1" dirty="0" smtClean="0"/>
              <a:t>энергии</a:t>
            </a:r>
            <a:endParaRPr lang="ru-RU" altLang="ru-RU" sz="2200" b="1" dirty="0">
              <a:latin typeface="Calibri" pitchFamily="34" charset="0"/>
            </a:endParaRPr>
          </a:p>
        </p:txBody>
      </p:sp>
      <p:grpSp>
        <p:nvGrpSpPr>
          <p:cNvPr id="4101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410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410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0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электрической энергии в сетях выше 1000 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27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6386" name="Picture 2" descr="https://cometa.ru/images/catalog/2727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12" y="1134318"/>
            <a:ext cx="2940040" cy="294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cometa.ru/images/catalog/ce308-s31-543-ogsyvfgs01-iec-l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29" y="1206326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9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электрической </a:t>
            </a:r>
            <a:r>
              <a:rPr lang="ru-RU" altLang="ru-RU" sz="1200" b="1" dirty="0" smtClean="0">
                <a:solidFill>
                  <a:schemeClr val="bg1">
                    <a:lumMod val="50000"/>
                  </a:schemeClr>
                </a:solidFill>
              </a:rPr>
              <a:t>энергии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28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5362" name="Picture 2" descr="https://cometa.ru/images/new-electro/scheme-asku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53" y="1013560"/>
            <a:ext cx="6254528" cy="309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9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электрической энергии в сетях выше 1000 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29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4338" name="Picture 2" descr="http://ogodom.ru/wp-content/uploads/2014/10/kak-ustanovit-elektroschetchik-pravilno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17" y="858861"/>
            <a:ext cx="408970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buildtogether.ru/wp-content/uploads/2018/03/camimage-ji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994" y="2358454"/>
            <a:ext cx="3888432" cy="236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8" y="127000"/>
            <a:ext cx="5040312" cy="6477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</a:rPr>
              <a:t>Учет электрической энергии в сетях выше 1000 В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8208963" y="4374678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/>
              <a:t>30</a:t>
            </a:r>
            <a:endParaRPr lang="ru-RU" altLang="ru-RU" sz="1200" dirty="0"/>
          </a:p>
        </p:txBody>
      </p:sp>
      <p:cxnSp>
        <p:nvCxnSpPr>
          <p:cNvPr id="9220" name="AutoShape 12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21" name="Picture 13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92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9226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463" y="846138"/>
            <a:ext cx="8351837" cy="3887787"/>
          </a:xfrm>
        </p:spPr>
        <p:txBody>
          <a:bodyPr/>
          <a:lstStyle/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216000" algn="just">
              <a:spcBef>
                <a:spcPts val="24"/>
              </a:spcBef>
              <a:buFontTx/>
              <a:buNone/>
              <a:defRPr/>
            </a:pPr>
            <a:endParaRPr lang="ru-RU" sz="1400" dirty="0" smtClean="0"/>
          </a:p>
          <a:p>
            <a:pPr marL="0" indent="0" algn="just">
              <a:buFontTx/>
              <a:buNone/>
              <a:defRPr/>
            </a:pPr>
            <a:endParaRPr lang="ru-RU" altLang="ru-RU" sz="1400" dirty="0" smtClean="0"/>
          </a:p>
        </p:txBody>
      </p:sp>
      <p:pic>
        <p:nvPicPr>
          <p:cNvPr id="13314" name="Picture 2" descr="http://by.yaenergetik.ru/images/equipment/outline/set4tm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17" y="923567"/>
            <a:ext cx="4968552" cy="366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68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8208963" y="4375150"/>
            <a:ext cx="431800" cy="48577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dirty="0" smtClean="0">
                <a:latin typeface="+mn-lt"/>
              </a:rPr>
              <a:t>31</a:t>
            </a:r>
            <a:endParaRPr lang="ru-RU" altLang="ru-RU" sz="1200" dirty="0" smtClean="0">
              <a:latin typeface="+mn-lt"/>
            </a:endParaRPr>
          </a:p>
        </p:txBody>
      </p:sp>
      <p:pic>
        <p:nvPicPr>
          <p:cNvPr id="15363" name="Picture 8" descr="ТПУ_Презентация_Квадраты ниж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3225"/>
            <a:ext cx="3024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232025" y="1638300"/>
            <a:ext cx="5688013" cy="792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smtClean="0">
                <a:solidFill>
                  <a:srgbClr val="80BF44"/>
                </a:solidFill>
                <a:latin typeface="Calibri" pitchFamily="34" charset="0"/>
              </a:rPr>
              <a:t>СПАСИБО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000" b="1" smtClean="0">
                <a:solidFill>
                  <a:srgbClr val="80BF44"/>
                </a:solidFill>
                <a:latin typeface="Calibri" pitchFamily="34" charset="0"/>
              </a:rPr>
              <a:t>ЗА ВНИМАНИЕ!</a:t>
            </a:r>
          </a:p>
        </p:txBody>
      </p:sp>
      <p:grpSp>
        <p:nvGrpSpPr>
          <p:cNvPr id="15365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536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500"/>
            </a:p>
          </p:txBody>
        </p:sp>
        <p:sp>
          <p:nvSpPr>
            <p:cNvPr id="1536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3 w 2132"/>
                <a:gd name="T1" fmla="*/ 2 h 649"/>
                <a:gd name="T2" fmla="*/ 4 w 2132"/>
                <a:gd name="T3" fmla="*/ 2 h 649"/>
                <a:gd name="T4" fmla="*/ 2 w 2132"/>
                <a:gd name="T5" fmla="*/ 2 h 649"/>
                <a:gd name="T6" fmla="*/ 2 w 2132"/>
                <a:gd name="T7" fmla="*/ 2 h 649"/>
                <a:gd name="T8" fmla="*/ 6 w 2132"/>
                <a:gd name="T9" fmla="*/ 1 h 649"/>
                <a:gd name="T10" fmla="*/ 5 w 2132"/>
                <a:gd name="T11" fmla="*/ 1 h 649"/>
                <a:gd name="T12" fmla="*/ 4 w 2132"/>
                <a:gd name="T13" fmla="*/ 1 h 649"/>
                <a:gd name="T14" fmla="*/ 4 w 2132"/>
                <a:gd name="T15" fmla="*/ 1 h 649"/>
                <a:gd name="T16" fmla="*/ 4 w 2132"/>
                <a:gd name="T17" fmla="*/ 2 h 649"/>
                <a:gd name="T18" fmla="*/ 3 w 2132"/>
                <a:gd name="T19" fmla="*/ 2 h 649"/>
                <a:gd name="T20" fmla="*/ 2 w 2132"/>
                <a:gd name="T21" fmla="*/ 1 h 649"/>
                <a:gd name="T22" fmla="*/ 3 w 2132"/>
                <a:gd name="T23" fmla="*/ 2 h 649"/>
                <a:gd name="T24" fmla="*/ 2 w 2132"/>
                <a:gd name="T25" fmla="*/ 2 h 649"/>
                <a:gd name="T26" fmla="*/ 2 w 2132"/>
                <a:gd name="T27" fmla="*/ 2 h 649"/>
                <a:gd name="T28" fmla="*/ 1 w 2132"/>
                <a:gd name="T29" fmla="*/ 2 h 649"/>
                <a:gd name="T30" fmla="*/ 1 w 2132"/>
                <a:gd name="T31" fmla="*/ 1 h 649"/>
                <a:gd name="T32" fmla="*/ 1 w 2132"/>
                <a:gd name="T33" fmla="*/ 2 h 649"/>
                <a:gd name="T34" fmla="*/ 4 w 2132"/>
                <a:gd name="T35" fmla="*/ 1 h 649"/>
                <a:gd name="T36" fmla="*/ 4 w 2132"/>
                <a:gd name="T37" fmla="*/ 2 h 649"/>
                <a:gd name="T38" fmla="*/ 4 w 2132"/>
                <a:gd name="T39" fmla="*/ 2 h 649"/>
                <a:gd name="T40" fmla="*/ 4 w 2132"/>
                <a:gd name="T41" fmla="*/ 1 h 649"/>
                <a:gd name="T42" fmla="*/ 1 w 2132"/>
                <a:gd name="T43" fmla="*/ 1 h 649"/>
                <a:gd name="T44" fmla="*/ 2 w 2132"/>
                <a:gd name="T45" fmla="*/ 1 h 649"/>
                <a:gd name="T46" fmla="*/ 9 w 2132"/>
                <a:gd name="T47" fmla="*/ 1 h 649"/>
                <a:gd name="T48" fmla="*/ 8 w 2132"/>
                <a:gd name="T49" fmla="*/ 1 h 649"/>
                <a:gd name="T50" fmla="*/ 8 w 2132"/>
                <a:gd name="T51" fmla="*/ 1 h 649"/>
                <a:gd name="T52" fmla="*/ 7 w 2132"/>
                <a:gd name="T53" fmla="*/ 1 h 649"/>
                <a:gd name="T54" fmla="*/ 6 w 2132"/>
                <a:gd name="T55" fmla="*/ 1 h 649"/>
                <a:gd name="T56" fmla="*/ 6 w 2132"/>
                <a:gd name="T57" fmla="*/ 1 h 649"/>
                <a:gd name="T58" fmla="*/ 6 w 2132"/>
                <a:gd name="T59" fmla="*/ 1 h 649"/>
                <a:gd name="T60" fmla="*/ 5 w 2132"/>
                <a:gd name="T61" fmla="*/ 1 h 649"/>
                <a:gd name="T62" fmla="*/ 5 w 2132"/>
                <a:gd name="T63" fmla="*/ 1 h 649"/>
                <a:gd name="T64" fmla="*/ 4 w 2132"/>
                <a:gd name="T65" fmla="*/ 1 h 649"/>
                <a:gd name="T66" fmla="*/ 4 w 2132"/>
                <a:gd name="T67" fmla="*/ 1 h 649"/>
                <a:gd name="T68" fmla="*/ 3 w 2132"/>
                <a:gd name="T69" fmla="*/ 1 h 649"/>
                <a:gd name="T70" fmla="*/ 3 w 2132"/>
                <a:gd name="T71" fmla="*/ 1 h 649"/>
                <a:gd name="T72" fmla="*/ 2 w 2132"/>
                <a:gd name="T73" fmla="*/ 1 h 649"/>
                <a:gd name="T74" fmla="*/ 2 w 2132"/>
                <a:gd name="T75" fmla="*/ 1 h 649"/>
                <a:gd name="T76" fmla="*/ 2 w 2132"/>
                <a:gd name="T77" fmla="*/ 1 h 649"/>
                <a:gd name="T78" fmla="*/ 1 w 2132"/>
                <a:gd name="T79" fmla="*/ 1 h 649"/>
                <a:gd name="T80" fmla="*/ 7 w 2132"/>
                <a:gd name="T81" fmla="*/ 1 h 649"/>
                <a:gd name="T82" fmla="*/ 7 w 2132"/>
                <a:gd name="T83" fmla="*/ 1 h 649"/>
                <a:gd name="T84" fmla="*/ 7 w 2132"/>
                <a:gd name="T85" fmla="*/ 1 h 649"/>
                <a:gd name="T86" fmla="*/ 2 w 2132"/>
                <a:gd name="T87" fmla="*/ 1 h 649"/>
                <a:gd name="T88" fmla="*/ 1 w 2132"/>
                <a:gd name="T89" fmla="*/ 1 h 649"/>
                <a:gd name="T90" fmla="*/ 9 w 2132"/>
                <a:gd name="T91" fmla="*/ 0 h 649"/>
                <a:gd name="T92" fmla="*/ 9 w 2132"/>
                <a:gd name="T93" fmla="*/ 1 h 649"/>
                <a:gd name="T94" fmla="*/ 1 w 2132"/>
                <a:gd name="T95" fmla="*/ 0 h 649"/>
                <a:gd name="T96" fmla="*/ 1 w 2132"/>
                <a:gd name="T97" fmla="*/ 0 h 649"/>
                <a:gd name="T98" fmla="*/ 5 w 2132"/>
                <a:gd name="T99" fmla="*/ 0 h 649"/>
                <a:gd name="T100" fmla="*/ 4 w 2132"/>
                <a:gd name="T101" fmla="*/ 0 h 649"/>
                <a:gd name="T102" fmla="*/ 3 w 2132"/>
                <a:gd name="T103" fmla="*/ 0 h 649"/>
                <a:gd name="T104" fmla="*/ 2 w 2132"/>
                <a:gd name="T105" fmla="*/ 0 h 649"/>
                <a:gd name="T106" fmla="*/ 2 w 2132"/>
                <a:gd name="T107" fmla="*/ 0 h 649"/>
                <a:gd name="T108" fmla="*/ 1 w 2132"/>
                <a:gd name="T109" fmla="*/ 0 h 649"/>
                <a:gd name="T110" fmla="*/ 3 w 2132"/>
                <a:gd name="T111" fmla="*/ 0 h 649"/>
                <a:gd name="T112" fmla="*/ 3 w 2132"/>
                <a:gd name="T113" fmla="*/ 0 h 649"/>
                <a:gd name="T114" fmla="*/ 2 w 2132"/>
                <a:gd name="T115" fmla="*/ 0 h 649"/>
                <a:gd name="T116" fmla="*/ 2 w 2132"/>
                <a:gd name="T117" fmla="*/ 0 h 649"/>
                <a:gd name="T118" fmla="*/ 1 w 2132"/>
                <a:gd name="T119" fmla="*/ 0 h 649"/>
                <a:gd name="T120" fmla="*/ 4 w 2132"/>
                <a:gd name="T121" fmla="*/ 0 h 649"/>
                <a:gd name="T122" fmla="*/ 4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2 w 680"/>
                <a:gd name="T3" fmla="*/ 0 h 441"/>
                <a:gd name="T4" fmla="*/ 2 w 680"/>
                <a:gd name="T5" fmla="*/ 1 h 441"/>
                <a:gd name="T6" fmla="*/ 1 w 680"/>
                <a:gd name="T7" fmla="*/ 1 h 441"/>
                <a:gd name="T8" fmla="*/ 1 w 680"/>
                <a:gd name="T9" fmla="*/ 0 h 441"/>
                <a:gd name="T10" fmla="*/ 2 w 680"/>
                <a:gd name="T11" fmla="*/ 0 h 441"/>
                <a:gd name="T12" fmla="*/ 3 w 680"/>
                <a:gd name="T13" fmla="*/ 0 h 441"/>
                <a:gd name="T14" fmla="*/ 3 w 680"/>
                <a:gd name="T15" fmla="*/ 1 h 441"/>
                <a:gd name="T16" fmla="*/ 2 w 680"/>
                <a:gd name="T17" fmla="*/ 1 h 441"/>
                <a:gd name="T18" fmla="*/ 2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1 h 441"/>
                <a:gd name="T26" fmla="*/ 0 w 680"/>
                <a:gd name="T27" fmla="*/ 1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2 w 680"/>
                <a:gd name="T1" fmla="*/ 0 h 441"/>
                <a:gd name="T2" fmla="*/ 3 w 680"/>
                <a:gd name="T3" fmla="*/ 0 h 441"/>
                <a:gd name="T4" fmla="*/ 3 w 680"/>
                <a:gd name="T5" fmla="*/ 0 h 441"/>
                <a:gd name="T6" fmla="*/ 2 w 680"/>
                <a:gd name="T7" fmla="*/ 0 h 441"/>
                <a:gd name="T8" fmla="*/ 2 w 680"/>
                <a:gd name="T9" fmla="*/ 0 h 441"/>
                <a:gd name="T10" fmla="*/ 1 w 680"/>
                <a:gd name="T11" fmla="*/ 0 h 441"/>
                <a:gd name="T12" fmla="*/ 2 w 680"/>
                <a:gd name="T13" fmla="*/ 0 h 441"/>
                <a:gd name="T14" fmla="*/ 2 w 680"/>
                <a:gd name="T15" fmla="*/ 1 h 441"/>
                <a:gd name="T16" fmla="*/ 1 w 680"/>
                <a:gd name="T17" fmla="*/ 1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849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844</Words>
  <Application>Microsoft Office PowerPoint</Application>
  <PresentationFormat>Произвольный</PresentationFormat>
  <Paragraphs>161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Оформление по умолчанию</vt:lpstr>
      <vt:lpstr>Презентация PowerPoint</vt:lpstr>
      <vt:lpstr>Содержание занятия</vt:lpstr>
      <vt:lpstr>Презентация PowerPoint</vt:lpstr>
      <vt:lpstr>Электрооборудование высоковольтных сетей</vt:lpstr>
      <vt:lpstr>Электрооборудование высоковольтных сетей</vt:lpstr>
      <vt:lpstr>Электрооборудование высоковольтных сетей</vt:lpstr>
      <vt:lpstr>Электрооборудование высоковольтных сетей</vt:lpstr>
      <vt:lpstr>Презентация PowerPoint</vt:lpstr>
      <vt:lpstr>Выбор и проверка выключателей напряжением 1…220 кВ</vt:lpstr>
      <vt:lpstr>Выбор и проверка выключателей напряжением 1…220 кВ</vt:lpstr>
      <vt:lpstr>Выбор и проверка выключателей напряжением 1…220 кВ</vt:lpstr>
      <vt:lpstr>Презентация PowerPoint</vt:lpstr>
      <vt:lpstr>Выбор и проверка предохранителей напряжением выше 1 кВ</vt:lpstr>
      <vt:lpstr>Выбор и проверка предохранителей напряжением выше 1 кВ</vt:lpstr>
      <vt:lpstr>Презентация PowerPoint</vt:lpstr>
      <vt:lpstr>Выбор и проверка разъединителей, отделителей и короткозамыкателей</vt:lpstr>
      <vt:lpstr>Выбор и проверка разъединителей, отделителей и короткозамыкателей</vt:lpstr>
      <vt:lpstr>Выбор и проверка разъединителей, отделителей и короткозамыкателей</vt:lpstr>
      <vt:lpstr>Выбор и проверка разъединителей, отделителей и короткозамыкателей</vt:lpstr>
      <vt:lpstr>Презентация PowerPoint</vt:lpstr>
      <vt:lpstr>Выбор и проверка трансформаторов тока</vt:lpstr>
      <vt:lpstr>Выбор и проверка трансформаторов тока</vt:lpstr>
      <vt:lpstr>Презентация PowerPoint</vt:lpstr>
      <vt:lpstr>Выбор трансформаторов напряжения</vt:lpstr>
      <vt:lpstr>Выбор трансформаторов напряжения</vt:lpstr>
      <vt:lpstr>Презентация PowerPoint</vt:lpstr>
      <vt:lpstr>Учет электрической энергии в сетях выше 1000 В</vt:lpstr>
      <vt:lpstr>Учет электрической энергии</vt:lpstr>
      <vt:lpstr>Учет электрической энергии в сетях выше 1000 В</vt:lpstr>
      <vt:lpstr>Учет электрической энергии в сетях выше 1000 В</vt:lpstr>
      <vt:lpstr>Презентация PowerPoint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Муравлев Алексей Игоревич</cp:lastModifiedBy>
  <cp:revision>143</cp:revision>
  <dcterms:created xsi:type="dcterms:W3CDTF">2015-03-13T05:37:25Z</dcterms:created>
  <dcterms:modified xsi:type="dcterms:W3CDTF">2019-03-18T03:38:10Z</dcterms:modified>
</cp:coreProperties>
</file>