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4" r:id="rId3"/>
    <p:sldId id="340" r:id="rId4"/>
    <p:sldId id="359" r:id="rId5"/>
    <p:sldId id="325" r:id="rId6"/>
    <p:sldId id="350" r:id="rId7"/>
    <p:sldId id="360" r:id="rId8"/>
    <p:sldId id="361" r:id="rId9"/>
    <p:sldId id="328" r:id="rId10"/>
    <p:sldId id="329" r:id="rId11"/>
    <p:sldId id="362" r:id="rId12"/>
    <p:sldId id="330" r:id="rId13"/>
    <p:sldId id="358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32" r:id="rId22"/>
    <p:sldId id="333" r:id="rId23"/>
    <p:sldId id="327" r:id="rId24"/>
  </p:sldIdLst>
  <p:sldSz cx="8640763" cy="486092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26" autoAdjust="0"/>
    <p:restoredTop sz="94681" autoAdjust="0"/>
  </p:normalViewPr>
  <p:slideViewPr>
    <p:cSldViewPr>
      <p:cViewPr>
        <p:scale>
          <a:sx n="110" d="100"/>
          <a:sy n="110" d="100"/>
        </p:scale>
        <p:origin x="-978" y="-738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9">
    <p:pos x="5443" y="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7">
    <p:pos x="5443" y="0"/>
    <p:text/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0">
    <p:pos x="5443" y="0"/>
    <p:text/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1">
    <p:pos x="5443" y="0"/>
    <p:text/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2">
    <p:pos x="5443" y="0"/>
    <p:text/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9">
    <p:pos x="5443" y="0"/>
    <p:text/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3">
    <p:pos x="5443" y="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253E3-3EB2-4FDF-89CD-1D7BC567DE6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51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04DAA-2317-4FF8-8DB1-EC6BF9F96D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96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1EFC9-433E-4655-9009-1AFD4EFABA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98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F00E0-BB41-478B-B6EF-BA0FCBE79A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907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EAA57-7A92-4147-BED2-47AA7D536B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15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563CE-0122-4818-A1A7-9E9BAE6C58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085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D681F-7E00-46CC-BF5A-CBE7D0496B5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43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96588-1D45-43FA-96D9-4B8F0FC58B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86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AD7C0-8C7C-46A5-8A6D-F12129DCB9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790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3FA6D-E4E7-4526-A262-B28346993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277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EC299-28B2-420B-B5BB-2DB375C2D02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279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AF42C-604C-429F-B65A-6AC05A8EDD8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b="1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366838" y="3367088"/>
            <a:ext cx="6049962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400" dirty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 dirty="0">
                <a:solidFill>
                  <a:schemeClr val="bg2"/>
                </a:solidFill>
              </a:rPr>
              <a:t>Разработал ст. </a:t>
            </a:r>
            <a:r>
              <a:rPr lang="ru-RU" altLang="ru-RU" sz="1400" dirty="0" err="1">
                <a:solidFill>
                  <a:schemeClr val="bg2"/>
                </a:solidFill>
              </a:rPr>
              <a:t>препод</a:t>
            </a:r>
            <a:r>
              <a:rPr lang="ru-RU" altLang="ru-RU" sz="1400" dirty="0">
                <a:solidFill>
                  <a:schemeClr val="bg2"/>
                </a:solidFill>
              </a:rPr>
              <a:t>. ОЭЭ ИШЭ НИ ТПУ                       А.И. Муравлев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47700" y="1710382"/>
            <a:ext cx="7272338" cy="1512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dirty="0" smtClean="0">
                <a:latin typeface="Calibri" pitchFamily="34" charset="0"/>
              </a:rPr>
              <a:t>Основы расчета и проектирования электроснабжения промышленных предприятий</a:t>
            </a:r>
            <a:endParaRPr lang="ru-RU" altLang="ru-RU" sz="2200" b="1" dirty="0">
              <a:latin typeface="Calibri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 dirty="0" smtClean="0">
                <a:latin typeface="Calibri" pitchFamily="34" charset="0"/>
              </a:rPr>
              <a:t>Лекционное занятие №1</a:t>
            </a:r>
            <a:endParaRPr lang="ru-RU" altLang="ru-RU" sz="1800" b="1" dirty="0">
              <a:latin typeface="Calibri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dirty="0" smtClean="0">
                <a:latin typeface="Calibri" pitchFamily="34" charset="0"/>
              </a:rPr>
              <a:t>Проектирование внутризаводской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dirty="0" smtClean="0">
                <a:latin typeface="Calibri" pitchFamily="34" charset="0"/>
              </a:rPr>
              <a:t>распределительной сети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672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400" b="1" smtClean="0">
                <a:solidFill>
                  <a:schemeClr val="bg2"/>
                </a:solidFill>
                <a:latin typeface="Calibri" pitchFamily="34" charset="0"/>
              </a:rPr>
              <a:t>Содержание занятия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8208963" y="4375150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2</a:t>
            </a:r>
          </a:p>
        </p:txBody>
      </p:sp>
      <p:cxnSp>
        <p:nvCxnSpPr>
          <p:cNvPr id="3076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77" name="Picture 8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grpSp>
        <p:nvGrpSpPr>
          <p:cNvPr id="3079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3081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2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3083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4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5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80" name="Объект 1"/>
          <p:cNvSpPr>
            <a:spLocks noGrp="1"/>
          </p:cNvSpPr>
          <p:nvPr>
            <p:ph idx="1"/>
          </p:nvPr>
        </p:nvSpPr>
        <p:spPr>
          <a:xfrm>
            <a:off x="720725" y="1384300"/>
            <a:ext cx="7488238" cy="2774950"/>
          </a:xfrm>
        </p:spPr>
        <p:txBody>
          <a:bodyPr/>
          <a:lstStyle/>
          <a:p>
            <a:endParaRPr lang="ru-RU" altLang="ru-RU" sz="1400" dirty="0"/>
          </a:p>
          <a:p>
            <a:r>
              <a:rPr lang="ru-RU" altLang="ru-RU" sz="1400" dirty="0" smtClean="0"/>
              <a:t>Особенности электроснабжения производственных зданий;</a:t>
            </a:r>
          </a:p>
          <a:p>
            <a:r>
              <a:rPr lang="ru-RU" altLang="ru-RU" sz="1400" dirty="0" smtClean="0"/>
              <a:t>Определение полной электрической нагрузки завода;</a:t>
            </a:r>
          </a:p>
          <a:p>
            <a:r>
              <a:rPr lang="ru-RU" altLang="ru-RU" sz="1400" dirty="0" smtClean="0"/>
              <a:t>Картограмма для определения центра электрических нагрузок;</a:t>
            </a:r>
          </a:p>
          <a:p>
            <a:r>
              <a:rPr lang="ru-RU" altLang="ru-RU" sz="1400" dirty="0" smtClean="0"/>
              <a:t>Выбор числа и мощности трансформаторов цеховых ТП;</a:t>
            </a:r>
          </a:p>
          <a:p>
            <a:r>
              <a:rPr lang="ru-RU" altLang="ru-RU" sz="1400" dirty="0" smtClean="0"/>
              <a:t>Учет компенсации реактивной мощности при выборе трансформаторов;</a:t>
            </a:r>
          </a:p>
          <a:p>
            <a:r>
              <a:rPr lang="ru-RU" altLang="ru-RU" sz="1400" dirty="0" smtClean="0"/>
              <a:t>Схема внешнего электроснабжения.</a:t>
            </a:r>
          </a:p>
          <a:p>
            <a:pPr marL="0" indent="0">
              <a:buNone/>
            </a:pPr>
            <a:endParaRPr lang="ru-RU" alt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422200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2142430"/>
            <a:ext cx="7272338" cy="86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 smtClean="0"/>
              <a:t>Особенности </a:t>
            </a:r>
            <a:r>
              <a:rPr lang="ru-RU" altLang="ru-RU" sz="2400" b="1" dirty="0"/>
              <a:t>электроснабжения производственных зданий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2081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dirty="0">
                <a:solidFill>
                  <a:schemeClr val="bg1">
                    <a:lumMod val="50000"/>
                  </a:schemeClr>
                </a:solidFill>
              </a:rPr>
              <a:t>Особенности электроснабжения производственных зданий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2381" cy="3690937"/>
          </a:xfrm>
        </p:spPr>
        <p:txBody>
          <a:bodyPr/>
          <a:lstStyle/>
          <a:p>
            <a:pPr marL="0" indent="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Перед началом проектирования следует:</a:t>
            </a:r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sz="1400" b="1" dirty="0"/>
          </a:p>
          <a:p>
            <a:pPr algn="just">
              <a:spcBef>
                <a:spcPts val="24"/>
              </a:spcBef>
              <a:defRPr/>
            </a:pPr>
            <a:r>
              <a:rPr lang="ru-RU" sz="1400" b="1" dirty="0" smtClean="0"/>
              <a:t>Изучить климатические </a:t>
            </a:r>
            <a:r>
              <a:rPr lang="ru-RU" sz="1400" b="1" dirty="0"/>
              <a:t>условия местности:</a:t>
            </a:r>
            <a:r>
              <a:rPr lang="ru-RU" sz="1400" dirty="0"/>
              <a:t> </a:t>
            </a:r>
            <a:r>
              <a:rPr lang="ru-RU" sz="1100" dirty="0"/>
              <a:t>среднегодовая, минимальная и максимальная температура, сейсмичность в районе, число часов гроз в году, район по ветру, район по гололеду;</a:t>
            </a:r>
          </a:p>
          <a:p>
            <a:pPr algn="just">
              <a:spcBef>
                <a:spcPts val="24"/>
              </a:spcBef>
              <a:defRPr/>
            </a:pPr>
            <a:endParaRPr lang="ru-RU" sz="1400" b="1" dirty="0" smtClean="0"/>
          </a:p>
          <a:p>
            <a:pPr algn="just">
              <a:spcBef>
                <a:spcPts val="24"/>
              </a:spcBef>
              <a:defRPr/>
            </a:pPr>
            <a:endParaRPr lang="ru-RU" sz="1400" b="1" dirty="0"/>
          </a:p>
          <a:p>
            <a:pPr algn="just">
              <a:spcBef>
                <a:spcPts val="24"/>
              </a:spcBef>
              <a:defRPr/>
            </a:pPr>
            <a:r>
              <a:rPr lang="ru-RU" sz="1400" b="1" dirty="0" smtClean="0"/>
              <a:t>Изучить технологический процесс производства:</a:t>
            </a:r>
            <a:r>
              <a:rPr lang="ru-RU" sz="1100" dirty="0" smtClean="0"/>
              <a:t> выделить цеха основного производства и вспомогательные, определить категорию надежности цехов и завода, получить график электрических нагрузок, изучить требования </a:t>
            </a:r>
            <a:r>
              <a:rPr lang="ru-RU" sz="1100" dirty="0" err="1" smtClean="0"/>
              <a:t>энергоснабжающей</a:t>
            </a:r>
            <a:r>
              <a:rPr lang="ru-RU" sz="1100" dirty="0" smtClean="0"/>
              <a:t> организации и влияние нагрузок на внешнюю систему электроснабжения, требования к автоматизации технологических процессов на производстве</a:t>
            </a:r>
            <a:r>
              <a:rPr lang="ru-RU" sz="1400" dirty="0" smtClean="0"/>
              <a:t>;</a:t>
            </a:r>
          </a:p>
          <a:p>
            <a:pPr algn="just">
              <a:spcBef>
                <a:spcPts val="24"/>
              </a:spcBef>
              <a:defRPr/>
            </a:pPr>
            <a:endParaRPr lang="ru-RU" sz="1400" b="1" dirty="0" smtClean="0"/>
          </a:p>
          <a:p>
            <a:pPr algn="just">
              <a:spcBef>
                <a:spcPts val="24"/>
              </a:spcBef>
              <a:defRPr/>
            </a:pPr>
            <a:endParaRPr lang="ru-RU" sz="1100" dirty="0"/>
          </a:p>
          <a:p>
            <a:pPr algn="just">
              <a:spcBef>
                <a:spcPts val="24"/>
              </a:spcBef>
              <a:defRPr/>
            </a:pPr>
            <a:r>
              <a:rPr lang="ru-RU" sz="1400" b="1" dirty="0" smtClean="0"/>
              <a:t>Изучить характеристики источника питания;</a:t>
            </a:r>
          </a:p>
          <a:p>
            <a:pPr algn="just">
              <a:spcBef>
                <a:spcPts val="24"/>
              </a:spcBef>
              <a:defRPr/>
            </a:pPr>
            <a:endParaRPr lang="ru-RU" sz="1400" b="1" dirty="0"/>
          </a:p>
          <a:p>
            <a:pPr algn="just">
              <a:spcBef>
                <a:spcPts val="24"/>
              </a:spcBef>
              <a:defRPr/>
            </a:pPr>
            <a:r>
              <a:rPr lang="ru-RU" sz="1400" b="1" dirty="0" smtClean="0"/>
              <a:t>Отраслевые нормативно-технические документы.</a:t>
            </a:r>
          </a:p>
          <a:p>
            <a:pPr algn="just">
              <a:spcBef>
                <a:spcPts val="24"/>
              </a:spcBef>
              <a:defRPr/>
            </a:pPr>
            <a:endParaRPr lang="ru-RU" sz="1400" b="1" dirty="0" smtClean="0"/>
          </a:p>
          <a:p>
            <a:pPr marL="0" indent="0" algn="just">
              <a:spcBef>
                <a:spcPts val="24"/>
              </a:spcBef>
              <a:buNone/>
              <a:defRPr/>
            </a:pPr>
            <a:endParaRPr lang="ru-RU" sz="1400" b="1" dirty="0" smtClean="0"/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altLang="ru-RU" sz="1400" dirty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202909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 dirty="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 smtClean="0"/>
              <a:t>Определение </a:t>
            </a:r>
            <a:r>
              <a:rPr lang="ru-RU" altLang="ru-RU" sz="2400" b="1" dirty="0"/>
              <a:t>полной </a:t>
            </a:r>
            <a:endParaRPr lang="ru-RU" altLang="ru-RU" sz="24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 smtClean="0"/>
              <a:t>электрической </a:t>
            </a:r>
            <a:r>
              <a:rPr lang="ru-RU" altLang="ru-RU" sz="2400" b="1" dirty="0"/>
              <a:t>нагрузки завода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1357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dirty="0" smtClean="0">
                <a:solidFill>
                  <a:schemeClr val="bg1">
                    <a:lumMod val="50000"/>
                  </a:schemeClr>
                </a:solidFill>
              </a:rPr>
              <a:t>Определение полной электрической нагрузки завода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6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144463" y="846138"/>
                <a:ext cx="1367631" cy="3887787"/>
              </a:xfrm>
            </p:spPr>
            <p:txBody>
              <a:bodyPr/>
              <a:lstStyle/>
              <a:p>
                <a:pPr marL="0" indent="0" algn="just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altLang="ru-RU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ru-RU" sz="14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ru-RU" altLang="ru-RU" sz="1400" b="0" i="1" smtClean="0">
                              <a:latin typeface="Cambria Math"/>
                            </a:rPr>
                            <m:t>р</m:t>
                          </m:r>
                        </m:sub>
                      </m:sSub>
                      <m:r>
                        <a:rPr lang="ru-RU" altLang="ru-RU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altLang="ru-RU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ru-RU" sz="1400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altLang="ru-RU" sz="1400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ru-RU" altLang="ru-RU" sz="1400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ru-RU" altLang="ru-RU" sz="1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ru-RU" sz="1400" b="0" i="1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</m:e>
                        <m:sub>
                          <m:r>
                            <a:rPr lang="ru-RU" altLang="ru-RU" sz="1400" b="0" i="1" smtClean="0">
                              <a:latin typeface="Cambria Math"/>
                              <a:ea typeface="Cambria Math"/>
                            </a:rPr>
                            <m:t>у</m:t>
                          </m:r>
                        </m:sub>
                      </m:sSub>
                    </m:oMath>
                  </m:oMathPara>
                </a14:m>
                <a:endParaRPr lang="en-US" altLang="ru-RU" sz="1400" dirty="0" smtClean="0"/>
              </a:p>
              <a:p>
                <a:pPr marL="0" indent="0" algn="just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alt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ru-RU" sz="1400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ru-RU" altLang="ru-RU" sz="1400" i="1">
                              <a:latin typeface="Cambria Math"/>
                            </a:rPr>
                            <m:t>р</m:t>
                          </m:r>
                        </m:sub>
                      </m:sSub>
                      <m:r>
                        <a:rPr lang="ru-RU" altLang="ru-RU" sz="1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alt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ru-RU" sz="14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ru-RU" altLang="ru-RU" sz="1400" b="0" i="1" smtClean="0">
                              <a:latin typeface="Cambria Math"/>
                            </a:rPr>
                            <m:t>р</m:t>
                          </m:r>
                        </m:sub>
                      </m:sSub>
                      <m:r>
                        <a:rPr lang="ru-RU" altLang="ru-RU" sz="1400" i="1">
                          <a:latin typeface="Cambria Math"/>
                          <a:ea typeface="Cambria Math"/>
                        </a:rPr>
                        <m:t>∙</m:t>
                      </m:r>
                      <m:func>
                        <m:funcPr>
                          <m:ctrlPr>
                            <a:rPr lang="en-US" altLang="ru-RU" sz="140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ru-RU" sz="1400" i="0" smtClean="0">
                              <a:latin typeface="Cambria Math"/>
                              <a:ea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US" altLang="ru-RU" sz="140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</m:func>
                    </m:oMath>
                  </m:oMathPara>
                </a14:m>
                <a:endParaRPr lang="ru-RU" altLang="ru-RU" sz="1400" dirty="0" smtClean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463" y="846138"/>
                <a:ext cx="1367631" cy="3887787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631" y="952862"/>
            <a:ext cx="6582274" cy="37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85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dirty="0" smtClean="0">
                <a:solidFill>
                  <a:schemeClr val="bg1">
                    <a:lumMod val="50000"/>
                  </a:schemeClr>
                </a:solidFill>
              </a:rPr>
              <a:t>Определение полной электрической нагрузки завода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7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03" y="936625"/>
            <a:ext cx="3827918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441" y="3006526"/>
            <a:ext cx="3990071" cy="1734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00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dirty="0" smtClean="0">
                <a:solidFill>
                  <a:schemeClr val="bg1">
                    <a:lumMod val="50000"/>
                  </a:schemeClr>
                </a:solidFill>
              </a:rPr>
              <a:t>Определение полной электрической нагрузки завода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8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21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5112469" y="3222550"/>
                <a:ext cx="3959894" cy="647279"/>
              </a:xfrm>
            </p:spPr>
            <p:txBody>
              <a:bodyPr/>
              <a:lstStyle/>
              <a:p>
                <a:pPr marL="0" indent="0" algn="just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altLang="ru-RU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ru-RU" sz="14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ru-RU" altLang="ru-RU" sz="1400" b="0" i="1" smtClean="0">
                              <a:latin typeface="Cambria Math"/>
                            </a:rPr>
                            <m:t>р</m:t>
                          </m:r>
                        </m:sub>
                      </m:sSub>
                      <m:r>
                        <a:rPr lang="ru-RU" altLang="ru-RU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altLang="ru-RU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ru-RU" sz="1400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altLang="ru-RU" sz="1400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ru-RU" altLang="ru-RU" sz="1400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ru-RU" altLang="ru-RU" sz="1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ru-RU" sz="1400" b="0" i="1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</m:e>
                        <m:sub>
                          <m:r>
                            <a:rPr lang="ru-RU" altLang="ru-RU" sz="1400" b="0" i="1" smtClean="0">
                              <a:latin typeface="Cambria Math"/>
                              <a:ea typeface="Cambria Math"/>
                            </a:rPr>
                            <m:t>у</m:t>
                          </m:r>
                        </m:sub>
                      </m:sSub>
                    </m:oMath>
                  </m:oMathPara>
                </a14:m>
                <a:endParaRPr lang="en-US" altLang="ru-RU" sz="1400" dirty="0" smtClean="0"/>
              </a:p>
              <a:p>
                <a:pPr marL="0" indent="0" algn="just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alt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ru-RU" sz="1400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ru-RU" altLang="ru-RU" sz="1400" i="1">
                              <a:latin typeface="Cambria Math"/>
                            </a:rPr>
                            <m:t>р</m:t>
                          </m:r>
                        </m:sub>
                      </m:sSub>
                      <m:r>
                        <a:rPr lang="ru-RU" altLang="ru-RU" sz="1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alt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ru-RU" sz="14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ru-RU" altLang="ru-RU" sz="1400" b="0" i="1" smtClean="0">
                              <a:latin typeface="Cambria Math"/>
                            </a:rPr>
                            <m:t>р</m:t>
                          </m:r>
                        </m:sub>
                      </m:sSub>
                      <m:r>
                        <a:rPr lang="ru-RU" altLang="ru-RU" sz="1400" i="1">
                          <a:latin typeface="Cambria Math"/>
                          <a:ea typeface="Cambria Math"/>
                        </a:rPr>
                        <m:t>∙</m:t>
                      </m:r>
                      <m:func>
                        <m:funcPr>
                          <m:ctrlPr>
                            <a:rPr lang="en-US" altLang="ru-RU" sz="140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ru-RU" sz="1400" i="0" smtClean="0">
                              <a:latin typeface="Cambria Math"/>
                              <a:ea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US" altLang="ru-RU" sz="140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</m:func>
                    </m:oMath>
                  </m:oMathPara>
                </a14:m>
                <a:endParaRPr lang="ru-RU" altLang="ru-RU" sz="1400" dirty="0" smtClean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12469" y="3222550"/>
                <a:ext cx="3959894" cy="647279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3" name="Picture 5" descr="https://www.ltcompany.com/media/cache/76/a2/76a244a4682b90e91064ddca5daf502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697" y="827516"/>
            <a:ext cx="1614164" cy="124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307" y="1854398"/>
            <a:ext cx="3460554" cy="239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264683" y="918294"/>
            <a:ext cx="2111481" cy="2880319"/>
            <a:chOff x="264683" y="1222439"/>
            <a:chExt cx="2654233" cy="347255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683" y="1222439"/>
              <a:ext cx="2654233" cy="631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575" y="1782390"/>
              <a:ext cx="2636341" cy="2912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654" y="990302"/>
            <a:ext cx="1556918" cy="1344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Объект 1"/>
          <p:cNvSpPr txBox="1">
            <a:spLocks/>
          </p:cNvSpPr>
          <p:nvPr/>
        </p:nvSpPr>
        <p:spPr bwMode="auto">
          <a:xfrm>
            <a:off x="264684" y="3979030"/>
            <a:ext cx="7569096" cy="791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spcBef>
                <a:spcPts val="24"/>
              </a:spcBef>
              <a:buFontTx/>
              <a:buNone/>
              <a:defRPr/>
            </a:pPr>
            <a:r>
              <a:rPr lang="ru-RU" sz="1400" b="1" kern="0" dirty="0" smtClean="0"/>
              <a:t>Программа для расчета освещенности: </a:t>
            </a:r>
            <a:r>
              <a:rPr lang="en-US" sz="1400" b="1" kern="0" dirty="0" err="1" smtClean="0"/>
              <a:t>DIALux</a:t>
            </a:r>
            <a:endParaRPr lang="en-US" sz="1400" b="1" kern="0" dirty="0" smtClean="0"/>
          </a:p>
          <a:p>
            <a:pPr marL="0" indent="0">
              <a:buNone/>
            </a:pPr>
            <a:r>
              <a:rPr lang="ru-RU" sz="1400" b="1" dirty="0" smtClean="0"/>
              <a:t>Нормативный документ:</a:t>
            </a:r>
            <a:r>
              <a:rPr lang="ru-RU" sz="1400" dirty="0" smtClean="0"/>
              <a:t> СП </a:t>
            </a:r>
            <a:r>
              <a:rPr lang="ru-RU" sz="1400" dirty="0"/>
              <a:t>52.13330.2016 Естественное и </a:t>
            </a:r>
            <a:r>
              <a:rPr lang="ru-RU" sz="1400" dirty="0" err="1" smtClean="0"/>
              <a:t>искусственноеосвещение</a:t>
            </a:r>
            <a:r>
              <a:rPr lang="ru-RU" sz="1400" dirty="0"/>
              <a:t>. Актуализированная редакция СНиП </a:t>
            </a:r>
            <a:r>
              <a:rPr lang="ru-RU" sz="1400" dirty="0" smtClean="0"/>
              <a:t>23-05-95</a:t>
            </a:r>
            <a:r>
              <a:rPr lang="ru-RU" sz="1400" dirty="0"/>
              <a:t>*</a:t>
            </a:r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altLang="ru-RU" sz="1400" kern="0" dirty="0" smtClean="0"/>
          </a:p>
          <a:p>
            <a:pPr marL="0" indent="0" algn="just">
              <a:buFontTx/>
              <a:buNone/>
              <a:defRPr/>
            </a:pPr>
            <a:endParaRPr lang="ru-RU" altLang="ru-RU" sz="1400" kern="0" dirty="0" smtClean="0"/>
          </a:p>
        </p:txBody>
      </p:sp>
    </p:spTree>
    <p:extLst>
      <p:ext uri="{BB962C8B-B14F-4D97-AF65-F5344CB8AC3E}">
        <p14:creationId xmlns:p14="http://schemas.microsoft.com/office/powerpoint/2010/main" val="181276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 dirty="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 smtClean="0"/>
              <a:t>Картограмма </a:t>
            </a:r>
            <a:r>
              <a:rPr lang="ru-RU" altLang="ru-RU" sz="2400" b="1" dirty="0"/>
              <a:t>для определения центра электрических нагрузок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6220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Картограмма для определения центра электрических нагрузок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10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173" y="866755"/>
            <a:ext cx="6120680" cy="307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40" y="1291654"/>
            <a:ext cx="11620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46486"/>
            <a:ext cx="8191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" y="3308647"/>
            <a:ext cx="10763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Картограмма для определения центра электрических нагрузок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11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077" y="846286"/>
            <a:ext cx="5583576" cy="3960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224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 dirty="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Выбор числа и мощности </a:t>
            </a:r>
            <a:endParaRPr lang="ru-RU" altLang="ru-RU" sz="24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 smtClean="0"/>
              <a:t>трансформаторов </a:t>
            </a:r>
            <a:r>
              <a:rPr lang="ru-RU" altLang="ru-RU" sz="2400" b="1" dirty="0"/>
              <a:t>цеховых ТП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6220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числа и мощности трансформаторов цеховых ТП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13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149" y="918294"/>
            <a:ext cx="4459624" cy="379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15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числа и мощности трансформаторов цеховых ТП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029" y="903717"/>
            <a:ext cx="6403850" cy="383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66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 dirty="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24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Учет компенсации реактивной мощности при выборе трансформаторов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8654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Учет компенсации реактивной мощности при выборе трансформаторов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2381" cy="3690937"/>
          </a:xfrm>
        </p:spPr>
        <p:txBody>
          <a:bodyPr/>
          <a:lstStyle/>
          <a:p>
            <a:pPr marL="0" indent="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Источники реактивной мощности на предприятии:</a:t>
            </a:r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sz="1400" b="1" dirty="0"/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конденсаторная батарея;</a:t>
            </a:r>
            <a:endParaRPr lang="ru-RU" sz="1100" dirty="0"/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синхронный двигатель участвующий в технологическом процессе;</a:t>
            </a:r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собственный синхронный генератор;</a:t>
            </a:r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синхронный компенсатор;</a:t>
            </a:r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статический </a:t>
            </a:r>
            <a:r>
              <a:rPr lang="ru-RU" sz="1400" dirty="0" err="1" smtClean="0"/>
              <a:t>тирристорный</a:t>
            </a:r>
            <a:r>
              <a:rPr lang="ru-RU" sz="1400" dirty="0" smtClean="0"/>
              <a:t> компенсатор;</a:t>
            </a:r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провода и кабели.</a:t>
            </a:r>
          </a:p>
          <a:p>
            <a:pPr algn="just">
              <a:spcBef>
                <a:spcPts val="24"/>
              </a:spcBef>
              <a:defRPr/>
            </a:pPr>
            <a:endParaRPr lang="ru-RU" sz="1400" b="1" dirty="0" smtClean="0"/>
          </a:p>
          <a:p>
            <a:pPr marL="0" indent="0" algn="just">
              <a:spcBef>
                <a:spcPts val="24"/>
              </a:spcBef>
              <a:buNone/>
              <a:defRPr/>
            </a:pPr>
            <a:endParaRPr lang="ru-RU" sz="1400" b="1" dirty="0" smtClean="0"/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altLang="ru-RU" sz="1400" dirty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026" name="Picture 2" descr="ÑÐ»ÐµÐºÑÑÐ¸ÑÐµÑÐºÐ°Ñ ÑÑÐµÐ¼Ð° Ð¡Ð¢Ð-16038-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5" y="2720394"/>
            <a:ext cx="2981320" cy="199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isys-r.ru/upload/iblock/ad5/ad57e1729f1ff1e6d3f917a3b6f5345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293" y="2718494"/>
            <a:ext cx="2659066" cy="208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138" y="846658"/>
            <a:ext cx="2083778" cy="3366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07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Учет компенсации реактивной мощности при выборе трансформаторов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144463" y="846138"/>
                <a:ext cx="8352381" cy="3690937"/>
              </a:xfrm>
            </p:spPr>
            <p:txBody>
              <a:bodyPr/>
              <a:lstStyle/>
              <a:p>
                <a:pPr marL="0" indent="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Выбор мощности компенсирующего устройства:</a:t>
                </a:r>
              </a:p>
              <a:p>
                <a:pPr marL="0" indent="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b="1" dirty="0"/>
              </a:p>
              <a:p>
                <a:pPr algn="just">
                  <a:spcBef>
                    <a:spcPts val="24"/>
                  </a:spcBef>
                  <a:defRPr/>
                </a:pPr>
                <a:endParaRPr lang="ru-RU" sz="1400" dirty="0" smtClean="0"/>
              </a:p>
              <a:p>
                <a:pPr marL="0" indent="0" algn="just">
                  <a:spcBef>
                    <a:spcPts val="24"/>
                  </a:spcBef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</a:rPr>
                            <m:t>ку</m:t>
                          </m:r>
                        </m:sub>
                      </m:sSub>
                      <m:r>
                        <a:rPr lang="ru-RU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</a:rPr>
                            <m:t>расч</m:t>
                          </m:r>
                        </m:sub>
                      </m:sSub>
                      <m:r>
                        <a:rPr lang="ru-RU" sz="1400" b="0" i="1" smtClean="0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ru-RU" sz="1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ru-RU" sz="1400" b="0" i="1" smtClean="0">
                                      <a:latin typeface="Cambria Math"/>
                                      <a:ea typeface="Cambria Math"/>
                                    </a:rPr>
                                    <m:t>факт</m:t>
                                  </m:r>
                                </m:sub>
                              </m:sSub>
                            </m:e>
                          </m:func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ru-RU" sz="1400" b="0" i="1" smtClean="0">
                                      <a:latin typeface="Cambria Math"/>
                                      <a:ea typeface="Cambria Math"/>
                                    </a:rPr>
                                    <m:t>треб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ru-RU" sz="1400" dirty="0"/>
              </a:p>
              <a:p>
                <a:pPr algn="just">
                  <a:spcBef>
                    <a:spcPts val="24"/>
                  </a:spcBef>
                  <a:defRPr/>
                </a:pPr>
                <a:endParaRPr lang="ru-RU" sz="1400" dirty="0" smtClean="0"/>
              </a:p>
              <a:p>
                <a:pPr algn="just">
                  <a:spcBef>
                    <a:spcPts val="24"/>
                  </a:spcBef>
                  <a:defRPr/>
                </a:pPr>
                <a:endParaRPr lang="ru-RU" sz="1400" dirty="0"/>
              </a:p>
              <a:p>
                <a:pPr marL="0" indent="0" algn="just">
                  <a:spcBef>
                    <a:spcPts val="24"/>
                  </a:spcBef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ru-RU" sz="1400" i="1">
                            <a:latin typeface="Cambria Math"/>
                          </a:rPr>
                          <m:t>ку</m:t>
                        </m:r>
                      </m:sub>
                    </m:sSub>
                  </m:oMath>
                </a14:m>
                <a:r>
                  <a:rPr lang="ru-RU" sz="1400" dirty="0" smtClean="0"/>
                  <a:t> - мощность компенсирующих устройств, </a:t>
                </a:r>
                <a:r>
                  <a:rPr lang="ru-RU" sz="1400" dirty="0" err="1" smtClean="0"/>
                  <a:t>кВар</a:t>
                </a:r>
                <a:r>
                  <a:rPr lang="ru-RU" sz="1400" dirty="0" smtClean="0"/>
                  <a:t>;</a:t>
                </a:r>
              </a:p>
              <a:p>
                <a:pPr marL="0" indent="0" algn="just">
                  <a:spcBef>
                    <a:spcPts val="24"/>
                  </a:spcBef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ru-RU" sz="1400" i="1">
                            <a:latin typeface="Cambria Math"/>
                          </a:rPr>
                          <m:t>расч</m:t>
                        </m:r>
                      </m:sub>
                    </m:sSub>
                  </m:oMath>
                </a14:m>
                <a:r>
                  <a:rPr lang="ru-RU" sz="1400" dirty="0" smtClean="0"/>
                  <a:t> - расчетная активная мощность, кВт;</a:t>
                </a:r>
              </a:p>
              <a:p>
                <a:pPr marL="0" indent="0" algn="just">
                  <a:spcBef>
                    <a:spcPts val="24"/>
                  </a:spcBef>
                  <a:buNone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400" i="1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>
                            <a:latin typeface="Cambria Math"/>
                            <a:ea typeface="Cambria Math"/>
                          </a:rPr>
                          <m:t>tan</m:t>
                        </m:r>
                      </m:fName>
                      <m:e>
                        <m:sSub>
                          <m:sSubPr>
                            <m:ctrlPr>
                              <a:rPr lang="en-US" sz="1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/>
                                <a:ea typeface="Cambria Math"/>
                              </a:rPr>
                              <m:t>𝜑</m:t>
                            </m:r>
                          </m:e>
                          <m:sub>
                            <m:r>
                              <a:rPr lang="ru-RU" sz="1400" i="1">
                                <a:latin typeface="Cambria Math"/>
                                <a:ea typeface="Cambria Math"/>
                              </a:rPr>
                              <m:t>факт</m:t>
                            </m:r>
                          </m:sub>
                        </m:sSub>
                      </m:e>
                    </m:func>
                  </m:oMath>
                </a14:m>
                <a:r>
                  <a:rPr lang="ru-RU" sz="1400" dirty="0" smtClean="0"/>
                  <a:t> - коэффициент мощности фактический;</a:t>
                </a:r>
              </a:p>
              <a:p>
                <a:pPr marL="0" indent="0" algn="just">
                  <a:spcBef>
                    <a:spcPts val="24"/>
                  </a:spcBef>
                  <a:buNone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400" i="1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>
                            <a:latin typeface="Cambria Math"/>
                            <a:ea typeface="Cambria Math"/>
                          </a:rPr>
                          <m:t>tan</m:t>
                        </m:r>
                      </m:fName>
                      <m:e>
                        <m:sSub>
                          <m:sSubPr>
                            <m:ctrlPr>
                              <a:rPr lang="en-US" sz="1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/>
                                <a:ea typeface="Cambria Math"/>
                              </a:rPr>
                              <m:t>𝜑</m:t>
                            </m:r>
                          </m:e>
                          <m:sub>
                            <m:r>
                              <a:rPr lang="ru-RU" sz="1400" i="1">
                                <a:latin typeface="Cambria Math"/>
                                <a:ea typeface="Cambria Math"/>
                              </a:rPr>
                              <m:t>треб</m:t>
                            </m:r>
                          </m:sub>
                        </m:sSub>
                      </m:e>
                    </m:func>
                  </m:oMath>
                </a14:m>
                <a:r>
                  <a:rPr lang="ru-RU" sz="1400" dirty="0" smtClean="0"/>
                  <a:t> - коэффициент мощности требуемый.</a:t>
                </a:r>
              </a:p>
              <a:p>
                <a:pPr algn="just">
                  <a:spcBef>
                    <a:spcPts val="24"/>
                  </a:spcBef>
                  <a:defRPr/>
                </a:pPr>
                <a:endParaRPr lang="ru-RU" sz="1400" dirty="0" smtClean="0"/>
              </a:p>
              <a:p>
                <a:pPr algn="just">
                  <a:spcBef>
                    <a:spcPts val="24"/>
                  </a:spcBef>
                  <a:defRPr/>
                </a:pPr>
                <a:endParaRPr lang="ru-RU" sz="1400" b="1" dirty="0" smtClean="0"/>
              </a:p>
              <a:p>
                <a:pPr marL="0" indent="0" algn="just">
                  <a:spcBef>
                    <a:spcPts val="24"/>
                  </a:spcBef>
                  <a:buNone/>
                  <a:defRPr/>
                </a:pPr>
                <a:endParaRPr lang="ru-RU" sz="1400" b="1" dirty="0" smtClean="0"/>
              </a:p>
              <a:p>
                <a:pPr marL="0" indent="0" algn="just">
                  <a:spcBef>
                    <a:spcPts val="24"/>
                  </a:spcBef>
                  <a:buFontTx/>
                  <a:buNone/>
                  <a:defRPr/>
                </a:pPr>
                <a:endParaRPr lang="ru-RU" altLang="ru-RU" sz="1400" dirty="0"/>
              </a:p>
              <a:p>
                <a:pPr marL="0" indent="0" algn="just">
                  <a:buFontTx/>
                  <a:buNone/>
                  <a:defRPr/>
                </a:pPr>
                <a:endParaRPr lang="ru-RU" altLang="ru-RU" sz="1400" dirty="0" smtClean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463" y="846138"/>
                <a:ext cx="8352381" cy="3690937"/>
              </a:xfrm>
              <a:blipFill rotWithShape="1">
                <a:blip r:embed="rId3"/>
                <a:stretch>
                  <a:fillRect l="-365" t="-3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315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Учет компенсации реактивной мощности при выборе трансформаторов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2381" cy="3690937"/>
          </a:xfrm>
        </p:spPr>
        <p:txBody>
          <a:bodyPr/>
          <a:lstStyle/>
          <a:p>
            <a:pPr marL="0" indent="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Мероприятия по снижению реактивных нагрузок:</a:t>
            </a:r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sz="1400" b="1" dirty="0"/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Упорядочение технологического процесса;</a:t>
            </a:r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Ограничения холостого хода;</a:t>
            </a:r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Замена </a:t>
            </a:r>
            <a:r>
              <a:rPr lang="ru-RU" sz="1400" dirty="0" err="1" smtClean="0"/>
              <a:t>малозагруженного</a:t>
            </a:r>
            <a:r>
              <a:rPr lang="ru-RU" sz="1400" dirty="0" smtClean="0"/>
              <a:t> оборудования (менее 40 %);</a:t>
            </a:r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Замена асинхронных двигателей на синхронные.</a:t>
            </a:r>
          </a:p>
          <a:p>
            <a:pPr algn="just">
              <a:spcBef>
                <a:spcPts val="24"/>
              </a:spcBef>
              <a:defRPr/>
            </a:pPr>
            <a:endParaRPr lang="ru-RU" sz="1400" dirty="0" smtClean="0"/>
          </a:p>
          <a:p>
            <a:pPr marL="0" indent="0" algn="just">
              <a:spcBef>
                <a:spcPts val="24"/>
              </a:spcBef>
              <a:buNone/>
              <a:defRPr/>
            </a:pPr>
            <a:endParaRPr lang="ru-RU" sz="1400" dirty="0" smtClean="0"/>
          </a:p>
          <a:p>
            <a:pPr algn="just">
              <a:spcBef>
                <a:spcPts val="24"/>
              </a:spcBef>
              <a:defRPr/>
            </a:pPr>
            <a:endParaRPr lang="ru-RU" sz="1400" dirty="0" smtClean="0"/>
          </a:p>
          <a:p>
            <a:pPr algn="just">
              <a:spcBef>
                <a:spcPts val="24"/>
              </a:spcBef>
              <a:defRPr/>
            </a:pPr>
            <a:endParaRPr lang="ru-RU" sz="1400" b="1" dirty="0" smtClean="0"/>
          </a:p>
          <a:p>
            <a:pPr marL="0" indent="0" algn="just">
              <a:spcBef>
                <a:spcPts val="24"/>
              </a:spcBef>
              <a:buNone/>
              <a:defRPr/>
            </a:pPr>
            <a:endParaRPr lang="ru-RU" sz="1400" b="1" dirty="0" smtClean="0"/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altLang="ru-RU" sz="1400" dirty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360393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Учет компенсации реактивной мощности при выборе трансформаторов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2381" cy="3690937"/>
          </a:xfrm>
        </p:spPr>
        <p:txBody>
          <a:bodyPr/>
          <a:lstStyle/>
          <a:p>
            <a:pPr marL="0" indent="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Потребление реактивной мощности предприятием:</a:t>
            </a:r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sz="1400" b="1" dirty="0"/>
          </a:p>
          <a:p>
            <a:pPr marL="0" indent="0" algn="just">
              <a:spcBef>
                <a:spcPts val="24"/>
              </a:spcBef>
              <a:buNone/>
              <a:defRPr/>
            </a:pPr>
            <a:endParaRPr lang="ru-RU" sz="1400" dirty="0" smtClean="0"/>
          </a:p>
          <a:p>
            <a:pPr marL="0" indent="0" algn="just">
              <a:spcBef>
                <a:spcPts val="24"/>
              </a:spcBef>
              <a:buNone/>
              <a:defRPr/>
            </a:pPr>
            <a:endParaRPr lang="ru-RU" sz="1400" dirty="0" smtClean="0"/>
          </a:p>
          <a:p>
            <a:pPr algn="just">
              <a:spcBef>
                <a:spcPts val="24"/>
              </a:spcBef>
              <a:defRPr/>
            </a:pPr>
            <a:endParaRPr lang="ru-RU" sz="1400" dirty="0" smtClean="0"/>
          </a:p>
          <a:p>
            <a:pPr algn="just">
              <a:spcBef>
                <a:spcPts val="24"/>
              </a:spcBef>
              <a:defRPr/>
            </a:pPr>
            <a:endParaRPr lang="ru-RU" sz="1400" b="1" dirty="0" smtClean="0"/>
          </a:p>
          <a:p>
            <a:pPr marL="0" indent="0" algn="just">
              <a:spcBef>
                <a:spcPts val="24"/>
              </a:spcBef>
              <a:buNone/>
              <a:defRPr/>
            </a:pPr>
            <a:endParaRPr lang="ru-RU" sz="1400" b="1" dirty="0" smtClean="0"/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altLang="ru-RU" sz="1400" dirty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501" y="977858"/>
            <a:ext cx="2592288" cy="364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81" y="1304747"/>
            <a:ext cx="4524156" cy="3076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27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Учет компенсации реактивной мощности при выборе трансформаторов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2381" cy="3690937"/>
          </a:xfrm>
        </p:spPr>
        <p:txBody>
          <a:bodyPr/>
          <a:lstStyle/>
          <a:p>
            <a:pPr marL="0" indent="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Проверка на возможность обеспечения реактивной мощностью низковольтной нагрузки:</a:t>
            </a:r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sz="1400" b="1" dirty="0"/>
          </a:p>
          <a:p>
            <a:pPr marL="0" indent="0" algn="just">
              <a:spcBef>
                <a:spcPts val="24"/>
              </a:spcBef>
              <a:buNone/>
              <a:defRPr/>
            </a:pPr>
            <a:endParaRPr lang="ru-RU" sz="1400" dirty="0" smtClean="0"/>
          </a:p>
          <a:p>
            <a:pPr marL="0" indent="0" algn="just">
              <a:spcBef>
                <a:spcPts val="24"/>
              </a:spcBef>
              <a:buNone/>
              <a:defRPr/>
            </a:pPr>
            <a:endParaRPr lang="ru-RU" sz="1400" dirty="0" smtClean="0"/>
          </a:p>
          <a:p>
            <a:pPr algn="just">
              <a:spcBef>
                <a:spcPts val="24"/>
              </a:spcBef>
              <a:defRPr/>
            </a:pPr>
            <a:endParaRPr lang="ru-RU" sz="1400" dirty="0" smtClean="0"/>
          </a:p>
          <a:p>
            <a:pPr algn="just">
              <a:spcBef>
                <a:spcPts val="24"/>
              </a:spcBef>
              <a:defRPr/>
            </a:pPr>
            <a:endParaRPr lang="ru-RU" sz="1400" b="1" dirty="0" smtClean="0"/>
          </a:p>
          <a:p>
            <a:pPr marL="0" indent="0" algn="just">
              <a:spcBef>
                <a:spcPts val="24"/>
              </a:spcBef>
              <a:buNone/>
              <a:defRPr/>
            </a:pPr>
            <a:endParaRPr lang="ru-RU" sz="1400" b="1" dirty="0" smtClean="0"/>
          </a:p>
          <a:p>
            <a:pPr marL="0" indent="0" algn="just">
              <a:spcBef>
                <a:spcPts val="24"/>
              </a:spcBef>
              <a:buFontTx/>
              <a:buNone/>
              <a:defRPr/>
            </a:pPr>
            <a:endParaRPr lang="ru-RU" altLang="ru-RU" sz="1400" dirty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65" y="1328459"/>
            <a:ext cx="5268777" cy="323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21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 dirty="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24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Схема внешнего электроснабжения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6220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Схема внешнего электроснабжения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16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362" y="846286"/>
            <a:ext cx="5560347" cy="393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8208963" y="4375150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200" dirty="0" smtClean="0">
                <a:latin typeface="+mn-lt"/>
              </a:rPr>
              <a:t>17</a:t>
            </a:r>
          </a:p>
        </p:txBody>
      </p:sp>
      <p:pic>
        <p:nvPicPr>
          <p:cNvPr id="15363" name="Picture 8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2232025" y="1638300"/>
            <a:ext cx="5688013" cy="792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000" b="1" dirty="0" smtClean="0">
                <a:solidFill>
                  <a:srgbClr val="80BF44"/>
                </a:solidFill>
                <a:latin typeface="Calibri" pitchFamily="34" charset="0"/>
              </a:rPr>
              <a:t>СПАСИБО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000" b="1" dirty="0" smtClean="0">
                <a:solidFill>
                  <a:srgbClr val="80BF44"/>
                </a:solidFill>
                <a:latin typeface="Calibri" pitchFamily="34" charset="0"/>
              </a:rPr>
              <a:t>ЗА ВНИМАНИЕ!</a:t>
            </a:r>
          </a:p>
        </p:txBody>
      </p:sp>
      <p:grpSp>
        <p:nvGrpSpPr>
          <p:cNvPr id="15365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1536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36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1536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36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37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94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522</Words>
  <Application>Microsoft Office PowerPoint</Application>
  <PresentationFormat>Произвольный</PresentationFormat>
  <Paragraphs>124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Оформление по умолчанию</vt:lpstr>
      <vt:lpstr>Презентация PowerPoint</vt:lpstr>
      <vt:lpstr>Содержание занятия</vt:lpstr>
      <vt:lpstr>Презентация PowerPoint</vt:lpstr>
      <vt:lpstr>Особенности электроснабжения производственных зданий</vt:lpstr>
      <vt:lpstr>Презентация PowerPoint</vt:lpstr>
      <vt:lpstr>Определение полной электрической нагрузки завода</vt:lpstr>
      <vt:lpstr>Определение полной электрической нагрузки завода</vt:lpstr>
      <vt:lpstr>Определение полной электрической нагрузки завода</vt:lpstr>
      <vt:lpstr>Презентация PowerPoint</vt:lpstr>
      <vt:lpstr>Картограмма для определения центра электрических нагрузок</vt:lpstr>
      <vt:lpstr>Картограмма для определения центра электрических нагрузок</vt:lpstr>
      <vt:lpstr>Презентация PowerPoint</vt:lpstr>
      <vt:lpstr>Выбор числа и мощности трансформаторов цеховых ТП</vt:lpstr>
      <vt:lpstr>Выбор числа и мощности трансформаторов цеховых ТП</vt:lpstr>
      <vt:lpstr>Презентация PowerPoint</vt:lpstr>
      <vt:lpstr>Учет компенсации реактивной мощности при выборе трансформаторов</vt:lpstr>
      <vt:lpstr>Учет компенсации реактивной мощности при выборе трансформаторов</vt:lpstr>
      <vt:lpstr>Учет компенсации реактивной мощности при выборе трансформаторов</vt:lpstr>
      <vt:lpstr>Учет компенсации реактивной мощности при выборе трансформаторов</vt:lpstr>
      <vt:lpstr>Учет компенсации реактивной мощности при выборе трансформаторов</vt:lpstr>
      <vt:lpstr>Презентация PowerPoint</vt:lpstr>
      <vt:lpstr>Схема внешнего электроснабжения</vt:lpstr>
      <vt:lpstr>Презентация PowerPoint</vt:lpstr>
    </vt:vector>
  </TitlesOfParts>
  <Company>Holding "Digest"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Муравлев Алексей Игоревич</cp:lastModifiedBy>
  <cp:revision>158</cp:revision>
  <dcterms:created xsi:type="dcterms:W3CDTF">2015-03-13T05:37:25Z</dcterms:created>
  <dcterms:modified xsi:type="dcterms:W3CDTF">2019-03-16T11:40:33Z</dcterms:modified>
</cp:coreProperties>
</file>