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8"/>
  </p:notes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58C91-65DD-4666-8A7B-731620C24AFA}" type="datetimeFigureOut">
              <a:rPr lang="ru-RU" smtClean="0"/>
              <a:t>01.04.2014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22CDE-93F5-4D72-8180-BCA17E4C7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593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22CDE-93F5-4D72-8180-BCA17E4C728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618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666A-2BAD-49FF-BF01-8B75AF6A5596}" type="datetime1">
              <a:rPr lang="ru-RU" smtClean="0"/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55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C46F8-34AB-4CD4-9D7E-A727AD9DA8BD}" type="datetime1">
              <a:rPr lang="ru-RU" smtClean="0"/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72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8D746-ED83-4009-BDF6-BA28CE73F196}" type="datetime1">
              <a:rPr lang="ru-RU" smtClean="0"/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30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B95F-C731-45F1-8489-AF8E68A75960}" type="datetime1">
              <a:rPr lang="ru-RU" smtClean="0"/>
              <a:t>01.04.2014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021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DE01-EBF7-43A9-BE34-B2EC2A0827EC}" type="datetime1">
              <a:rPr lang="ru-RU" smtClean="0"/>
              <a:t>01.04.2014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10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81DD-C720-49FB-AAC3-4DBCE2EFB9E8}" type="datetime1">
              <a:rPr lang="ru-RU" smtClean="0"/>
              <a:t>01.04.2014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649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74B0-8135-446D-9921-5A2AE1E75415}" type="datetime1">
              <a:rPr lang="ru-RU" smtClean="0"/>
              <a:t>01.04.2014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936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E34D-F687-46B4-A160-C755BB77D5BE}" type="datetime1">
              <a:rPr lang="ru-RU" smtClean="0"/>
              <a:t>01.04.2014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23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1025-AD78-4C92-A86D-B31BA2721115}" type="datetime1">
              <a:rPr lang="ru-RU" smtClean="0"/>
              <a:t>01.04.2014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15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2731-90B2-4CB0-8035-A95FD4A58674}" type="datetime1">
              <a:rPr lang="ru-RU" smtClean="0"/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081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F43FB-3155-4EF6-9DD9-0C7014405E7C}" type="datetime1">
              <a:rPr lang="ru-RU" smtClean="0"/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77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061A9-413D-41DF-B986-18139AAA72A1}" type="datetime1">
              <a:rPr lang="ru-RU" smtClean="0"/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91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Термодинамика и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B0F0"/>
                </a:solidFill>
              </a:rPr>
              <a:t>теплопередача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717032"/>
            <a:ext cx="6400800" cy="223224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( установочная лекция )</a:t>
            </a:r>
          </a:p>
          <a:p>
            <a:endParaRPr lang="ru-RU" dirty="0" smtClean="0"/>
          </a:p>
          <a:p>
            <a:r>
              <a:rPr lang="ru-RU" dirty="0" smtClean="0"/>
              <a:t>курс для студентов</a:t>
            </a:r>
          </a:p>
          <a:p>
            <a:r>
              <a:rPr lang="ru-RU" dirty="0" smtClean="0"/>
              <a:t>бакалаврской программы</a:t>
            </a:r>
          </a:p>
          <a:p>
            <a:r>
              <a:rPr lang="ru-RU" dirty="0" smtClean="0"/>
              <a:t>131000 Нефтегазовое дело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200" y="1886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</a:pPr>
            <a:r>
              <a:rPr lang="ru-RU" sz="3200" dirty="0">
                <a:latin typeface="+mn-lt"/>
                <a:ea typeface="+mn-ea"/>
                <a:cs typeface="+mn-cs"/>
              </a:rPr>
              <a:t>Томский политехнический университет</a:t>
            </a:r>
          </a:p>
        </p:txBody>
      </p:sp>
    </p:spTree>
    <p:extLst>
      <p:ext uri="{BB962C8B-B14F-4D97-AF65-F5344CB8AC3E}">
        <p14:creationId xmlns:p14="http://schemas.microsoft.com/office/powerpoint/2010/main" val="415354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Преподаватель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6309708"/>
              </p:ext>
            </p:extLst>
          </p:nvPr>
        </p:nvGraphicFramePr>
        <p:xfrm>
          <a:off x="611560" y="2204080"/>
          <a:ext cx="807524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524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Юхнов Вячеслав Евгеньевич,</a:t>
                      </a:r>
                      <a:endParaRPr lang="ru-RU" sz="3600" baseline="0" dirty="0" smtClean="0"/>
                    </a:p>
                    <a:p>
                      <a:r>
                        <a:rPr lang="ru-RU" sz="2800" baseline="0" dirty="0" smtClean="0"/>
                        <a:t>доц. каф. ТПТ ЭНИН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effectLst/>
                        </a:rPr>
                        <a:t>http://portal.tpu.ru/SHARED/m/MAG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95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45232"/>
            <a:ext cx="5486400" cy="566738"/>
          </a:xfrm>
        </p:spPr>
        <p:txBody>
          <a:bodyPr/>
          <a:lstStyle/>
          <a:p>
            <a:r>
              <a:rPr lang="ru-RU" dirty="0" smtClean="0"/>
              <a:t>Термодинамика и теплопередача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1111970"/>
            <a:ext cx="5486400" cy="804862"/>
          </a:xfrm>
        </p:spPr>
        <p:txBody>
          <a:bodyPr/>
          <a:lstStyle/>
          <a:p>
            <a:r>
              <a:rPr lang="ru-RU" dirty="0" smtClean="0"/>
              <a:t>Рабочая программа, методические указания и контрольные задания для студентов института природных ресурсов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10" name="Рисунок 9"/>
          <p:cNvPicPr>
            <a:picLocks noGrp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2" t="118" r="-1633" b="5393"/>
          <a:stretch/>
        </p:blipFill>
        <p:spPr>
          <a:xfrm>
            <a:off x="1259632" y="1772816"/>
            <a:ext cx="6840000" cy="3888000"/>
          </a:xfrm>
        </p:spPr>
      </p:pic>
    </p:spTree>
    <p:extLst>
      <p:ext uri="{BB962C8B-B14F-4D97-AF65-F5344CB8AC3E}">
        <p14:creationId xmlns:p14="http://schemas.microsoft.com/office/powerpoint/2010/main" val="48119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</a:t>
            </a:r>
            <a:r>
              <a:rPr lang="ru-RU" dirty="0" smtClean="0"/>
              <a:t>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Теоретически и практически обучить будущих специалистов методам получения, преобразования, передачи и использования теплоты.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4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Научить умению выбора и эксплуатации необходимого теплотехнического оборудования при максимальной экономии </a:t>
            </a:r>
            <a:r>
              <a:rPr lang="ru-RU" dirty="0" smtClean="0"/>
              <a:t>топливно-энергетических </a:t>
            </a:r>
            <a:r>
              <a:rPr lang="ru-RU" dirty="0"/>
              <a:t>ресурсов и материалов, интенсификация технологических процессов, использования вторичных энергоресурсов и защиты окружающей среды.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0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Формируемые компетенции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Знание основных законов </a:t>
            </a:r>
            <a:r>
              <a:rPr lang="ru-RU" dirty="0"/>
              <a:t>термодинамики и теплообмена, способы переноса теплоты, принципы действия и устройство теплообменных аппаратов, теплосиловых установок и других теплотехнических устройств, применяемых в нефтегазовом деле. Умение рассчитывать термодинамические процессы и циклы, теплообменные процессы, аппараты и другие технические </a:t>
            </a:r>
            <a:r>
              <a:rPr lang="ru-RU" dirty="0" smtClean="0"/>
              <a:t>устройства.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1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курсе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Термодинамика и</a:t>
            </a:r>
            <a:r>
              <a:rPr lang="ru-RU" b="1" dirty="0"/>
              <a:t> </a:t>
            </a:r>
            <a:r>
              <a:rPr lang="ru-RU" b="1" dirty="0">
                <a:solidFill>
                  <a:srgbClr val="00B0F0"/>
                </a:solidFill>
              </a:rPr>
              <a:t>теплопередача</a:t>
            </a:r>
            <a:r>
              <a:rPr lang="ru-RU" b="1" dirty="0"/>
              <a:t> - это общеинженерная дисциплина, изучающая методы получения, преобразования, передачи и использования теплоты и связанные с этим аппараты и устройства.</a:t>
            </a:r>
          </a:p>
          <a:p>
            <a:endParaRPr lang="ru-RU" dirty="0" smtClean="0"/>
          </a:p>
          <a:p>
            <a:r>
              <a:rPr lang="ru-RU" dirty="0" smtClean="0"/>
              <a:t>Настоящий </a:t>
            </a:r>
            <a:r>
              <a:rPr lang="ru-RU" dirty="0"/>
              <a:t>курс "Термодинамика и теплопередача" включает в себя </a:t>
            </a:r>
            <a:r>
              <a:rPr lang="ru-RU" dirty="0" smtClean="0"/>
              <a:t>три основных раздела: </a:t>
            </a:r>
            <a:r>
              <a:rPr lang="ru-RU" dirty="0" smtClean="0">
                <a:solidFill>
                  <a:srgbClr val="FFC000"/>
                </a:solidFill>
              </a:rPr>
              <a:t>техническая </a:t>
            </a:r>
            <a:r>
              <a:rPr lang="ru-RU" dirty="0">
                <a:solidFill>
                  <a:srgbClr val="FFC000"/>
                </a:solidFill>
              </a:rPr>
              <a:t>термодинамика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теплопередача</a:t>
            </a:r>
            <a:r>
              <a:rPr lang="ru-RU" dirty="0"/>
              <a:t> и </a:t>
            </a:r>
            <a:r>
              <a:rPr lang="ru-RU" dirty="0">
                <a:solidFill>
                  <a:srgbClr val="00B050"/>
                </a:solidFill>
              </a:rPr>
              <a:t>промышленная теплотехника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2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Раздел 1.</a:t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Техническая термодинамика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изучает закономерность взаимного превращения тепловой и механической энергии и свойства тел, участвующих в этих превращениях</a:t>
            </a:r>
            <a:r>
              <a:rPr lang="ru-RU" b="1" dirty="0" smtClean="0"/>
              <a:t>.</a:t>
            </a:r>
          </a:p>
          <a:p>
            <a:r>
              <a:rPr lang="ru-RU" dirty="0"/>
              <a:t>Первый закон термодинамики</a:t>
            </a:r>
          </a:p>
          <a:p>
            <a:r>
              <a:rPr lang="ru-RU" dirty="0"/>
              <a:t>Второй закон термодинамики</a:t>
            </a:r>
          </a:p>
          <a:p>
            <a:r>
              <a:rPr lang="ru-RU" dirty="0"/>
              <a:t>Термодинамические процессы идеальных газов</a:t>
            </a:r>
          </a:p>
          <a:p>
            <a:r>
              <a:rPr lang="ru-RU" dirty="0"/>
              <a:t>Реальные газы и пары. Водяной пар</a:t>
            </a:r>
          </a:p>
          <a:p>
            <a:r>
              <a:rPr lang="ru-RU" dirty="0"/>
              <a:t>Термодинамика потока</a:t>
            </a:r>
          </a:p>
          <a:p>
            <a:r>
              <a:rPr lang="ru-RU" dirty="0"/>
              <a:t>Процессы компрессоров</a:t>
            </a:r>
          </a:p>
          <a:p>
            <a:r>
              <a:rPr lang="ru-RU" dirty="0"/>
              <a:t>Циклы двигателей внутреннего сгорания, газотурбинных и паротурбинных установок</a:t>
            </a:r>
          </a:p>
          <a:p>
            <a:r>
              <a:rPr lang="ru-RU" dirty="0"/>
              <a:t>Циклы холодильных установок и </a:t>
            </a:r>
            <a:r>
              <a:rPr lang="ru-RU" dirty="0" err="1"/>
              <a:t>теплотрансформаторов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04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Раздел 2</a:t>
            </a:r>
            <a:r>
              <a:rPr lang="ru-RU" dirty="0">
                <a:solidFill>
                  <a:srgbClr val="7030A0"/>
                </a:solidFill>
              </a:rPr>
              <a:t>. Теплопередача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/>
              <a:t>изучает законы самопроизвольного переноса теплоты в телах и системах </a:t>
            </a:r>
            <a:r>
              <a:rPr lang="ru-RU" b="1" dirty="0" smtClean="0"/>
              <a:t>тел.</a:t>
            </a:r>
          </a:p>
          <a:p>
            <a:r>
              <a:rPr lang="ru-RU" dirty="0"/>
              <a:t>Теплопроводность</a:t>
            </a:r>
          </a:p>
          <a:p>
            <a:r>
              <a:rPr lang="ru-RU" dirty="0"/>
              <a:t>Конвективный теплообмен</a:t>
            </a:r>
          </a:p>
          <a:p>
            <a:r>
              <a:rPr lang="ru-RU" dirty="0"/>
              <a:t>Теплообмен излучением</a:t>
            </a:r>
          </a:p>
          <a:p>
            <a:r>
              <a:rPr lang="ru-RU" dirty="0"/>
              <a:t>Сложный теплообмен. Теплообменные аппараты</a:t>
            </a:r>
          </a:p>
          <a:p>
            <a:r>
              <a:rPr lang="ru-RU" dirty="0" err="1"/>
              <a:t>Массообмен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52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Раздел 3.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Промышленная </a:t>
            </a:r>
            <a:r>
              <a:rPr lang="ru-RU" dirty="0">
                <a:solidFill>
                  <a:srgbClr val="00B050"/>
                </a:solidFill>
              </a:rPr>
              <a:t>теплотехника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Классификация топлив</a:t>
            </a:r>
          </a:p>
          <a:p>
            <a:r>
              <a:rPr lang="ru-RU" dirty="0"/>
              <a:t>Основы теории горения и организация сжигания </a:t>
            </a:r>
            <a:r>
              <a:rPr lang="ru-RU" dirty="0" smtClean="0"/>
              <a:t>топлив</a:t>
            </a:r>
          </a:p>
          <a:p>
            <a:r>
              <a:rPr lang="ru-RU" dirty="0" smtClean="0"/>
              <a:t>Промышленные установки</a:t>
            </a:r>
            <a:endParaRPr lang="ru-RU" dirty="0"/>
          </a:p>
          <a:p>
            <a:r>
              <a:rPr lang="ru-RU" dirty="0"/>
              <a:t>Меры по защите окружающей среды при эксплуатации энерготехнологических установок</a:t>
            </a:r>
          </a:p>
          <a:p>
            <a:r>
              <a:rPr lang="ru-RU" dirty="0"/>
              <a:t>Возобновляемые источники энергии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55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Для изучения курса "</a:t>
            </a:r>
            <a:r>
              <a:rPr lang="ru-RU" dirty="0">
                <a:solidFill>
                  <a:srgbClr val="FF0000"/>
                </a:solidFill>
              </a:rPr>
              <a:t>Термодинамика и</a:t>
            </a:r>
            <a:r>
              <a:rPr lang="ru-RU" dirty="0"/>
              <a:t> </a:t>
            </a:r>
            <a:r>
              <a:rPr lang="ru-RU" dirty="0">
                <a:solidFill>
                  <a:srgbClr val="00B0F0"/>
                </a:solidFill>
              </a:rPr>
              <a:t>теплопередача</a:t>
            </a:r>
            <a:r>
              <a:rPr lang="ru-RU" dirty="0"/>
              <a:t>" студент-заочник, руководствуясь программой курса и методическими указаниями к ней, самостоятельно работает над учебниками и учебными пособиями, выполняет одну контрольную работу. Контрольная работа содержит 4 задачи и 4 контрольных вопроса</a:t>
            </a:r>
            <a:r>
              <a:rPr lang="ru-RU" dirty="0" smtClean="0"/>
              <a:t>. Контрольная работа оформляется аккуратно в тетради или печатным способом.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59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Темы контрольных задач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Расчёт параметров газовой смеси</a:t>
            </a:r>
          </a:p>
          <a:p>
            <a:r>
              <a:rPr lang="ru-RU" dirty="0"/>
              <a:t>Расчёт процесса в компрессоре</a:t>
            </a:r>
          </a:p>
          <a:p>
            <a:r>
              <a:rPr lang="ru-RU" dirty="0"/>
              <a:t>Расчёт теплопередачи</a:t>
            </a:r>
          </a:p>
          <a:p>
            <a:r>
              <a:rPr lang="ru-RU" dirty="0"/>
              <a:t>Расчёт теплоотдачи</a:t>
            </a:r>
          </a:p>
          <a:p>
            <a:r>
              <a:rPr lang="ru-RU" dirty="0"/>
              <a:t>Контрольные вопросы (4 вопроса)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09600" y="5517232"/>
            <a:ext cx="8229600" cy="76133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i="1" dirty="0"/>
              <a:t>Вариант </a:t>
            </a:r>
            <a:r>
              <a:rPr lang="ru-RU" i="1" dirty="0" smtClean="0"/>
              <a:t>задания </a:t>
            </a:r>
            <a:r>
              <a:rPr lang="ru-RU" i="1" dirty="0"/>
              <a:t>определяется по последним двум цифрам номера зачетной книжки.</a:t>
            </a:r>
            <a:endParaRPr lang="ru-RU" i="1" dirty="0" smtClean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78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Список литературы включает в себя два основных учебника [1, 3], два задачника [4, 5], справочные таблицы [6, 7], а также учебное пособие [2], которое содержит краткие теоретические основы, необходимые для решения контрольной работы и примеры решения задач. В задачниках [4, 5] имеются решения типовых задач, справочные данные. Таблицы [6, 7] необходимы для нахождения параметров технических газов, а также воды и водяного пара.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12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Рекомендуемая литература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27" y="1224848"/>
            <a:ext cx="5953809" cy="5012464"/>
          </a:xfrm>
        </p:spPr>
      </p:pic>
    </p:spTree>
    <p:extLst>
      <p:ext uri="{BB962C8B-B14F-4D97-AF65-F5344CB8AC3E}">
        <p14:creationId xmlns:p14="http://schemas.microsoft.com/office/powerpoint/2010/main" val="222396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Залогом успеха освоения дисциплины является отчетливое представление физической сущности изучаемых явлений и процессов.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89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изучении каждого раздела курса рекомендуется составлять конспект (он используется при повторении материала) и решать задачи для закрепления теоретического материала. Усвоение раздела проверяется по качеству ответов на, вопросы для самопроверки, которые приводятся к каждому разделу курса.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4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543</Words>
  <Application>Microsoft Office PowerPoint</Application>
  <PresentationFormat>Экран (4:3)</PresentationFormat>
  <Paragraphs>73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Термодинамика и теплопередача</vt:lpstr>
      <vt:lpstr>Преподаватель</vt:lpstr>
      <vt:lpstr>Термодинамика и теплопередача</vt:lpstr>
      <vt:lpstr>Цель курса</vt:lpstr>
      <vt:lpstr>Задачи курса</vt:lpstr>
      <vt:lpstr>Формируемые компетенции</vt:lpstr>
      <vt:lpstr>О курсе</vt:lpstr>
      <vt:lpstr>Раздел 1. Техническая термодинамика</vt:lpstr>
      <vt:lpstr>Раздел 2. Теплопередача</vt:lpstr>
      <vt:lpstr>Раздел 3. Промышленная теплотехника </vt:lpstr>
      <vt:lpstr>Презентация PowerPoint</vt:lpstr>
      <vt:lpstr>Темы контрольных задач</vt:lpstr>
      <vt:lpstr>Презентация PowerPoint</vt:lpstr>
      <vt:lpstr>Рекомендуемая литература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Термодинамика и теплопередача</dc:title>
  <dc:creator>mag</dc:creator>
  <cp:lastModifiedBy>mag</cp:lastModifiedBy>
  <cp:revision>15</cp:revision>
  <dcterms:created xsi:type="dcterms:W3CDTF">2013-11-23T04:23:08Z</dcterms:created>
  <dcterms:modified xsi:type="dcterms:W3CDTF">2014-04-01T06:50:38Z</dcterms:modified>
</cp:coreProperties>
</file>