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67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79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6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BEF2-696E-4447-8454-AC4E37B6BB44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93C73-E199-4E60-A3ED-514A44A2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9hoMlTXwYM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jI6pS37yaO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28860" y="2571744"/>
            <a:ext cx="42862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</a:rPr>
              <a:t>Мозг и память</a:t>
            </a:r>
            <a:endParaRPr kumimoji="0" lang="ru-RU" sz="3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4857760"/>
            <a:ext cx="37571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Лектор: </a:t>
            </a:r>
          </a:p>
          <a:p>
            <a:r>
              <a:rPr lang="ru-RU" b="1" dirty="0" smtClean="0"/>
              <a:t>Лукьянова Наталия Александровна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5786454"/>
            <a:ext cx="2997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https://youtu.be/wsCjlkgp67g</a:t>
            </a:r>
            <a:endParaRPr lang="ru-RU" dirty="0"/>
          </a:p>
        </p:txBody>
      </p:sp>
      <p:pic>
        <p:nvPicPr>
          <p:cNvPr id="21506" name="Picture 2" descr="Картинки по запросу ницш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000108"/>
            <a:ext cx="3536181" cy="235745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5008" y="3786190"/>
            <a:ext cx="253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Забывать это дар!</a:t>
            </a:r>
            <a:endParaRPr lang="ru-RU" sz="2400" dirty="0"/>
          </a:p>
        </p:txBody>
      </p:sp>
      <p:pic>
        <p:nvPicPr>
          <p:cNvPr id="21507" name="Picture 3" descr="C:\Documents and Settings\Наташа\Рабочий стол\Plinyeld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500042"/>
            <a:ext cx="2103873" cy="351313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28728" y="4214818"/>
            <a:ext cx="2540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Помнить это дар!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0034" y="3786190"/>
            <a:ext cx="4134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Емкость </a:t>
            </a:r>
            <a:r>
              <a:rPr lang="ru-RU" sz="2400" b="1" i="1" dirty="0"/>
              <a:t>систем ограничена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500042"/>
            <a:ext cx="5357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Основные постулаты когнитивной психологии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7" y="1285860"/>
            <a:ext cx="36433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Информация перерабатывается поэтапно</a:t>
            </a:r>
            <a:endParaRPr lang="ru-RU" sz="2400" b="1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071934" y="1357298"/>
            <a:ext cx="435768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Следовательно, имеются два основных критерия, согласно которым и выделяются основные подсистемы памяти: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время хранения информации,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2) форма представления информации (вид кодирования).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628" y="4143380"/>
            <a:ext cx="31432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Для каждого этапа существует предел способностей человека к переработке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14480" y="571480"/>
            <a:ext cx="50006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Структурные теории памяти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214422"/>
            <a:ext cx="7572428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b="1" dirty="0"/>
              <a:t>Структурные теории памяти</a:t>
            </a:r>
            <a:r>
              <a:rPr lang="ru-RU" sz="2000" dirty="0"/>
              <a:t> утверждают, что </a:t>
            </a:r>
            <a:r>
              <a:rPr lang="ru-RU" sz="2000" i="1" dirty="0"/>
              <a:t>память делится на несколько подструктур, которые отличаются по времени хранения информации, способу ее кодирования, объему удерживаемой информации</a:t>
            </a:r>
            <a:r>
              <a:rPr lang="ru-RU" sz="2000" dirty="0"/>
              <a:t>. 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000100" y="3214686"/>
            <a:ext cx="6429420" cy="22467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1)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зрительное кодирование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 – представление материала в виде зрительного изображения;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2) акустическое кодирование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 – представление материала в виде звуков;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3) семантическое кодирование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 – представление материала в виде слов.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928662" y="571480"/>
            <a:ext cx="7215238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Память является процессом, обеспечивающим построение всестороннего образа мира, связывающим разрозненные впечатления в целостную картину, прошлое с настоящим и будущим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500306"/>
            <a:ext cx="3500462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i="1" dirty="0" smtClean="0"/>
              <a:t>Без процессов памяти не может быть ни предметного чувственного, ни отвлеченного умственного образа окружающего мира</a:t>
            </a:r>
            <a:r>
              <a:rPr lang="ru-RU" sz="2000" i="1" dirty="0"/>
              <a:t>. </a:t>
            </a:r>
          </a:p>
        </p:txBody>
      </p:sp>
      <p:pic>
        <p:nvPicPr>
          <p:cNvPr id="18435" name="Picture 3" descr="Картинки по запросу память э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500306"/>
            <a:ext cx="3724631" cy="38576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57224" y="571480"/>
            <a:ext cx="7286676" cy="224676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Память — это процессы организации и сохранения прошлого опыта, делающие возможным его повторное использование в деятельности или возвращение в сферу сознания.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Память связывает прошлое субъекта с его настоящим и будущим и является важнейшей познавательной функцией, лежащей в основе развития и обучения.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1" name="Picture 3" descr="Картинки по запросу памят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143248"/>
            <a:ext cx="5786478" cy="32404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6386" name="AutoShape 2" descr="Картинки по запросу память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57166"/>
            <a:ext cx="71438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Уровни хранения информации: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/>
              <a:t>Физический </a:t>
            </a:r>
            <a:r>
              <a:rPr lang="ru-RU" sz="2400" dirty="0" smtClean="0"/>
              <a:t>- </a:t>
            </a:r>
            <a:r>
              <a:rPr lang="ru-RU" sz="2400" dirty="0"/>
              <a:t>«внешняя» память </a:t>
            </a:r>
            <a:r>
              <a:rPr lang="ru-RU" sz="2400" dirty="0" smtClean="0"/>
              <a:t>человека </a:t>
            </a:r>
            <a:r>
              <a:rPr lang="ru-RU" sz="2400" dirty="0"/>
              <a:t>(узелки на память, записная книжка и т.д.). </a:t>
            </a:r>
            <a:endParaRPr lang="ru-RU" sz="2400" dirty="0" smtClean="0"/>
          </a:p>
          <a:p>
            <a:pPr>
              <a:spcBef>
                <a:spcPts val="1200"/>
              </a:spcBef>
            </a:pPr>
            <a:r>
              <a:rPr lang="ru-RU" sz="2400" b="1" dirty="0" smtClean="0"/>
              <a:t>Биологический</a:t>
            </a:r>
            <a:r>
              <a:rPr lang="ru-RU" sz="2400" dirty="0" smtClean="0"/>
              <a:t> - молекулы </a:t>
            </a:r>
            <a:r>
              <a:rPr lang="ru-RU" sz="2400" dirty="0"/>
              <a:t>ДНК, РНК </a:t>
            </a:r>
            <a:endParaRPr lang="ru-RU" sz="2400" dirty="0" smtClean="0"/>
          </a:p>
          <a:p>
            <a:pPr>
              <a:spcBef>
                <a:spcPts val="1200"/>
              </a:spcBef>
            </a:pPr>
            <a:r>
              <a:rPr lang="ru-RU" sz="2400" b="1" dirty="0" smtClean="0"/>
              <a:t>Физиологический</a:t>
            </a:r>
            <a:r>
              <a:rPr lang="ru-RU" sz="2400" dirty="0" smtClean="0"/>
              <a:t>  - динамичные физиологические процессы</a:t>
            </a:r>
          </a:p>
          <a:p>
            <a:pPr>
              <a:spcBef>
                <a:spcPts val="1200"/>
              </a:spcBef>
            </a:pPr>
            <a:r>
              <a:rPr lang="ru-RU" sz="2400" b="1" dirty="0" smtClean="0"/>
              <a:t>Психологический</a:t>
            </a:r>
            <a:r>
              <a:rPr lang="ru-RU" sz="2400" dirty="0" smtClean="0"/>
              <a:t> - </a:t>
            </a:r>
            <a:r>
              <a:rPr lang="ru-RU" sz="2400" dirty="0"/>
              <a:t>преобразовании смысловых структур</a:t>
            </a:r>
          </a:p>
        </p:txBody>
      </p:sp>
      <p:pic>
        <p:nvPicPr>
          <p:cNvPr id="16388" name="Picture 4" descr="Картинки по запросу памят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648845"/>
            <a:ext cx="3476608" cy="287100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596" y="5572140"/>
            <a:ext cx="42896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Видео. Хранение информации </a:t>
            </a:r>
          </a:p>
          <a:p>
            <a:r>
              <a:rPr lang="en-GB" dirty="0" smtClean="0">
                <a:hlinkClick r:id="rId4"/>
              </a:rPr>
              <a:t>https://youtu.be/9hoMlTXwYMw</a:t>
            </a:r>
            <a:r>
              <a:rPr lang="ru-RU" dirty="0" smtClean="0"/>
              <a:t>  1.41.мин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5362" name="Picture 2" descr="Картинки по запросу виды памят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8715436" cy="6352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2852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4338" name="Picture 2" descr="Картинки по запросу словесно-логическая памят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8572560" cy="6250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3313" name="Picture 1" descr="C:\Documents and Settings\Наташа\Рабочий стол\027794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8572559" cy="428619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71802" y="571480"/>
            <a:ext cx="2431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Формы памяти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572140"/>
            <a:ext cx="3995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Видео. Как работает память человека. </a:t>
            </a:r>
          </a:p>
          <a:p>
            <a:r>
              <a:rPr lang="en-GB" dirty="0" smtClean="0">
                <a:hlinkClick r:id="rId4"/>
              </a:rPr>
              <a:t>https://youtu.be/jI6pS37yaO8</a:t>
            </a:r>
            <a:r>
              <a:rPr lang="ru-RU" dirty="0" smtClean="0"/>
              <a:t>      3 мин.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214422"/>
            <a:ext cx="4572000" cy="101566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ru-RU" sz="2000" i="1" dirty="0" smtClean="0"/>
              <a:t>Мгновенная, </a:t>
            </a:r>
            <a:r>
              <a:rPr lang="ru-RU" sz="2000" dirty="0" smtClean="0"/>
              <a:t>или </a:t>
            </a:r>
            <a:r>
              <a:rPr lang="ru-RU" sz="2000" i="1" dirty="0" smtClean="0"/>
              <a:t>сенсорная, </a:t>
            </a:r>
            <a:r>
              <a:rPr lang="ru-RU" sz="2000" dirty="0" smtClean="0"/>
              <a:t>память — это память тех сенсорных органов, на которые поступила информация.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571480"/>
            <a:ext cx="2948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Мгновенная память </a:t>
            </a:r>
            <a:endParaRPr lang="ru-RU" sz="2400" b="1" dirty="0"/>
          </a:p>
        </p:txBody>
      </p:sp>
      <p:pic>
        <p:nvPicPr>
          <p:cNvPr id="11266" name="Picture 2" descr="Картинки по запросу мгновенная память картин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715436" cy="6429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214422"/>
            <a:ext cx="5500726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i="1" dirty="0" smtClean="0"/>
              <a:t>Кратковременная память </a:t>
            </a:r>
            <a:r>
              <a:rPr lang="ru-RU" sz="2000" dirty="0" smtClean="0"/>
              <a:t>(КВП) представляет собой хранилище, в котором происходит «работа» не только с той информацией, которая поступила от сенсорных органов, но и с той, которая извлекается из долговременной памяти.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8860" y="571480"/>
            <a:ext cx="31062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Кратковременная память 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00496" y="3000372"/>
            <a:ext cx="4572000" cy="101566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ru-RU" sz="2000" dirty="0" smtClean="0"/>
              <a:t>Кратковременная память — это память, которая обслуживает текущую работу с образами, понятиями и словами.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143380"/>
            <a:ext cx="4572000" cy="707886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ru-RU" sz="2000" dirty="0" smtClean="0"/>
              <a:t>Время хранения материала в кратковременной памяти — около 30 с. 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5072074"/>
            <a:ext cx="528638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Объем КВП составляет 7 ± 2 единицы хранения. Под единицами здесь пони­маются не только отдельные буквы, цифры или звуки, но и их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85720" y="428604"/>
            <a:ext cx="8501122" cy="60170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Долговременная память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(ДВП). Если в кратковременной памяти мы живем, то долговременная память хранит знания, придающие смысл нашему непосред­ственному существованию.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aseline="0" dirty="0" smtClean="0">
              <a:ea typeface="Times New Roman" pitchFamily="18" charset="0"/>
              <a:cs typeface="Times New Roman" pitchFamily="18" charset="0"/>
            </a:endParaRPr>
          </a:p>
          <a:p>
            <a:pPr marL="1341438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 долговременной памяти хранятся:</a:t>
            </a:r>
          </a:p>
          <a:p>
            <a:pPr marL="1341438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341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• пространственная модель мира, представленная здесь в виде отвлеченных структур, соответствующих образам нашего дома, города, страны и всей планеты;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341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• знания о законах, устройстве мира и свойствах объектов;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341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• наши представления о людях, самих себе, социальных нормах и жизненных ценностях;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341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• моторные навыки, например, звуковой и письменной речи, одевания, езды на велосипеде, умения решать задачи в различных областях деятельности;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341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• навыки понимания речи или интерпретации произведений живописи или музыкальных произведений;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341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• планы и программы будущей деятельности.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2291" name="Picture 3" descr="Картинки по запросу процессы памят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8143932" cy="5857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42910" y="571480"/>
            <a:ext cx="7572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Знание, приобретенное с помощью простого зубрения, почти неизбежно забывается совершенно бесследно.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ea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</a:rPr>
              <a:t>У.  Джемс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85720" y="1643050"/>
            <a:ext cx="842968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Успешность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установления смысловых связей зависит от ряда сопутствующих процессу запоминания факторов: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от объема материала, находящегося в КВП: он не должен значительно пре­вышать 7±2 единицы хранения;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времени пребывания материала в КВП; это время можно неограниченно увеличивать за счет повторения материала;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от наличия «мешающих» факторов — побочного материала, появляющего­ся в сознании в пределах 30 с до или после получения материала, предна­значенного для запоминания;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от действия мотивационного фактора в самых разных его формах: эмоций, интереса, выраженности мотива запомнить;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57166"/>
            <a:ext cx="1800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Мнемоника</a:t>
            </a:r>
            <a:endParaRPr lang="ru-RU" sz="2400" b="1" dirty="0"/>
          </a:p>
        </p:txBody>
      </p:sp>
      <p:pic>
        <p:nvPicPr>
          <p:cNvPr id="7170" name="Picture 2" descr="Картинки по запросу мнемон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908928"/>
            <a:ext cx="6000792" cy="5520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43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147" name="Picture 3" descr="Картинки по запросу мнемон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8128013" cy="45720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00100" y="5572140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«Каждый Охотник Желает Знать, Где Сидит Фазан»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488" y="6000768"/>
            <a:ext cx="316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https://youtu.be/lkmmuCJeo0A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85786" y="1142984"/>
            <a:ext cx="7643866" cy="12926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Если есть врожденные и приобретенные компоненты нашего поведения, стало быть, есть врожденные и приобретенные компоненты деятельности мозга.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8926" y="571480"/>
            <a:ext cx="2352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Рефлексы и память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643182"/>
            <a:ext cx="7643866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XIX веке в изучение этого вопроса огромный вклад внес российский ученый </a:t>
            </a:r>
            <a:r>
              <a:rPr lang="ru-RU" sz="20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Иван Михайлович Сеченов</a:t>
            </a:r>
            <a:r>
              <a:rPr lang="ru-RU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Дальше эту эстафету подхватил </a:t>
            </a:r>
            <a:r>
              <a:rPr lang="ru-RU" sz="20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Иван Петрович Павлов</a:t>
            </a:r>
            <a:r>
              <a:rPr lang="ru-RU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который разработал теорию условных рефлексов и предложил метод для изучения условных рефлексов и процессов формирования памяти.</a:t>
            </a:r>
            <a:endParaRPr lang="ru-RU" sz="2000" dirty="0" smtClean="0"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5214950"/>
            <a:ext cx="4665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Собака Павлова  </a:t>
            </a:r>
            <a:r>
              <a:rPr lang="en-GB" dirty="0" smtClean="0"/>
              <a:t>https://youtu.be/ibXbd3roJ5g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7148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/>
              <a:t>Суммация</a:t>
            </a:r>
            <a:r>
              <a:rPr lang="ru-RU" sz="2000" dirty="0" smtClean="0"/>
              <a:t> ― это был вид обучения, который раньше всего удалось не просто описать, а проанализировать на </a:t>
            </a:r>
            <a:r>
              <a:rPr lang="ru-RU" sz="2000" dirty="0" err="1" smtClean="0"/>
              <a:t>синаптическом</a:t>
            </a:r>
            <a:r>
              <a:rPr lang="ru-RU" sz="2000" dirty="0" smtClean="0"/>
              <a:t> уровне.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2000240"/>
            <a:ext cx="5429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Классиком изучения механизма суммации является </a:t>
            </a:r>
            <a:r>
              <a:rPr lang="ru-RU" sz="2000" b="1" dirty="0" smtClean="0"/>
              <a:t>Эрик Кандел </a:t>
            </a:r>
            <a:r>
              <a:rPr lang="ru-RU" sz="2000" dirty="0" smtClean="0"/>
              <a:t>― американский ученый, который в 2004 году получил за свою работу Нобелевскую премию. </a:t>
            </a:r>
            <a:endParaRPr lang="ru-RU" sz="2000" dirty="0"/>
          </a:p>
        </p:txBody>
      </p:sp>
      <p:pic>
        <p:nvPicPr>
          <p:cNvPr id="3074" name="Picture 2" descr="Картинки по запросу аплиз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00438"/>
            <a:ext cx="3429024" cy="285752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500562" y="4357694"/>
            <a:ext cx="43295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мозговая «жабра»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908" y="943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71480"/>
            <a:ext cx="5854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Механизм долговременной </a:t>
            </a:r>
            <a:r>
              <a:rPr lang="ru-RU" sz="2400" b="1" dirty="0" err="1" smtClean="0"/>
              <a:t>потенциации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1285860"/>
            <a:ext cx="57864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позволяет сохранить память на несколько часов</a:t>
            </a:r>
            <a:endParaRPr lang="ru-RU" sz="20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14546" y="1928802"/>
            <a:ext cx="4778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Биохимия мозга - </a:t>
            </a:r>
            <a:r>
              <a:rPr lang="en-GB" dirty="0" smtClean="0"/>
              <a:t>https://youtu.be/2LviXKTrX2U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2714620"/>
            <a:ext cx="4311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Импринтинг и Конрад Лоренц 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929066"/>
            <a:ext cx="45005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Конрад Лоренц ― выдающийся австрийский </a:t>
            </a:r>
            <a:r>
              <a:rPr lang="ru-RU" sz="2000" u="sng" dirty="0" smtClean="0"/>
              <a:t>зоопсихолог</a:t>
            </a:r>
            <a:r>
              <a:rPr lang="ru-RU" sz="2000" dirty="0" smtClean="0"/>
              <a:t>, который за свою работу тоже получил в 1970-е годы Нобелевскую премию</a:t>
            </a:r>
            <a:endParaRPr lang="ru-RU" sz="2000" dirty="0"/>
          </a:p>
        </p:txBody>
      </p:sp>
      <p:sp>
        <p:nvSpPr>
          <p:cNvPr id="2050" name="AutoShape 2" descr="Картинки по запросу цыплен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Картинки по запросу цыплено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500438"/>
            <a:ext cx="3123418" cy="298514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571604" y="5643578"/>
            <a:ext cx="18515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err="1" smtClean="0"/>
              <a:t>гиппокамп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571480"/>
            <a:ext cx="4704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Принцип активного запоминания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1214422"/>
            <a:ext cx="24288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Убедите себя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857356" y="1785926"/>
            <a:ext cx="22145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Настройте мозг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143240" y="2357430"/>
            <a:ext cx="47456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Научитесь связывать информацию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857356" y="3000372"/>
            <a:ext cx="33145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Ассоциируйте свободно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143240" y="3714752"/>
            <a:ext cx="54090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Поместите информацию в нужном месте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00034" y="4357694"/>
            <a:ext cx="56527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Повторяйте, чтобы закрепить и запомнить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908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28604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Наличие обратной связи, а именно — возможность задавать вопросы своему преподавателю по мере обучения, позволяет человеку приближаться к своей цели и лучше "усваивать" получаемые знания</a:t>
            </a:r>
            <a:endParaRPr lang="ru-RU" sz="2400" dirty="0"/>
          </a:p>
        </p:txBody>
      </p:sp>
      <p:pic>
        <p:nvPicPr>
          <p:cNvPr id="35842" name="Picture 2" descr="Картинки по запросу Принцип обратной связи и памят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000240"/>
            <a:ext cx="5000659" cy="45262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908" y="0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285720" y="571480"/>
            <a:ext cx="80724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85720" y="714356"/>
            <a:ext cx="78581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Виды нарушения памяти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000000"/>
              </a:solidFill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Нарушения памяти можно разделить на две группы - количественные и качественные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6869" name="Picture 5" descr="Картинки по запросу виды нарушений памят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3116"/>
            <a:ext cx="8285975" cy="407196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1357290" y="6215082"/>
            <a:ext cx="6084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Почему человек теряет память  </a:t>
            </a:r>
            <a:r>
              <a:rPr lang="en-GB" dirty="0" smtClean="0"/>
              <a:t>https://youtu.be/Lfz-A943elA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4346" y="943"/>
            <a:ext cx="9144000" cy="6857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3042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285720" y="571480"/>
            <a:ext cx="80724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1285860"/>
            <a:ext cx="2674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Хорошего дня!!!</a:t>
            </a:r>
            <a:endParaRPr lang="ru-RU" sz="2800" dirty="0"/>
          </a:p>
        </p:txBody>
      </p:sp>
      <p:pic>
        <p:nvPicPr>
          <p:cNvPr id="37890" name="Picture 2" descr="Картинки по запросу амнезия почем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214422"/>
            <a:ext cx="3429000" cy="5057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27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605</Words>
  <Application>Microsoft Office PowerPoint</Application>
  <PresentationFormat>Экран (4:3)</PresentationFormat>
  <Paragraphs>87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Наташа</cp:lastModifiedBy>
  <cp:revision>29</cp:revision>
  <dcterms:created xsi:type="dcterms:W3CDTF">2019-10-09T16:11:03Z</dcterms:created>
  <dcterms:modified xsi:type="dcterms:W3CDTF">2020-02-10T05:44:32Z</dcterms:modified>
</cp:coreProperties>
</file>