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71" r:id="rId3"/>
    <p:sldId id="257" r:id="rId4"/>
    <p:sldId id="268" r:id="rId5"/>
    <p:sldId id="258" r:id="rId6"/>
    <p:sldId id="270" r:id="rId7"/>
    <p:sldId id="259" r:id="rId8"/>
    <p:sldId id="260" r:id="rId9"/>
    <p:sldId id="261" r:id="rId10"/>
    <p:sldId id="262" r:id="rId11"/>
    <p:sldId id="263" r:id="rId12"/>
    <p:sldId id="264" r:id="rId13"/>
    <p:sldId id="273" r:id="rId14"/>
    <p:sldId id="27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65" r:id="rId25"/>
    <p:sldId id="266" r:id="rId26"/>
    <p:sldId id="26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6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04F7F-8759-4B8E-B243-CA88ADFD766B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95C6F-78B7-4302-A81F-2851E3E256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4893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95C6F-78B7-4302-A81F-2851E3E2568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22E08FA-25E9-45DB-A2CE-E0835F5828C5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B1534EC-765F-4493-B541-9792DB199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taby27.ru/studentam_aspirantam/philos_design/vlijanie-junga-na-dizajjn/teoriya-arxetipov-yunga-ee-primenenie-v-graficheskoj-reklam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Теория архетипов К.Г. Юнга. </a:t>
            </a:r>
            <a:br>
              <a:rPr lang="ru-RU" b="1" dirty="0" smtClean="0"/>
            </a:br>
            <a:r>
              <a:rPr lang="ru-RU" b="1" dirty="0" smtClean="0"/>
              <a:t>Архетип в </a:t>
            </a:r>
            <a:r>
              <a:rPr lang="ru-RU" b="1" dirty="0" smtClean="0"/>
              <a:t>дизайне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dirty="0" smtClean="0"/>
              <a:t>Преподаватель: </a:t>
            </a:r>
          </a:p>
          <a:p>
            <a:pPr algn="r"/>
            <a:r>
              <a:rPr lang="ru-RU" b="1" dirty="0" smtClean="0"/>
              <a:t>Лукьянова Н.А. </a:t>
            </a:r>
            <a:endParaRPr lang="ru-RU" dirty="0"/>
          </a:p>
        </p:txBody>
      </p:sp>
      <p:pic>
        <p:nvPicPr>
          <p:cNvPr id="1026" name="Picture 2" descr="C:\Documents and Settings\Наташа\Рабочий стол\86472brandconference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14290"/>
            <a:ext cx="3976696" cy="3201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Учение К.Г Юнга</a:t>
            </a:r>
          </a:p>
          <a:p>
            <a:r>
              <a:rPr lang="ru-RU" sz="4000" dirty="0" smtClean="0"/>
              <a:t>Теория архетипов в искусстве </a:t>
            </a:r>
          </a:p>
          <a:p>
            <a:r>
              <a:rPr lang="ru-RU" sz="4000" dirty="0" smtClean="0"/>
              <a:t>Теория архетипов </a:t>
            </a:r>
            <a:r>
              <a:rPr lang="ru-RU" sz="3600" dirty="0" smtClean="0"/>
              <a:t>в дизайне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95007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Наташа\Рабочий стол\carl-jung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1037327" y="1316038"/>
            <a:ext cx="2778334" cy="3941762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214810" y="1316037"/>
            <a:ext cx="4722456" cy="3941763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Создание теории архетипов связано с именем швейцарского психолога и психиатра  </a:t>
            </a:r>
            <a:r>
              <a:rPr lang="ru-RU" sz="2800" b="1" dirty="0" smtClean="0"/>
              <a:t>Карла Густава Юнга </a:t>
            </a:r>
          </a:p>
          <a:p>
            <a:r>
              <a:rPr lang="ru-RU" sz="2800" dirty="0" smtClean="0"/>
              <a:t>(26.07.1875 – 6.06.1961). 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143372" y="5357826"/>
            <a:ext cx="47863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Видео: </a:t>
            </a:r>
            <a:r>
              <a:rPr lang="en-GB" dirty="0" smtClean="0"/>
              <a:t>https://youtu.be/rdygmmoIJic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Наряду с бессознательным, которое формируется в индивидуальном опыте, </a:t>
            </a:r>
            <a:r>
              <a:rPr lang="ru-RU" b="1" dirty="0" smtClean="0"/>
              <a:t>Юнг</a:t>
            </a:r>
            <a:r>
              <a:rPr lang="ru-RU" dirty="0" smtClean="0"/>
              <a:t> обнаружил еще </a:t>
            </a:r>
            <a:r>
              <a:rPr lang="ru-RU" b="1" dirty="0" smtClean="0"/>
              <a:t>«коллективное бессознательное»</a:t>
            </a:r>
            <a:r>
              <a:rPr lang="ru-RU" dirty="0" smtClean="0"/>
              <a:t>, элементы которого общие у разных людей. 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Анализ его структур (</a:t>
            </a:r>
            <a:r>
              <a:rPr lang="ru-RU" b="1" dirty="0" smtClean="0"/>
              <a:t>архетипов</a:t>
            </a:r>
            <a:r>
              <a:rPr lang="ru-RU" dirty="0" smtClean="0"/>
              <a:t>) составляет основу учения </a:t>
            </a:r>
            <a:r>
              <a:rPr lang="ru-RU" b="1" dirty="0" smtClean="0"/>
              <a:t>Юнга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Теория архетипов</a:t>
            </a:r>
            <a:endParaRPr lang="ru-RU" dirty="0"/>
          </a:p>
        </p:txBody>
      </p:sp>
      <p:pic>
        <p:nvPicPr>
          <p:cNvPr id="12" name="Содержимое 11" descr="arhetipy-YUng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061" y="1285860"/>
            <a:ext cx="8161315" cy="5000660"/>
          </a:xfrm>
        </p:spPr>
      </p:pic>
      <p:sp>
        <p:nvSpPr>
          <p:cNvPr id="8" name="Прямоугольник 7"/>
          <p:cNvSpPr/>
          <p:nvPr/>
        </p:nvSpPr>
        <p:spPr>
          <a:xfrm>
            <a:off x="2714612" y="6357958"/>
            <a:ext cx="5404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Посмотреть  - Видео: </a:t>
            </a:r>
            <a:r>
              <a:rPr lang="en-GB" dirty="0" smtClean="0"/>
              <a:t>https://youtu.be/uc_91DMrpxw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7200" y="1554163"/>
            <a:ext cx="8686800" cy="45259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f.ppt-online.org/files1/slide/p/PaWrHoLyvnfMD39hT5XOj6c4Sxs0N2iwZGYlAuRFt8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8879312" cy="5544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01748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Архетипы . Типология. Примеры.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1" name="Содержимое 10" descr="slide_30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71471" y="1142984"/>
            <a:ext cx="7620053" cy="57150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Архетипы . Типология. Примеры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 sz="3100" dirty="0" smtClean="0"/>
          </a:p>
          <a:p>
            <a:r>
              <a:rPr lang="ru-RU" sz="3100" dirty="0" smtClean="0"/>
              <a:t>В плоскости "экстраверсия-интроверсия" и "логика-этика" расположены базовые архетипы, соответствующие типам  темперамента, которые относят еще ко времени античности и связывают с именами знаменитых врачей той эпохи Гиппократа и Галена: Герой (сангвиник), Мудрец (флегматик), Славный малый (меланхолик), Любовник (холерик)</a:t>
            </a:r>
          </a:p>
          <a:p>
            <a:endParaRPr lang="ru-RU" dirty="0"/>
          </a:p>
        </p:txBody>
      </p:sp>
      <p:pic>
        <p:nvPicPr>
          <p:cNvPr id="6" name="Содержимое 5" descr="http://www.advertology.ru/images/content/school/2005/10/t1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400052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Архетипы . Типология. Примеры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 плоскости "экстраверсия-интроверсия" и "</a:t>
            </a:r>
            <a:r>
              <a:rPr lang="ru-RU" dirty="0" err="1" smtClean="0"/>
              <a:t>сенсорика-интуиция</a:t>
            </a:r>
            <a:r>
              <a:rPr lang="ru-RU" dirty="0" smtClean="0"/>
              <a:t>" расположены базовые архетипы, соответствующие представлениям о "прагматиках" (Правитель, Хранитель) и "романтиках" (Ребенок, Искатель).</a:t>
            </a:r>
            <a:endParaRPr lang="ru-RU" dirty="0"/>
          </a:p>
        </p:txBody>
      </p:sp>
      <p:pic>
        <p:nvPicPr>
          <p:cNvPr id="5" name="Содержимое 4" descr="http://www.advertology.ru/images/content/school/2005/10/t2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371477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Архетипы . Типология. Примеры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1600200"/>
            <a:ext cx="4562476" cy="47244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Плоскость "</a:t>
            </a:r>
            <a:r>
              <a:rPr lang="ru-RU" dirty="0" err="1" smtClean="0"/>
              <a:t>сенсорика-интуиция</a:t>
            </a:r>
            <a:r>
              <a:rPr lang="ru-RU" dirty="0" smtClean="0"/>
              <a:t>" и "логика-этика" образует матрицу потребностей, идентичную хорошо известной пирамиде потребностей </a:t>
            </a:r>
            <a:r>
              <a:rPr lang="ru-RU" dirty="0" err="1" smtClean="0"/>
              <a:t>Маслоу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Сначала потребность в достижении результатов действия (</a:t>
            </a:r>
            <a:r>
              <a:rPr lang="ru-RU" dirty="0" err="1" smtClean="0"/>
              <a:t>Power</a:t>
            </a:r>
            <a:r>
              <a:rPr lang="ru-RU" dirty="0" smtClean="0"/>
              <a:t>), затем – в самоидентификации (</a:t>
            </a:r>
            <a:r>
              <a:rPr lang="ru-RU" dirty="0" err="1" smtClean="0"/>
              <a:t>Identity</a:t>
            </a:r>
            <a:r>
              <a:rPr lang="ru-RU" dirty="0" smtClean="0"/>
              <a:t>), потом – в социализации (</a:t>
            </a:r>
            <a:r>
              <a:rPr lang="ru-RU" dirty="0" err="1" smtClean="0"/>
              <a:t>Community</a:t>
            </a:r>
            <a:r>
              <a:rPr lang="ru-RU" dirty="0" smtClean="0"/>
              <a:t>), а после этого – в развитии (</a:t>
            </a:r>
            <a:r>
              <a:rPr lang="ru-RU" dirty="0" err="1" smtClean="0"/>
              <a:t>Explorer</a:t>
            </a:r>
            <a:r>
              <a:rPr lang="ru-RU" dirty="0" smtClean="0"/>
              <a:t>)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5" name="Содержимое 4" descr="http://www.advertology.ru/images/content/school/2005/10/t3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371477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Базовые архетипы</a:t>
            </a:r>
            <a:endParaRPr lang="ru-RU" dirty="0"/>
          </a:p>
        </p:txBody>
      </p:sp>
      <p:pic>
        <p:nvPicPr>
          <p:cNvPr id="10" name="Содержимое 9" descr="2015_03_27_tex_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213969"/>
            <a:ext cx="6715172" cy="54296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Символы архетипов.  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M2S3TXPPJ6_13948700942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357297"/>
            <a:ext cx="6858048" cy="51435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b="1" dirty="0"/>
              <a:t> "Коллективное бессознательное" является итогом жизни рода, оно присуще всем людям, передается по наследству и является тем основанием, на котором вырастает индивидуальная </a:t>
            </a:r>
            <a:r>
              <a:rPr lang="ru-RU" sz="3400" b="1" dirty="0" smtClean="0"/>
              <a:t>психика.</a:t>
            </a:r>
            <a:r>
              <a:rPr lang="ru-RU" sz="3400" dirty="0"/>
              <a:t> </a:t>
            </a:r>
            <a:endParaRPr lang="ru-RU" sz="3400" dirty="0" smtClean="0"/>
          </a:p>
          <a:p>
            <a:endParaRPr lang="ru-RU" sz="3400" dirty="0" smtClean="0"/>
          </a:p>
          <a:p>
            <a:pPr marL="0" indent="0" algn="ctr">
              <a:buNone/>
            </a:pPr>
            <a:r>
              <a:rPr lang="ru-RU" sz="3400" b="1" dirty="0" smtClean="0">
                <a:solidFill>
                  <a:srgbClr val="FF0000"/>
                </a:solidFill>
              </a:rPr>
              <a:t>Близкие </a:t>
            </a:r>
            <a:r>
              <a:rPr lang="ru-RU" sz="3400" b="1" dirty="0">
                <a:solidFill>
                  <a:srgbClr val="FF0000"/>
                </a:solidFill>
              </a:rPr>
              <a:t>аналоги архетипов - инстинкты. </a:t>
            </a:r>
            <a:endParaRPr lang="ru-RU" sz="3400" b="1" dirty="0" smtClean="0">
              <a:solidFill>
                <a:srgbClr val="FF0000"/>
              </a:solidFill>
            </a:endParaRPr>
          </a:p>
          <a:p>
            <a:endParaRPr lang="ru-RU" sz="3400" dirty="0"/>
          </a:p>
          <a:p>
            <a:r>
              <a:rPr lang="ru-RU" sz="3400" b="1" dirty="0" smtClean="0">
                <a:solidFill>
                  <a:srgbClr val="FF0000"/>
                </a:solidFill>
              </a:rPr>
              <a:t>Юнг </a:t>
            </a:r>
            <a:r>
              <a:rPr lang="ru-RU" sz="3400" b="1" dirty="0">
                <a:solidFill>
                  <a:srgbClr val="FF0000"/>
                </a:solidFill>
              </a:rPr>
              <a:t>говорит, </a:t>
            </a:r>
            <a:r>
              <a:rPr lang="ru-RU" sz="3400" b="1" dirty="0"/>
              <a:t>что архетипы являются моделями инстинктивного поведения. «При возникновении ситуации соответствующей данному архетипу, он активизируется и появляется побуждение, которое, как и инстинктивное влечение, прокладывает себе путь вопреки всем доводам и воле, либо приводит к неврозу». (Карл Густав Юнг «Архетип и символ», M, </a:t>
            </a:r>
            <a:r>
              <a:rPr lang="ru-RU" sz="3400" b="1" dirty="0" err="1"/>
              <a:t>Renaissance</a:t>
            </a:r>
            <a:r>
              <a:rPr lang="ru-RU" sz="3400" b="1" dirty="0"/>
              <a:t>, 1991)</a:t>
            </a:r>
            <a:endParaRPr lang="ru-RU" sz="3400" b="1" dirty="0" smtClean="0"/>
          </a:p>
          <a:p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36517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Архетипы в искусстве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Архетипы имеют возможность немедленно вызвать в воображении человека нужный смысл, так как они заключают в себе общеизвестный набор характеристик.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Классические </a:t>
            </a:r>
            <a:r>
              <a:rPr lang="ru-RU" dirty="0"/>
              <a:t>архетипы из литературы и кино: Герой — мужественный защитник угнетенных, Опекун — всегда чуткий и заботливый, Бунтарь — восставший против статус-кво. </a:t>
            </a:r>
          </a:p>
        </p:txBody>
      </p:sp>
    </p:spTree>
    <p:extLst>
      <p:ext uri="{BB962C8B-B14F-4D97-AF65-F5344CB8AC3E}">
        <p14:creationId xmlns="" xmlns:p14="http://schemas.microsoft.com/office/powerpoint/2010/main" val="334101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Символика архетипа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Архетипы проявляют себя в виде символов: в образах, героях, мифах, фольклоре, традициях, обрядах и т.д. 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Архетип находит свое воплощение в символах:</a:t>
            </a:r>
          </a:p>
          <a:p>
            <a:endParaRPr lang="ru-RU" sz="2800" dirty="0"/>
          </a:p>
          <a:p>
            <a:r>
              <a:rPr lang="ru-RU" sz="2800" dirty="0" smtClean="0"/>
              <a:t>Символический </a:t>
            </a:r>
            <a:r>
              <a:rPr lang="ru-RU" sz="2800" dirty="0"/>
              <a:t>процесс является переживанием образа и через </a:t>
            </a:r>
            <a:r>
              <a:rPr lang="ru-RU" sz="2800" dirty="0" smtClean="0"/>
              <a:t>образы.</a:t>
            </a:r>
          </a:p>
          <a:p>
            <a:pPr marL="0" indent="0" algn="ctr"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Например: символ </a:t>
            </a:r>
            <a:r>
              <a:rPr lang="ru-RU" sz="2800" i="1" dirty="0">
                <a:solidFill>
                  <a:srgbClr val="FF0000"/>
                </a:solidFill>
              </a:rPr>
              <a:t>огня </a:t>
            </a:r>
            <a:r>
              <a:rPr lang="ru-RU" sz="2800" i="1" dirty="0" smtClean="0">
                <a:solidFill>
                  <a:srgbClr val="FF0000"/>
                </a:solidFill>
              </a:rPr>
              <a:t>– зигзаг.</a:t>
            </a:r>
          </a:p>
          <a:p>
            <a:pPr marL="0" indent="0">
              <a:buNone/>
            </a:pPr>
            <a:endParaRPr lang="ru-RU" sz="2800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800" dirty="0" smtClean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036468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2.infourok.ru/uploads/ex/0b57/0006395e-ff54c711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488" y="211783"/>
            <a:ext cx="6689888" cy="50174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301208"/>
            <a:ext cx="8460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передачи огненного и страстного образа Кармен - крупные воланы, которые при помощи цвета в движении предают динамику языков пламени</a:t>
            </a:r>
          </a:p>
        </p:txBody>
      </p:sp>
    </p:spTree>
    <p:extLst>
      <p:ext uri="{BB962C8B-B14F-4D97-AF65-F5344CB8AC3E}">
        <p14:creationId xmlns="" xmlns:p14="http://schemas.microsoft.com/office/powerpoint/2010/main" val="723910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Архетипы и их воплощение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Юнг полагал, что архетипическими могут быть и места, и вещи, и цвета.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Например</a:t>
            </a:r>
            <a:r>
              <a:rPr lang="ru-RU" dirty="0"/>
              <a:t>, замок олицетворяет безопасное место, в котором хранится сокровище, как в реальной вещественно-материальной форме, так и в альтернативной форме архетипа принцессы.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Вода </a:t>
            </a:r>
            <a:r>
              <a:rPr lang="ru-RU" dirty="0"/>
              <a:t>олицетворяет рождение, часто духовное. Голубой цвет – это спокойствие или духовная чистота.</a:t>
            </a:r>
            <a:br>
              <a:rPr lang="ru-RU" dirty="0"/>
            </a:b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легендах Юнг также видел общности: например, «путешествие», «перерождение», «победа над чудовищем». </a:t>
            </a:r>
          </a:p>
        </p:txBody>
      </p:sp>
    </p:spTree>
    <p:extLst>
      <p:ext uri="{BB962C8B-B14F-4D97-AF65-F5344CB8AC3E}">
        <p14:creationId xmlns="" xmlns:p14="http://schemas.microsoft.com/office/powerpoint/2010/main" val="3720243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Архетип «Шут»</a:t>
            </a:r>
            <a:endParaRPr lang="ru-RU" dirty="0"/>
          </a:p>
        </p:txBody>
      </p:sp>
      <p:pic>
        <p:nvPicPr>
          <p:cNvPr id="3074" name="Picture 2" descr="http://krimchel.ru/images/news/2018/10/28/%D0%94%D0%B6%D0%B5%D0%BA_%D0%92%D0%BE%D1%80%D0%BE%D0%B1%D0%B5%D0%B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79" y="1268760"/>
            <a:ext cx="7462238" cy="4680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26005" y="6237312"/>
            <a:ext cx="3153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</a:t>
            </a:r>
            <a:r>
              <a:rPr lang="en-US" dirty="0" smtClean="0"/>
              <a:t>/</a:t>
            </a:r>
            <a:r>
              <a:rPr lang="ru-RU" dirty="0" smtClean="0"/>
              <a:t>ф Пираты карибского моря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13433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9693" y="476672"/>
            <a:ext cx="2705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Архетип «Славный </a:t>
            </a:r>
            <a:r>
              <a:rPr lang="ru-RU" dirty="0"/>
              <a:t>малый</a:t>
            </a:r>
          </a:p>
        </p:txBody>
      </p:sp>
      <p:pic>
        <p:nvPicPr>
          <p:cNvPr id="4098" name="Picture 2" descr="https://st.kp.yandex.net/im/kadr/1/3/2/kinopoisk.ru-It_27s-a-Wonderful-Life-13285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4423758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Джимми Стюарт, к</a:t>
            </a:r>
            <a:r>
              <a:rPr lang="en-US" sz="1400" dirty="0" smtClean="0"/>
              <a:t>/</a:t>
            </a:r>
            <a:r>
              <a:rPr lang="ru-RU" sz="1400" dirty="0" smtClean="0"/>
              <a:t>ф </a:t>
            </a:r>
            <a:r>
              <a:rPr lang="ru-RU" sz="1400" dirty="0"/>
              <a:t>«Эта замечательная жизнь» (1946 года),</a:t>
            </a:r>
          </a:p>
        </p:txBody>
      </p:sp>
      <p:pic>
        <p:nvPicPr>
          <p:cNvPr id="4100" name="Picture 4" descr="http://s48.radikal.ru/i119/1306/3b/6beff21738b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980728"/>
            <a:ext cx="2637521" cy="3596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6" y="4780876"/>
            <a:ext cx="2880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Фродо</a:t>
            </a:r>
            <a:r>
              <a:rPr lang="ru-RU" dirty="0" smtClean="0"/>
              <a:t> </a:t>
            </a:r>
            <a:r>
              <a:rPr lang="ru-RU" dirty="0" err="1" smtClean="0"/>
              <a:t>Бэггинс</a:t>
            </a:r>
            <a:r>
              <a:rPr lang="ru-RU" dirty="0" smtClean="0"/>
              <a:t>, кинотрилогия «Властелин колец» (2001-2003)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05978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12 ключевых архетипов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Юнг разбил 12 ключевых архетипов на 3 группы: </a:t>
            </a:r>
            <a:endParaRPr lang="ru-RU" dirty="0" smtClean="0"/>
          </a:p>
          <a:p>
            <a:pPr marL="514350" indent="-514350" algn="ctr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Управляемые эго. </a:t>
            </a:r>
          </a:p>
          <a:p>
            <a:pPr marL="0" indent="0">
              <a:buNone/>
            </a:pPr>
            <a:r>
              <a:rPr lang="ru-RU" dirty="0" smtClean="0"/>
              <a:t>Это персонажи всегда </a:t>
            </a:r>
            <a:r>
              <a:rPr lang="ru-RU" dirty="0"/>
              <a:t>стремятся проявить себя с лучшей стороны, у них есть чётко обозначенная программа или предназначение.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К </a:t>
            </a:r>
            <a:r>
              <a:rPr lang="ru-RU" dirty="0"/>
              <a:t>этой категории относится Ребёнок (</a:t>
            </a:r>
            <a:r>
              <a:rPr lang="ru-RU" dirty="0" err="1"/>
              <a:t>Форрест</a:t>
            </a:r>
            <a:r>
              <a:rPr lang="ru-RU" dirty="0"/>
              <a:t> </a:t>
            </a:r>
            <a:r>
              <a:rPr lang="ru-RU" dirty="0" err="1"/>
              <a:t>Гамп</a:t>
            </a:r>
            <a:r>
              <a:rPr lang="ru-RU" dirty="0"/>
              <a:t>), Славный малый (</a:t>
            </a:r>
            <a:r>
              <a:rPr lang="ru-RU" dirty="0" err="1"/>
              <a:t>Фродо</a:t>
            </a:r>
            <a:r>
              <a:rPr lang="ru-RU" dirty="0"/>
              <a:t>), Герой (Люк </a:t>
            </a:r>
            <a:r>
              <a:rPr lang="ru-RU" dirty="0" err="1"/>
              <a:t>Скайуокер</a:t>
            </a:r>
            <a:r>
              <a:rPr lang="ru-RU" dirty="0"/>
              <a:t>, «Звёздные войны») и Заботливый (Оскар </a:t>
            </a:r>
            <a:r>
              <a:rPr lang="ru-RU" dirty="0" err="1"/>
              <a:t>Шиндлер</a:t>
            </a:r>
            <a:r>
              <a:rPr lang="ru-RU" dirty="0"/>
              <a:t>, «Список </a:t>
            </a:r>
            <a:r>
              <a:rPr lang="ru-RU" dirty="0" err="1"/>
              <a:t>Шиндлера</a:t>
            </a:r>
            <a:r>
              <a:rPr lang="ru-RU" dirty="0" smtClean="0"/>
              <a:t>»).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1100" dirty="0" smtClean="0"/>
              <a:t>Источник</a:t>
            </a:r>
            <a:r>
              <a:rPr lang="ru-RU" sz="1100" dirty="0"/>
              <a:t>: </a:t>
            </a:r>
            <a:r>
              <a:rPr lang="ru-RU" sz="1100" b="1" dirty="0"/>
              <a:t>ПАЛИТРА АРХЕТИПОВ ЮНГА В СОВРЕМЕННОМ КИНО</a:t>
            </a:r>
          </a:p>
          <a:p>
            <a:pPr marL="0" indent="0">
              <a:buNone/>
            </a:pPr>
            <a:r>
              <a:rPr lang="en-US" sz="1100" dirty="0"/>
              <a:t>http://</a:t>
            </a:r>
            <a:r>
              <a:rPr lang="en-US" sz="1100" dirty="0" smtClean="0"/>
              <a:t>xexe.club/187009-palitra-arhetipov-yunga-v-sovremennom-kino.html</a:t>
            </a:r>
            <a:endParaRPr lang="ru-RU" sz="1100" dirty="0"/>
          </a:p>
        </p:txBody>
      </p:sp>
    </p:spTree>
    <p:extLst>
      <p:ext uri="{BB962C8B-B14F-4D97-AF65-F5344CB8AC3E}">
        <p14:creationId xmlns="" xmlns:p14="http://schemas.microsoft.com/office/powerpoint/2010/main" val="3783142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12 ключевых архетипов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2. Действующие </a:t>
            </a:r>
            <a:r>
              <a:rPr lang="ru-RU" dirty="0">
                <a:solidFill>
                  <a:srgbClr val="FF0000"/>
                </a:solidFill>
              </a:rPr>
              <a:t>по собственной </a:t>
            </a:r>
            <a:r>
              <a:rPr lang="ru-RU" dirty="0" smtClean="0">
                <a:solidFill>
                  <a:srgbClr val="FF0000"/>
                </a:solidFill>
              </a:rPr>
              <a:t>инициативе.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Они представляют собой сложную личность, в которой сочетается эго, сознание и подсознание.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В </a:t>
            </a:r>
            <a:r>
              <a:rPr lang="ru-RU" dirty="0"/>
              <a:t>этой категории находится Шут (Джек Воробей), Воин (</a:t>
            </a:r>
            <a:r>
              <a:rPr lang="ru-RU" dirty="0" err="1"/>
              <a:t>Дамблдор</a:t>
            </a:r>
            <a:r>
              <a:rPr lang="ru-RU" dirty="0"/>
              <a:t> из «Гарри Поттера»), Маг (Мерлин) и Правитель («Крёстный отец</a:t>
            </a:r>
            <a:r>
              <a:rPr lang="ru-RU" dirty="0" smtClean="0"/>
              <a:t>»).</a:t>
            </a:r>
          </a:p>
          <a:p>
            <a:pPr marL="0" indent="0">
              <a:buNone/>
            </a:pPr>
            <a:endParaRPr lang="ru-RU" sz="900" dirty="0" smtClean="0"/>
          </a:p>
          <a:p>
            <a:pPr marL="0" indent="0">
              <a:buNone/>
            </a:pPr>
            <a:r>
              <a:rPr lang="ru-RU" sz="900" dirty="0" smtClean="0"/>
              <a:t>Источник</a:t>
            </a:r>
            <a:r>
              <a:rPr lang="ru-RU" sz="900" dirty="0"/>
              <a:t>: </a:t>
            </a:r>
            <a:r>
              <a:rPr lang="ru-RU" sz="900" b="1" dirty="0"/>
              <a:t>ПАЛИТРА АРХЕТИПОВ ЮНГА В СОВРЕМЕННОМ КИНО</a:t>
            </a:r>
          </a:p>
          <a:p>
            <a:pPr marL="0" indent="0">
              <a:buNone/>
            </a:pPr>
            <a:r>
              <a:rPr lang="en-US" sz="900" dirty="0"/>
              <a:t>http://xexe.club/187009-palitra-arhetipov-yunga-v-sovremennom-kino.html</a:t>
            </a:r>
            <a:endParaRPr lang="ru-RU" sz="900" dirty="0"/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69220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12 ключевых архетипов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400" dirty="0" smtClean="0"/>
              <a:t>3. Высокодуховные</a:t>
            </a:r>
            <a:r>
              <a:rPr lang="ru-RU" sz="3400" dirty="0"/>
              <a:t>. </a:t>
            </a:r>
            <a:endParaRPr lang="ru-RU" sz="3400" dirty="0" smtClean="0"/>
          </a:p>
          <a:p>
            <a:pPr marL="0" indent="0">
              <a:buNone/>
            </a:pPr>
            <a:endParaRPr lang="ru-RU" sz="3400" dirty="0" smtClean="0"/>
          </a:p>
          <a:p>
            <a:pPr marL="0" indent="0">
              <a:buNone/>
            </a:pPr>
            <a:r>
              <a:rPr lang="ru-RU" sz="3400" dirty="0"/>
              <a:t>Эти герои демонстрирую баланс эмоциональности, духовности и психологических мотивов, они в контакте с собой и своими подсознательными импульсами и хотят от жизни большего, даже пусть в экзистенциальном смысле. </a:t>
            </a:r>
            <a:endParaRPr lang="ru-RU" sz="3400" dirty="0" smtClean="0"/>
          </a:p>
          <a:p>
            <a:pPr marL="0" indent="0">
              <a:buNone/>
            </a:pPr>
            <a:endParaRPr lang="ru-RU" sz="3400" dirty="0"/>
          </a:p>
          <a:p>
            <a:pPr marL="0" indent="0">
              <a:buNone/>
            </a:pPr>
            <a:r>
              <a:rPr lang="ru-RU" sz="3400" dirty="0" smtClean="0"/>
              <a:t>Эту </a:t>
            </a:r>
            <a:r>
              <a:rPr lang="ru-RU" sz="3400" dirty="0"/>
              <a:t>категорию представляют: Искатель (Индиана Джонс), Бунтарь (Клайд </a:t>
            </a:r>
            <a:r>
              <a:rPr lang="ru-RU" sz="3400" dirty="0" err="1"/>
              <a:t>Бэрроу</a:t>
            </a:r>
            <a:r>
              <a:rPr lang="ru-RU" sz="3400" dirty="0"/>
              <a:t> из «</a:t>
            </a:r>
            <a:r>
              <a:rPr lang="ru-RU" sz="3400" dirty="0" err="1"/>
              <a:t>Бонни</a:t>
            </a:r>
            <a:r>
              <a:rPr lang="ru-RU" sz="3400" dirty="0"/>
              <a:t> и Клайд»), Любовник (Джульетта), Творец (Джим </a:t>
            </a:r>
            <a:r>
              <a:rPr lang="ru-RU" sz="3400" dirty="0" err="1"/>
              <a:t>Моррисон</a:t>
            </a:r>
            <a:r>
              <a:rPr lang="ru-RU" sz="3400" dirty="0" smtClean="0"/>
              <a:t>).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1300" dirty="0" smtClean="0"/>
              <a:t>Источник: </a:t>
            </a:r>
            <a:r>
              <a:rPr lang="ru-RU" sz="1300" b="1" dirty="0"/>
              <a:t>ПАЛИТРА АРХЕТИПОВ ЮНГА В СОВРЕМЕННОМ КИНО</a:t>
            </a:r>
          </a:p>
          <a:p>
            <a:pPr marL="0" indent="0">
              <a:buNone/>
            </a:pPr>
            <a:r>
              <a:rPr lang="en-US" sz="1300" dirty="0"/>
              <a:t>http://</a:t>
            </a:r>
            <a:r>
              <a:rPr lang="en-US" sz="1300" dirty="0" smtClean="0"/>
              <a:t>xexe.club/187009-palitra-arhetipov-yunga-v-sovremennom-kino.html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19374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Теория архетипов </a:t>
            </a:r>
            <a:r>
              <a:rPr lang="ru-RU" sz="3200" dirty="0"/>
              <a:t>в дизайне</a:t>
            </a:r>
            <a:br>
              <a:rPr lang="ru-RU" sz="32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i="1" dirty="0"/>
              <a:t>Формулируя архетип визуально, мы задаем тон через его изображение, </a:t>
            </a:r>
            <a:r>
              <a:rPr lang="ru-RU" i="1" dirty="0" err="1"/>
              <a:t>типографику</a:t>
            </a:r>
            <a:r>
              <a:rPr lang="ru-RU" i="1" dirty="0"/>
              <a:t> и цвет. </a:t>
            </a:r>
            <a:endParaRPr lang="ru-RU" i="1" dirty="0" smtClean="0"/>
          </a:p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dirty="0" smtClean="0"/>
              <a:t>Предметный мир человека сложен. Он включает опыт прошлого, понимание настоящего и представление о будущем. </a:t>
            </a:r>
          </a:p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i="1" dirty="0" smtClean="0"/>
              <a:t>В дизайне важен </a:t>
            </a:r>
            <a:r>
              <a:rPr lang="ru-RU" i="1" smtClean="0"/>
              <a:t>персонифицирующий архетип.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3567054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Архетипы в дизайне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sz="1800" dirty="0" smtClean="0"/>
              <a:t>Типичный архетип Матери, символ чистоты, гармонии и созерцательности. 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 Торговая марка, фирменного стиля для сети spa-салонов «</a:t>
            </a:r>
            <a:r>
              <a:rPr lang="ru-RU" dirty="0" err="1" smtClean="0"/>
              <a:t>Malaco</a:t>
            </a:r>
            <a:r>
              <a:rPr lang="ru-RU" dirty="0" smtClean="0"/>
              <a:t>», представляющих  тайский массаж, специалистами из Таиланда.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Графическое решение  фирменного стиля – дугообразное  расположение букв – создает внутреннее свечение и символизирует путь к телесному оздоровлению и духовному просветлению.  </a:t>
            </a:r>
          </a:p>
          <a:p>
            <a:endParaRPr lang="ru-RU" dirty="0" smtClean="0"/>
          </a:p>
          <a:p>
            <a:r>
              <a:rPr lang="ru-RU" dirty="0" smtClean="0"/>
              <a:t>Цветовое решение логотипа передает спокойствие и умиротворение,  подчеркивает особую, светящуюся ауру.</a:t>
            </a:r>
            <a:endParaRPr lang="ru-RU" dirty="0"/>
          </a:p>
        </p:txBody>
      </p:sp>
      <p:pic>
        <p:nvPicPr>
          <p:cNvPr id="1026" name="Picture 2" descr="C:\Documents and Settings\Наташа\Рабочий стол\spa_manako_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00950"/>
            <a:ext cx="3071834" cy="2652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Архетипов  в дизайне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0"/>
          <a:ext cx="8686800" cy="4375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1737360"/>
                <a:gridCol w="1737360"/>
                <a:gridCol w="1737360"/>
                <a:gridCol w="1737360"/>
              </a:tblGrid>
              <a:tr h="798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Бренд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Слоган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Ведущий архетип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Вспомогательный архетип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Символ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</a:tr>
              <a:tr h="798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Nescafe Classic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Отличный вкус. Отличное начало.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Хранитель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Герой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IS+ ET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</a:tr>
              <a:tr h="798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Nescafe Gold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Чтобы вы открыли себя (конфликт)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Искатель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Хранитель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IN+ IS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</a:tr>
              <a:tr h="1179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Nescafe Black Gold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Изысканный выбор истинных аристократов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Правитель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Хранитель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IN+ IS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</a:tr>
              <a:tr h="7988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Nescafe Energo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Зарядись и не останавливайся!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Герой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Ребенок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E20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ET+ EN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12065" marT="12065" marB="1206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</a:t>
            </a:r>
            <a:r>
              <a:rPr lang="ru-RU" smtClean="0"/>
              <a:t>по </a:t>
            </a:r>
            <a:r>
              <a:rPr lang="ru-RU" smtClean="0"/>
              <a:t>практике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1. Посмотреть видео о теории архетипов К.Юнга.</a:t>
            </a:r>
          </a:p>
          <a:p>
            <a:r>
              <a:rPr lang="ru-RU" dirty="0" smtClean="0"/>
              <a:t> Прочитать информацию о роли архетипов в графической	 рекламе: </a:t>
            </a:r>
            <a:r>
              <a:rPr lang="en-GB" sz="1800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http://taby27.ru/studentam_aspirantam/philos_design/vlijanie-junga-na-dizajjn/teoriya-arxetipov-yunga-ee-primenenie-v-graficheskoj-reklame.html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 smtClean="0"/>
              <a:t>Найти три примера рекламы с разными типами архетипов.</a:t>
            </a:r>
            <a:endParaRPr lang="en-US" dirty="0" smtClean="0"/>
          </a:p>
          <a:p>
            <a:r>
              <a:rPr lang="ru-RU" dirty="0" smtClean="0"/>
              <a:t>Разработать дизайнерский образ на основе на основе любого архетипа.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136</TotalTime>
  <Words>763</Words>
  <Application>Microsoft Office PowerPoint</Application>
  <PresentationFormat>Экран (4:3)</PresentationFormat>
  <Paragraphs>130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Трек</vt:lpstr>
      <vt:lpstr>Теория архетипов К.Г. Юнга.  Архетип в дизайне</vt:lpstr>
      <vt:lpstr>Содержание</vt:lpstr>
      <vt:lpstr> </vt:lpstr>
      <vt:lpstr>Слайд 4</vt:lpstr>
      <vt:lpstr>Теория архетипов</vt:lpstr>
      <vt:lpstr>Слайд 6</vt:lpstr>
      <vt:lpstr>Архетипы . Типология. Примеры. </vt:lpstr>
      <vt:lpstr>Архетипы . Типология. Примеры</vt:lpstr>
      <vt:lpstr>Архетипы . Типология. Примеры</vt:lpstr>
      <vt:lpstr>Архетипы . Типология. Примеры</vt:lpstr>
      <vt:lpstr>Базовые архетипы</vt:lpstr>
      <vt:lpstr>Символы архетипов.    </vt:lpstr>
      <vt:lpstr>Вывод</vt:lpstr>
      <vt:lpstr>Архетипы в искусстве</vt:lpstr>
      <vt:lpstr>Символика архетипа</vt:lpstr>
      <vt:lpstr>Слайд 16</vt:lpstr>
      <vt:lpstr>Архетипы и их воплощение</vt:lpstr>
      <vt:lpstr>Архетип «Шут»</vt:lpstr>
      <vt:lpstr>Слайд 19</vt:lpstr>
      <vt:lpstr>12 ключевых архетипов</vt:lpstr>
      <vt:lpstr>12 ключевых архетипов</vt:lpstr>
      <vt:lpstr>12 ключевых архетипов</vt:lpstr>
      <vt:lpstr>Теория архетипов в дизайне </vt:lpstr>
      <vt:lpstr>Архетипы в дизайне</vt:lpstr>
      <vt:lpstr>Примеры Архетипов  в дизайне</vt:lpstr>
      <vt:lpstr>Задание по практике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архетипов К.Г. Юнга. Дизайн и архетип.</dc:title>
  <dc:creator>Наташа</dc:creator>
  <cp:lastModifiedBy>Наташа</cp:lastModifiedBy>
  <cp:revision>28</cp:revision>
  <dcterms:created xsi:type="dcterms:W3CDTF">2017-10-12T16:05:51Z</dcterms:created>
  <dcterms:modified xsi:type="dcterms:W3CDTF">2020-02-10T05:33:33Z</dcterms:modified>
</cp:coreProperties>
</file>