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61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20D0B5-DC86-422A-B348-117E47F8F4B6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88E1CB-B9AC-4757-A18E-1FD50F39B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97415-EFD0-422B-9A20-7EBD25122C4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34831D-0A2D-4AAA-810E-8009B398C55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4831D-0A2D-4AAA-810E-8009B398C55A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262C3861-C3AA-403A-BA65-F7A85BDABA4B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CE69B3EB-0C2D-4E05-9C01-2D114F6079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C3861-C3AA-403A-BA65-F7A85BDABA4B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B3EB-0C2D-4E05-9C01-2D114F6079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262C3861-C3AA-403A-BA65-F7A85BDABA4B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CE69B3EB-0C2D-4E05-9C01-2D114F6079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C3861-C3AA-403A-BA65-F7A85BDABA4B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B3EB-0C2D-4E05-9C01-2D114F6079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C3861-C3AA-403A-BA65-F7A85BDABA4B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B3EB-0C2D-4E05-9C01-2D114F6079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C3861-C3AA-403A-BA65-F7A85BDABA4B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B3EB-0C2D-4E05-9C01-2D114F6079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C3861-C3AA-403A-BA65-F7A85BDABA4B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B3EB-0C2D-4E05-9C01-2D114F6079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C3861-C3AA-403A-BA65-F7A85BDABA4B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B3EB-0C2D-4E05-9C01-2D114F6079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C3861-C3AA-403A-BA65-F7A85BDABA4B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B3EB-0C2D-4E05-9C01-2D114F6079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C3861-C3AA-403A-BA65-F7A85BDABA4B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B3EB-0C2D-4E05-9C01-2D114F6079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C3861-C3AA-403A-BA65-F7A85BDABA4B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B3EB-0C2D-4E05-9C01-2D114F6079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62C3861-C3AA-403A-BA65-F7A85BDABA4B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E69B3EB-0C2D-4E05-9C01-2D114F6079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RZbccWTMr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google.com/url?sa=i&amp;source=images&amp;cd=&amp;cad=rja&amp;uact=8&amp;ved=0ahUKEwiPo5Lrx8vkAhVJAxAIHXVyA-oQMwhLKAEwAQ&amp;url=http://www.wonderfulnature.ru/statji/Cape_York_Peninsula.php&amp;psig=AOvVaw1btdwMegyjmQjwEzzFbgw-&amp;ust=1568387222499871&amp;ictx=3&amp;uact=3" TargetMode="External"/><Relationship Id="rId4" Type="http://schemas.openxmlformats.org/officeDocument/2006/relationships/hyperlink" Target="https://www.google.com/imgres?imgurl=http://www.wonderfulnature.ru/photo/Cape_York_Peninsula/karta-okeanii.jpg&amp;imgrefurl=http://www.wonderfulnature.ru/statji/Cape_York_Peninsula.php&amp;docid=zE3s9lpoWhkhyM&amp;tbnid=JKgRh2UdCMNZ8M:&amp;vet=10ahUKEwiPo5Lrx8vkAhVJAxAIHXVyA-oQMwhLKAEwAQ..i&amp;w=790&amp;h=668&amp;bih=528&amp;biw=1097&amp;q=%20%D0%9A%D0%B5%D0%B9%D0%BF-%D0%99%D0%BE%D1%80%D0%BA&amp;ved=0ahUKEwiPo5Lrx8vkAhVJAxAIHXVyA-oQMwhLKAEwAQ&amp;iact=mrc&amp;uact=8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www.youtube.com/watch?v=Oc1m0hWipJ4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9UrneSZfX4" TargetMode="External"/><Relationship Id="rId2" Type="http://schemas.openxmlformats.org/officeDocument/2006/relationships/hyperlink" Target="https://youtu.be/Mcq9hnrV5ac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7hD4lE0KLk4" TargetMode="Externa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Когнитивистика и семиотика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Лектор: Н.А.  Лукьянова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71"/>
            <a:ext cx="9144000" cy="685705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28596" y="50004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Когнитивистика – это целый комплекс дисциплин, которые изучают возможности человеческого мозга, познание и сами мыслительные процессы.</a:t>
            </a:r>
            <a:endParaRPr lang="ru-RU" dirty="0"/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3857620" y="1643050"/>
            <a:ext cx="50006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Когнитивные исследования языка и речи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4035" name="Picture 3" descr="https://1.bp.blogspot.com/-XetyWkWl3bI/UObWEswnYvI/AAAAAAAACeM/eon0V_AfzEo/s1600/Unknown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160933"/>
            <a:ext cx="7429552" cy="41993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936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71"/>
            <a:ext cx="9144000" cy="6857057"/>
          </a:xfrm>
          <a:prstGeom prst="rect">
            <a:avLst/>
          </a:prstGeom>
        </p:spPr>
      </p:pic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1142976" y="500042"/>
            <a:ext cx="62865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 язык формирует мышление?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3011" name="Picture 3" descr="Картинки по запросу медуза танцует вальс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285860"/>
            <a:ext cx="6858000" cy="3857625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71472" y="5500702"/>
            <a:ext cx="7786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Медуза танцует вальс и думает о квантовой механике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23936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71"/>
            <a:ext cx="9144000" cy="6857057"/>
          </a:xfrm>
          <a:prstGeom prst="rect">
            <a:avLst/>
          </a:prstGeom>
        </p:spPr>
      </p:pic>
      <p:sp>
        <p:nvSpPr>
          <p:cNvPr id="40962" name="AutoShape 2" descr="Картинки по запросу Язык или язы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64" name="Picture 4" descr="Картинки по запросу Язык или язы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000108"/>
            <a:ext cx="8462208" cy="542928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357554" y="500042"/>
            <a:ext cx="20938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/>
              <a:t>Язык или языки?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23936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71"/>
            <a:ext cx="9144000" cy="6857057"/>
          </a:xfrm>
          <a:prstGeom prst="rect">
            <a:avLst/>
          </a:prstGeom>
        </p:spPr>
      </p:pic>
      <p:pic>
        <p:nvPicPr>
          <p:cNvPr id="39938" name="Picture 2" descr="Картинки по запросу вавилонские клинописные таблички II тысячелет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1571612"/>
            <a:ext cx="5929354" cy="442915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357422" y="57148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/>
              <a:t>Вавилонские клинописные таблички II тысячелетия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23936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943"/>
            <a:ext cx="9144000" cy="685705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42976" y="571480"/>
            <a:ext cx="63579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Влияет ли язык, на котором мы говорим, на наше мышление? 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28662" y="1571612"/>
            <a:ext cx="6500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мире сегодня существует не один, а примерно 7 000 языков. Все эти языки отличаются друг от друга.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31058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«</a:t>
            </a:r>
            <a:r>
              <a:rPr lang="ru-RU" i="1" dirty="0" smtClean="0"/>
              <a:t>Владеть другим языком – это как иметь вторую душу»</a:t>
            </a:r>
          </a:p>
          <a:p>
            <a:pPr algn="r"/>
            <a:r>
              <a:rPr lang="ru-RU" dirty="0" smtClean="0"/>
              <a:t>Карл Великий</a:t>
            </a:r>
            <a:endParaRPr lang="ru-RU" dirty="0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28596" y="5929330"/>
            <a:ext cx="3929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Эксперимент у копировального аппарата.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https://youtu.be/CRZbccWTMrM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36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057"/>
          </a:xfrm>
          <a:prstGeom prst="rect">
            <a:avLst/>
          </a:prstGeom>
        </p:spPr>
      </p:pic>
      <p:sp>
        <p:nvSpPr>
          <p:cNvPr id="37890" name="AutoShape 2" descr="Картинки по запросу куук-таайорр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892" name="AutoShape 4" descr="Картинки по запросу куук-таайорр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894" name="AutoShape 6" descr="Картинки по запросу куук-таайорр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896" name="AutoShape 8" descr="Картинки по запросу куук-таайорр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7897" name="Picture 9" descr="C:\Documents and Settings\Наташа\Рабочий стол\52101c90ee2b6fd28311c1d18db5db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785794"/>
            <a:ext cx="3935998" cy="263253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929190" y="1071546"/>
            <a:ext cx="355969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Народ </a:t>
            </a:r>
            <a:r>
              <a:rPr lang="ru-RU" dirty="0" err="1" smtClean="0"/>
              <a:t>куук-таайорре</a:t>
            </a:r>
            <a:r>
              <a:rPr lang="ru-RU" dirty="0" smtClean="0"/>
              <a:t> </a:t>
            </a:r>
            <a:r>
              <a:rPr lang="ru-RU" dirty="0" smtClean="0">
                <a:hlinkClick r:id="rId4"/>
              </a:rPr>
              <a:t/>
            </a:r>
            <a:br>
              <a:rPr lang="ru-RU" dirty="0" smtClean="0">
                <a:hlinkClick r:id="rId4"/>
              </a:rPr>
            </a:br>
            <a:r>
              <a:rPr lang="ru-RU" dirty="0" smtClean="0">
                <a:hlinkClick r:id="rId5"/>
              </a:rPr>
              <a:t>Полуостров </a:t>
            </a:r>
            <a:r>
              <a:rPr lang="ru-RU" dirty="0" err="1" smtClean="0">
                <a:hlinkClick r:id="rId5"/>
              </a:rPr>
              <a:t>Кейп-Йорк</a:t>
            </a:r>
            <a:r>
              <a:rPr lang="ru-RU" dirty="0" smtClean="0">
                <a:hlinkClick r:id="rId5"/>
              </a:rPr>
              <a:t>, Австралия</a:t>
            </a:r>
          </a:p>
          <a:p>
            <a:endParaRPr lang="ru-RU" dirty="0"/>
          </a:p>
        </p:txBody>
      </p:sp>
      <p:sp>
        <p:nvSpPr>
          <p:cNvPr id="37899" name="AutoShape 11" descr="Картинки по запросу Кейп-Йор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572000" y="3500438"/>
            <a:ext cx="42862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/>
              <a:t>«Ой, по твоей юго-западной ноге ползёт муравей»</a:t>
            </a:r>
            <a:endParaRPr lang="ru-RU" sz="2000" i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435769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i="1" dirty="0" smtClean="0"/>
              <a:t>«Передвинь чашку немного на </a:t>
            </a:r>
            <a:r>
              <a:rPr lang="ru-RU" sz="2000" i="1" dirty="0" err="1" smtClean="0"/>
              <a:t>северо-северо-восток</a:t>
            </a:r>
            <a:r>
              <a:rPr lang="ru-RU" sz="2000" i="1" dirty="0" smtClean="0"/>
              <a:t>»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xmlns="" val="23936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057"/>
          </a:xfrm>
          <a:prstGeom prst="rect">
            <a:avLst/>
          </a:prstGeom>
        </p:spPr>
      </p:pic>
      <p:pic>
        <p:nvPicPr>
          <p:cNvPr id="41986" name="Picture 2" descr="Картинки по запросу пингвин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571480"/>
            <a:ext cx="7413368" cy="485778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357554" y="5715016"/>
            <a:ext cx="3204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Посчитайте пингвинов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23936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71"/>
            <a:ext cx="9144000" cy="6857057"/>
          </a:xfrm>
          <a:prstGeom prst="rect">
            <a:avLst/>
          </a:prstGeom>
        </p:spPr>
      </p:pic>
      <p:pic>
        <p:nvPicPr>
          <p:cNvPr id="45060" name="Picture 4" descr="Картинки по запросу оттенки цвета и язы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428604"/>
            <a:ext cx="7741986" cy="500066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500430" y="5715016"/>
            <a:ext cx="1849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Цвет и язык </a:t>
            </a:r>
            <a:endParaRPr lang="ru-RU" sz="24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71"/>
            <a:ext cx="9144000" cy="6857057"/>
          </a:xfrm>
          <a:prstGeom prst="rect">
            <a:avLst/>
          </a:prstGeom>
        </p:spPr>
      </p:pic>
      <p:pic>
        <p:nvPicPr>
          <p:cNvPr id="46082" name="Picture 2" descr="Картинки по запросу солнце и лун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71480"/>
            <a:ext cx="7143736" cy="4769933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357290" y="5643578"/>
            <a:ext cx="60722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Языки  и его структурные особенности</a:t>
            </a:r>
            <a:endParaRPr lang="ru-RU" sz="24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"/>
            <a:ext cx="9144000" cy="68570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986" y="5874932"/>
            <a:ext cx="432722" cy="45900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00364" y="500042"/>
            <a:ext cx="30718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Мозг и тело</a:t>
            </a:r>
          </a:p>
        </p:txBody>
      </p:sp>
      <p:sp>
        <p:nvSpPr>
          <p:cNvPr id="23554" name="AutoShape 2" descr="https://www.ivi.ru/titr/uploads/2017/04/04/82b303adbe8a877ac558811575bc6938.jpg/1400x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 descr="https://thumbs.dfs.ivi.ru/storage26/contents/e/7/471cf34677b8e0505e2c1c995b4ad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1285860"/>
            <a:ext cx="200026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s://thumbs.dfs.ivi.ru/storage32/contents/c/4/3e9407add8b308ed698a189f0973b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1285860"/>
            <a:ext cx="2009445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ttps://thumbs.dfs.ivi.ru/storage4/contents/a/a/086c827941519655b1c615e29b19d5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8992" y="3214686"/>
            <a:ext cx="2214579" cy="308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3936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"/>
            <a:ext cx="9144000" cy="68570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986" y="5874932"/>
            <a:ext cx="432722" cy="45900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28662" y="857232"/>
            <a:ext cx="44625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/>
              <a:t>Мартышка </a:t>
            </a:r>
            <a:r>
              <a:rPr lang="ru-RU" sz="2000" b="1" dirty="0"/>
              <a:t>видит — мартышка </a:t>
            </a:r>
            <a:r>
              <a:rPr lang="ru-RU" sz="2000" b="1" dirty="0" smtClean="0"/>
              <a:t>делает</a:t>
            </a:r>
            <a:endParaRPr 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15008" y="1785926"/>
            <a:ext cx="31432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Зеркальные </a:t>
            </a:r>
            <a:r>
              <a:rPr lang="ru-RU" sz="2000" dirty="0"/>
              <a:t>нейроны играют важную роль и в </a:t>
            </a:r>
            <a:r>
              <a:rPr lang="ru-RU" sz="2000" dirty="0" err="1"/>
              <a:t>эмпатии</a:t>
            </a:r>
            <a:r>
              <a:rPr lang="ru-RU" sz="2000" dirty="0"/>
              <a:t>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Они </a:t>
            </a:r>
            <a:r>
              <a:rPr lang="ru-RU" sz="2000" dirty="0"/>
              <a:t>— и идея отражения в более широком смысле — важны также и для понимания чужих эмоций</a:t>
            </a:r>
            <a:r>
              <a:rPr lang="ru-RU" dirty="0"/>
              <a:t>. </a:t>
            </a:r>
          </a:p>
        </p:txBody>
      </p:sp>
      <p:sp>
        <p:nvSpPr>
          <p:cNvPr id="22530" name="AutoShape 2" descr="Картинки по запросу зеркальные нейрон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521495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/>
              <a:t>Эксперимент </a:t>
            </a:r>
            <a:r>
              <a:rPr lang="ru-RU" sz="2000" dirty="0" err="1" smtClean="0"/>
              <a:t>нейробиолога</a:t>
            </a:r>
            <a:r>
              <a:rPr lang="ru-RU" sz="2000" dirty="0" smtClean="0"/>
              <a:t> </a:t>
            </a:r>
            <a:r>
              <a:rPr lang="ru-RU" sz="2000" dirty="0"/>
              <a:t>из Чикагского университета Джин </a:t>
            </a:r>
            <a:r>
              <a:rPr lang="ru-RU" sz="2000" dirty="0" err="1"/>
              <a:t>Дисити</a:t>
            </a:r>
            <a:endParaRPr lang="ru-RU" sz="2000" dirty="0"/>
          </a:p>
        </p:txBody>
      </p:sp>
      <p:pic>
        <p:nvPicPr>
          <p:cNvPr id="22531" name="Picture 3" descr="C:\Documents and Settings\Наташа\Рабочий стол\zerkalnye_nejrony_01_7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1428736"/>
            <a:ext cx="5000660" cy="34290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936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"/>
            <a:ext cx="9144000" cy="685705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00232" y="642918"/>
            <a:ext cx="40005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/>
              <a:t>Эмпатическая</a:t>
            </a:r>
            <a:r>
              <a:rPr lang="ru-RU" sz="2400" b="1" dirty="0" smtClean="0"/>
              <a:t> реакция</a:t>
            </a:r>
            <a:endParaRPr lang="ru-RU" sz="2400" b="1" dirty="0"/>
          </a:p>
        </p:txBody>
      </p:sp>
      <p:pic>
        <p:nvPicPr>
          <p:cNvPr id="21506" name="Picture 2" descr="Картинки по запросу футбольные фанат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1285860"/>
            <a:ext cx="3429024" cy="228601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28596" y="3643314"/>
            <a:ext cx="82868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/>
              <a:t>Эмпа́тия</a:t>
            </a:r>
            <a:r>
              <a:rPr lang="ru-RU" sz="2000" dirty="0"/>
              <a:t> (греч. </a:t>
            </a:r>
            <a:r>
              <a:rPr lang="ru-RU" sz="2000" dirty="0" err="1"/>
              <a:t>ἐν </a:t>
            </a:r>
            <a:r>
              <a:rPr lang="ru-RU" sz="2000" dirty="0"/>
              <a:t>— «в» + греч. </a:t>
            </a:r>
            <a:r>
              <a:rPr lang="ru-RU" sz="2000" dirty="0" err="1"/>
              <a:t>πάθος </a:t>
            </a:r>
            <a:r>
              <a:rPr lang="ru-RU" sz="2000" dirty="0"/>
              <a:t>— «страсть», «страдание», «чувство») — осознанное сопереживание текущему эмоциональному состоянию другого человека без потери ощущения внешнего происхождения этого </a:t>
            </a:r>
            <a:r>
              <a:rPr lang="ru-RU" sz="2000" dirty="0" smtClean="0"/>
              <a:t>переживания. </a:t>
            </a:r>
          </a:p>
          <a:p>
            <a:endParaRPr lang="ru-RU" sz="2000" dirty="0" smtClean="0"/>
          </a:p>
          <a:p>
            <a:r>
              <a:rPr lang="ru-RU" sz="2000" dirty="0" smtClean="0"/>
              <a:t>Соответственно</a:t>
            </a:r>
            <a:r>
              <a:rPr lang="ru-RU" sz="2000" dirty="0"/>
              <a:t> </a:t>
            </a:r>
            <a:r>
              <a:rPr lang="ru-RU" sz="2000" b="1" dirty="0" err="1"/>
              <a:t>эмпа́т</a:t>
            </a:r>
            <a:r>
              <a:rPr lang="ru-RU" sz="2000" dirty="0"/>
              <a:t> — это человек с развитой способностью к </a:t>
            </a:r>
            <a:r>
              <a:rPr lang="ru-RU" sz="2000" dirty="0" err="1"/>
              <a:t>эмпатии</a:t>
            </a:r>
            <a:r>
              <a:rPr lang="ru-RU" sz="2000" dirty="0"/>
              <a:t>. Простыми словами — человек, чувствующий Ваши эмоции, переживания, а порой (если </a:t>
            </a:r>
            <a:r>
              <a:rPr lang="ru-RU" sz="2000" dirty="0" err="1"/>
              <a:t>эмпатия</a:t>
            </a:r>
            <a:r>
              <a:rPr lang="ru-RU" sz="2000" dirty="0"/>
              <a:t> сильная) даже Ваши физические ощущения, например, боль.</a:t>
            </a:r>
          </a:p>
        </p:txBody>
      </p:sp>
    </p:spTree>
    <p:extLst>
      <p:ext uri="{BB962C8B-B14F-4D97-AF65-F5344CB8AC3E}">
        <p14:creationId xmlns="" xmlns:p14="http://schemas.microsoft.com/office/powerpoint/2010/main" val="23936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"/>
            <a:ext cx="9144000" cy="685705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214414" y="571480"/>
            <a:ext cx="68580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Эксперимент Полы </a:t>
            </a:r>
            <a:r>
              <a:rPr lang="ru-RU" sz="2000" b="1" dirty="0" err="1"/>
              <a:t>Ниденталь</a:t>
            </a:r>
            <a:r>
              <a:rPr lang="ru-RU" sz="2000" b="1" dirty="0"/>
              <a:t>, социальный психолог из Висконсинского университета</a:t>
            </a:r>
          </a:p>
        </p:txBody>
      </p:sp>
      <p:pic>
        <p:nvPicPr>
          <p:cNvPr id="20482" name="Picture 2" descr="Картинки по запросу ребено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285860"/>
            <a:ext cx="4643469" cy="2811299"/>
          </a:xfrm>
          <a:prstGeom prst="rect">
            <a:avLst/>
          </a:prstGeom>
          <a:noFill/>
        </p:spPr>
      </p:pic>
      <p:pic>
        <p:nvPicPr>
          <p:cNvPr id="20484" name="Picture 4" descr="Картинки по запросу бутылка воды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10258" y="1500174"/>
            <a:ext cx="2762249" cy="4143374"/>
          </a:xfrm>
          <a:prstGeom prst="rect">
            <a:avLst/>
          </a:prstGeom>
          <a:noFill/>
        </p:spPr>
      </p:pic>
      <p:pic>
        <p:nvPicPr>
          <p:cNvPr id="20486" name="Picture 6" descr="Картинки по запросу слизень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4286257"/>
            <a:ext cx="4786346" cy="207170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500694" y="5715016"/>
            <a:ext cx="3143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Эмоции </a:t>
            </a:r>
            <a:r>
              <a:rPr lang="en-GB" dirty="0" smtClean="0"/>
              <a:t>https://youtu.be/0HA5Uupt8kg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936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"/>
            <a:ext cx="9144000" cy="68570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986" y="5874932"/>
            <a:ext cx="432722" cy="459006"/>
          </a:xfrm>
          <a:prstGeom prst="rect">
            <a:avLst/>
          </a:prstGeom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642910" y="571480"/>
            <a:ext cx="79296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/>
              <a:t>Семейные пары, как правило, мотивированы к взаимной </a:t>
            </a:r>
            <a:r>
              <a:rPr lang="ru-RU" sz="2000" b="1" dirty="0" err="1"/>
              <a:t>эмпатии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9459" name="Picture 3" descr="Картинки по запросу схожесть семейных пар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1285860"/>
            <a:ext cx="2493332" cy="2105026"/>
          </a:xfrm>
          <a:prstGeom prst="rect">
            <a:avLst/>
          </a:prstGeom>
          <a:noFill/>
        </p:spPr>
      </p:pic>
      <p:sp>
        <p:nvSpPr>
          <p:cNvPr id="19461" name="AutoShape 5" descr="Картинки по запросу схожесть семейных па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63" name="Picture 7" descr="Картинки по запросу схожесть семейных пар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29322" y="1285860"/>
            <a:ext cx="2347065" cy="2157414"/>
          </a:xfrm>
          <a:prstGeom prst="rect">
            <a:avLst/>
          </a:prstGeom>
          <a:noFill/>
        </p:spPr>
      </p:pic>
      <p:pic>
        <p:nvPicPr>
          <p:cNvPr id="19465" name="Picture 9" descr="Картинки по запросу схожесть семейных пар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0430" y="3429000"/>
            <a:ext cx="2131787" cy="26860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936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3"/>
            <a:ext cx="9144000" cy="68570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986" y="5874932"/>
            <a:ext cx="432722" cy="459006"/>
          </a:xfrm>
          <a:prstGeom prst="rect">
            <a:avLst/>
          </a:prstGeom>
        </p:spPr>
      </p:pic>
      <p:sp>
        <p:nvSpPr>
          <p:cNvPr id="17410" name="AutoShape 2" descr="Картинки по запросу СТРУКТУРА МОЗГА НЕЙРОН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11" name="Picture 3" descr="C:\Documents and Settings\Наташа\Рабочий стол\x_1503742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535762"/>
            <a:ext cx="7572428" cy="56793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936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"/>
            <a:ext cx="9144000" cy="68570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986" y="5874932"/>
            <a:ext cx="432722" cy="45900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28860" y="1357298"/>
            <a:ext cx="50006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Большая </a:t>
            </a:r>
            <a:r>
              <a:rPr lang="ru-RU" sz="2000" dirty="0"/>
              <a:t>масса: если сознательная когнитивная деятельность генерируется мозгом, значит, когнитивные способности мозга должны зависеть от его </a:t>
            </a:r>
            <a:r>
              <a:rPr lang="ru-RU" sz="2000" dirty="0" smtClean="0"/>
              <a:t>размеров?</a:t>
            </a:r>
            <a:endParaRPr lang="ru-RU" sz="2000" dirty="0"/>
          </a:p>
        </p:txBody>
      </p:sp>
      <p:sp>
        <p:nvSpPr>
          <p:cNvPr id="18434" name="AutoShape 2" descr="https://22century.ru/wp-content/uploads/2017/07/elm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643174" y="571480"/>
            <a:ext cx="4485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ПАРАДОКС СЛОНОВЬЕГО МОЗГА</a:t>
            </a:r>
            <a:endParaRPr lang="ru-RU" sz="2400" b="1" dirty="0"/>
          </a:p>
        </p:txBody>
      </p:sp>
      <p:sp>
        <p:nvSpPr>
          <p:cNvPr id="18436" name="AutoShape 4" descr="https://22century.ru/wp-content/uploads/2017/07/elm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37" name="Picture 5" descr="C:\Documents and Settings\Наташа\Рабочий стол\elm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3000372"/>
            <a:ext cx="7993866" cy="1466851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643042" y="4714884"/>
            <a:ext cx="57864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нейроны вызывают сознательную когнитивную деятельность, то большее количество нейронов должно означать более развитые когнитивные способности.</a:t>
            </a:r>
          </a:p>
        </p:txBody>
      </p:sp>
    </p:spTree>
    <p:extLst>
      <p:ext uri="{BB962C8B-B14F-4D97-AF65-F5344CB8AC3E}">
        <p14:creationId xmlns="" xmlns:p14="http://schemas.microsoft.com/office/powerpoint/2010/main" val="23936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"/>
            <a:ext cx="9144000" cy="68570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986" y="5874932"/>
            <a:ext cx="432722" cy="45900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57356" y="5643578"/>
            <a:ext cx="57527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Видео. </a:t>
            </a:r>
            <a:r>
              <a:rPr lang="ru-RU" dirty="0"/>
              <a:t>Мозг и сенсорные системы — Вячеслав </a:t>
            </a:r>
            <a:r>
              <a:rPr lang="ru-RU" dirty="0" err="1"/>
              <a:t>Дубынин</a:t>
            </a:r>
            <a:endParaRPr lang="ru-RU" dirty="0"/>
          </a:p>
          <a:p>
            <a:r>
              <a:rPr lang="ru-RU" dirty="0" smtClean="0"/>
              <a:t> </a:t>
            </a:r>
            <a:r>
              <a:rPr lang="en-GB" dirty="0" smtClean="0"/>
              <a:t>https://youtu.be/Nse6POigkgw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928926" y="571480"/>
            <a:ext cx="3830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Мозг и сенсорные системы</a:t>
            </a:r>
            <a:endParaRPr lang="ru-RU" sz="2400" b="1" dirty="0"/>
          </a:p>
        </p:txBody>
      </p:sp>
      <p:pic>
        <p:nvPicPr>
          <p:cNvPr id="8" name="Содержимое 3" descr="kognitivnye-narusheniya-u-vzroslyh-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1214422"/>
            <a:ext cx="8487756" cy="42621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936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Мозг </a:t>
            </a:r>
            <a:endParaRPr lang="ru-RU" dirty="0"/>
          </a:p>
        </p:txBody>
      </p:sp>
      <p:pic>
        <p:nvPicPr>
          <p:cNvPr id="4" name="Содержимое 3" descr="YMrJY2NqaH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928670"/>
            <a:ext cx="7215238" cy="4935551"/>
          </a:xfrm>
        </p:spPr>
      </p:pic>
      <p:sp>
        <p:nvSpPr>
          <p:cNvPr id="5" name="Прямоугольник 4"/>
          <p:cNvSpPr/>
          <p:nvPr/>
        </p:nvSpPr>
        <p:spPr>
          <a:xfrm>
            <a:off x="500034" y="5929330"/>
            <a:ext cx="60721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КАК ВИДИТ МОЗГ</a:t>
            </a:r>
          </a:p>
          <a:p>
            <a:r>
              <a:rPr lang="en-GB" dirty="0" smtClean="0"/>
              <a:t>https://www.youtube.com/watch?v=Oc1m0hWipJ4</a:t>
            </a:r>
            <a:endParaRPr lang="ru-RU" dirty="0"/>
          </a:p>
        </p:txBody>
      </p:sp>
      <p:sp>
        <p:nvSpPr>
          <p:cNvPr id="33794" name="AutoShape 2" descr="Картинки по запросу центральная нервная систем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796" name="AutoShape 4" descr="Картинки по запросу центральная нервная систем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"/>
            <a:ext cx="9144000" cy="68570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986" y="5874932"/>
            <a:ext cx="432722" cy="459006"/>
          </a:xfrm>
          <a:prstGeom prst="rect">
            <a:avLst/>
          </a:prstGeom>
        </p:spPr>
      </p:pic>
      <p:pic>
        <p:nvPicPr>
          <p:cNvPr id="34818" name="Picture 2" descr="C:\Documents and Settings\Наташа\Рабочий стол\1_143167628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285728"/>
            <a:ext cx="8786874" cy="62865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936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643702" y="1101970"/>
            <a:ext cx="2093074" cy="5410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КАК ВИДИТ МОЗГ 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6572264" y="2010727"/>
            <a:ext cx="2164512" cy="4617720"/>
          </a:xfrm>
        </p:spPr>
        <p:txBody>
          <a:bodyPr/>
          <a:lstStyle/>
          <a:p>
            <a:r>
              <a:rPr lang="ru-RU" dirty="0" smtClean="0"/>
              <a:t>Как видит мозг 1 </a:t>
            </a:r>
            <a:r>
              <a:rPr lang="en-GB" dirty="0" smtClean="0">
                <a:hlinkClick r:id="rId2"/>
              </a:rPr>
              <a:t>https://www.youtube.com/watch?v=Oc1m0hWipJ4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Как видит мозг 2 </a:t>
            </a:r>
          </a:p>
          <a:p>
            <a:r>
              <a:rPr lang="en-GB" dirty="0" smtClean="0"/>
              <a:t>https://www.youtube.com/watch?v=Vzm8FHjVRIg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Содержимое 4" descr="slide_27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85720" y="285728"/>
            <a:ext cx="6286543" cy="4714908"/>
          </a:xfrm>
        </p:spPr>
      </p:pic>
      <p:pic>
        <p:nvPicPr>
          <p:cNvPr id="2050" name="Picture 2" descr="C:\Documents and Settings\Наташа\Рабочий стол\Магистры_2018\Green_Ey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5072074"/>
            <a:ext cx="2189367" cy="14462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ФИЗИОЛОГИЯ СЛУХА И ЧУВСТВА РАВНОВЕСИЯ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https://youtu.be/Mcq9hnrV5ac</a:t>
            </a:r>
            <a:endParaRPr lang="ru-RU" dirty="0" smtClean="0"/>
          </a:p>
          <a:p>
            <a:endParaRPr lang="ru-RU" dirty="0" smtClean="0"/>
          </a:p>
          <a:p>
            <a:r>
              <a:rPr lang="en-GB" dirty="0" smtClean="0">
                <a:hlinkClick r:id="rId3"/>
              </a:rPr>
              <a:t>https://youtu.be/c9UrneSZfX4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Вестибулярная сенсорная система воспринимает положение тела в гравитационном поле, линейные и угловые ускорения при перемещении тела. </a:t>
            </a:r>
          </a:p>
          <a:p>
            <a:endParaRPr lang="ru-RU" dirty="0" smtClean="0"/>
          </a:p>
          <a:p>
            <a:r>
              <a:rPr lang="ru-RU" dirty="0" smtClean="0"/>
              <a:t>Сенсорная система слуха воспринимает частоту и громкость звука, а также его пространственную локализацию.</a:t>
            </a:r>
            <a:endParaRPr lang="ru-RU" dirty="0"/>
          </a:p>
        </p:txBody>
      </p:sp>
      <p:pic>
        <p:nvPicPr>
          <p:cNvPr id="1026" name="Picture 2" descr="C:\Documents and Settings\Наташа\Рабочий стол\Магистры_2018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2643182"/>
            <a:ext cx="3114675" cy="1466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428604"/>
            <a:ext cx="3383280" cy="5410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ФИЗИОЛОГИЯ СОМАТОСЕНСОРНОЙ СИСТЕМЫ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Удивительные факты о человеческой коже </a:t>
            </a:r>
          </a:p>
          <a:p>
            <a:r>
              <a:rPr lang="ru-RU" dirty="0" smtClean="0"/>
              <a:t> </a:t>
            </a:r>
            <a:r>
              <a:rPr lang="en-GB" dirty="0" smtClean="0"/>
              <a:t>https://youtu.be/Vx10WqTRJkY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Роль </a:t>
            </a:r>
            <a:r>
              <a:rPr lang="ru-RU" dirty="0" err="1" smtClean="0"/>
              <a:t>проприоцептивной</a:t>
            </a:r>
            <a:r>
              <a:rPr lang="ru-RU" dirty="0" smtClean="0"/>
              <a:t> системы в нашей жизни</a:t>
            </a:r>
          </a:p>
          <a:p>
            <a:r>
              <a:rPr lang="en-GB" dirty="0" smtClean="0"/>
              <a:t>https://www.youtube.com/watch?v=I_vIxJJ98vM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Игрушка для развития</a:t>
            </a:r>
          </a:p>
          <a:p>
            <a:r>
              <a:rPr lang="en-GB" dirty="0" smtClean="0">
                <a:hlinkClick r:id="rId2"/>
              </a:rPr>
              <a:t>https://youtu.be/7hD4lE0KLk4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214810" y="500042"/>
            <a:ext cx="4643470" cy="5626121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Соматосенсорная система - это система кожной и костно-мышечной (обеспечивает формирование тактильных, температурных, болевых ощущений и чувств положения тела в пространстве и движения структур опорно-двигательной системы.</a:t>
            </a:r>
          </a:p>
          <a:p>
            <a:endParaRPr lang="ru-RU" dirty="0" smtClean="0"/>
          </a:p>
          <a:p>
            <a:r>
              <a:rPr lang="ru-RU" dirty="0" smtClean="0"/>
              <a:t>Система кожной чувствительности формирует тактильные, температурные и болевые (</a:t>
            </a:r>
            <a:r>
              <a:rPr lang="ru-RU" dirty="0" err="1" smtClean="0"/>
              <a:t>ноцицептивные</a:t>
            </a:r>
            <a:r>
              <a:rPr lang="ru-RU" dirty="0" smtClean="0"/>
              <a:t>) ощущения.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6380" y="571480"/>
            <a:ext cx="3383280" cy="1357322"/>
          </a:xfrm>
        </p:spPr>
        <p:txBody>
          <a:bodyPr>
            <a:no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ОСОБЕННОСТИ ВОСПРИЯТИЯ ЧЕЛОВЕКА. ОБОНЯНИЕ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7818" y="2285992"/>
            <a:ext cx="3383280" cy="4056703"/>
          </a:xfrm>
        </p:spPr>
        <p:txBody>
          <a:bodyPr/>
          <a:lstStyle/>
          <a:p>
            <a:r>
              <a:rPr lang="ru-RU" dirty="0" smtClean="0"/>
              <a:t>Мозг и обоняние </a:t>
            </a:r>
          </a:p>
          <a:p>
            <a:r>
              <a:rPr lang="en-GB" dirty="0" smtClean="0"/>
              <a:t>https://youtu.be/PuiLtHzH8WU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85720" y="357166"/>
            <a:ext cx="4826030" cy="5853113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Запахом называется специфическое ощущение присутствия в воздухе летучих ароматных веществ, обнаруживаемых химическими рецепторами обоняния, расположенными в носовой полости животных и людей.</a:t>
            </a:r>
          </a:p>
          <a:p>
            <a:endParaRPr lang="ru-RU" sz="2400" dirty="0" smtClean="0"/>
          </a:p>
          <a:p>
            <a:r>
              <a:rPr lang="ru-RU" sz="2400" dirty="0" smtClean="0"/>
              <a:t>Восприятие запаха – это восприятие мельчайших частиц вещества, органического и неорганического происхождения, специфическими рецепторами</a:t>
            </a:r>
            <a:endParaRPr lang="ru-RU" sz="2400" dirty="0"/>
          </a:p>
        </p:txBody>
      </p:sp>
      <p:pic>
        <p:nvPicPr>
          <p:cNvPr id="4098" name="Picture 2" descr="C:\Documents and Settings\Наташа\Рабочий стол\Магистры_2018\shutterstock_51871368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4572008"/>
            <a:ext cx="3428994" cy="19049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0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986" y="5874932"/>
            <a:ext cx="432722" cy="459006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000232" y="571480"/>
            <a:ext cx="52863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Психофизические законы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28662" y="1214422"/>
            <a:ext cx="707236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 ряде экспериментов, начиная с </a:t>
            </a:r>
            <a:r>
              <a:rPr lang="ru-RU" sz="2400" u="sng" dirty="0"/>
              <a:t>1834 года</a:t>
            </a:r>
            <a:r>
              <a:rPr lang="ru-RU" sz="2400" dirty="0"/>
              <a:t>, </a:t>
            </a:r>
            <a:r>
              <a:rPr lang="ru-RU" sz="2400" u="sng" dirty="0"/>
              <a:t>Э. Вебер</a:t>
            </a:r>
            <a:r>
              <a:rPr lang="ru-RU" sz="2400" dirty="0"/>
              <a:t> показал, что новый раздражитель, чтобы отличаться по ощущениям от предыдущего, должен отличаться от исходного на величину, пропорциональную исходному раздражителю. </a:t>
            </a:r>
            <a:endParaRPr lang="ru-RU" sz="2400" dirty="0" smtClean="0"/>
          </a:p>
          <a:p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928662" y="3429000"/>
            <a:ext cx="70723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На основе этих наблюдений </a:t>
            </a:r>
            <a:r>
              <a:rPr lang="ru-RU" sz="2400" u="sng" dirty="0"/>
              <a:t>Г. </a:t>
            </a:r>
            <a:r>
              <a:rPr lang="ru-RU" sz="2400" u="sng" dirty="0" err="1"/>
              <a:t>Фехнер</a:t>
            </a:r>
            <a:r>
              <a:rPr lang="ru-RU" sz="2400" dirty="0"/>
              <a:t> в </a:t>
            </a:r>
            <a:r>
              <a:rPr lang="ru-RU" sz="2400" u="sng" dirty="0"/>
              <a:t>1860 году</a:t>
            </a:r>
            <a:r>
              <a:rPr lang="ru-RU" sz="2400" dirty="0"/>
              <a:t> сформулировал «основной психофизический закон», согласно которому сила ощущения </a:t>
            </a:r>
            <a:r>
              <a:rPr lang="ru-RU" sz="2400" dirty="0" smtClean="0"/>
              <a:t>пропорциональна </a:t>
            </a:r>
            <a:r>
              <a:rPr lang="ru-RU" sz="2400" dirty="0"/>
              <a:t>логарифму интенсивности раздражителя </a:t>
            </a:r>
          </a:p>
        </p:txBody>
      </p:sp>
    </p:spTree>
    <p:extLst>
      <p:ext uri="{BB962C8B-B14F-4D97-AF65-F5344CB8AC3E}">
        <p14:creationId xmlns="" xmlns:p14="http://schemas.microsoft.com/office/powerpoint/2010/main" val="23936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0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986" y="5874932"/>
            <a:ext cx="432722" cy="45900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00100" y="500042"/>
            <a:ext cx="7143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Закон Вебера — </a:t>
            </a:r>
            <a:r>
              <a:rPr lang="ru-RU" sz="2000" b="1" dirty="0" err="1"/>
              <a:t>Фехнера</a:t>
            </a:r>
            <a:r>
              <a:rPr lang="ru-RU" sz="2000" dirty="0"/>
              <a:t> —  психофизиологический закон, заключающийся в том, что </a:t>
            </a:r>
            <a:r>
              <a:rPr lang="ru-RU" sz="2000" b="1" dirty="0"/>
              <a:t>интенсивность ощущения прямо пропорциональна логарифму интенсивности раздражителя</a:t>
            </a:r>
            <a:r>
              <a:rPr lang="ru-RU" b="1" i="1" dirty="0"/>
              <a:t>.</a:t>
            </a:r>
            <a:endParaRPr lang="ru-RU" dirty="0"/>
          </a:p>
        </p:txBody>
      </p:sp>
      <p:sp>
        <p:nvSpPr>
          <p:cNvPr id="14338" name="AutoShape 2" descr="Картинки по запросу Закон Вебера — Фехнер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39" name="Picture 3" descr="C:\Documents and Settings\Наташа\Рабочий стол\img-LQagF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68394" y="2001838"/>
            <a:ext cx="6161126" cy="42846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936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"/>
            <a:ext cx="9144000" cy="68570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986" y="5874932"/>
            <a:ext cx="432722" cy="459006"/>
          </a:xfrm>
          <a:prstGeom prst="rect">
            <a:avLst/>
          </a:prstGeom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1000100" y="785794"/>
            <a:ext cx="7143800" cy="2344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ХАРАКТЕРИСТИКА ЗРИТЕЛЬНЫХ ОБРАЗОВ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Зрительные образы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возникают благодаря 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рецепторному аппарату глаза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, связанного нервными проводниками с корой головного мозга.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1071538" y="3500438"/>
            <a:ext cx="707236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Все, что видит человек, имеет цвет, поэтому зрительные ощущения – это ощущения цвета.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Все цвета делятся на две большие группы: цвета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ахроматические и цвета хроматические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ахроматическим 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относятся белый, черный и серый.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хроматическим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относятся все остальные цвета (красный, синий, зеленый и т.д.).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36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3"/>
            <a:ext cx="9144000" cy="68570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986" y="5874932"/>
            <a:ext cx="432722" cy="45900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28860" y="500042"/>
            <a:ext cx="4787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Характеристика слуховых образов</a:t>
            </a:r>
            <a:endParaRPr lang="ru-RU" sz="2400" dirty="0"/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1000100" y="1214422"/>
            <a:ext cx="635798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Раздражителем для органа слуха являются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звуковые волны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, т. е. продольное колебание частиц воздуха, распространяющееся во все стороны от колеблющего тела, которое служит источником звука.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1000100" y="3000372"/>
            <a:ext cx="78581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В норме независимо от возраста человек легче всего воспринимает звуковые волны в диапазоне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от 100 до 2000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 Гц,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00100" y="4143380"/>
            <a:ext cx="7143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Arial" pitchFamily="34" charset="0"/>
                <a:cs typeface="Arial" pitchFamily="34" charset="0"/>
              </a:rPr>
              <a:t>Все звуки, которые воспринимает человеческое ухо, могут быть разделены на две группы: 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музыкальные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 (звуки пения, звуки музыкальных инструментов и др.) и 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шумы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 (всевозможные скрипы, шорохи, стуки и т.д.). </a:t>
            </a:r>
          </a:p>
        </p:txBody>
      </p:sp>
    </p:spTree>
    <p:extLst>
      <p:ext uri="{BB962C8B-B14F-4D97-AF65-F5344CB8AC3E}">
        <p14:creationId xmlns="" xmlns:p14="http://schemas.microsoft.com/office/powerpoint/2010/main" val="23936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"/>
            <a:ext cx="9144000" cy="6857057"/>
          </a:xfrm>
          <a:prstGeom prst="rect">
            <a:avLst/>
          </a:prstGeom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928662" y="571480"/>
            <a:ext cx="707236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Восприятие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— целостное отражение предметов и явлений мира при их непосредственном воздействии на органы чувств.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357158" y="1928802"/>
            <a:ext cx="8358246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Виды восприятия: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1.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 в соответствии с тем какой из органов чувств в формировании субъект образа: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· зрительные;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· осязательные;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· вкусовые;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· обаятельные.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2.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 в зависимости от содержания и особенности воспринимаемой реальности, формы существования материи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· восприятие пространства;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· восприятие времени;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· восприятие движения.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36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"/>
            <a:ext cx="9144000" cy="68570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986" y="5874932"/>
            <a:ext cx="432722" cy="459006"/>
          </a:xfrm>
          <a:prstGeom prst="rect">
            <a:avLst/>
          </a:prstGeom>
        </p:spPr>
      </p:pic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357158" y="302359"/>
            <a:ext cx="8501122" cy="60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Характеристики восприятия: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· предметность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– это свойство образа быть отнесенным к объекту. Объекты восприятия воспринимаются как обособленное в пространстве и Во времени физическое тело;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· целостность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– образ складывается на основе знаний об отдельных свойствах, части и целое в образе взаимосвязаны;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· структурность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 – означает, что человек воспринимает структуру в целом, отвлекается от отдельных ощущений;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· константность (постоянство)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 –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постоянство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свойств предметов при изменении условий освещенности, положения и т.п.;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· осмысленность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 (обобщенность или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категориальность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) – это отнесенность объекта к соответствующему классу предметов;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· апперцепция (восприятие)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– зависимость восприятия от особенностей его личности, от содержания психической жизни;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· активность;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· адекватность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.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6865" name="AutoShape 1"/>
          <p:cNvSpPr>
            <a:spLocks noChangeAspect="1" noChangeArrowheads="1"/>
          </p:cNvSpPr>
          <p:nvPr/>
        </p:nvSpPr>
        <p:spPr bwMode="auto">
          <a:xfrm>
            <a:off x="0" y="457200"/>
            <a:ext cx="22225" cy="222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936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"/>
            <a:ext cx="9144000" cy="6857057"/>
          </a:xfrm>
          <a:prstGeom prst="rect">
            <a:avLst/>
          </a:prstGeom>
        </p:spPr>
      </p:pic>
      <p:sp>
        <p:nvSpPr>
          <p:cNvPr id="38914" name="AutoShape 2" descr="Картинки по запросу восприЯтие пространств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8915" name="Picture 3" descr="C:\Documents and Settings\Наташа\Рабочий стол\image00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3" y="285728"/>
            <a:ext cx="8697900" cy="63348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936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"/>
            <a:ext cx="9144000" cy="68570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00298" y="357166"/>
            <a:ext cx="3289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Задание на </a:t>
            </a:r>
            <a:r>
              <a:rPr lang="ru-RU" sz="2400" b="1" smtClean="0"/>
              <a:t>практику 3 </a:t>
            </a:r>
            <a:endParaRPr lang="ru-RU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785794"/>
            <a:ext cx="8286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</a:t>
            </a:r>
            <a:r>
              <a:rPr lang="ru-RU" b="1" dirty="0" smtClean="0"/>
              <a:t>осприятие пространства: подготовить презентацию из 6 сладов с примерами </a:t>
            </a:r>
            <a:r>
              <a:rPr lang="ru-RU" dirty="0" smtClean="0"/>
              <a:t>: </a:t>
            </a:r>
            <a:r>
              <a:rPr lang="ru-RU" dirty="0"/>
              <a:t>теория извлечения признаков, теория шаблонов, теория покомпонентного распознавания.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57422" y="1571612"/>
            <a:ext cx="5055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Посмотреть видео: </a:t>
            </a:r>
            <a:r>
              <a:rPr lang="en-GB" b="1" dirty="0" smtClean="0"/>
              <a:t>https://youtu.be/TSHonJYu-Yc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57158" y="1872020"/>
            <a:ext cx="8501122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Ответить на вопросы: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dirty="0"/>
              <a:t>Как мы выделяем в мире определенные объекты, фигуры на фоне? </a:t>
            </a:r>
            <a:endParaRPr lang="ru-RU" dirty="0" smtClean="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dirty="0" smtClean="0"/>
              <a:t>Каким </a:t>
            </a:r>
            <a:r>
              <a:rPr lang="ru-RU" dirty="0"/>
              <a:t>образом мы воспринимаем мир трехмерным, притом что на сетчатке, в </a:t>
            </a:r>
            <a:r>
              <a:rPr lang="ru-RU" dirty="0" err="1"/>
              <a:t>сетчаточном</a:t>
            </a:r>
            <a:r>
              <a:rPr lang="ru-RU" dirty="0"/>
              <a:t> изображении, казалось бы, третьего измерения нет? </a:t>
            </a:r>
            <a:endParaRPr lang="ru-RU" dirty="0" smtClean="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dirty="0" smtClean="0"/>
              <a:t>Благодаря </a:t>
            </a:r>
            <a:r>
              <a:rPr lang="ru-RU" dirty="0"/>
              <a:t>чему мы можем воспринимать движение, благодаря чему воспринимаем мир как неподвижный, когда сами двигаем глазами, крутим головой или перемещаемся? </a:t>
            </a:r>
            <a:endParaRPr lang="ru-RU" dirty="0" smtClean="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dirty="0" smtClean="0"/>
              <a:t>Почему </a:t>
            </a:r>
            <a:r>
              <a:rPr lang="ru-RU" dirty="0"/>
              <a:t>свойства образов воспринимаемых нами объектов не меняются при изменении условий восприятия? </a:t>
            </a:r>
            <a:endParaRPr lang="ru-RU" dirty="0" smtClean="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dirty="0" smtClean="0"/>
              <a:t>Почему </a:t>
            </a:r>
            <a:r>
              <a:rPr lang="ru-RU" dirty="0"/>
              <a:t>мы видим цвет одним и тем же при изменении освещения, размер одним и тем же, когда объект близко и когда он далеко, и </a:t>
            </a:r>
            <a:r>
              <a:rPr lang="ru-RU" dirty="0" err="1"/>
              <a:t>сетчаточные</a:t>
            </a:r>
            <a:r>
              <a:rPr lang="ru-RU" dirty="0"/>
              <a:t> изображения различаются во много раз? </a:t>
            </a:r>
            <a:endParaRPr lang="ru-RU" dirty="0" smtClean="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dirty="0" smtClean="0"/>
              <a:t>Почему </a:t>
            </a:r>
            <a:r>
              <a:rPr lang="ru-RU" dirty="0"/>
              <a:t>мы воспринимаем предметы с определенными значениями, почему мы видим не цветные пятна, а яблоки, лица людей и прочие предметы, значение которых дано нам сразу, изначально?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936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24</TotalTime>
  <Words>703</Words>
  <Application>Microsoft Office PowerPoint</Application>
  <PresentationFormat>Экран (4:3)</PresentationFormat>
  <Paragraphs>123</Paragraphs>
  <Slides>32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Начальная</vt:lpstr>
      <vt:lpstr>Когнитивистика и семиотика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Мозг </vt:lpstr>
      <vt:lpstr>Слайд 20</vt:lpstr>
      <vt:lpstr>КАК ВИДИТ МОЗГ </vt:lpstr>
      <vt:lpstr>ФИЗИОЛОГИЯ СЛУХА И ЧУВСТВА РАВНОВЕСИЯ</vt:lpstr>
      <vt:lpstr>ФИЗИОЛОГИЯ СОМАТОСЕНСОРНОЙ СИСТЕМЫ </vt:lpstr>
      <vt:lpstr>     ОСОБЕННОСТИ ВОСПРИЯТИЯ ЧЕЛОВЕКА. ОБОНЯНИЕ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Когнитивистика и семиотика</dc:title>
  <dc:creator>Наташа</dc:creator>
  <cp:lastModifiedBy>Наташа</cp:lastModifiedBy>
  <cp:revision>4</cp:revision>
  <dcterms:created xsi:type="dcterms:W3CDTF">2019-10-29T14:23:48Z</dcterms:created>
  <dcterms:modified xsi:type="dcterms:W3CDTF">2020-02-10T05:30:00Z</dcterms:modified>
</cp:coreProperties>
</file>