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90" r:id="rId12"/>
    <p:sldId id="289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69" r:id="rId23"/>
  </p:sldIdLst>
  <p:sldSz cx="12192000" cy="6858000"/>
  <p:notesSz cx="6791325" cy="9872663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286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89423C-0B83-4D6C-A0A8-45257806D0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380" y="1229353"/>
            <a:ext cx="1990530" cy="46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B9D65F-786C-493D-880B-52A989B2D3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85402E3-DF73-4606-AFBC-77CC04136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99159B-206C-40A5-82CC-BE6E9EEB50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19FDAA-C152-449F-AD4B-32F0E35958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693882-4EF5-4596-8704-EE52C78AEA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467D11-BCB4-4E53-A99D-27CE944A22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193" y="526919"/>
            <a:ext cx="1978090" cy="47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5F4354-CCB2-40DC-A73F-691F4B7B2F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427" y="347330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9B8D20-DE28-4655-9E10-BAD2371DD4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427" y="347330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960" y="556142"/>
            <a:ext cx="2023490" cy="5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5AF9A4-6A3C-4B8F-A58E-2EFD4DCE4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FEB6DA-D64C-4AB8-8F23-EF7D2C4C5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BDA9FA-AE9F-4CC4-ABA9-49B87F7EF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371" y="595423"/>
            <a:ext cx="1718488" cy="4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91050" y="2676525"/>
            <a:ext cx="7139631" cy="138378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Семиотика культуры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6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Лукьянова Н.А.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Расширения семиотики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08304" y="1599522"/>
            <a:ext cx="64891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Petersburg-Regular"/>
              </a:rPr>
              <a:t>Клод  Леви-</a:t>
            </a:r>
            <a:r>
              <a:rPr lang="ru-RU" dirty="0" err="1" smtClean="0">
                <a:latin typeface="Petersburg-Regular"/>
              </a:rPr>
              <a:t>Стросс</a:t>
            </a:r>
            <a:r>
              <a:rPr lang="ru-RU" dirty="0" smtClean="0">
                <a:latin typeface="Petersburg-Regular"/>
              </a:rPr>
              <a:t> говорил: </a:t>
            </a:r>
            <a:r>
              <a:rPr lang="ru-RU" i="1" dirty="0" smtClean="0">
                <a:latin typeface="Petersburg-Regular"/>
              </a:rPr>
              <a:t>≪Если мы хотим понять, что такое искусство, религия, право, может быть даже кухня и правила вежливости, мы должны рассматривать их как коды, формируемые сочетанием знаков по образцу языковой коммуникации≫.</a:t>
            </a:r>
            <a:endParaRPr lang="ru-RU" i="1" dirty="0"/>
          </a:p>
        </p:txBody>
      </p:sp>
      <p:pic>
        <p:nvPicPr>
          <p:cNvPr id="9218" name="Picture 2" descr="https://avatars.mds.yandex.net/i?id=7a6eed3dbb330992947bde24bf89678d8dfbe81f-310740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496" y="1141158"/>
            <a:ext cx="4572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90600" y="4192631"/>
            <a:ext cx="7988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Petersburg-Regular"/>
              </a:rPr>
              <a:t>Для Ч. Пирса также характерно понимание </a:t>
            </a:r>
            <a:r>
              <a:rPr lang="ru-RU" b="1" dirty="0" smtClean="0">
                <a:latin typeface="Petersburg-Regular"/>
              </a:rPr>
              <a:t>общественной </a:t>
            </a:r>
            <a:r>
              <a:rPr lang="ru-RU" b="1" dirty="0">
                <a:latin typeface="Petersburg-Regular"/>
              </a:rPr>
              <a:t>жизни как функционирования знаковых систем.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591976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Основные категории: культурные знаки,</a:t>
            </a:r>
            <a:br>
              <a:rPr lang="ru-RU" sz="2400" dirty="0"/>
            </a:br>
            <a:r>
              <a:rPr lang="ru-RU" sz="2400" dirty="0"/>
              <a:t>концепты и тексты. Текст культуры.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68765"/>
            <a:ext cx="7382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etersburg-Regular"/>
              </a:rPr>
              <a:t>Семиотика культуры имеет дело с такими категориями, </a:t>
            </a:r>
            <a:r>
              <a:rPr lang="ru-RU" dirty="0" smtClean="0">
                <a:latin typeface="Petersburg-Regular"/>
              </a:rPr>
              <a:t>как </a:t>
            </a:r>
            <a:r>
              <a:rPr lang="ru-RU" i="1" dirty="0" smtClean="0">
                <a:latin typeface="Petersburg-Italic"/>
              </a:rPr>
              <a:t>культурный </a:t>
            </a:r>
            <a:r>
              <a:rPr lang="ru-RU" i="1" dirty="0">
                <a:latin typeface="Petersburg-Italic"/>
              </a:rPr>
              <a:t>знак, культурный концепт, культурный текст, </a:t>
            </a:r>
            <a:r>
              <a:rPr lang="ru-RU" i="1" dirty="0" smtClean="0">
                <a:latin typeface="Petersburg-Italic"/>
              </a:rPr>
              <a:t>текст культуры</a:t>
            </a:r>
            <a:r>
              <a:rPr lang="ru-RU" dirty="0">
                <a:latin typeface="Petersburg-Regular"/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01440" y="2847696"/>
            <a:ext cx="72805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Petersburg-Italic"/>
              </a:rPr>
              <a:t>Культурный знак </a:t>
            </a:r>
            <a:r>
              <a:rPr lang="ru-RU" b="1" dirty="0" smtClean="0">
                <a:latin typeface="Petersburg-Regular"/>
              </a:rPr>
              <a:t>включает в </a:t>
            </a:r>
            <a:r>
              <a:rPr lang="ru-RU" b="1" dirty="0">
                <a:latin typeface="Petersburg-Regular"/>
              </a:rPr>
              <a:t>себя всю </a:t>
            </a:r>
            <a:r>
              <a:rPr lang="ru-RU" b="1" dirty="0" smtClean="0">
                <a:latin typeface="Petersburg-Regular"/>
              </a:rPr>
              <a:t>совокупность представлений</a:t>
            </a:r>
            <a:r>
              <a:rPr lang="ru-RU" b="1" dirty="0">
                <a:latin typeface="Petersburg-Regular"/>
              </a:rPr>
              <a:t>, связанных с его </a:t>
            </a:r>
            <a:r>
              <a:rPr lang="ru-RU" b="1" dirty="0" smtClean="0">
                <a:latin typeface="Petersburg-Regular"/>
              </a:rPr>
              <a:t>референтом в </a:t>
            </a:r>
            <a:r>
              <a:rPr lang="ru-RU" b="1" dirty="0">
                <a:latin typeface="Petersburg-Regular"/>
              </a:rPr>
              <a:t>народной традиции и в </a:t>
            </a:r>
            <a:r>
              <a:rPr lang="ru-RU" b="1" dirty="0" smtClean="0">
                <a:latin typeface="Petersburg-Regular"/>
              </a:rPr>
              <a:t>языке.</a:t>
            </a:r>
            <a:endParaRPr lang="ru-RU" b="1" dirty="0"/>
          </a:p>
        </p:txBody>
      </p:sp>
      <p:pic>
        <p:nvPicPr>
          <p:cNvPr id="10242" name="Picture 2" descr="https://avatars.mds.yandex.net/i?id=77a9ce5e7527ee8833c5ea64861bb25a5868c3a1-1248633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40" y="4134939"/>
            <a:ext cx="3098101" cy="214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avatars.mds.yandex.net/i?id=5d058152f795d472ef5d1a28563beb23c0a17fa7-498668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703" y="3944207"/>
            <a:ext cx="3376999" cy="241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7680" y="4521850"/>
            <a:ext cx="3486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etersburg-Regular"/>
              </a:rPr>
              <a:t>Культурный знак</a:t>
            </a:r>
          </a:p>
          <a:p>
            <a:r>
              <a:rPr lang="ru-RU" dirty="0">
                <a:latin typeface="Petersburg-Regular"/>
              </a:rPr>
              <a:t>воплощается в разных </a:t>
            </a:r>
            <a:r>
              <a:rPr lang="ru-RU" i="1" dirty="0">
                <a:latin typeface="Petersburg-Italic"/>
              </a:rPr>
              <a:t>культурных кодах – </a:t>
            </a:r>
            <a:endParaRPr lang="ru-RU" i="1" dirty="0" smtClean="0">
              <a:latin typeface="Petersburg-Italic"/>
            </a:endParaRPr>
          </a:p>
          <a:p>
            <a:endParaRPr lang="ru-RU" i="1" dirty="0">
              <a:latin typeface="Petersburg-Italic"/>
            </a:endParaRPr>
          </a:p>
          <a:p>
            <a:r>
              <a:rPr lang="ru-RU" dirty="0" smtClean="0">
                <a:latin typeface="Petersburg-Regular"/>
              </a:rPr>
              <a:t>вербальном</a:t>
            </a:r>
            <a:r>
              <a:rPr lang="ru-RU" dirty="0">
                <a:latin typeface="Petersburg-Regular"/>
              </a:rPr>
              <a:t>, </a:t>
            </a:r>
            <a:r>
              <a:rPr lang="ru-RU" dirty="0" smtClean="0">
                <a:latin typeface="Petersburg-Regular"/>
              </a:rPr>
              <a:t>поведенческом</a:t>
            </a:r>
            <a:r>
              <a:rPr lang="ru-RU" dirty="0">
                <a:latin typeface="Petersburg-Regular"/>
              </a:rPr>
              <a:t>, предметном.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55161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latin typeface="Petersburg-Italic"/>
              </a:rPr>
              <a:t>Культурные концепты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0476" y="1413164"/>
            <a:ext cx="7275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Petersburg-Italic"/>
              </a:rPr>
              <a:t>Культурные концепты </a:t>
            </a:r>
            <a:r>
              <a:rPr lang="ru-RU" dirty="0">
                <a:latin typeface="Petersburg-Regular"/>
              </a:rPr>
              <a:t>подразумевают содержательную, </a:t>
            </a:r>
            <a:r>
              <a:rPr lang="ru-RU" dirty="0" err="1" smtClean="0">
                <a:latin typeface="Petersburg-Regular"/>
              </a:rPr>
              <a:t>интенсиональную</a:t>
            </a:r>
            <a:r>
              <a:rPr lang="ru-RU" dirty="0" smtClean="0">
                <a:latin typeface="Petersburg-Regular"/>
              </a:rPr>
              <a:t> </a:t>
            </a:r>
            <a:r>
              <a:rPr lang="ru-RU" dirty="0">
                <a:latin typeface="Petersburg-Regular"/>
              </a:rPr>
              <a:t>сторону культурного знака. Это ключевые </a:t>
            </a:r>
            <a:r>
              <a:rPr lang="ru-RU" dirty="0" smtClean="0">
                <a:latin typeface="Petersburg-Regular"/>
              </a:rPr>
              <a:t>понятия данной </a:t>
            </a:r>
            <a:r>
              <a:rPr lang="ru-RU" dirty="0">
                <a:latin typeface="Petersburg-Regular"/>
              </a:rPr>
              <a:t>культуры, имеющие ценностное значение. </a:t>
            </a:r>
            <a:endParaRPr lang="ru-RU" dirty="0" smtClean="0">
              <a:latin typeface="Petersburg-Regular"/>
            </a:endParaRPr>
          </a:p>
          <a:p>
            <a:r>
              <a:rPr lang="ru-RU" dirty="0" smtClean="0">
                <a:latin typeface="Petersburg-Regular"/>
              </a:rPr>
              <a:t>Как </a:t>
            </a:r>
            <a:r>
              <a:rPr lang="ru-RU" dirty="0">
                <a:latin typeface="Petersburg-Regular"/>
              </a:rPr>
              <a:t>≪</a:t>
            </a:r>
            <a:r>
              <a:rPr lang="ru-RU" dirty="0" smtClean="0">
                <a:latin typeface="Petersburg-Regular"/>
              </a:rPr>
              <a:t>константы </a:t>
            </a:r>
            <a:r>
              <a:rPr lang="ru-RU" dirty="0">
                <a:latin typeface="Petersburg-Regular"/>
              </a:rPr>
              <a:t>русской культуры</a:t>
            </a:r>
            <a:r>
              <a:rPr lang="ru-RU" dirty="0" smtClean="0">
                <a:latin typeface="Petersburg-Regular"/>
              </a:rPr>
              <a:t>≫.</a:t>
            </a:r>
            <a:endParaRPr lang="ru-RU" dirty="0"/>
          </a:p>
        </p:txBody>
      </p:sp>
      <p:pic>
        <p:nvPicPr>
          <p:cNvPr id="11266" name="Picture 2" descr="https://avatars.mds.yandex.net/i?id=d8edae5847047c6c15dca801d3c651c9c5edbcc4-124911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77" y="1281112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9786" y="2805112"/>
            <a:ext cx="3642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Petersburg-Italic"/>
              </a:rPr>
              <a:t>Вера, </a:t>
            </a:r>
            <a:r>
              <a:rPr lang="ru-RU" i="1" dirty="0">
                <a:latin typeface="Petersburg-Italic"/>
              </a:rPr>
              <a:t>знание, грех, тоску, хлеб,</a:t>
            </a:r>
          </a:p>
          <a:p>
            <a:r>
              <a:rPr lang="ru-RU" i="1" dirty="0">
                <a:latin typeface="Petersburg-Italic"/>
              </a:rPr>
              <a:t>письмо, ремесло, </a:t>
            </a:r>
            <a:r>
              <a:rPr lang="ru-RU" i="1" dirty="0" smtClean="0">
                <a:latin typeface="Petersburg-Italic"/>
              </a:rPr>
              <a:t>деньги.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3148" y="366153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Petersburg-Regular"/>
              </a:rPr>
              <a:t>Концепт – это ≪как бы сгусток </a:t>
            </a:r>
            <a:r>
              <a:rPr lang="ru-RU" b="1" dirty="0" smtClean="0">
                <a:latin typeface="Petersburg-Regular"/>
              </a:rPr>
              <a:t>культуры в </a:t>
            </a:r>
            <a:r>
              <a:rPr lang="ru-RU" b="1" dirty="0">
                <a:latin typeface="Petersburg-Regular"/>
              </a:rPr>
              <a:t>сознании человека≫, ≪концепты не только мыслятся, они </a:t>
            </a:r>
            <a:r>
              <a:rPr lang="ru-RU" b="1" dirty="0" smtClean="0">
                <a:latin typeface="Petersburg-Regular"/>
              </a:rPr>
              <a:t>переживаются≫.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40247" y="5263569"/>
            <a:ext cx="4832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Petersburg-Italic"/>
              </a:rPr>
              <a:t>Баба-яга, Кощей Бессмертный, </a:t>
            </a:r>
            <a:r>
              <a:rPr lang="ru-RU" i="1" dirty="0">
                <a:latin typeface="Petersburg-Italic"/>
              </a:rPr>
              <a:t>Буратино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62348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830" y="445522"/>
            <a:ext cx="4648200" cy="625475"/>
          </a:xfrm>
        </p:spPr>
        <p:txBody>
          <a:bodyPr>
            <a:normAutofit fontScale="90000"/>
          </a:bodyPr>
          <a:lstStyle/>
          <a:p>
            <a:r>
              <a:rPr lang="ru-RU" b="0" i="1" dirty="0"/>
              <a:t>Культурный текст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0525" y="1205579"/>
            <a:ext cx="35718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Petersburg-Italic"/>
              </a:rPr>
              <a:t>Культурный текст </a:t>
            </a:r>
            <a:r>
              <a:rPr lang="ru-RU" dirty="0" smtClean="0">
                <a:latin typeface="Petersburg-Regular"/>
              </a:rPr>
              <a:t>– это и есть наиболее общая категория, через которую раскрывается содержание культурных концептов, культурных знаков.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0525" y="3407224"/>
            <a:ext cx="34861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etersburg-Regular"/>
              </a:rPr>
              <a:t>≪Текст культуры представляет собой наиболее</a:t>
            </a:r>
          </a:p>
          <a:p>
            <a:r>
              <a:rPr lang="ru-RU" dirty="0">
                <a:latin typeface="Petersburg-Regular"/>
              </a:rPr>
              <a:t>абстрактную модель действительности с позиций данной </a:t>
            </a:r>
            <a:r>
              <a:rPr lang="ru-RU" dirty="0" smtClean="0">
                <a:latin typeface="Petersburg-Regular"/>
              </a:rPr>
              <a:t>культуры. Поэтому </a:t>
            </a:r>
            <a:r>
              <a:rPr lang="ru-RU" dirty="0">
                <a:latin typeface="Petersburg-Regular"/>
              </a:rPr>
              <a:t>его можно определить как картину мира данной </a:t>
            </a:r>
            <a:r>
              <a:rPr lang="ru-RU" dirty="0" smtClean="0">
                <a:latin typeface="Petersburg-Regular"/>
              </a:rPr>
              <a:t>культуры≫</a:t>
            </a:r>
            <a:r>
              <a:rPr lang="ru-RU" sz="800" dirty="0" smtClean="0">
                <a:latin typeface="Petersburg-Regular"/>
              </a:rPr>
              <a:t>.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956357"/>
            <a:ext cx="7090690" cy="531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6999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семиосферА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74" y="1413164"/>
            <a:ext cx="7620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«</a:t>
            </a:r>
            <a:r>
              <a:rPr lang="ru-RU" i="1" dirty="0" err="1"/>
              <a:t>Семиосфера</a:t>
            </a:r>
            <a:r>
              <a:rPr lang="ru-RU" i="1" dirty="0"/>
              <a:t> – и результат, и условие развития культуры»</a:t>
            </a:r>
          </a:p>
        </p:txBody>
      </p:sp>
      <p:pic>
        <p:nvPicPr>
          <p:cNvPr id="2050" name="Picture 2" descr="https://avatars.mds.yandex.net/i?id=887cff264e785b8526247962ae800fc7c0a38df2-921560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77" y="1947862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4374" y="211008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Совокупность культурных текстов формирует </a:t>
            </a:r>
            <a:r>
              <a:rPr lang="ru-RU" dirty="0" err="1"/>
              <a:t>семиосферу</a:t>
            </a:r>
            <a:r>
              <a:rPr lang="ru-RU" dirty="0"/>
              <a:t> (термин, введенный по аналогии с биосферой В.И. Вернадского)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373" y="3471862"/>
            <a:ext cx="6743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Сейчас можно было бы провести параллель с интернет-пространством.</a:t>
            </a:r>
          </a:p>
        </p:txBody>
      </p:sp>
    </p:spTree>
    <p:extLst>
      <p:ext uri="{BB962C8B-B14F-4D97-AF65-F5344CB8AC3E}">
        <p14:creationId xmlns:p14="http://schemas.microsoft.com/office/powerpoint/2010/main" val="34945059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88356"/>
            <a:ext cx="3705225" cy="2843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49" y="202901"/>
            <a:ext cx="4026277" cy="2996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3" y="3032024"/>
            <a:ext cx="4398723" cy="3235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837" y="3018912"/>
            <a:ext cx="4305363" cy="324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479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ПредсТавление</a:t>
            </a:r>
            <a:r>
              <a:rPr lang="ru-RU" sz="2400" dirty="0"/>
              <a:t> О </a:t>
            </a:r>
            <a:r>
              <a:rPr lang="ru-RU" sz="2400" dirty="0" err="1"/>
              <a:t>мОдели</a:t>
            </a:r>
            <a:r>
              <a:rPr lang="ru-RU" sz="2400" dirty="0"/>
              <a:t> мира. </a:t>
            </a:r>
            <a:r>
              <a:rPr lang="ru-RU" sz="2400" dirty="0" err="1"/>
              <a:t>ОснОвные</a:t>
            </a:r>
            <a:r>
              <a:rPr lang="ru-RU" sz="2400" dirty="0"/>
              <a:t> </a:t>
            </a:r>
            <a:r>
              <a:rPr lang="ru-RU" sz="2400" dirty="0" err="1"/>
              <a:t>ОппОзиции</a:t>
            </a:r>
            <a:r>
              <a:rPr lang="ru-RU" sz="2400" dirty="0"/>
              <a:t> в </a:t>
            </a:r>
            <a:r>
              <a:rPr lang="ru-RU" sz="2400" dirty="0" err="1"/>
              <a:t>мОдели</a:t>
            </a:r>
            <a:r>
              <a:rPr lang="ru-RU" sz="2400" dirty="0"/>
              <a:t> мира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4696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Содержание модели мира предельно широко: она предполагает систему взглядов на устройство мироздания и место человека в нем, а также и систему правил поведения человека в рамках определенной культурной традиции, </a:t>
            </a:r>
            <a:r>
              <a:rPr lang="ru-RU" dirty="0" err="1"/>
              <a:t>modus</a:t>
            </a:r>
            <a:r>
              <a:rPr lang="ru-RU" dirty="0"/>
              <a:t> </a:t>
            </a:r>
            <a:r>
              <a:rPr lang="ru-RU" dirty="0" err="1"/>
              <a:t>vivendi</a:t>
            </a:r>
            <a:r>
              <a:rPr lang="ru-RU" dirty="0"/>
              <a:t> (способ существования).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89242" y="2154793"/>
            <a:ext cx="2361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МИР И ЧЕЛОВЕК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41579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Понятие “мир” понимается как человек и среда в их взаимодействии, или как результат переработки информации о среде и о человеке.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153" y="3616623"/>
            <a:ext cx="4737099" cy="266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2542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бинарных </a:t>
            </a:r>
            <a:r>
              <a:rPr lang="ru-RU" dirty="0" smtClean="0"/>
              <a:t>оппозиций (картина мира)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745040"/>
            <a:ext cx="110440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Обычно они задаются как пары противопоставленных признаков, описывающих различные аспекты «мира», в частности: </a:t>
            </a:r>
            <a:endParaRPr lang="ru-RU" b="1" dirty="0" smtClean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пространство </a:t>
            </a:r>
            <a:r>
              <a:rPr lang="ru-RU" dirty="0"/>
              <a:t>(верх – низ, правый – левый, передний – задний и далее: небо – земля, земля – подземный мир, восток – запад, север – юг и др.); </a:t>
            </a:r>
            <a:endParaRPr lang="ru-RU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время </a:t>
            </a:r>
            <a:r>
              <a:rPr lang="ru-RU" dirty="0"/>
              <a:t>(свет – мрак, день – ночь, лето – зима и др.); </a:t>
            </a:r>
            <a:endParaRPr lang="ru-RU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цвет</a:t>
            </a:r>
            <a:r>
              <a:rPr lang="ru-RU" dirty="0"/>
              <a:t> (белый – черный, красный – черный и др.); </a:t>
            </a:r>
            <a:endParaRPr lang="ru-RU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социальную сферу </a:t>
            </a:r>
            <a:r>
              <a:rPr lang="ru-RU" dirty="0"/>
              <a:t>(мужской – женский, старший – младший, свой – чужой и др.).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4385240"/>
            <a:ext cx="10287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На этой основе они объединяются в более общие оппозиции: счастье – несчастье, жизнь – смерть, чет – нечет, которые определяют программу поведения каждого члена коллектива</a:t>
            </a:r>
          </a:p>
        </p:txBody>
      </p:sp>
    </p:spTree>
    <p:extLst>
      <p:ext uri="{BB962C8B-B14F-4D97-AF65-F5344CB8AC3E}">
        <p14:creationId xmlns:p14="http://schemas.microsoft.com/office/powerpoint/2010/main" val="7171174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Бинарные </a:t>
            </a:r>
            <a:r>
              <a:rPr lang="ru-RU" sz="2800" dirty="0" err="1"/>
              <a:t>прОТивОпОлОжнОсТи</a:t>
            </a:r>
            <a:r>
              <a:rPr lang="ru-RU" sz="2800" dirty="0"/>
              <a:t> в </a:t>
            </a:r>
            <a:r>
              <a:rPr lang="ru-RU" sz="2800" dirty="0" err="1"/>
              <a:t>кОдах</a:t>
            </a:r>
            <a:r>
              <a:rPr lang="ru-RU" sz="2800" dirty="0"/>
              <a:t> </a:t>
            </a:r>
            <a:r>
              <a:rPr lang="ru-RU" sz="2800" dirty="0" err="1"/>
              <a:t>кульТуры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pic>
        <p:nvPicPr>
          <p:cNvPr id="5122" name="Picture 2" descr="https://avatars.mds.yandex.net/i?id=34b08e7319b3fa98baa12b825dace2cb8fa1f11c-584976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252" y="1824037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8200" y="153781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Устройство мира в архаическом, мифологическом сознании предполагает разделение двух начал: верха и низа, правой и левой стороны, мужского и женского, четного и нечетного, мира живых и мира мертвых.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367170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Двойственность, </a:t>
            </a:r>
            <a:r>
              <a:rPr lang="ru-RU" dirty="0" err="1"/>
              <a:t>дуальность</a:t>
            </a:r>
            <a:r>
              <a:rPr lang="ru-RU" dirty="0"/>
              <a:t> мира асимметрична, одна сторона является ведущей, с ней связываются представления о благополучном событии.</a:t>
            </a:r>
          </a:p>
        </p:txBody>
      </p:sp>
    </p:spTree>
    <p:extLst>
      <p:ext uri="{BB962C8B-B14F-4D97-AF65-F5344CB8AC3E}">
        <p14:creationId xmlns:p14="http://schemas.microsoft.com/office/powerpoint/2010/main" val="25596770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385762"/>
            <a:ext cx="902970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2472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90501"/>
            <a:ext cx="8747125" cy="655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3" descr="levoe-i-pravoe-polusharie-mozga-604x3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457" y="2005235"/>
            <a:ext cx="4467220" cy="236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5215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pic>
        <p:nvPicPr>
          <p:cNvPr id="6146" name="Picture 2" descr="https://avatars.mds.yandex.net/i?id=6a0f020a23498ec5e4ef72bad23a6b72c40db5c6-1038965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23862"/>
            <a:ext cx="3883026" cy="259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838" y="1399775"/>
            <a:ext cx="5315708" cy="31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4" y="3231355"/>
            <a:ext cx="4410075" cy="330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802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9277350" cy="1047750"/>
          </a:xfrm>
        </p:spPr>
        <p:txBody>
          <a:bodyPr>
            <a:normAutofit/>
          </a:bodyPr>
          <a:lstStyle/>
          <a:p>
            <a:r>
              <a:rPr lang="ru-RU" sz="2400" dirty="0"/>
              <a:t>Принцип </a:t>
            </a:r>
            <a:r>
              <a:rPr lang="ru-RU" sz="2400" dirty="0" err="1"/>
              <a:t>исТОризма</a:t>
            </a:r>
            <a:r>
              <a:rPr lang="ru-RU" sz="2400" dirty="0"/>
              <a:t> в </a:t>
            </a:r>
            <a:r>
              <a:rPr lang="ru-RU" sz="2400" dirty="0" err="1"/>
              <a:t>семиОТическОм</a:t>
            </a:r>
            <a:r>
              <a:rPr lang="ru-RU" sz="2400" dirty="0"/>
              <a:t> анализе </a:t>
            </a:r>
            <a:r>
              <a:rPr lang="ru-RU" sz="2400" dirty="0" err="1"/>
              <a:t>миФОв</a:t>
            </a:r>
            <a:r>
              <a:rPr lang="ru-RU" sz="2400" dirty="0"/>
              <a:t>. Образ </a:t>
            </a:r>
            <a:r>
              <a:rPr lang="ru-RU" sz="2400" dirty="0" err="1"/>
              <a:t>мирОвОгО</a:t>
            </a:r>
            <a:r>
              <a:rPr lang="ru-RU" sz="2400" dirty="0"/>
              <a:t> дерева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1565613"/>
            <a:ext cx="75438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По </a:t>
            </a:r>
            <a:r>
              <a:rPr lang="ru-RU" dirty="0" err="1" smtClean="0"/>
              <a:t>И.М.Дьяконову</a:t>
            </a:r>
            <a:r>
              <a:rPr lang="ru-RU" dirty="0"/>
              <a:t>, «миф есть связная интерпретация процессов мира, организующая восприятие их человеком в условиях отсутствия абстрактных (непредметных) </a:t>
            </a:r>
            <a:r>
              <a:rPr lang="ru-RU" dirty="0" smtClean="0"/>
              <a:t>понятий». </a:t>
            </a:r>
            <a:r>
              <a:rPr lang="ru-RU" dirty="0"/>
              <a:t>Потому всякий миф имеет конкретную, историческую основу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19586" y="3467025"/>
            <a:ext cx="428621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Одним из центральных образов мифологических моделей мира является мировое дерево. </a:t>
            </a:r>
          </a:p>
        </p:txBody>
      </p:sp>
      <p:pic>
        <p:nvPicPr>
          <p:cNvPr id="7170" name="Picture 2" descr="https://avatars.mds.yandex.net/i?id=2234ffdf3f99450a6e88ec798db61a17c6dbb81a-642494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19437"/>
            <a:ext cx="298132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avatars.mds.yandex.net/i?id=d5f4645bef01be521c06fb5569aa0bd1781cbade-10652854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752" y="3756542"/>
            <a:ext cx="3063667" cy="225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30638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 </a:t>
            </a:r>
            <a:r>
              <a:rPr lang="ru-RU" dirty="0" smtClean="0"/>
              <a:t> </a:t>
            </a:r>
            <a:r>
              <a:rPr lang="ru-RU" dirty="0"/>
              <a:t>трех миров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413164"/>
            <a:ext cx="5165724" cy="460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337" y="1413164"/>
            <a:ext cx="6162915" cy="460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35535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МирОвОе</a:t>
            </a:r>
            <a:r>
              <a:rPr lang="ru-RU" dirty="0"/>
              <a:t> </a:t>
            </a:r>
            <a:r>
              <a:rPr lang="ru-RU" dirty="0" err="1"/>
              <a:t>деревО</a:t>
            </a:r>
            <a:r>
              <a:rPr lang="ru-RU" dirty="0"/>
              <a:t> у майя. </a:t>
            </a:r>
            <a:r>
              <a:rPr lang="ru-RU" dirty="0" err="1"/>
              <a:t>КОнкреТнОсТь</a:t>
            </a:r>
            <a:r>
              <a:rPr lang="ru-RU" dirty="0"/>
              <a:t> </a:t>
            </a:r>
            <a:r>
              <a:rPr lang="ru-RU" dirty="0" err="1"/>
              <a:t>прООбраза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756064"/>
            <a:ext cx="7057390" cy="43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67650" y="1413164"/>
            <a:ext cx="394335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Важным элементом для связи миров считалось и мировое дерево, образ которого менялся с течением времени. Сначала дерево представлялось «пещерным», т. е. произрастало из пещеры, которая считалась родиной </a:t>
            </a:r>
            <a:r>
              <a:rPr lang="ru-RU" dirty="0" err="1"/>
              <a:t>прапредков</a:t>
            </a:r>
            <a:r>
              <a:rPr lang="ru-RU" dirty="0"/>
              <a:t>, и питалось ее водами. По его стволу и ветвям души могли подниматься в мир живых. Позже его представляли растущим на земле и достигающим кроной неба, верхнего мира, где обитают боги</a:t>
            </a:r>
          </a:p>
        </p:txBody>
      </p:sp>
    </p:spTree>
    <p:extLst>
      <p:ext uri="{BB962C8B-B14F-4D97-AF65-F5344CB8AC3E}">
        <p14:creationId xmlns:p14="http://schemas.microsoft.com/office/powerpoint/2010/main" val="321096058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/>
              <a:t>ПредсТавление</a:t>
            </a:r>
            <a:r>
              <a:rPr lang="ru-RU" sz="2000" dirty="0"/>
              <a:t> О </a:t>
            </a:r>
            <a:r>
              <a:rPr lang="ru-RU" sz="2000" dirty="0" err="1"/>
              <a:t>дуальнОсТи</a:t>
            </a:r>
            <a:r>
              <a:rPr lang="ru-RU" sz="2000" dirty="0"/>
              <a:t> </a:t>
            </a:r>
            <a:r>
              <a:rPr lang="ru-RU" sz="2000" dirty="0" err="1"/>
              <a:t>мирОздания</a:t>
            </a:r>
            <a:r>
              <a:rPr lang="ru-RU" sz="2000" dirty="0"/>
              <a:t> и </a:t>
            </a:r>
            <a:r>
              <a:rPr lang="ru-RU" sz="2000" dirty="0" err="1"/>
              <a:t>егО</a:t>
            </a:r>
            <a:r>
              <a:rPr lang="ru-RU" sz="2000" dirty="0"/>
              <a:t> </a:t>
            </a:r>
            <a:r>
              <a:rPr lang="ru-RU" sz="2000" dirty="0" err="1"/>
              <a:t>исТОрические</a:t>
            </a:r>
            <a:r>
              <a:rPr lang="ru-RU" sz="2000" dirty="0"/>
              <a:t> </a:t>
            </a:r>
            <a:r>
              <a:rPr lang="ru-RU" sz="2000" dirty="0" err="1"/>
              <a:t>исТОки</a:t>
            </a:r>
            <a:r>
              <a:rPr lang="ru-RU" sz="2000" dirty="0"/>
              <a:t>. </a:t>
            </a:r>
            <a:r>
              <a:rPr lang="ru-RU" sz="2000" dirty="0" err="1"/>
              <a:t>ПОявление</a:t>
            </a:r>
            <a:r>
              <a:rPr lang="ru-RU" sz="2000" dirty="0"/>
              <a:t> первых календарных </a:t>
            </a:r>
            <a:r>
              <a:rPr lang="ru-RU" sz="2000" dirty="0" err="1"/>
              <a:t>предсТавлений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199" y="1537038"/>
            <a:ext cx="1010602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Понятие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дуальности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мироздания </a:t>
            </a:r>
            <a:r>
              <a:rPr lang="ru-RU" dirty="0"/>
              <a:t>представало во всех своих ипостасях: на смену ночной тьме приходил свет дня; на смену зимнему сезону приходил летний; определялись правая и левая симметричные половины небесного купола; осознавалось деление на верх и низ и вместе с тем возникал образ соединения земли с небом.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48375" y="3182816"/>
            <a:ext cx="569100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Положения </a:t>
            </a:r>
            <a:r>
              <a:rPr lang="ru-RU" dirty="0"/>
              <a:t>Млечного Пути в равноденствие и солнцестояние создали образ перекрещивающихся координат стран света – отсюда и символ креста в мировых культурах</a:t>
            </a: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182816"/>
            <a:ext cx="4572001" cy="32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48375" y="4908082"/>
            <a:ext cx="583387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Введение </a:t>
            </a:r>
            <a:r>
              <a:rPr lang="ru-RU" dirty="0"/>
              <a:t>солнечного календаря знаменовало переход к линейному восприятию времени, пришедшему на смену архаическому циклическому, связанному с фазами Луны</a:t>
            </a:r>
          </a:p>
        </p:txBody>
      </p:sp>
    </p:spTree>
    <p:extLst>
      <p:ext uri="{BB962C8B-B14F-4D97-AF65-F5344CB8AC3E}">
        <p14:creationId xmlns:p14="http://schemas.microsoft.com/office/powerpoint/2010/main" val="112963838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О </a:t>
            </a:r>
            <a:r>
              <a:rPr lang="ru-RU" sz="2000" dirty="0" err="1"/>
              <a:t>семиОТике</a:t>
            </a:r>
            <a:r>
              <a:rPr lang="ru-RU" sz="2000" dirty="0"/>
              <a:t> </a:t>
            </a:r>
            <a:r>
              <a:rPr lang="ru-RU" sz="2000" dirty="0" err="1"/>
              <a:t>искуссТва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6275" y="14909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«Символы </a:t>
            </a:r>
            <a:r>
              <a:rPr lang="ru-RU" dirty="0" smtClean="0"/>
              <a:t>растут», </a:t>
            </a:r>
            <a:r>
              <a:rPr lang="ru-RU" dirty="0"/>
              <a:t>отмечал Пирс, подчеркивая изменяемость их значения в результате употребления и опыта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72200" y="4602024"/>
            <a:ext cx="55509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пишет в энциклопедической статье «Символ» филолог и культуролог Сергей Сергеевич Аверинцев (1937–2004), «...символ есть образ, взятый в аспекте своей знаковости» и «знак, наделенный всей органичностью мифа и неисчерпаемой многозначностью </a:t>
            </a:r>
            <a:r>
              <a:rPr lang="ru-RU" dirty="0" smtClean="0"/>
              <a:t>образа».</a:t>
            </a:r>
            <a:endParaRPr lang="ru-RU" dirty="0"/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1413164"/>
            <a:ext cx="4131733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6275" y="2862234"/>
            <a:ext cx="53530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А.Ф. Лосев </a:t>
            </a:r>
            <a:r>
              <a:rPr lang="ru-RU" dirty="0"/>
              <a:t>пишет, что в искусствоведении и литературоведении часто наблюдается смешение категорий, сопоставимых с символом: в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частности, аллегории, типа, образа, метафоры, мифа и др.</a:t>
            </a:r>
          </a:p>
        </p:txBody>
      </p:sp>
    </p:spTree>
    <p:extLst>
      <p:ext uri="{BB962C8B-B14F-4D97-AF65-F5344CB8AC3E}">
        <p14:creationId xmlns:p14="http://schemas.microsoft.com/office/powerpoint/2010/main" val="275059183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семиОТический</a:t>
            </a:r>
            <a:r>
              <a:rPr lang="ru-RU" sz="2400" dirty="0" smtClean="0"/>
              <a:t> анализ </a:t>
            </a:r>
            <a:r>
              <a:rPr lang="ru-RU" sz="2400" dirty="0" err="1"/>
              <a:t>кОдОв</a:t>
            </a:r>
            <a:r>
              <a:rPr lang="ru-RU" sz="2400" dirty="0"/>
              <a:t> </a:t>
            </a:r>
            <a:r>
              <a:rPr lang="ru-RU" sz="2400" dirty="0" err="1"/>
              <a:t>кульТуры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562724" y="1826389"/>
            <a:ext cx="49625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Данная схема представляет </a:t>
            </a:r>
            <a:r>
              <a:rPr lang="ru-RU" dirty="0" err="1"/>
              <a:t>прототипическую</a:t>
            </a:r>
            <a:r>
              <a:rPr lang="ru-RU" dirty="0"/>
              <a:t> модель иерархического общения, ключевыми понятиями которой являются понятия веса позиции и социальной дистанции.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Вес </a:t>
            </a:r>
            <a:r>
              <a:rPr lang="ru-RU" dirty="0"/>
              <a:t>позиции Х определяется отрезком на оси «Выше–Ниже» и задается проекцией точки Х на эту ось; проекция на горизонтальную плоскость задает степень «</a:t>
            </a:r>
            <a:r>
              <a:rPr lang="ru-RU" dirty="0" err="1"/>
              <a:t>свойствá</a:t>
            </a:r>
            <a:r>
              <a:rPr lang="ru-RU" dirty="0"/>
              <a:t>».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Функционирование </a:t>
            </a:r>
            <a:r>
              <a:rPr lang="ru-RU" dirty="0"/>
              <a:t>данной модели лежит в основе использования этикетных систем общения.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2047875"/>
            <a:ext cx="54483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741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419725" y="536576"/>
            <a:ext cx="3848100" cy="292100"/>
          </a:xfrm>
        </p:spPr>
        <p:txBody>
          <a:bodyPr>
            <a:normAutofit/>
          </a:bodyPr>
          <a:lstStyle/>
          <a:p>
            <a:r>
              <a:rPr lang="ru-RU" sz="1000" dirty="0"/>
              <a:t>Логика взаимосвязи символов по Э. </a:t>
            </a:r>
            <a:r>
              <a:rPr lang="ru-RU" sz="1000" dirty="0" err="1"/>
              <a:t>Личу</a:t>
            </a:r>
            <a:endParaRPr lang="ru-RU" sz="1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25" y="374939"/>
            <a:ext cx="4622000" cy="6187786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52" y="1272029"/>
            <a:ext cx="1928998" cy="292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52" y="2634671"/>
            <a:ext cx="1928998" cy="30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16373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00050" y="172908"/>
            <a:ext cx="829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Коллоквиум по книге </a:t>
            </a:r>
            <a:r>
              <a:rPr lang="ru-RU" dirty="0" err="1"/>
              <a:t>Э.Линча</a:t>
            </a:r>
            <a:endParaRPr lang="ru-RU" dirty="0"/>
          </a:p>
          <a:p>
            <a:r>
              <a:rPr lang="ru-RU" dirty="0" smtClean="0"/>
              <a:t>«Культура и коммуникации. Логика взаимосвязи символов»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6725" y="819239"/>
            <a:ext cx="10429875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Вопросы: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О каких аспектах связанных с человеческим поведением относительно символов говорит автор?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Какой символ не передает информацию?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Что такое коммуникативное событие?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Что такое </a:t>
            </a:r>
            <a:r>
              <a:rPr lang="ru-RU" sz="1300" i="1" dirty="0" smtClean="0"/>
              <a:t>метонимия</a:t>
            </a:r>
            <a:r>
              <a:rPr lang="ru-RU" sz="1300" i="1" dirty="0"/>
              <a:t> </a:t>
            </a:r>
            <a:r>
              <a:rPr lang="ru-RU" sz="1300" i="1" dirty="0" smtClean="0"/>
              <a:t>и метонимические связи? </a:t>
            </a:r>
          </a:p>
          <a:p>
            <a:pPr marL="342900" indent="-342900">
              <a:buAutoNum type="arabicParenR"/>
            </a:pPr>
            <a:r>
              <a:rPr lang="ru-RU" sz="1300" i="1" dirty="0" smtClean="0"/>
              <a:t>Опишите примеры </a:t>
            </a:r>
            <a:r>
              <a:rPr lang="ru-RU" sz="1300" i="1" dirty="0"/>
              <a:t>синтагматических цепочек </a:t>
            </a:r>
            <a:r>
              <a:rPr lang="ru-RU" sz="1300" i="1" dirty="0" smtClean="0"/>
              <a:t> и </a:t>
            </a:r>
            <a:r>
              <a:rPr lang="ru-RU" sz="1300" i="1" dirty="0"/>
              <a:t>парадигматической </a:t>
            </a:r>
            <a:r>
              <a:rPr lang="ru-RU" sz="1300" i="1" dirty="0" smtClean="0"/>
              <a:t>связи.</a:t>
            </a:r>
          </a:p>
          <a:p>
            <a:pPr marL="342900" indent="-342900">
              <a:buAutoNum type="arabicParenR"/>
            </a:pPr>
            <a:r>
              <a:rPr lang="ru-RU" sz="1300" i="1" dirty="0" smtClean="0"/>
              <a:t>Приведите примеры </a:t>
            </a:r>
            <a:r>
              <a:rPr lang="ru-RU" sz="1300" dirty="0"/>
              <a:t>«слов как звуковых образов</a:t>
            </a:r>
            <a:r>
              <a:rPr lang="ru-RU" sz="1300" dirty="0" smtClean="0"/>
              <a:t>».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пример, когда используя </a:t>
            </a:r>
            <a:r>
              <a:rPr lang="ru-RU" sz="1300" dirty="0"/>
              <a:t>знаки и символы, мы можем проецировать эти порожденные сознанием понятия на объекты и действия во внешнем </a:t>
            </a:r>
            <a:r>
              <a:rPr lang="ru-RU" sz="1300" dirty="0" smtClean="0"/>
              <a:t>мире.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 ассоциации, которая </a:t>
            </a:r>
            <a:r>
              <a:rPr lang="ru-RU" sz="1300" dirty="0"/>
              <a:t>откровенно произвольна и потому символична (метафорична</a:t>
            </a:r>
            <a:r>
              <a:rPr lang="ru-RU" sz="1300" dirty="0" smtClean="0"/>
              <a:t>).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Можно ли утверждать, что метафорические </a:t>
            </a:r>
            <a:r>
              <a:rPr lang="ru-RU" sz="1300" dirty="0"/>
              <a:t>(символические) и метонимические (знаковые) связи различны по своему </a:t>
            </a:r>
            <a:r>
              <a:rPr lang="ru-RU" sz="1300" dirty="0" smtClean="0"/>
              <a:t>содержанию?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Опишите ключевую характеристику различия </a:t>
            </a:r>
            <a:r>
              <a:rPr lang="ru-RU" sz="1300" dirty="0"/>
              <a:t>между сигналом и </a:t>
            </a:r>
            <a:r>
              <a:rPr lang="ru-RU" sz="1300" dirty="0" smtClean="0"/>
              <a:t>индексом.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Какой процесс </a:t>
            </a:r>
            <a:r>
              <a:rPr lang="ru-RU" sz="1300" dirty="0"/>
              <a:t>сводится к превращению «парадигматической ассоциации» в «синтагматическую цепочку»; метафора превращается в </a:t>
            </a:r>
            <a:r>
              <a:rPr lang="ru-RU" sz="1300" dirty="0" smtClean="0"/>
              <a:t>метонимию.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В чем разница между техническим и магическим действиями?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 Почему действия колдуна </a:t>
            </a:r>
            <a:r>
              <a:rPr lang="ru-RU" sz="1300" dirty="0"/>
              <a:t>с волосами намеченной жертвы — это «магия», а манипуляции с </a:t>
            </a:r>
            <a:r>
              <a:rPr lang="ru-RU" sz="1300" dirty="0" err="1"/>
              <a:t>электровыключателем</a:t>
            </a:r>
            <a:r>
              <a:rPr lang="ru-RU" sz="1300" dirty="0"/>
              <a:t> — </a:t>
            </a:r>
            <a:r>
              <a:rPr lang="ru-RU" sz="1300" dirty="0" smtClean="0"/>
              <a:t>нет?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Как мы </a:t>
            </a:r>
            <a:r>
              <a:rPr lang="ru-RU" sz="1300" dirty="0"/>
              <a:t>используем свое воображение, чтобы связать вместе две сущности или два ряда сущностей (материальных или абстрактных), которые обычно принадлежат к совершенно разным </a:t>
            </a:r>
            <a:r>
              <a:rPr lang="ru-RU" sz="1300" dirty="0" smtClean="0"/>
              <a:t>контекстам? Приведите примеры.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Опишите пример метафорического «сгущения» в социальной группе.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примеры физиологической основы знаковых/символических построений.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Докажите, что упорядоченность </a:t>
            </a:r>
            <a:r>
              <a:rPr lang="ru-RU" sz="1300" dirty="0"/>
              <a:t>человеческой культуры </a:t>
            </a:r>
            <a:r>
              <a:rPr lang="ru-RU" sz="1300" dirty="0" smtClean="0"/>
              <a:t>— это </a:t>
            </a:r>
            <a:r>
              <a:rPr lang="ru-RU" sz="1300" dirty="0"/>
              <a:t>и динамичная последовательность сегментированных, ограниченных во времени </a:t>
            </a:r>
            <a:r>
              <a:rPr lang="ru-RU" sz="1300" dirty="0" smtClean="0"/>
              <a:t>явлений.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примеры цветовой дифференциации социальных явлений.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примеры проявления </a:t>
            </a:r>
            <a:r>
              <a:rPr lang="ru-RU" sz="1300" dirty="0"/>
              <a:t>бинарного </a:t>
            </a:r>
            <a:r>
              <a:rPr lang="ru-RU" sz="1300" dirty="0" smtClean="0"/>
              <a:t>кодирования в культуре.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В чем особенность религиозного дискурса? </a:t>
            </a:r>
          </a:p>
          <a:p>
            <a:pPr marL="342900" indent="-342900">
              <a:buAutoNum type="arabicParenR"/>
            </a:pPr>
            <a:r>
              <a:rPr lang="ru-RU" sz="1300" dirty="0" smtClean="0"/>
              <a:t>Приведите пример </a:t>
            </a:r>
            <a:r>
              <a:rPr lang="ru-RU" sz="1300" dirty="0" err="1" smtClean="0"/>
              <a:t>мифо</a:t>
            </a:r>
            <a:r>
              <a:rPr lang="ru-RU" sz="1300" dirty="0" smtClean="0"/>
              <a:t>-логики и силлогизма. </a:t>
            </a:r>
          </a:p>
        </p:txBody>
      </p:sp>
    </p:spTree>
    <p:extLst>
      <p:ext uri="{BB962C8B-B14F-4D97-AF65-F5344CB8AC3E}">
        <p14:creationId xmlns:p14="http://schemas.microsoft.com/office/powerpoint/2010/main" val="326873130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97356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ШБИП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286EDC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Э_ТПУ_бумага_2022" id="{23FBB8A5-9E41-4E85-A4B5-55E1321D9F71}" vid="{F70E3890-555B-401D-83EA-8224920DD5F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1246</Words>
  <Application>Microsoft Office PowerPoint</Application>
  <PresentationFormat>Широкоэкранный</PresentationFormat>
  <Paragraphs>109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Petersburg-Italic</vt:lpstr>
      <vt:lpstr>Petersburg-Regular</vt:lpstr>
      <vt:lpstr>Verdana</vt:lpstr>
      <vt:lpstr>Wingdings</vt:lpstr>
      <vt:lpstr>Тема Office</vt:lpstr>
      <vt:lpstr>Семиотика культуры</vt:lpstr>
      <vt:lpstr>Расширения семиотики</vt:lpstr>
      <vt:lpstr>Основные категории: культурные знаки, концепты и тексты. Текст культуры.</vt:lpstr>
      <vt:lpstr>Культурные концепты</vt:lpstr>
      <vt:lpstr>Культурный текст</vt:lpstr>
      <vt:lpstr>семиосферА</vt:lpstr>
      <vt:lpstr>Презентация PowerPoint</vt:lpstr>
      <vt:lpstr>ПредсТавление О мОдели мира. ОснОвные ОппОзиции в мОдели мира</vt:lpstr>
      <vt:lpstr>метод бинарных оппозиций (картина мира)</vt:lpstr>
      <vt:lpstr>Бинарные прОТивОпОлОжнОсТи в кОдах кульТуры</vt:lpstr>
      <vt:lpstr>Презентация PowerPoint</vt:lpstr>
      <vt:lpstr>Презентация PowerPoint</vt:lpstr>
      <vt:lpstr>Презентация PowerPoint</vt:lpstr>
      <vt:lpstr>Принцип исТОризма в семиОТическОм анализе миФОв. Образ мирОвОгО дерева</vt:lpstr>
      <vt:lpstr>образ  трех миров</vt:lpstr>
      <vt:lpstr>МирОвОе деревО у майя. КОнкреТнОсТь прООбраза</vt:lpstr>
      <vt:lpstr>ПредсТавление О дуальнОсТи мирОздания и егО исТОрические исТОки. ПОявление первых календарных предсТавлений</vt:lpstr>
      <vt:lpstr>О семиОТике искуссТва</vt:lpstr>
      <vt:lpstr>семиОТический анализ кОдОв кульТуры</vt:lpstr>
      <vt:lpstr>Логика взаимосвязи символов по Э. Личу</vt:lpstr>
      <vt:lpstr>Презентация PowerPoint</vt:lpstr>
      <vt:lpstr>Спасибо за внимание!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1</cp:lastModifiedBy>
  <cp:revision>112</cp:revision>
  <cp:lastPrinted>2021-08-02T01:21:27Z</cp:lastPrinted>
  <dcterms:created xsi:type="dcterms:W3CDTF">2022-10-31T05:50:09Z</dcterms:created>
  <dcterms:modified xsi:type="dcterms:W3CDTF">2025-01-12T05:50:22Z</dcterms:modified>
</cp:coreProperties>
</file>