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70" r:id="rId3"/>
    <p:sldId id="271" r:id="rId4"/>
    <p:sldId id="272" r:id="rId5"/>
    <p:sldId id="273" r:id="rId6"/>
    <p:sldId id="269" r:id="rId7"/>
  </p:sldIdLst>
  <p:sldSz cx="12192000" cy="6858000"/>
  <p:notesSz cx="6791325" cy="9872663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53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286E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ФИО выступающего,</a:t>
            </a:r>
          </a:p>
          <a:p>
            <a:pPr lvl="0"/>
            <a:r>
              <a:rPr lang="ru-RU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887" y="1199210"/>
            <a:ext cx="2295536" cy="4963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89423C-0B83-4D6C-A0A8-45257806D0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380" y="1229353"/>
            <a:ext cx="1990530" cy="46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B9D65F-786C-493D-880B-52A989B2D3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85402E3-DF73-4606-AFBC-77CC04136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99159B-206C-40A5-82CC-BE6E9EEB50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033188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19FDAA-C152-449F-AD4B-32F0E35958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8693882-4EF5-4596-8704-EE52C78AEA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62488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467D11-BCB4-4E53-A99D-27CE944A22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5F4354-CCB2-40DC-A73F-691F4B7B2F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427" y="347330"/>
            <a:ext cx="1718488" cy="4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E9B8D20-DE28-4655-9E10-BAD2371DD4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427" y="347330"/>
            <a:ext cx="1718488" cy="4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960" y="556142"/>
            <a:ext cx="2023490" cy="50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A5AF9A4-6A3C-4B8F-A58E-2EFD4DCE46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371" y="595423"/>
            <a:ext cx="1718488" cy="4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7738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FEB6DA-D64C-4AB8-8F23-EF7D2C4C5A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371" y="595423"/>
            <a:ext cx="1718488" cy="4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BDA9FA-AE9F-4CC4-ABA9-49B87F7EF0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371" y="595423"/>
            <a:ext cx="1718488" cy="4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</a:t>
            </a:r>
          </a:p>
          <a:p>
            <a:pPr lvl="4"/>
            <a:r>
              <a:rPr lang="ru-RU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91050" y="2676525"/>
            <a:ext cx="7139631" cy="138378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Семиотика культуры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</a:t>
            </a:r>
            <a:r>
              <a:rPr lang="ru-RU" dirty="0" smtClean="0"/>
              <a:t>6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Лукьянова Н.А.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Расширения семиотики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08304" y="1599522"/>
            <a:ext cx="64891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Petersburg-Regular"/>
              </a:rPr>
              <a:t>Клод  Леви-</a:t>
            </a:r>
            <a:r>
              <a:rPr lang="ru-RU" dirty="0" err="1" smtClean="0">
                <a:latin typeface="Petersburg-Regular"/>
              </a:rPr>
              <a:t>Стросс</a:t>
            </a:r>
            <a:r>
              <a:rPr lang="ru-RU" dirty="0" smtClean="0">
                <a:latin typeface="Petersburg-Regular"/>
              </a:rPr>
              <a:t> говорил: </a:t>
            </a:r>
            <a:r>
              <a:rPr lang="ru-RU" i="1" dirty="0" smtClean="0">
                <a:latin typeface="Petersburg-Regular"/>
              </a:rPr>
              <a:t>≪Если мы хотим понять, что такое искусство, религия, право, может быть даже кухня и правила вежливости, мы должны рассматривать их как коды, формируемые сочетанием знаков по образцу языковой коммуникации≫.</a:t>
            </a:r>
            <a:endParaRPr lang="ru-RU" i="1" dirty="0"/>
          </a:p>
        </p:txBody>
      </p:sp>
      <p:pic>
        <p:nvPicPr>
          <p:cNvPr id="9218" name="Picture 2" descr="https://avatars.mds.yandex.net/i?id=7a6eed3dbb330992947bde24bf89678d8dfbe81f-310740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496" y="1141158"/>
            <a:ext cx="457200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90600" y="4192631"/>
            <a:ext cx="7988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Petersburg-Regular"/>
              </a:rPr>
              <a:t>Для Ч. Пирса также характерно понимание </a:t>
            </a:r>
            <a:r>
              <a:rPr lang="ru-RU" b="1" dirty="0" smtClean="0">
                <a:latin typeface="Petersburg-Regular"/>
              </a:rPr>
              <a:t>общественной </a:t>
            </a:r>
            <a:r>
              <a:rPr lang="ru-RU" b="1" dirty="0">
                <a:latin typeface="Petersburg-Regular"/>
              </a:rPr>
              <a:t>жизни как функционирования знаковых систем.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5919764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Основные категории: культурные знаки,</a:t>
            </a:r>
            <a:br>
              <a:rPr lang="ru-RU" sz="2400" dirty="0"/>
            </a:br>
            <a:r>
              <a:rPr lang="ru-RU" sz="2400" dirty="0"/>
              <a:t>концепты и тексты. Текст культуры.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668765"/>
            <a:ext cx="73822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Petersburg-Regular"/>
              </a:rPr>
              <a:t>Семиотика культуры имеет дело с такими категориями, </a:t>
            </a:r>
            <a:r>
              <a:rPr lang="ru-RU" dirty="0" smtClean="0">
                <a:latin typeface="Petersburg-Regular"/>
              </a:rPr>
              <a:t>как </a:t>
            </a:r>
            <a:r>
              <a:rPr lang="ru-RU" i="1" dirty="0" smtClean="0">
                <a:latin typeface="Petersburg-Italic"/>
              </a:rPr>
              <a:t>культурный </a:t>
            </a:r>
            <a:r>
              <a:rPr lang="ru-RU" i="1" dirty="0">
                <a:latin typeface="Petersburg-Italic"/>
              </a:rPr>
              <a:t>знак, культурный концепт, культурный текст, </a:t>
            </a:r>
            <a:r>
              <a:rPr lang="ru-RU" i="1" dirty="0" smtClean="0">
                <a:latin typeface="Petersburg-Italic"/>
              </a:rPr>
              <a:t>текст культуры</a:t>
            </a:r>
            <a:r>
              <a:rPr lang="ru-RU" dirty="0">
                <a:latin typeface="Petersburg-Regular"/>
              </a:rPr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01440" y="2847696"/>
            <a:ext cx="72805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Petersburg-Italic"/>
              </a:rPr>
              <a:t>Культурный знак </a:t>
            </a:r>
            <a:r>
              <a:rPr lang="ru-RU" b="1" dirty="0" smtClean="0">
                <a:latin typeface="Petersburg-Regular"/>
              </a:rPr>
              <a:t>включает в </a:t>
            </a:r>
            <a:r>
              <a:rPr lang="ru-RU" b="1" dirty="0">
                <a:latin typeface="Petersburg-Regular"/>
              </a:rPr>
              <a:t>себя всю </a:t>
            </a:r>
            <a:r>
              <a:rPr lang="ru-RU" b="1" dirty="0" smtClean="0">
                <a:latin typeface="Petersburg-Regular"/>
              </a:rPr>
              <a:t>совокупность представлений</a:t>
            </a:r>
            <a:r>
              <a:rPr lang="ru-RU" b="1" dirty="0">
                <a:latin typeface="Petersburg-Regular"/>
              </a:rPr>
              <a:t>, связанных с его </a:t>
            </a:r>
            <a:r>
              <a:rPr lang="ru-RU" b="1" dirty="0" smtClean="0">
                <a:latin typeface="Petersburg-Regular"/>
              </a:rPr>
              <a:t>референтом в </a:t>
            </a:r>
            <a:r>
              <a:rPr lang="ru-RU" b="1" dirty="0">
                <a:latin typeface="Petersburg-Regular"/>
              </a:rPr>
              <a:t>народной традиции и в </a:t>
            </a:r>
            <a:r>
              <a:rPr lang="ru-RU" b="1" dirty="0" smtClean="0">
                <a:latin typeface="Petersburg-Regular"/>
              </a:rPr>
              <a:t>языке.</a:t>
            </a:r>
            <a:endParaRPr lang="ru-RU" b="1" dirty="0"/>
          </a:p>
        </p:txBody>
      </p:sp>
      <p:pic>
        <p:nvPicPr>
          <p:cNvPr id="10242" name="Picture 2" descr="https://avatars.mds.yandex.net/i?id=77a9ce5e7527ee8833c5ea64861bb25a5868c3a1-1248633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440" y="4134939"/>
            <a:ext cx="3098101" cy="214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avatars.mds.yandex.net/i?id=5d058152f795d472ef5d1a28563beb23c0a17fa7-4986689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703" y="3944207"/>
            <a:ext cx="3376999" cy="241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7680" y="4521850"/>
            <a:ext cx="3486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Petersburg-Regular"/>
              </a:rPr>
              <a:t>Культурный знак</a:t>
            </a:r>
          </a:p>
          <a:p>
            <a:r>
              <a:rPr lang="ru-RU" dirty="0">
                <a:latin typeface="Petersburg-Regular"/>
              </a:rPr>
              <a:t>воплощается в разных </a:t>
            </a:r>
            <a:r>
              <a:rPr lang="ru-RU" i="1" dirty="0">
                <a:latin typeface="Petersburg-Italic"/>
              </a:rPr>
              <a:t>культурных кодах – </a:t>
            </a:r>
            <a:endParaRPr lang="ru-RU" i="1" dirty="0" smtClean="0">
              <a:latin typeface="Petersburg-Italic"/>
            </a:endParaRPr>
          </a:p>
          <a:p>
            <a:endParaRPr lang="ru-RU" i="1" dirty="0">
              <a:latin typeface="Petersburg-Italic"/>
            </a:endParaRPr>
          </a:p>
          <a:p>
            <a:r>
              <a:rPr lang="ru-RU" dirty="0" smtClean="0">
                <a:latin typeface="Petersburg-Regular"/>
              </a:rPr>
              <a:t>вербальном</a:t>
            </a:r>
            <a:r>
              <a:rPr lang="ru-RU" dirty="0">
                <a:latin typeface="Petersburg-Regular"/>
              </a:rPr>
              <a:t>, </a:t>
            </a:r>
            <a:r>
              <a:rPr lang="ru-RU" dirty="0" smtClean="0">
                <a:latin typeface="Petersburg-Regular"/>
              </a:rPr>
              <a:t>поведенческом</a:t>
            </a:r>
            <a:r>
              <a:rPr lang="ru-RU" dirty="0">
                <a:latin typeface="Petersburg-Regular"/>
              </a:rPr>
              <a:t>, предметном.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55161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latin typeface="Petersburg-Italic"/>
              </a:rPr>
              <a:t>Культурные концепты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20476" y="1413164"/>
            <a:ext cx="7275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Petersburg-Italic"/>
              </a:rPr>
              <a:t>Культурные концепты </a:t>
            </a:r>
            <a:r>
              <a:rPr lang="ru-RU" dirty="0">
                <a:latin typeface="Petersburg-Regular"/>
              </a:rPr>
              <a:t>подразумевают содержательную, </a:t>
            </a:r>
            <a:r>
              <a:rPr lang="ru-RU" dirty="0" err="1" smtClean="0">
                <a:latin typeface="Petersburg-Regular"/>
              </a:rPr>
              <a:t>интенсиональную</a:t>
            </a:r>
            <a:r>
              <a:rPr lang="ru-RU" dirty="0" smtClean="0">
                <a:latin typeface="Petersburg-Regular"/>
              </a:rPr>
              <a:t> </a:t>
            </a:r>
            <a:r>
              <a:rPr lang="ru-RU" dirty="0">
                <a:latin typeface="Petersburg-Regular"/>
              </a:rPr>
              <a:t>сторону культурного знака. Это ключевые </a:t>
            </a:r>
            <a:r>
              <a:rPr lang="ru-RU" dirty="0" smtClean="0">
                <a:latin typeface="Petersburg-Regular"/>
              </a:rPr>
              <a:t>понятия данной </a:t>
            </a:r>
            <a:r>
              <a:rPr lang="ru-RU" dirty="0">
                <a:latin typeface="Petersburg-Regular"/>
              </a:rPr>
              <a:t>культуры, имеющие ценностное значение. </a:t>
            </a:r>
            <a:endParaRPr lang="ru-RU" dirty="0" smtClean="0">
              <a:latin typeface="Petersburg-Regular"/>
            </a:endParaRPr>
          </a:p>
          <a:p>
            <a:r>
              <a:rPr lang="ru-RU" dirty="0" smtClean="0">
                <a:latin typeface="Petersburg-Regular"/>
              </a:rPr>
              <a:t>Как </a:t>
            </a:r>
            <a:r>
              <a:rPr lang="ru-RU" dirty="0">
                <a:latin typeface="Petersburg-Regular"/>
              </a:rPr>
              <a:t>≪</a:t>
            </a:r>
            <a:r>
              <a:rPr lang="ru-RU" dirty="0" smtClean="0">
                <a:latin typeface="Petersburg-Regular"/>
              </a:rPr>
              <a:t>константы </a:t>
            </a:r>
            <a:r>
              <a:rPr lang="ru-RU" dirty="0">
                <a:latin typeface="Petersburg-Regular"/>
              </a:rPr>
              <a:t>русской культуры</a:t>
            </a:r>
            <a:r>
              <a:rPr lang="ru-RU" dirty="0" smtClean="0">
                <a:latin typeface="Petersburg-Regular"/>
              </a:rPr>
              <a:t>≫.</a:t>
            </a:r>
            <a:endParaRPr lang="ru-RU" dirty="0"/>
          </a:p>
        </p:txBody>
      </p:sp>
      <p:pic>
        <p:nvPicPr>
          <p:cNvPr id="11266" name="Picture 2" descr="https://avatars.mds.yandex.net/i?id=d8edae5847047c6c15dca801d3c651c9c5edbcc4-124911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077" y="1281112"/>
            <a:ext cx="40671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89786" y="2805112"/>
            <a:ext cx="3642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Petersburg-Italic"/>
              </a:rPr>
              <a:t>Вера, </a:t>
            </a:r>
            <a:r>
              <a:rPr lang="ru-RU" i="1" dirty="0">
                <a:latin typeface="Petersburg-Italic"/>
              </a:rPr>
              <a:t>знание, грех, тоску, хлеб,</a:t>
            </a:r>
          </a:p>
          <a:p>
            <a:r>
              <a:rPr lang="ru-RU" i="1" dirty="0">
                <a:latin typeface="Petersburg-Italic"/>
              </a:rPr>
              <a:t>письмо, ремесло, </a:t>
            </a:r>
            <a:r>
              <a:rPr lang="ru-RU" i="1" dirty="0" smtClean="0">
                <a:latin typeface="Petersburg-Italic"/>
              </a:rPr>
              <a:t>деньги.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63148" y="366153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Petersburg-Regular"/>
              </a:rPr>
              <a:t>Концепт – это ≪как бы сгусток </a:t>
            </a:r>
            <a:r>
              <a:rPr lang="ru-RU" b="1" dirty="0" smtClean="0">
                <a:latin typeface="Petersburg-Regular"/>
              </a:rPr>
              <a:t>культуры в </a:t>
            </a:r>
            <a:r>
              <a:rPr lang="ru-RU" b="1" dirty="0">
                <a:latin typeface="Petersburg-Regular"/>
              </a:rPr>
              <a:t>сознании человека≫, ≪концепты не только мыслятся, они </a:t>
            </a:r>
            <a:r>
              <a:rPr lang="ru-RU" b="1" dirty="0" smtClean="0">
                <a:latin typeface="Petersburg-Regular"/>
              </a:rPr>
              <a:t>переживаются≫.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40247" y="5263569"/>
            <a:ext cx="4832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Petersburg-Italic"/>
              </a:rPr>
              <a:t>Баба-яга, Кощей Бессмертный, </a:t>
            </a:r>
            <a:r>
              <a:rPr lang="ru-RU" i="1" dirty="0">
                <a:latin typeface="Petersburg-Italic"/>
              </a:rPr>
              <a:t>Буратино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62348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 dirty="0"/>
              <a:t>Культурный текст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5199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>
                <a:latin typeface="Petersburg-Italic"/>
              </a:rPr>
              <a:t>Культурный текст </a:t>
            </a:r>
            <a:r>
              <a:rPr lang="ru-RU" dirty="0" smtClean="0">
                <a:latin typeface="Petersburg-Regular"/>
              </a:rPr>
              <a:t>– это и есть наиболее общая категория, через которую раскрывается содержание культурных концептов, культурных знаков.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99760" y="254997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Petersburg-Regular"/>
              </a:rPr>
              <a:t>≪Текст культуры представляет собой наиболее</a:t>
            </a:r>
          </a:p>
          <a:p>
            <a:r>
              <a:rPr lang="ru-RU" dirty="0">
                <a:latin typeface="Petersburg-Regular"/>
              </a:rPr>
              <a:t>абстрактную модель действительности с позиций данной </a:t>
            </a:r>
            <a:r>
              <a:rPr lang="ru-RU" dirty="0" smtClean="0">
                <a:latin typeface="Petersburg-Regular"/>
              </a:rPr>
              <a:t>культуры. Поэтому </a:t>
            </a:r>
            <a:r>
              <a:rPr lang="ru-RU" dirty="0">
                <a:latin typeface="Petersburg-Regular"/>
              </a:rPr>
              <a:t>его можно определить как картину мира данной </a:t>
            </a:r>
            <a:r>
              <a:rPr lang="ru-RU" dirty="0" smtClean="0">
                <a:latin typeface="Petersburg-Regular"/>
              </a:rPr>
              <a:t>культуры≫</a:t>
            </a:r>
            <a:r>
              <a:rPr lang="ru-RU" sz="800" dirty="0" smtClean="0">
                <a:latin typeface="Petersburg-Regular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869994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97356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9"/>
  <p:tag name="AS_OS" val="Unix 5.15.0.1022"/>
  <p:tag name="AS_RELEASE_DATE" val="2022.10.14"/>
  <p:tag name="AS_TITLE" val="Aspose.Slides for .NET5"/>
  <p:tag name="AS_VERSION" val="22.10"/>
</p:tagLst>
</file>

<file path=ppt/theme/theme1.xml><?xml version="1.0" encoding="utf-8"?>
<a:theme xmlns:a="http://schemas.openxmlformats.org/drawingml/2006/main" name="Тема Office">
  <a:themeElements>
    <a:clrScheme name="ШБИП_ТПУ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286EDC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ИШЭ_ТПУ_бумага_2022" id="{23FBB8A5-9E41-4E85-A4B5-55E1321D9F71}" vid="{F70E3890-555B-401D-83EA-8224920DD5F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264</Words>
  <Application>Microsoft Office PowerPoint</Application>
  <PresentationFormat>Широкоэкранный</PresentationFormat>
  <Paragraphs>30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Petersburg-Italic</vt:lpstr>
      <vt:lpstr>Petersburg-Regular</vt:lpstr>
      <vt:lpstr>Verdana</vt:lpstr>
      <vt:lpstr>Wingdings</vt:lpstr>
      <vt:lpstr>Тема Office</vt:lpstr>
      <vt:lpstr>Семиотика культуры</vt:lpstr>
      <vt:lpstr>Расширения семиотики</vt:lpstr>
      <vt:lpstr>Основные категории: культурные знаки, концепты и тексты. Текст культуры.</vt:lpstr>
      <vt:lpstr>Культурные концепты</vt:lpstr>
      <vt:lpstr>Культурный текст</vt:lpstr>
      <vt:lpstr>Спасибо за внимание!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Лукьянова Наталия Александровна</cp:lastModifiedBy>
  <cp:revision>81</cp:revision>
  <cp:lastPrinted>2021-08-02T01:21:27Z</cp:lastPrinted>
  <dcterms:created xsi:type="dcterms:W3CDTF">2022-10-31T05:50:09Z</dcterms:created>
  <dcterms:modified xsi:type="dcterms:W3CDTF">2024-11-15T12:41:46Z</dcterms:modified>
</cp:coreProperties>
</file>