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1" r:id="rId4"/>
    <p:sldId id="262" r:id="rId5"/>
    <p:sldId id="265" r:id="rId6"/>
    <p:sldId id="266" r:id="rId7"/>
    <p:sldId id="268" r:id="rId8"/>
    <p:sldId id="271" r:id="rId9"/>
    <p:sldId id="279" r:id="rId10"/>
    <p:sldId id="282" r:id="rId11"/>
    <p:sldId id="284" r:id="rId12"/>
    <p:sldId id="286" r:id="rId13"/>
    <p:sldId id="287" r:id="rId14"/>
    <p:sldId id="288" r:id="rId15"/>
    <p:sldId id="291" r:id="rId16"/>
    <p:sldId id="292" r:id="rId17"/>
    <p:sldId id="293" r:id="rId18"/>
    <p:sldId id="294" r:id="rId19"/>
    <p:sldId id="296" r:id="rId20"/>
    <p:sldId id="301" r:id="rId21"/>
    <p:sldId id="304" r:id="rId22"/>
    <p:sldId id="305" r:id="rId23"/>
    <p:sldId id="306" r:id="rId24"/>
    <p:sldId id="307" r:id="rId25"/>
    <p:sldId id="308" r:id="rId26"/>
    <p:sldId id="310" r:id="rId27"/>
    <p:sldId id="311" r:id="rId28"/>
    <p:sldId id="312" r:id="rId29"/>
  </p:sldIdLst>
  <p:sldSz cx="9144000" cy="6858000" type="screen4x3"/>
  <p:notesSz cx="9144000" cy="6858000"/>
  <p:defaultTextStyle>
    <a:defPPr>
      <a:defRPr lang="ru-RU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>
      <p:cViewPr varScale="1">
        <p:scale>
          <a:sx n="102" d="100"/>
          <a:sy n="102" d="100"/>
        </p:scale>
        <p:origin x="192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F24A6A-BAE5-D144-9159-11EC55C52A58}" type="datetimeFigureOut">
              <a:rPr lang="ru-RU"/>
              <a:t>06.05.2025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5E1E136-724F-DB4D-BC44-8AF42102AE9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Образец текста</a:t>
            </a:r>
            <a:endParaRPr/>
          </a:p>
          <a:p>
            <a:pPr lvl="1">
              <a:defRPr/>
            </a:pPr>
            <a:r>
              <a:rPr lang="en-US"/>
              <a:t>Второй уровень</a:t>
            </a:r>
            <a:endParaRPr/>
          </a:p>
          <a:p>
            <a:pPr lvl="2">
              <a:defRPr/>
            </a:pPr>
            <a:r>
              <a:rPr lang="en-US"/>
              <a:t>Третий уровень</a:t>
            </a:r>
            <a:endParaRPr/>
          </a:p>
          <a:p>
            <a:pPr lvl="3">
              <a:defRPr/>
            </a:pPr>
            <a:r>
              <a:rPr lang="en-US"/>
              <a:t>Четвертый уровень</a:t>
            </a:r>
            <a:endParaRPr/>
          </a:p>
          <a:p>
            <a:pPr lvl="4">
              <a:defRPr/>
            </a:pPr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F24A6A-BAE5-D144-9159-11EC55C52A58}" type="datetimeFigureOut">
              <a:rPr lang="ru-RU"/>
              <a:t>06.05.2025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5E1E136-724F-DB4D-BC44-8AF42102AE9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F24A6A-BAE5-D144-9159-11EC55C52A58}" type="datetimeFigureOut">
              <a:rPr lang="ru-RU"/>
              <a:t>06.05.2025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5E1E136-724F-DB4D-BC44-8AF42102AE9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Образец текста</a:t>
            </a:r>
            <a:endParaRPr/>
          </a:p>
          <a:p>
            <a:pPr lvl="1">
              <a:defRPr/>
            </a:pPr>
            <a:r>
              <a:rPr lang="en-US"/>
              <a:t>Второй уровень</a:t>
            </a:r>
            <a:endParaRPr/>
          </a:p>
          <a:p>
            <a:pPr lvl="2">
              <a:defRPr/>
            </a:pPr>
            <a:r>
              <a:rPr lang="en-US"/>
              <a:t>Третий уровень</a:t>
            </a:r>
            <a:endParaRPr/>
          </a:p>
          <a:p>
            <a:pPr lvl="3">
              <a:defRPr/>
            </a:pPr>
            <a:r>
              <a:rPr lang="en-US"/>
              <a:t>Четвертый уровень</a:t>
            </a:r>
            <a:endParaRPr/>
          </a:p>
          <a:p>
            <a:pPr lvl="4">
              <a:defRPr/>
            </a:pPr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Образец текста</a:t>
            </a:r>
            <a:endParaRPr/>
          </a:p>
          <a:p>
            <a:pPr lvl="1">
              <a:defRPr/>
            </a:pPr>
            <a:r>
              <a:rPr lang="en-US"/>
              <a:t>Второй уровень</a:t>
            </a:r>
            <a:endParaRPr/>
          </a:p>
          <a:p>
            <a:pPr lvl="2">
              <a:defRPr/>
            </a:pPr>
            <a:r>
              <a:rPr lang="en-US"/>
              <a:t>Третий уровень</a:t>
            </a:r>
            <a:endParaRPr/>
          </a:p>
          <a:p>
            <a:pPr lvl="3">
              <a:defRPr/>
            </a:pPr>
            <a:r>
              <a:rPr lang="en-US"/>
              <a:t>Четвертый уровень</a:t>
            </a:r>
            <a:endParaRPr/>
          </a:p>
          <a:p>
            <a:pPr lvl="4">
              <a:defRPr/>
            </a:pPr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F24A6A-BAE5-D144-9159-11EC55C52A58}" type="datetimeFigureOut">
              <a:rPr lang="ru-RU"/>
              <a:t>06.05.2025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5E1E136-724F-DB4D-BC44-8AF42102AE9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Образец текста</a:t>
            </a:r>
            <a:endParaRPr/>
          </a:p>
          <a:p>
            <a:pPr lvl="1">
              <a:defRPr/>
            </a:pPr>
            <a:r>
              <a:rPr lang="en-US"/>
              <a:t>Второй уровень</a:t>
            </a:r>
            <a:endParaRPr/>
          </a:p>
          <a:p>
            <a:pPr lvl="2">
              <a:defRPr/>
            </a:pPr>
            <a:r>
              <a:rPr lang="en-US"/>
              <a:t>Третий уровень</a:t>
            </a:r>
            <a:endParaRPr/>
          </a:p>
          <a:p>
            <a:pPr lvl="3">
              <a:defRPr/>
            </a:pPr>
            <a:r>
              <a:rPr lang="en-US"/>
              <a:t>Четвертый уровень</a:t>
            </a:r>
            <a:endParaRPr/>
          </a:p>
          <a:p>
            <a:pPr lvl="4">
              <a:defRPr/>
            </a:pPr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Образец текста</a:t>
            </a:r>
            <a:endParaRPr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Образец текста</a:t>
            </a:r>
            <a:endParaRPr/>
          </a:p>
          <a:p>
            <a:pPr lvl="1">
              <a:defRPr/>
            </a:pPr>
            <a:r>
              <a:rPr lang="en-US"/>
              <a:t>Второй уровень</a:t>
            </a:r>
            <a:endParaRPr/>
          </a:p>
          <a:p>
            <a:pPr lvl="2">
              <a:defRPr/>
            </a:pPr>
            <a:r>
              <a:rPr lang="en-US"/>
              <a:t>Третий уровень</a:t>
            </a:r>
            <a:endParaRPr/>
          </a:p>
          <a:p>
            <a:pPr lvl="3">
              <a:defRPr/>
            </a:pPr>
            <a:r>
              <a:rPr lang="en-US"/>
              <a:t>Четвертый уровень</a:t>
            </a:r>
            <a:endParaRPr/>
          </a:p>
          <a:p>
            <a:pPr lvl="4">
              <a:defRPr/>
            </a:pPr>
            <a:r>
              <a:rPr lang="en-US"/>
              <a:t>Пятый уровень</a:t>
            </a:r>
            <a:endParaRPr lang="ru-RU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F24A6A-BAE5-D144-9159-11EC55C52A58}" type="datetimeFigureOut">
              <a:rPr lang="ru-RU"/>
              <a:t>06.05.2025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5E1E136-724F-DB4D-BC44-8AF42102AE9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F24A6A-BAE5-D144-9159-11EC55C52A58}" type="datetimeFigureOut">
              <a:rPr lang="ru-RU"/>
              <a:t>06.05.2025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5E1E136-724F-DB4D-BC44-8AF42102AE9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F24A6A-BAE5-D144-9159-11EC55C52A58}" type="datetimeFigureOut">
              <a:rPr lang="ru-RU"/>
              <a:t>06.05.2025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5E1E136-724F-DB4D-BC44-8AF42102AE9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Образец текста</a:t>
            </a:r>
            <a:endParaRPr/>
          </a:p>
          <a:p>
            <a:pPr lvl="1">
              <a:defRPr/>
            </a:pPr>
            <a:r>
              <a:rPr lang="en-US"/>
              <a:t>Второй уровень</a:t>
            </a:r>
            <a:endParaRPr/>
          </a:p>
          <a:p>
            <a:pPr lvl="2">
              <a:defRPr/>
            </a:pPr>
            <a:r>
              <a:rPr lang="en-US"/>
              <a:t>Третий уровень</a:t>
            </a:r>
            <a:endParaRPr/>
          </a:p>
          <a:p>
            <a:pPr lvl="3">
              <a:defRPr/>
            </a:pPr>
            <a:r>
              <a:rPr lang="en-US"/>
              <a:t>Четвертый уровень</a:t>
            </a:r>
            <a:endParaRPr/>
          </a:p>
          <a:p>
            <a:pPr lvl="4">
              <a:defRPr/>
            </a:pPr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Образец текста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F24A6A-BAE5-D144-9159-11EC55C52A58}" type="datetimeFigureOut">
              <a:rPr lang="ru-RU"/>
              <a:t>06.05.2025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5E1E136-724F-DB4D-BC44-8AF42102AE9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5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Образец текста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F24A6A-BAE5-D144-9159-11EC55C52A58}" type="datetimeFigureOut">
              <a:rPr lang="ru-RU"/>
              <a:t>06.05.2025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5E1E136-724F-DB4D-BC44-8AF42102AE9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.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Образец текста</a:t>
            </a:r>
            <a:endParaRPr/>
          </a:p>
          <a:p>
            <a:pPr lvl="1">
              <a:defRPr/>
            </a:pPr>
            <a:r>
              <a:rPr lang="en-US"/>
              <a:t>Второй уровень</a:t>
            </a:r>
            <a:endParaRPr/>
          </a:p>
          <a:p>
            <a:pPr lvl="2">
              <a:defRPr/>
            </a:pPr>
            <a:r>
              <a:rPr lang="en-US"/>
              <a:t>Третий уровень</a:t>
            </a:r>
            <a:endParaRPr/>
          </a:p>
          <a:p>
            <a:pPr lvl="3">
              <a:defRPr/>
            </a:pPr>
            <a:r>
              <a:rPr lang="en-US"/>
              <a:t>Четвертый уровень</a:t>
            </a:r>
            <a:endParaRPr/>
          </a:p>
          <a:p>
            <a:pPr lvl="4">
              <a:defRPr/>
            </a:pPr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F24A6A-BAE5-D144-9159-11EC55C52A58}" type="datetimeFigureOut">
              <a:rPr lang="ru-RU"/>
              <a:t>06.05.2025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5E1E136-724F-DB4D-BC44-8AF42102AE9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. загол.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Образец текста</a:t>
            </a:r>
            <a:endParaRPr/>
          </a:p>
          <a:p>
            <a:pPr lvl="1">
              <a:defRPr/>
            </a:pPr>
            <a:r>
              <a:rPr lang="en-US"/>
              <a:t>Второй уровень</a:t>
            </a:r>
            <a:endParaRPr/>
          </a:p>
          <a:p>
            <a:pPr lvl="2">
              <a:defRPr/>
            </a:pPr>
            <a:r>
              <a:rPr lang="en-US"/>
              <a:t>Третий уровень</a:t>
            </a:r>
            <a:endParaRPr/>
          </a:p>
          <a:p>
            <a:pPr lvl="3">
              <a:defRPr/>
            </a:pPr>
            <a:r>
              <a:rPr lang="en-US"/>
              <a:t>Четвертый уровень</a:t>
            </a:r>
            <a:endParaRPr/>
          </a:p>
          <a:p>
            <a:pPr lvl="4">
              <a:defRPr/>
            </a:pPr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F24A6A-BAE5-D144-9159-11EC55C52A58}" type="datetimeFigureOut">
              <a:rPr lang="ru-RU"/>
              <a:t>06.05.2025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5E1E136-724F-DB4D-BC44-8AF42102AE9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Образец текста</a:t>
            </a:r>
            <a:endParaRPr/>
          </a:p>
          <a:p>
            <a:pPr lvl="1">
              <a:defRPr/>
            </a:pPr>
            <a:r>
              <a:rPr lang="en-US"/>
              <a:t>Второй уровень</a:t>
            </a:r>
            <a:endParaRPr/>
          </a:p>
          <a:p>
            <a:pPr lvl="2">
              <a:defRPr/>
            </a:pPr>
            <a:r>
              <a:rPr lang="en-US"/>
              <a:t>Третий уровень</a:t>
            </a:r>
            <a:endParaRPr/>
          </a:p>
          <a:p>
            <a:pPr lvl="3">
              <a:defRPr/>
            </a:pPr>
            <a:r>
              <a:rPr lang="en-US"/>
              <a:t>Четвертый уровень</a:t>
            </a:r>
            <a:endParaRPr/>
          </a:p>
          <a:p>
            <a:pPr lvl="4">
              <a:defRPr/>
            </a:pPr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F24A6A-BAE5-D144-9159-11EC55C52A58}" type="datetimeFigureOut">
              <a:rPr lang="ru-RU"/>
              <a:t>06.05.2025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5E1E136-724F-DB4D-BC44-8AF42102AE97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Психология влияния в маркетинге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685800" y="660400"/>
            <a:ext cx="7772400" cy="1470025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Дорогое – значит хорошее</a:t>
            </a:r>
          </a:p>
        </p:txBody>
      </p:sp>
      <p:pic>
        <p:nvPicPr>
          <p:cNvPr id="5" name="Изображение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71500" y="1671038"/>
            <a:ext cx="2667000" cy="3048000"/>
          </a:xfrm>
          <a:prstGeom prst="rect">
            <a:avLst/>
          </a:prstGeom>
        </p:spPr>
      </p:pic>
      <p:pic>
        <p:nvPicPr>
          <p:cNvPr id="6" name="Изображение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791200" y="1671038"/>
            <a:ext cx="2667000" cy="3048000"/>
          </a:xfrm>
          <a:prstGeom prst="rect">
            <a:avLst/>
          </a:prstGeom>
        </p:spPr>
      </p:pic>
      <p:sp>
        <p:nvSpPr>
          <p:cNvPr id="7" name="TextBox 4"/>
          <p:cNvSpPr>
            <a:spLocks/>
          </p:cNvSpPr>
          <p:nvPr/>
        </p:nvSpPr>
        <p:spPr bwMode="auto">
          <a:xfrm>
            <a:off x="1570646" y="4112513"/>
            <a:ext cx="992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latin typeface="Palatino"/>
                <a:cs typeface="Palatino"/>
              </a:rPr>
              <a:t>20 </a:t>
            </a:r>
            <a:r>
              <a:rPr lang="en-US" sz="3600">
                <a:latin typeface="Palatino"/>
                <a:cs typeface="Palatino"/>
              </a:rPr>
              <a:t>$</a:t>
            </a:r>
            <a:endParaRPr lang="ru-RU" sz="3600">
              <a:latin typeface="Palatino"/>
              <a:cs typeface="Palatino"/>
            </a:endParaRPr>
          </a:p>
        </p:txBody>
      </p:sp>
      <p:sp>
        <p:nvSpPr>
          <p:cNvPr id="8" name="TextBox 5"/>
          <p:cNvSpPr>
            <a:spLocks/>
          </p:cNvSpPr>
          <p:nvPr/>
        </p:nvSpPr>
        <p:spPr bwMode="auto">
          <a:xfrm>
            <a:off x="6969672" y="4115982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600">
                <a:latin typeface="Palatino"/>
                <a:cs typeface="Palatino"/>
              </a:rPr>
              <a:t>10</a:t>
            </a:r>
            <a:r>
              <a:rPr lang="ru-RU" sz="3600">
                <a:latin typeface="Palatino"/>
                <a:cs typeface="Palatino"/>
              </a:rPr>
              <a:t>0 </a:t>
            </a:r>
            <a:r>
              <a:rPr lang="en-US" sz="3600">
                <a:latin typeface="Palatino"/>
                <a:cs typeface="Palatino"/>
              </a:rPr>
              <a:t>$</a:t>
            </a:r>
            <a:endParaRPr lang="ru-RU" sz="3600">
              <a:latin typeface="Palatino"/>
              <a:cs typeface="Palatino"/>
            </a:endParaRPr>
          </a:p>
        </p:txBody>
      </p:sp>
      <p:pic>
        <p:nvPicPr>
          <p:cNvPr id="9" name="Изображение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86284" y="4894984"/>
            <a:ext cx="2071916" cy="12182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87624" y="2060848"/>
            <a:ext cx="6354130" cy="4100085"/>
          </a:xfrm>
          <a:prstGeom prst="rect">
            <a:avLst/>
          </a:prstGeom>
        </p:spPr>
      </p:pic>
      <p:sp>
        <p:nvSpPr>
          <p:cNvPr id="2" name="Название 1">
            <a:extLst>
              <a:ext uri="{FF2B5EF4-FFF2-40B4-BE49-F238E27FC236}">
                <a16:creationId xmlns:a16="http://schemas.microsoft.com/office/drawing/2014/main" id="{B8177D6B-A7B1-2CF6-04E2-A96F840804B9}"/>
              </a:ext>
            </a:extLst>
          </p:cNvPr>
          <p:cNvSpPr>
            <a:spLocks/>
          </p:cNvSpPr>
          <p:nvPr/>
        </p:nvSpPr>
        <p:spPr bwMode="auto">
          <a:xfrm>
            <a:off x="685800" y="332656"/>
            <a:ext cx="7772400" cy="1470025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dirty="0">
                <a:latin typeface="Palatino"/>
                <a:cs typeface="Palatino"/>
              </a:rPr>
              <a:t>Влияние авторитетного лица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/>
          <p:cNvPicPr/>
          <p:nvPr/>
        </p:nvPicPr>
        <p:blipFill>
          <a:blip r:embed="rId2"/>
          <a:stretch/>
        </p:blipFill>
        <p:spPr bwMode="auto">
          <a:xfrm>
            <a:off x="1269512" y="2172499"/>
            <a:ext cx="6349792" cy="20889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24"/>
          <p:cNvPicPr/>
          <p:nvPr/>
        </p:nvPicPr>
        <p:blipFill>
          <a:blip r:embed="rId2"/>
          <a:stretch/>
        </p:blipFill>
        <p:spPr bwMode="auto">
          <a:xfrm>
            <a:off x="1603692" y="796290"/>
            <a:ext cx="5936615" cy="5265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685800" y="660400"/>
            <a:ext cx="7772400" cy="1470025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Атрибуты</a:t>
            </a:r>
          </a:p>
        </p:txBody>
      </p:sp>
      <p:pic>
        <p:nvPicPr>
          <p:cNvPr id="5" name="Изображение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13333" y="1654444"/>
            <a:ext cx="2344668" cy="2344668"/>
          </a:xfrm>
          <a:prstGeom prst="rect">
            <a:avLst/>
          </a:prstGeom>
        </p:spPr>
      </p:pic>
      <p:pic>
        <p:nvPicPr>
          <p:cNvPr id="6" name="Изображение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69857" y="3429000"/>
            <a:ext cx="3289300" cy="2463800"/>
          </a:xfrm>
          <a:prstGeom prst="rect">
            <a:avLst/>
          </a:prstGeom>
        </p:spPr>
      </p:pic>
      <p:pic>
        <p:nvPicPr>
          <p:cNvPr id="7" name="Изображение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300488" y="1508736"/>
            <a:ext cx="1740486" cy="24903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763688" y="2132856"/>
            <a:ext cx="5394176" cy="4036642"/>
          </a:xfrm>
          <a:prstGeom prst="rect">
            <a:avLst/>
          </a:prstGeom>
        </p:spPr>
      </p:pic>
      <p:sp>
        <p:nvSpPr>
          <p:cNvPr id="2" name="Название 1">
            <a:extLst>
              <a:ext uri="{FF2B5EF4-FFF2-40B4-BE49-F238E27FC236}">
                <a16:creationId xmlns:a16="http://schemas.microsoft.com/office/drawing/2014/main" id="{04F91992-A69F-F051-A752-521EDF4B93AB}"/>
              </a:ext>
            </a:extLst>
          </p:cNvPr>
          <p:cNvSpPr>
            <a:spLocks/>
          </p:cNvSpPr>
          <p:nvPr/>
        </p:nvSpPr>
        <p:spPr bwMode="auto">
          <a:xfrm>
            <a:off x="685800" y="660400"/>
            <a:ext cx="7772400" cy="1470025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dirty="0">
                <a:latin typeface="Palatino"/>
                <a:cs typeface="Palatino"/>
              </a:rPr>
              <a:t>Принцип контраста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421423" y="1008602"/>
            <a:ext cx="3412558" cy="48209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685800" y="660400"/>
            <a:ext cx="7772400" cy="1470025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Эффект приманки</a:t>
            </a:r>
          </a:p>
        </p:txBody>
      </p:sp>
      <p:pic>
        <p:nvPicPr>
          <p:cNvPr id="5" name="Изображение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630315"/>
            <a:ext cx="9144000" cy="47830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685800" y="660401"/>
            <a:ext cx="7772400" cy="1111024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Правила взаимного обмена</a:t>
            </a:r>
          </a:p>
        </p:txBody>
      </p:sp>
      <p:pic>
        <p:nvPicPr>
          <p:cNvPr id="5" name="Изображение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39412" y="1592823"/>
            <a:ext cx="4523602" cy="45236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1528106" name="Название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>
              <a:defRPr/>
            </a:pPr>
            <a:r>
              <a:t>Эффект присоединение к большинству</a:t>
            </a:r>
          </a:p>
        </p:txBody>
      </p:sp>
      <p:pic>
        <p:nvPicPr>
          <p:cNvPr id="344450713" name="Рисунок 3444507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66855" y="1816395"/>
            <a:ext cx="4610288" cy="415992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9484182" name="Название 1"/>
          <p:cNvSpPr>
            <a:spLocks noGrp="1"/>
          </p:cNvSpPr>
          <p:nvPr>
            <p:ph type="title"/>
          </p:nvPr>
        </p:nvSpPr>
        <p:spPr bwMode="auto">
          <a:xfrm>
            <a:off x="79671" y="321482"/>
            <a:ext cx="8962868" cy="1143000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t>Эффект </a:t>
            </a:r>
            <a:r>
              <a:rPr lang="ru-RU" sz="4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self-herding или «самопроизвольный стадный инстинкт»</a:t>
            </a:r>
            <a:endParaRPr/>
          </a:p>
        </p:txBody>
      </p:sp>
      <p:pic>
        <p:nvPicPr>
          <p:cNvPr id="217321621" name="Рисунок 21732162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873770" y="2273742"/>
            <a:ext cx="5732213" cy="357254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0889" y="1401614"/>
            <a:ext cx="8671971" cy="5254131"/>
          </a:xfrm>
          <a:prstGeom prst="rect">
            <a:avLst/>
          </a:prstGeom>
        </p:spPr>
      </p:pic>
      <p:sp>
        <p:nvSpPr>
          <p:cNvPr id="5" name="Название 1"/>
          <p:cNvSpPr>
            <a:spLocks/>
          </p:cNvSpPr>
          <p:nvPr/>
        </p:nvSpPr>
        <p:spPr bwMode="auto">
          <a:xfrm>
            <a:off x="919726" y="349375"/>
            <a:ext cx="7772400" cy="1111024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Социальное доказательства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5343695" name="Название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365423382" name="Рисунок 36542338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4321" y="2202436"/>
            <a:ext cx="8475356" cy="3448485"/>
          </a:xfrm>
          <a:prstGeom prst="rect">
            <a:avLst/>
          </a:prstGeom>
        </p:spPr>
      </p:pic>
      <p:sp>
        <p:nvSpPr>
          <p:cNvPr id="742152841" name="Овал 742152840"/>
          <p:cNvSpPr/>
          <p:nvPr/>
        </p:nvSpPr>
        <p:spPr bwMode="auto">
          <a:xfrm>
            <a:off x="931590" y="2568863"/>
            <a:ext cx="1212272" cy="259772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</a:gradFill>
          <a:ln w="38099" cap="flat" cmpd="sng" algn="ctr">
            <a:solidFill>
              <a:srgbClr val="FF0000">
                <a:alpha val="99999"/>
              </a:srgb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919726" y="349375"/>
            <a:ext cx="7772400" cy="1111024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Подражание</a:t>
            </a:r>
          </a:p>
        </p:txBody>
      </p:sp>
      <p:pic>
        <p:nvPicPr>
          <p:cNvPr id="5" name="Изображение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612133" y="1253364"/>
            <a:ext cx="3915202" cy="522026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 3"/>
          <p:cNvSpPr/>
          <p:nvPr/>
        </p:nvSpPr>
        <p:spPr bwMode="auto">
          <a:xfrm>
            <a:off x="4444560" y="3291840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7038974" cy="904874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919726" y="349375"/>
            <a:ext cx="7772400" cy="1111024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Знакомое</a:t>
            </a:r>
          </a:p>
        </p:txBody>
      </p:sp>
      <p:pic>
        <p:nvPicPr>
          <p:cNvPr id="5" name="Изображение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9726" y="1460399"/>
            <a:ext cx="7308476" cy="485732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919726" y="349375"/>
            <a:ext cx="7772400" cy="1111024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Дефицит</a:t>
            </a:r>
          </a:p>
        </p:txBody>
      </p:sp>
      <p:pic>
        <p:nvPicPr>
          <p:cNvPr id="5" name="Изображение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0677" y="1826785"/>
            <a:ext cx="2857500" cy="2857500"/>
          </a:xfrm>
          <a:prstGeom prst="rect">
            <a:avLst/>
          </a:prstGeom>
        </p:spPr>
      </p:pic>
      <p:pic>
        <p:nvPicPr>
          <p:cNvPr id="6" name="Изображение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206044" y="1626851"/>
            <a:ext cx="4198583" cy="350105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919726" y="349375"/>
            <a:ext cx="7772400" cy="1111024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latin typeface="Palatino"/>
                <a:cs typeface="Palatino"/>
              </a:rPr>
              <a:t>FOMO</a:t>
            </a:r>
            <a:endParaRPr lang="ru-RU">
              <a:latin typeface="Palatino"/>
              <a:cs typeface="Palatino"/>
            </a:endParaRPr>
          </a:p>
        </p:txBody>
      </p:sp>
      <p:pic>
        <p:nvPicPr>
          <p:cNvPr id="5" name="Рисунок 23"/>
          <p:cNvPicPr/>
          <p:nvPr/>
        </p:nvPicPr>
        <p:blipFill>
          <a:blip r:embed="rId2"/>
          <a:stretch/>
        </p:blipFill>
        <p:spPr bwMode="auto">
          <a:xfrm>
            <a:off x="384308" y="1721289"/>
            <a:ext cx="8307818" cy="3425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919726" y="349375"/>
            <a:ext cx="7772400" cy="1111024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Эффект ореола</a:t>
            </a:r>
          </a:p>
        </p:txBody>
      </p:sp>
      <p:pic>
        <p:nvPicPr>
          <p:cNvPr id="5" name="Изображение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78895" y="1938538"/>
            <a:ext cx="6769232" cy="334230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3749385" name="Название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Эффект вклада</a:t>
            </a:r>
          </a:p>
        </p:txBody>
      </p:sp>
      <p:pic>
        <p:nvPicPr>
          <p:cNvPr id="1180471684" name="Рисунок 118047168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22620" y="1417637"/>
            <a:ext cx="5154006" cy="2458064"/>
          </a:xfrm>
          <a:prstGeom prst="rect">
            <a:avLst/>
          </a:prstGeom>
        </p:spPr>
      </p:pic>
      <p:pic>
        <p:nvPicPr>
          <p:cNvPr id="100886845" name="Рисунок 10088684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688507" y="4040442"/>
            <a:ext cx="5743574" cy="24003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919726" y="349375"/>
            <a:ext cx="7772400" cy="1111024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Желание довести до конца</a:t>
            </a:r>
          </a:p>
        </p:txBody>
      </p:sp>
      <p:pic>
        <p:nvPicPr>
          <p:cNvPr id="5" name="Изображение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9725" y="1794476"/>
            <a:ext cx="7217361" cy="362006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6482869" name="Название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Предвзятость нулевого риска</a:t>
            </a:r>
            <a:endParaRPr lang="ru-RU" sz="44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552923722" name="Рисунок 155292372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52781" y="1417637"/>
            <a:ext cx="5063312" cy="2807160"/>
          </a:xfrm>
          <a:prstGeom prst="rect">
            <a:avLst/>
          </a:prstGeom>
        </p:spPr>
      </p:pic>
      <p:pic>
        <p:nvPicPr>
          <p:cNvPr id="1422200657" name="Рисунок 142220065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111696" y="3429000"/>
            <a:ext cx="3635172" cy="329303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2924091" name="Название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Эффект владения</a:t>
            </a:r>
          </a:p>
        </p:txBody>
      </p:sp>
      <p:pic>
        <p:nvPicPr>
          <p:cNvPr id="416418348" name="Рисунок 41641834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53761" y="1825624"/>
            <a:ext cx="7706590" cy="385329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919726" y="349375"/>
            <a:ext cx="7772400" cy="1111024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Триггер немедленной покупки</a:t>
            </a:r>
          </a:p>
        </p:txBody>
      </p:sp>
      <p:pic>
        <p:nvPicPr>
          <p:cNvPr id="5" name="Изображение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09817" y="2214250"/>
            <a:ext cx="3882309" cy="2523501"/>
          </a:xfrm>
          <a:prstGeom prst="rect">
            <a:avLst/>
          </a:prstGeom>
        </p:spPr>
      </p:pic>
      <p:pic>
        <p:nvPicPr>
          <p:cNvPr id="6" name="Изображение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17979" y="2557388"/>
            <a:ext cx="3525598" cy="2350399"/>
          </a:xfrm>
          <a:prstGeom prst="rect">
            <a:avLst/>
          </a:prstGeom>
        </p:spPr>
      </p:pic>
      <p:sp>
        <p:nvSpPr>
          <p:cNvPr id="7" name="TextBox 9"/>
          <p:cNvSpPr>
            <a:spLocks/>
          </p:cNvSpPr>
          <p:nvPr/>
        </p:nvSpPr>
        <p:spPr bwMode="auto">
          <a:xfrm>
            <a:off x="1436974" y="4584621"/>
            <a:ext cx="20991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2"/>
                </a:solidFill>
                <a:latin typeface="Arial Black"/>
                <a:cs typeface="Arial Black"/>
              </a:rPr>
              <a:t>Сейчас</a:t>
            </a:r>
            <a:endParaRPr lang="ru-RU">
              <a:solidFill>
                <a:schemeClr val="accent2"/>
              </a:solidFill>
              <a:latin typeface="Arial Black"/>
              <a:cs typeface="Arial Black"/>
            </a:endParaRPr>
          </a:p>
        </p:txBody>
      </p:sp>
      <p:sp>
        <p:nvSpPr>
          <p:cNvPr id="8" name="TextBox 10"/>
          <p:cNvSpPr>
            <a:spLocks/>
          </p:cNvSpPr>
          <p:nvPr/>
        </p:nvSpPr>
        <p:spPr bwMode="auto">
          <a:xfrm>
            <a:off x="5733206" y="4625936"/>
            <a:ext cx="2794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2"/>
                </a:solidFill>
                <a:latin typeface="Arial Black"/>
                <a:cs typeface="Arial Black"/>
              </a:rPr>
              <a:t>Через год</a:t>
            </a:r>
            <a:endParaRPr lang="ru-RU">
              <a:solidFill>
                <a:schemeClr val="accent2"/>
              </a:solidFill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919726" y="349375"/>
            <a:ext cx="7772400" cy="1111024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Оправдание поведения</a:t>
            </a:r>
          </a:p>
        </p:txBody>
      </p:sp>
      <p:pic>
        <p:nvPicPr>
          <p:cNvPr id="5" name="Изображение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865401" y="1460397"/>
            <a:ext cx="3881048" cy="366072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/>
          </p:cNvSpPr>
          <p:nvPr/>
        </p:nvSpPr>
        <p:spPr bwMode="auto">
          <a:xfrm>
            <a:off x="919726" y="349375"/>
            <a:ext cx="7772400" cy="1111024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Palatino"/>
                <a:cs typeface="Palatino"/>
              </a:rPr>
              <a:t>Избегание потерь</a:t>
            </a:r>
            <a:endParaRPr/>
          </a:p>
        </p:txBody>
      </p:sp>
      <p:pic>
        <p:nvPicPr>
          <p:cNvPr id="5" name="Изображение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9726" y="2432988"/>
            <a:ext cx="3274233" cy="1421075"/>
          </a:xfrm>
          <a:prstGeom prst="rect">
            <a:avLst/>
          </a:prstGeom>
        </p:spPr>
      </p:pic>
      <p:pic>
        <p:nvPicPr>
          <p:cNvPr id="6" name="Изображение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68190" y="2473308"/>
            <a:ext cx="3304289" cy="1380755"/>
          </a:xfrm>
          <a:prstGeom prst="rect">
            <a:avLst/>
          </a:prstGeom>
        </p:spPr>
      </p:pic>
      <p:pic>
        <p:nvPicPr>
          <p:cNvPr id="7" name="Изображение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938244" y="1435651"/>
            <a:ext cx="997337" cy="997337"/>
          </a:xfrm>
          <a:prstGeom prst="rect">
            <a:avLst/>
          </a:prstGeom>
        </p:spPr>
      </p:pic>
      <p:pic>
        <p:nvPicPr>
          <p:cNvPr id="8" name="Изображение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698771" y="1460399"/>
            <a:ext cx="849762" cy="845985"/>
          </a:xfrm>
          <a:prstGeom prst="rect">
            <a:avLst/>
          </a:prstGeom>
        </p:spPr>
      </p:pic>
      <p:pic>
        <p:nvPicPr>
          <p:cNvPr id="9" name="Изображение 6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76467" y="4294866"/>
            <a:ext cx="1286518" cy="1286518"/>
          </a:xfrm>
          <a:prstGeom prst="rect">
            <a:avLst/>
          </a:prstGeom>
        </p:spPr>
      </p:pic>
      <p:pic>
        <p:nvPicPr>
          <p:cNvPr id="10" name="Изображение 7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31814" y="4214262"/>
            <a:ext cx="1274276" cy="1274276"/>
          </a:xfrm>
          <a:prstGeom prst="rect">
            <a:avLst/>
          </a:prstGeom>
        </p:spPr>
      </p:pic>
      <p:pic>
        <p:nvPicPr>
          <p:cNvPr id="11" name="Изображение 8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771502" y="4512117"/>
            <a:ext cx="681576" cy="681576"/>
          </a:xfrm>
          <a:prstGeom prst="rect">
            <a:avLst/>
          </a:prstGeom>
        </p:spPr>
      </p:pic>
      <p:pic>
        <p:nvPicPr>
          <p:cNvPr id="12" name="Изображение 9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2453078" y="4512117"/>
            <a:ext cx="681576" cy="681576"/>
          </a:xfrm>
          <a:prstGeom prst="rect">
            <a:avLst/>
          </a:prstGeom>
        </p:spPr>
      </p:pic>
      <p:pic>
        <p:nvPicPr>
          <p:cNvPr id="13" name="Изображение 10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3134654" y="4512117"/>
            <a:ext cx="681576" cy="681576"/>
          </a:xfrm>
          <a:prstGeom prst="rect">
            <a:avLst/>
          </a:prstGeom>
        </p:spPr>
      </p:pic>
      <p:pic>
        <p:nvPicPr>
          <p:cNvPr id="14" name="Изображение 11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3816230" y="4512117"/>
            <a:ext cx="681576" cy="681576"/>
          </a:xfrm>
          <a:prstGeom prst="rect">
            <a:avLst/>
          </a:prstGeom>
        </p:spPr>
      </p:pic>
      <p:pic>
        <p:nvPicPr>
          <p:cNvPr id="15" name="Изображение 12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6698771" y="4512117"/>
            <a:ext cx="681576" cy="681576"/>
          </a:xfrm>
          <a:prstGeom prst="rect">
            <a:avLst/>
          </a:prstGeom>
        </p:spPr>
      </p:pic>
      <p:pic>
        <p:nvPicPr>
          <p:cNvPr id="16" name="Изображение 13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380347" y="4512117"/>
            <a:ext cx="681576" cy="68157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21404" y="1487328"/>
            <a:ext cx="5969744" cy="3660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65</Words>
  <Application>Microsoft Macintosh PowerPoint</Application>
  <DocSecurity>0</DocSecurity>
  <PresentationFormat>Экран (4:3)</PresentationFormat>
  <Paragraphs>26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Arial Black</vt:lpstr>
      <vt:lpstr>Calibri</vt:lpstr>
      <vt:lpstr>Palatino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Эффект присоединение к большинству</vt:lpstr>
      <vt:lpstr>Эффект self-herding или «самопроизвольный стадный инстинкт»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Эффект вклада</vt:lpstr>
      <vt:lpstr>Презентация PowerPoint</vt:lpstr>
      <vt:lpstr>Предвзятость нулевого риска</vt:lpstr>
      <vt:lpstr>Эффект владения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Katerina</dc:creator>
  <cp:keywords/>
  <dc:description/>
  <cp:lastModifiedBy>Katerina</cp:lastModifiedBy>
  <cp:revision>42</cp:revision>
  <dcterms:created xsi:type="dcterms:W3CDTF">2022-08-29T08:27:24Z</dcterms:created>
  <dcterms:modified xsi:type="dcterms:W3CDTF">2025-05-06T07:07:50Z</dcterms:modified>
  <cp:category/>
  <dc:identifier/>
  <cp:contentStatus/>
  <dc:language/>
  <cp:version/>
</cp:coreProperties>
</file>