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7" r:id="rId3"/>
    <p:sldId id="257" r:id="rId4"/>
    <p:sldId id="316" r:id="rId5"/>
    <p:sldId id="315" r:id="rId6"/>
    <p:sldId id="258" r:id="rId7"/>
    <p:sldId id="259" r:id="rId8"/>
    <p:sldId id="260" r:id="rId9"/>
    <p:sldId id="261" r:id="rId10"/>
    <p:sldId id="262" r:id="rId11"/>
    <p:sldId id="264" r:id="rId12"/>
    <p:sldId id="265" r:id="rId13"/>
    <p:sldId id="263" r:id="rId14"/>
    <p:sldId id="266" r:id="rId15"/>
    <p:sldId id="267" r:id="rId16"/>
    <p:sldId id="270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1" r:id="rId28"/>
    <p:sldId id="282" r:id="rId29"/>
    <p:sldId id="284" r:id="rId30"/>
    <p:sldId id="286" r:id="rId31"/>
    <p:sldId id="285" r:id="rId32"/>
    <p:sldId id="283" r:id="rId33"/>
    <p:sldId id="288" r:id="rId34"/>
    <p:sldId id="289" r:id="rId35"/>
    <p:sldId id="290" r:id="rId36"/>
    <p:sldId id="287" r:id="rId37"/>
    <p:sldId id="291" r:id="rId38"/>
    <p:sldId id="292" r:id="rId39"/>
    <p:sldId id="293" r:id="rId40"/>
    <p:sldId id="294" r:id="rId41"/>
    <p:sldId id="295" r:id="rId42"/>
    <p:sldId id="297" r:id="rId43"/>
    <p:sldId id="299" r:id="rId44"/>
    <p:sldId id="298" r:id="rId45"/>
    <p:sldId id="296" r:id="rId46"/>
    <p:sldId id="300" r:id="rId47"/>
    <p:sldId id="301" r:id="rId48"/>
    <p:sldId id="302" r:id="rId49"/>
    <p:sldId id="304" r:id="rId50"/>
    <p:sldId id="305" r:id="rId51"/>
    <p:sldId id="306" r:id="rId52"/>
    <p:sldId id="303" r:id="rId53"/>
    <p:sldId id="308" r:id="rId54"/>
    <p:sldId id="309" r:id="rId55"/>
    <p:sldId id="310" r:id="rId56"/>
    <p:sldId id="312" r:id="rId57"/>
    <p:sldId id="313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Скругленный прямоугольник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Скругленный прямоугольник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Прямоугольник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53592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975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0976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fld id="{C3FAFC22-D671-42DE-8653-53AEDF37177B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fld id="{84B5D6F1-FC1D-46CA-9778-A7D9CF7868B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65125" indent="-255588" algn="l" rtl="0" eaLnBrk="1" fontAlgn="base" hangingPunct="1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8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Построение доверительных интервалов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12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916113"/>
            <a:ext cx="8458200" cy="1008831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/>
              <a:t>ЛЕКЦИЯ </a:t>
            </a:r>
            <a:r>
              <a:rPr lang="ru-RU" sz="2000" dirty="0"/>
              <a:t>7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по курсу  «Математические методы в инновационной и управленческой деятельности»</a:t>
            </a:r>
            <a:endParaRPr lang="ru-RU" sz="2000" dirty="0"/>
          </a:p>
        </p:txBody>
      </p:sp>
      <p:sp>
        <p:nvSpPr>
          <p:cNvPr id="1536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293096"/>
            <a:ext cx="7787208" cy="1359992"/>
          </a:xfrm>
        </p:spPr>
        <p:txBody>
          <a:bodyPr/>
          <a:lstStyle/>
          <a:p>
            <a:pPr marL="63500"/>
            <a:r>
              <a:rPr lang="ru-RU" altLang="ru-RU" sz="3200" b="1" dirty="0">
                <a:latin typeface="Times New Roman" panose="02020603050405020304" pitchFamily="18" charset="0"/>
              </a:rPr>
              <a:t>Построение доверительных интервалов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368729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66800"/>
          </a:xfrm>
        </p:spPr>
        <p:txBody>
          <a:bodyPr/>
          <a:lstStyle/>
          <a:p>
            <a:pPr algn="ctr"/>
            <a:r>
              <a:rPr lang="ru-RU" sz="3200" b="1" dirty="0" smtClean="0"/>
              <a:t>Два </a:t>
            </a:r>
            <a:r>
              <a:rPr lang="ru-RU" sz="3200" b="1" dirty="0"/>
              <a:t>вида </a:t>
            </a:r>
            <a:r>
              <a:rPr lang="ru-RU" sz="3200" b="1" dirty="0" smtClean="0"/>
              <a:t>оценок параметров генеральной совокупности</a:t>
            </a:r>
            <a:endParaRPr lang="ru-RU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88840"/>
                <a:ext cx="8229600" cy="4584998"/>
              </a:xfrm>
            </p:spPr>
            <p:txBody>
              <a:bodyPr/>
              <a:lstStyle/>
              <a:p>
                <a:r>
                  <a:rPr lang="ru-RU" dirty="0" smtClean="0"/>
                  <a:t>В статистике существует два вида оценок: точечные и интервальные. </a:t>
                </a:r>
              </a:p>
              <a:p>
                <a:r>
                  <a:rPr lang="ru-RU" dirty="0" smtClean="0"/>
                  <a:t>Точечная </a:t>
                </a:r>
                <a:r>
                  <a:rPr lang="ru-RU" dirty="0"/>
                  <a:t>оценка </a:t>
                </a:r>
                <a:r>
                  <a:rPr lang="ru-RU" dirty="0" smtClean="0"/>
                  <a:t>представляет </a:t>
                </a:r>
                <a:r>
                  <a:rPr lang="ru-RU" dirty="0"/>
                  <a:t>собой отдельную выборочную статистику, которая используется для оценки параметра генеральной совокупности. </a:t>
                </a:r>
                <a:endParaRPr lang="ru-RU" dirty="0" smtClean="0"/>
              </a:p>
              <a:p>
                <a:r>
                  <a:rPr lang="ru-RU" dirty="0" smtClean="0"/>
                  <a:t>Например</a:t>
                </a:r>
                <a:r>
                  <a:rPr lang="ru-RU" dirty="0"/>
                  <a:t>, выборочное среднее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i="0">
                            <a:latin typeface="Cambria Math"/>
                          </a:rPr>
                          <m:t>Х</m:t>
                        </m:r>
                      </m:e>
                    </m:acc>
                  </m:oMath>
                </a14:m>
                <a:r>
                  <a:rPr lang="ru-RU" b="1" dirty="0"/>
                  <a:t> </a:t>
                </a:r>
                <a:r>
                  <a:rPr lang="ru-RU" dirty="0"/>
                  <a:t>— это точечная оценка математического ожидания генеральной совокупно­сти, а выборочная дисперсия </a:t>
                </a:r>
                <a:r>
                  <a:rPr lang="en-US" i="1" dirty="0"/>
                  <a:t>S</a:t>
                </a:r>
                <a:r>
                  <a:rPr lang="ru-RU" i="1" baseline="30000" dirty="0"/>
                  <a:t>2</a:t>
                </a:r>
                <a:r>
                  <a:rPr lang="ru-RU" b="1" i="1" dirty="0"/>
                  <a:t> </a:t>
                </a:r>
                <a:r>
                  <a:rPr lang="ru-RU" dirty="0"/>
                  <a:t>— точечная оценка дисперсии генеральной </a:t>
                </a:r>
                <a:r>
                  <a:rPr lang="ru-RU" dirty="0" smtClean="0"/>
                  <a:t>совокупно­сти.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88840"/>
                <a:ext cx="8229600" cy="4584998"/>
              </a:xfrm>
              <a:blipFill rotWithShape="1">
                <a:blip r:embed="rId2"/>
                <a:stretch>
                  <a:fillRect t="-1330" r="-2370" b="-5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950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b="1" dirty="0"/>
              <a:t>Доверительным интервалом </a:t>
            </a:r>
            <a:r>
              <a:rPr lang="ru-RU" dirty="0"/>
              <a:t>называется интервал, построенный с помощью случайной выборки из распределения с неизвестным параметром, такой, что он содержит данный параметр с заданной вероятностью </a:t>
            </a:r>
            <a:r>
              <a:rPr lang="en-US" smtClean="0"/>
              <a:t>P</a:t>
            </a:r>
            <a:r>
              <a:rPr lang="ru-RU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513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661648" cy="5953150"/>
          </a:xfrm>
        </p:spPr>
        <p:txBody>
          <a:bodyPr/>
          <a:lstStyle/>
          <a:p>
            <a:r>
              <a:rPr lang="ru-RU" sz="2000" b="1" dirty="0"/>
              <a:t>Доверительный интервал</a:t>
            </a:r>
          </a:p>
          <a:p>
            <a:r>
              <a:rPr lang="ru-RU" sz="2000" dirty="0"/>
              <a:t>Доверительный интервал - это допустимое отклонение наблюдаемых значений от истинных. Размер этого допущения определяется исследователем с учетом требований к точности информации. Если увеличивается допустимая ошибка, размер выборки уменьшается, даже если уровень доверительной вероятности останется равным 95%.</a:t>
            </a:r>
          </a:p>
          <a:p>
            <a:r>
              <a:rPr lang="ru-RU" sz="2000" dirty="0"/>
              <a:t>Доверительный интервал показывает, в каком диапазоне расположатся результаты выборочных наблюдений (опросов). Если мы проведем 100 одинаковых опросов в одинаковых выборках из единой генеральной совокупности (например, 100 выборок по 1000 человек в каждой в городе с населением 5 миллионов человек), то при 95%-й доверительной вероятности, 95 из 100 результатов попадут в пределы доверительного интервала (например, от 28% до 32% при истинном значении 30%).</a:t>
            </a:r>
          </a:p>
          <a:p>
            <a:r>
              <a:rPr lang="ru-RU" sz="2000" dirty="0"/>
              <a:t>Например, истинное количество курящих жителей города составляет 30%. Если мы 100 раз подряд выберем по 1000 человек и в этих выборках зададим вопрос "курите ли Вы?", в 95 из этих 100 выборок при 2%-м доверительном интервале значение составит от 28% до 32%.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1192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1700808"/>
            <a:ext cx="7772400" cy="1642467"/>
          </a:xfrm>
        </p:spPr>
        <p:txBody>
          <a:bodyPr/>
          <a:lstStyle/>
          <a:p>
            <a:pPr algn="ctr"/>
            <a:r>
              <a:rPr lang="ru-RU" sz="24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Построение доверительного интервала</a:t>
            </a:r>
            <a:br>
              <a:rPr lang="ru-RU" sz="24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</a:br>
            <a:r>
              <a:rPr lang="ru-RU" sz="24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для математического ожидания генеральной совокупности при известном стандартном отклонении</a:t>
            </a:r>
            <a:endParaRPr lang="ru-RU" sz="2400" dirty="0">
              <a:ln w="1270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35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648072"/>
          </a:xfrm>
        </p:spPr>
        <p:txBody>
          <a:bodyPr/>
          <a:lstStyle/>
          <a:p>
            <a:pPr algn="ctr"/>
            <a:r>
              <a:rPr lang="ru-RU" sz="3200" dirty="0" smtClean="0"/>
              <a:t>Интервальная оценка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046"/>
          </a:xfrm>
        </p:spPr>
        <p:txBody>
          <a:bodyPr/>
          <a:lstStyle/>
          <a:p>
            <a:r>
              <a:rPr lang="ru-RU" sz="2400" dirty="0"/>
              <a:t>Интервальная оценка, доверительный уровень которой равен 95% , интерпретирует­ся следующим образом: если из генеральной совокупности извлечь все выборки, имеющие объем </a:t>
            </a:r>
            <a:r>
              <a:rPr lang="en-US" sz="2400" dirty="0" smtClean="0"/>
              <a:t>n</a:t>
            </a:r>
            <a:r>
              <a:rPr lang="ru-RU" sz="2400" dirty="0" smtClean="0"/>
              <a:t>, </a:t>
            </a:r>
            <a:r>
              <a:rPr lang="ru-RU" sz="2400" dirty="0"/>
              <a:t>и вычислить их выборочные средние, то 95% доверительных ин­тервалов, построенных на их основе, будут содержать математическое ожидание ге­неральной совокупности, а 5% — нет.</a:t>
            </a:r>
          </a:p>
          <a:p>
            <a:r>
              <a:rPr lang="ru-RU" sz="2400" dirty="0"/>
              <a:t>В некоторых ситуациях желательно иметь более высокий доверительный уровень, а следовательно, точность оценки величины ц (например, 99%). Но иногда можно огра­ничиться и менее точной оценкой (например, 90%).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3340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24350"/>
          </a:xfrm>
        </p:spPr>
        <p:txBody>
          <a:bodyPr/>
          <a:lstStyle/>
          <a:p>
            <a:r>
              <a:rPr lang="ru-RU" sz="2400" dirty="0"/>
              <a:t>Как правило, доверительный уровень обозначают следующим образом: (1-</a:t>
            </a:r>
            <a:r>
              <a:rPr lang="el-GR" sz="2400" dirty="0"/>
              <a:t>α</a:t>
            </a:r>
            <a:r>
              <a:rPr lang="ru-RU" sz="2400" dirty="0"/>
              <a:t>)х100%, где величина </a:t>
            </a:r>
            <a:r>
              <a:rPr lang="el-GR" sz="2400" dirty="0"/>
              <a:t>α</a:t>
            </a:r>
            <a:r>
              <a:rPr lang="ru-RU" sz="2400" dirty="0"/>
              <a:t> представляет собой площадь, ограниченную хво­стом распределения, выходящим за пределы доверительного интервала. </a:t>
            </a:r>
            <a:endParaRPr lang="ru-RU" sz="2400" dirty="0" smtClean="0"/>
          </a:p>
          <a:p>
            <a:r>
              <a:rPr lang="ru-RU" sz="2400" dirty="0" smtClean="0"/>
              <a:t>Величину </a:t>
            </a:r>
            <a:r>
              <a:rPr lang="el-GR" sz="2400" dirty="0"/>
              <a:t>α</a:t>
            </a:r>
            <a:r>
              <a:rPr lang="ru-RU" sz="2400" dirty="0"/>
              <a:t> называют </a:t>
            </a:r>
            <a:r>
              <a:rPr lang="ru-RU" sz="2400" b="1" i="1" dirty="0"/>
              <a:t>уровнем значимости </a:t>
            </a:r>
            <a:r>
              <a:rPr lang="ru-RU" sz="2400" dirty="0"/>
              <a:t>доверительного интервала. Кроме того, в качестве сино­нима для доверительного уровня иногда употребляется выражение "доверительная ве­роятность</a:t>
            </a:r>
            <a:r>
              <a:rPr lang="ru-RU" sz="2400" dirty="0" smtClean="0"/>
              <a:t>".</a:t>
            </a:r>
            <a:r>
              <a:rPr lang="ru-RU" sz="2400" b="1" i="1" dirty="0" smtClean="0"/>
              <a:t> </a:t>
            </a:r>
          </a:p>
          <a:p>
            <a:r>
              <a:rPr lang="ru-RU" sz="2400" dirty="0" smtClean="0"/>
              <a:t>Площади</a:t>
            </a:r>
            <a:r>
              <a:rPr lang="ru-RU" sz="2400" dirty="0"/>
              <a:t>, ограниченные как левым, так и правым хвостами распределения, выходящими за пределы доверительного интервала, равны </a:t>
            </a:r>
            <a:r>
              <a:rPr lang="el-GR" sz="2400" dirty="0"/>
              <a:t>α</a:t>
            </a:r>
            <a:r>
              <a:rPr lang="ru-RU" sz="2400" dirty="0"/>
              <a:t>/2.</a:t>
            </a:r>
          </a:p>
          <a:p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648072"/>
          </a:xfrm>
        </p:spPr>
        <p:txBody>
          <a:bodyPr/>
          <a:lstStyle/>
          <a:p>
            <a:pPr algn="ctr"/>
            <a:r>
              <a:rPr lang="ru-RU" sz="3200" dirty="0" smtClean="0"/>
              <a:t>Интервальная оценка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0564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49094"/>
          </a:xfrm>
        </p:spPr>
        <p:txBody>
          <a:bodyPr/>
          <a:lstStyle/>
          <a:p>
            <a:pPr marL="109537" indent="0" algn="ctr">
              <a:buNone/>
            </a:pPr>
            <a:r>
              <a:rPr lang="ru-RU" sz="2000" b="1" dirty="0" smtClean="0"/>
              <a:t>Построение доверительного интервала для математического ожидания генеральной совокупности при известном стандартном отклонении</a:t>
            </a:r>
          </a:p>
          <a:p>
            <a:pPr marL="109537" indent="0" algn="ctr">
              <a:buNone/>
            </a:pPr>
            <a:endParaRPr lang="ru-RU" sz="2000" b="1" dirty="0" smtClean="0"/>
          </a:p>
          <a:p>
            <a:pPr marL="109537" indent="0" algn="ctr">
              <a:buNone/>
            </a:pPr>
            <a:endParaRPr lang="ru-RU" sz="2000" b="1" dirty="0" smtClean="0"/>
          </a:p>
          <a:p>
            <a:pPr marL="109537" indent="0" algn="ctr">
              <a:buNone/>
            </a:pPr>
            <a:endParaRPr lang="ru-RU" sz="2000" b="1" dirty="0" smtClean="0"/>
          </a:p>
          <a:p>
            <a:pPr marL="109537" indent="0" algn="ctr">
              <a:buNone/>
            </a:pPr>
            <a:endParaRPr lang="ru-RU" sz="2000" b="1" dirty="0" smtClean="0"/>
          </a:p>
          <a:p>
            <a:pPr marL="109537" indent="0" algn="ctr">
              <a:buNone/>
            </a:pPr>
            <a:endParaRPr lang="ru-RU" sz="2000" b="1" dirty="0" smtClean="0"/>
          </a:p>
          <a:p>
            <a:pPr marL="109537" indent="0" algn="ctr">
              <a:buNone/>
            </a:pPr>
            <a:endParaRPr lang="ru-RU" sz="2000" b="1" dirty="0" smtClean="0"/>
          </a:p>
          <a:p>
            <a:pPr marL="109537" indent="0" algn="just">
              <a:buNone/>
            </a:pPr>
            <a:r>
              <a:rPr lang="ru-RU" sz="2000" dirty="0"/>
              <a:t>где </a:t>
            </a:r>
            <a:r>
              <a:rPr lang="en-US" sz="2000" i="1" dirty="0"/>
              <a:t>Z </a:t>
            </a:r>
            <a:r>
              <a:rPr lang="ru-RU" sz="2000" dirty="0"/>
              <a:t>— значение стандартизованной нормально распределенной случайной величи­ны, соответствующее интегральной вероятности, равной </a:t>
            </a:r>
            <a:r>
              <a:rPr lang="ru-RU" sz="2000" dirty="0" smtClean="0"/>
              <a:t>1-</a:t>
            </a:r>
            <a:r>
              <a:rPr lang="el-GR" sz="2000" dirty="0" smtClean="0"/>
              <a:t>α</a:t>
            </a:r>
            <a:r>
              <a:rPr lang="ru-RU" sz="2000" dirty="0" smtClean="0"/>
              <a:t>/2</a:t>
            </a:r>
            <a:r>
              <a:rPr lang="ru-RU" sz="2000" dirty="0"/>
              <a:t>, </a:t>
            </a:r>
            <a:r>
              <a:rPr lang="el-GR" sz="2000" dirty="0" smtClean="0"/>
              <a:t>σ</a:t>
            </a:r>
            <a:r>
              <a:rPr lang="ru-RU" sz="2000" dirty="0" smtClean="0"/>
              <a:t>— </a:t>
            </a:r>
            <a:r>
              <a:rPr lang="ru-RU" sz="2000" dirty="0"/>
              <a:t>стандартное отклонение генеральной совокупности</a:t>
            </a:r>
            <a:endParaRPr lang="ru-RU" sz="2000" b="1" dirty="0" smtClean="0"/>
          </a:p>
          <a:p>
            <a:pPr marL="109537" indent="0" algn="ctr">
              <a:buNone/>
            </a:pPr>
            <a:endParaRPr lang="ru-RU" sz="2000" b="1" dirty="0"/>
          </a:p>
          <a:p>
            <a:pPr marL="109537" indent="0" algn="ctr">
              <a:buNone/>
            </a:pPr>
            <a:endParaRPr lang="ru-RU" sz="2000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04864"/>
            <a:ext cx="3240360" cy="187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40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pPr algn="ctr"/>
            <a:r>
              <a:rPr lang="ru-RU" sz="1600" b="1" dirty="0"/>
              <a:t>ПОСТРОЕНИЕ ДОВЕРИТЕЛЬНОГО ИНТЕРВАЛА ДЛЯ МАТЕМАТИЧЕСКОГО ОЖИДАНИЯ ГЕНЕРАЛЬНОЙ СОВОКУПНОСТИ ПРИ ИЗВЕСТНОМ СТАНДАРТНОМ ОТКЛОНЕНИИ</a:t>
            </a:r>
            <a:br>
              <a:rPr lang="ru-RU" sz="1600" b="1" dirty="0"/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038"/>
          </a:xfrm>
        </p:spPr>
        <p:txBody>
          <a:bodyPr/>
          <a:lstStyle/>
          <a:p>
            <a:r>
              <a:rPr lang="ru-RU" sz="2400" dirty="0"/>
              <a:t>Величина </a:t>
            </a:r>
            <a:r>
              <a:rPr lang="en-US" sz="2400" dirty="0"/>
              <a:t>Z</a:t>
            </a:r>
            <a:r>
              <a:rPr lang="ru-RU" sz="2400" dirty="0"/>
              <a:t>, выбранная для построения доверительного интервала, называется кри­тическим значением </a:t>
            </a:r>
            <a:r>
              <a:rPr lang="ru-RU" sz="2400" dirty="0" smtClean="0"/>
              <a:t>распределения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/>
              <a:t>Чтобы </a:t>
            </a:r>
            <a:r>
              <a:rPr lang="ru-RU" sz="2400" dirty="0"/>
              <a:t>построить интервал, имею­щий 95% </a:t>
            </a:r>
            <a:r>
              <a:rPr lang="ru-RU" sz="2400" dirty="0" smtClean="0"/>
              <a:t>- </a:t>
            </a:r>
            <a:r>
              <a:rPr lang="ru-RU" sz="2400" dirty="0" err="1" smtClean="0"/>
              <a:t>ый</a:t>
            </a:r>
            <a:r>
              <a:rPr lang="ru-RU" sz="2400" dirty="0" smtClean="0"/>
              <a:t> </a:t>
            </a:r>
            <a:r>
              <a:rPr lang="ru-RU" sz="2400" dirty="0"/>
              <a:t>доверительный уровень, необходимо выбрать </a:t>
            </a:r>
            <a:r>
              <a:rPr lang="el-GR" sz="2400" dirty="0" smtClean="0"/>
              <a:t>α</a:t>
            </a:r>
            <a:r>
              <a:rPr lang="ru-RU" sz="2400" dirty="0" smtClean="0"/>
              <a:t> </a:t>
            </a:r>
            <a:r>
              <a:rPr lang="ru-RU" sz="2400" dirty="0"/>
              <a:t>= 0,05. </a:t>
            </a:r>
            <a:endParaRPr lang="ru-RU" sz="2400" dirty="0" smtClean="0"/>
          </a:p>
          <a:p>
            <a:r>
              <a:rPr lang="ru-RU" sz="2400" dirty="0" smtClean="0"/>
              <a:t>Половина </a:t>
            </a:r>
            <a:r>
              <a:rPr lang="ru-RU" sz="2400" dirty="0"/>
              <a:t>площа­ди симметричной фигуры, ограниченной концами доверительного интервала и кривой стандартизованного нормального распределения, равна 0,95/2=0,4750. </a:t>
            </a:r>
            <a:endParaRPr lang="ru-RU" sz="2400" dirty="0" smtClean="0"/>
          </a:p>
          <a:p>
            <a:r>
              <a:rPr lang="ru-RU" sz="2400" dirty="0" smtClean="0"/>
              <a:t>Величина </a:t>
            </a:r>
            <a:r>
              <a:rPr lang="en-US" sz="2400" dirty="0"/>
              <a:t>Z</a:t>
            </a:r>
            <a:r>
              <a:rPr lang="ru-RU" sz="2400" dirty="0"/>
              <a:t>, со­ответствующая площади 0,4750, равна 1,96, поскольку площадь фигуры, ограниченной правым хвостом распределения, равна 0,025, а суммарная площадь фигуры, лежащей левее значения </a:t>
            </a:r>
            <a:r>
              <a:rPr lang="en-US" sz="2400" dirty="0"/>
              <a:t>Z</a:t>
            </a:r>
            <a:r>
              <a:rPr lang="ru-RU" sz="2400" dirty="0"/>
              <a:t>= 1,96, равна 0,975.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590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pPr algn="ctr"/>
            <a:r>
              <a:rPr lang="ru-RU" sz="1600" b="1" dirty="0"/>
              <a:t>ПОСТРОЕНИЕ ДОВЕРИТЕЛЬНОГО ИНТЕРВАЛА ДЛЯ МАТЕМАТИЧЕСКОГО ОЖИДАНИЯ ГЕНЕРАЛЬНОЙ СОВОКУПНОСТИ ПРИ ИЗВЕСТНОМ СТАНДАРТНОМ ОТКЛОНЕНИИ</a:t>
            </a:r>
            <a:br>
              <a:rPr lang="ru-RU" sz="1600" b="1" dirty="0"/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038"/>
          </a:xfrm>
        </p:spPr>
        <p:txBody>
          <a:bodyPr/>
          <a:lstStyle/>
          <a:p>
            <a:r>
              <a:rPr lang="ru-RU" sz="2400" dirty="0"/>
              <a:t>Каждому доверительному уровню 1 - </a:t>
            </a:r>
            <a:r>
              <a:rPr lang="el-GR" sz="2400" dirty="0" smtClean="0"/>
              <a:t>α</a:t>
            </a:r>
            <a:r>
              <a:rPr lang="ru-RU" sz="2400" dirty="0" smtClean="0"/>
              <a:t> </a:t>
            </a:r>
            <a:r>
              <a:rPr lang="ru-RU" sz="2400" dirty="0"/>
              <a:t>соответствует свое критическое значение. Например, доверительному уровню, равному 95%, соответствует </a:t>
            </a:r>
            <a:r>
              <a:rPr lang="en-US" sz="2400" dirty="0"/>
              <a:t>Z</a:t>
            </a:r>
            <a:r>
              <a:rPr lang="ru-RU" sz="2400" dirty="0"/>
              <a:t> = ±</a:t>
            </a:r>
            <a:r>
              <a:rPr lang="en-US" sz="2400" dirty="0"/>
              <a:t>l</a:t>
            </a:r>
            <a:r>
              <a:rPr lang="ru-RU" sz="2400" dirty="0"/>
              <a:t>,96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068959"/>
            <a:ext cx="5887766" cy="2952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60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pPr algn="ctr"/>
            <a:r>
              <a:rPr lang="ru-RU" sz="1600" b="1" dirty="0"/>
              <a:t>ПОСТРОЕНИЕ ДОВЕРИТЕЛЬНОГО ИНТЕРВАЛА ДЛЯ МАТЕМАТИЧЕСКОГО ОЖИДАНИЯ ГЕНЕРАЛЬНОЙ СОВОКУПНОСТИ ПРИ ИЗВЕСТНОМ СТАНДАРТНОМ ОТКЛОНЕНИИ</a:t>
            </a:r>
            <a:br>
              <a:rPr lang="ru-RU" sz="1600" b="1" dirty="0"/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038"/>
          </a:xfrm>
        </p:spPr>
        <p:txBody>
          <a:bodyPr/>
          <a:lstStyle/>
          <a:p>
            <a:r>
              <a:rPr lang="ru-RU" sz="2000" dirty="0"/>
              <a:t>Если требуется построить интервал, доверительный уровень которого равен 99%, следует выбрать </a:t>
            </a:r>
            <a:r>
              <a:rPr lang="el-GR" sz="2000" dirty="0" smtClean="0"/>
              <a:t>α</a:t>
            </a:r>
            <a:r>
              <a:rPr lang="ru-RU" sz="2000" dirty="0" smtClean="0"/>
              <a:t> </a:t>
            </a:r>
            <a:r>
              <a:rPr lang="ru-RU" sz="2000" dirty="0"/>
              <a:t>= 0,01. В этом случае величина </a:t>
            </a:r>
            <a:r>
              <a:rPr lang="en-US" sz="2000" i="1" dirty="0"/>
              <a:t>Z </a:t>
            </a:r>
            <a:r>
              <a:rPr lang="ru-RU" sz="2000" dirty="0"/>
              <a:t>приближенно равна 2,58, поскольку площадь, ограниченная правым хвостом распределения, выходящим за пределы дове­рительного интервала, равна 0,005, а суммарная площадь фигуры, лежащей левее зна­чения </a:t>
            </a:r>
            <a:r>
              <a:rPr lang="en-US" sz="2000" dirty="0"/>
              <a:t>Z</a:t>
            </a:r>
            <a:r>
              <a:rPr lang="ru-RU" sz="2000" dirty="0"/>
              <a:t>, равна 0,995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17032"/>
            <a:ext cx="505072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36020" y="6093296"/>
            <a:ext cx="720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83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576064"/>
          </a:xfrm>
        </p:spPr>
        <p:txBody>
          <a:bodyPr/>
          <a:lstStyle/>
          <a:p>
            <a:pPr algn="ctr"/>
            <a:r>
              <a:rPr lang="ru-RU" sz="2800" dirty="0" smtClean="0"/>
              <a:t>Пример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19" y="1340768"/>
            <a:ext cx="8870077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79912" y="3068960"/>
            <a:ext cx="5040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08204" y="5481228"/>
            <a:ext cx="5040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22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576064"/>
          </a:xfrm>
        </p:spPr>
        <p:txBody>
          <a:bodyPr/>
          <a:lstStyle/>
          <a:p>
            <a:pPr algn="ctr"/>
            <a:r>
              <a:rPr lang="ru-RU" sz="2800" dirty="0" smtClean="0"/>
              <a:t>Пример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878497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79912" y="2132856"/>
            <a:ext cx="5040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24328" y="4365104"/>
            <a:ext cx="5040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60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/>
              <a:t>Задание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174"/>
            <a:ext cx="8583964" cy="165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133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1700808"/>
            <a:ext cx="7772400" cy="1642467"/>
          </a:xfrm>
        </p:spPr>
        <p:txBody>
          <a:bodyPr/>
          <a:lstStyle/>
          <a:p>
            <a:pPr algn="ctr"/>
            <a:r>
              <a:rPr lang="ru-RU" sz="24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Построение доверительного интервала</a:t>
            </a:r>
            <a:br>
              <a:rPr lang="ru-RU" sz="24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</a:br>
            <a:r>
              <a:rPr lang="ru-RU" sz="24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для математического ожидания генеральной совокупности при неизвестной дисперсии</a:t>
            </a:r>
            <a:endParaRPr lang="ru-RU" sz="2400" dirty="0">
              <a:ln w="1270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0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373088"/>
          </a:xfrm>
        </p:spPr>
        <p:txBody>
          <a:bodyPr/>
          <a:lstStyle/>
          <a:p>
            <a:pPr algn="ctr"/>
            <a:r>
              <a:rPr lang="ru-RU" sz="3200" dirty="0" smtClean="0"/>
              <a:t>Математическое ожидание и </a:t>
            </a:r>
            <a:r>
              <a:rPr lang="ru-RU" sz="3200" dirty="0"/>
              <a:t>стандартное отклонение </a:t>
            </a:r>
            <a:r>
              <a:rPr lang="ru-RU" sz="3200" dirty="0" smtClean="0"/>
              <a:t>неизвестны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ru-RU" dirty="0" smtClean="0"/>
                  <a:t>На практике как математическое ожидание </a:t>
                </a:r>
                <a:r>
                  <a:rPr lang="ru-RU" dirty="0"/>
                  <a:t>генеральной совокупности, так и </a:t>
                </a:r>
                <a:r>
                  <a:rPr lang="ru-RU" dirty="0" smtClean="0"/>
                  <a:t>его стандартное </a:t>
                </a:r>
                <a:r>
                  <a:rPr lang="ru-RU" dirty="0"/>
                  <a:t>отклонение часто бывают неизвестными. </a:t>
                </a:r>
                <a:endParaRPr lang="ru-RU" dirty="0" smtClean="0"/>
              </a:p>
              <a:p>
                <a:r>
                  <a:rPr lang="ru-RU" dirty="0" smtClean="0"/>
                  <a:t>Следовательно</a:t>
                </a:r>
                <a:r>
                  <a:rPr lang="ru-RU" dirty="0"/>
                  <a:t>, необходимо по­строить доверительный интервал, содержащий математическое значение генеральной совокупности, используя лишь выборочные статистики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b="0" i="1" dirty="0" smtClean="0">
                            <a:latin typeface="Cambria Math"/>
                          </a:rPr>
                          <m:t>Х</m:t>
                        </m:r>
                      </m:e>
                    </m:acc>
                  </m:oMath>
                </a14:m>
                <a:r>
                  <a:rPr lang="ru-RU" b="1" i="1" dirty="0"/>
                  <a:t> </a:t>
                </a:r>
                <a:r>
                  <a:rPr lang="ru-RU" i="1" dirty="0"/>
                  <a:t>и </a:t>
                </a:r>
                <a:r>
                  <a:rPr lang="en-US" i="1" dirty="0"/>
                  <a:t>S</a:t>
                </a:r>
                <a:r>
                  <a:rPr lang="ru-RU" i="1" dirty="0"/>
                  <a:t>.</a:t>
                </a:r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410" r="-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392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576064"/>
          </a:xfrm>
        </p:spPr>
        <p:txBody>
          <a:bodyPr/>
          <a:lstStyle/>
          <a:p>
            <a:pPr algn="ctr"/>
            <a:r>
              <a:rPr lang="ru-RU" sz="2800" b="1" dirty="0"/>
              <a:t>Распределение </a:t>
            </a:r>
            <a:r>
              <a:rPr lang="ru-RU" sz="2800" b="1" dirty="0" smtClean="0"/>
              <a:t>Стьюдента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61062"/>
          </a:xfrm>
        </p:spPr>
        <p:txBody>
          <a:bodyPr/>
          <a:lstStyle/>
          <a:p>
            <a:r>
              <a:rPr lang="ru-RU" sz="2400" dirty="0"/>
              <a:t>В начале 20-го века статистик Уильям С. </a:t>
            </a:r>
            <a:r>
              <a:rPr lang="ru-RU" sz="2400" dirty="0" err="1"/>
              <a:t>Госсет</a:t>
            </a:r>
            <a:r>
              <a:rPr lang="ru-RU" sz="2400" dirty="0"/>
              <a:t> (</a:t>
            </a:r>
            <a:r>
              <a:rPr lang="en-US" sz="2400" dirty="0"/>
              <a:t>William S</a:t>
            </a:r>
            <a:r>
              <a:rPr lang="ru-RU" sz="2400" dirty="0"/>
              <a:t>. </a:t>
            </a:r>
            <a:r>
              <a:rPr lang="en-US" sz="2400" dirty="0" err="1"/>
              <a:t>Gosset</a:t>
            </a:r>
            <a:r>
              <a:rPr lang="ru-RU" sz="2400" dirty="0"/>
              <a:t>), сотрудник ирланд­ского отделения пивоваренной компании </a:t>
            </a:r>
            <a:r>
              <a:rPr lang="en-US" sz="2400" dirty="0" smtClean="0"/>
              <a:t>Guinness</a:t>
            </a:r>
            <a:r>
              <a:rPr lang="ru-RU" sz="2400" dirty="0" smtClean="0"/>
              <a:t>, </a:t>
            </a:r>
            <a:r>
              <a:rPr lang="ru-RU" sz="2400" dirty="0"/>
              <a:t>заинтересовался проблемой оценки математического ожидания при неизвестном стандартном отклонении. </a:t>
            </a:r>
            <a:endParaRPr lang="ru-RU" sz="2400" dirty="0" smtClean="0"/>
          </a:p>
          <a:p>
            <a:r>
              <a:rPr lang="ru-RU" sz="2400" dirty="0" smtClean="0"/>
              <a:t>Поскольку </a:t>
            </a:r>
            <a:r>
              <a:rPr lang="ru-RU" sz="2400" dirty="0"/>
              <a:t>ком­пания </a:t>
            </a:r>
            <a:r>
              <a:rPr lang="en-US" sz="2400" dirty="0"/>
              <a:t>Guinness </a:t>
            </a:r>
            <a:r>
              <a:rPr lang="ru-RU" sz="2400" dirty="0"/>
              <a:t>запрещала своим сотрудникам публиковать работы под собственными именами, </a:t>
            </a:r>
            <a:r>
              <a:rPr lang="ru-RU" sz="2400" dirty="0" err="1"/>
              <a:t>Госсет</a:t>
            </a:r>
            <a:r>
              <a:rPr lang="ru-RU" sz="2400" dirty="0"/>
              <a:t> взял псевдоним </a:t>
            </a:r>
            <a:r>
              <a:rPr lang="ru-RU" sz="2400" b="1" i="1" dirty="0"/>
              <a:t>Стьюдент. </a:t>
            </a:r>
            <a:endParaRPr lang="ru-RU" sz="2400" b="1" i="1" dirty="0" smtClean="0"/>
          </a:p>
          <a:p>
            <a:r>
              <a:rPr lang="ru-RU" sz="2400" dirty="0" smtClean="0"/>
              <a:t>По </a:t>
            </a:r>
            <a:r>
              <a:rPr lang="ru-RU" sz="2400" dirty="0"/>
              <a:t>этой причине распределение, предложен­ное </a:t>
            </a:r>
            <a:r>
              <a:rPr lang="ru-RU" sz="2400" dirty="0" err="1"/>
              <a:t>Госсетом</a:t>
            </a:r>
            <a:r>
              <a:rPr lang="ru-RU" sz="2400" dirty="0"/>
              <a:t>, называется </a:t>
            </a:r>
            <a:r>
              <a:rPr lang="en-US" sz="2400" dirty="0"/>
              <a:t>t</a:t>
            </a:r>
            <a:r>
              <a:rPr lang="ru-RU" sz="2400" dirty="0"/>
              <a:t>-распределением </a:t>
            </a:r>
            <a:r>
              <a:rPr lang="ru-RU" sz="2400" dirty="0" smtClean="0"/>
              <a:t>Стьюдента.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1726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308" y="4293096"/>
            <a:ext cx="563802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576064"/>
          </a:xfrm>
        </p:spPr>
        <p:txBody>
          <a:bodyPr/>
          <a:lstStyle/>
          <a:p>
            <a:pPr algn="ctr"/>
            <a:r>
              <a:rPr lang="ru-RU" sz="2800" b="1" dirty="0"/>
              <a:t>Распределение </a:t>
            </a:r>
            <a:r>
              <a:rPr lang="ru-RU" sz="2800" b="1" dirty="0" smtClean="0"/>
              <a:t>Стьюдента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054"/>
          </a:xfrm>
        </p:spPr>
        <p:txBody>
          <a:bodyPr/>
          <a:lstStyle/>
          <a:p>
            <a:r>
              <a:rPr lang="ru-RU" sz="2400" dirty="0"/>
              <a:t>Если случайная величина </a:t>
            </a:r>
            <a:r>
              <a:rPr lang="ru-RU" sz="2400" i="1" dirty="0"/>
              <a:t>X</a:t>
            </a:r>
            <a:r>
              <a:rPr lang="ru-RU" sz="2400" b="1" i="1" dirty="0"/>
              <a:t> </a:t>
            </a:r>
            <a:r>
              <a:rPr lang="ru-RU" sz="2400" dirty="0"/>
              <a:t>является нормально распределенной, то следующая статистика имеет </a:t>
            </a:r>
            <a:r>
              <a:rPr lang="en-US" sz="2400" dirty="0"/>
              <a:t>t</a:t>
            </a:r>
            <a:r>
              <a:rPr lang="ru-RU" sz="2400" dirty="0"/>
              <a:t>-распределение с </a:t>
            </a:r>
            <a:r>
              <a:rPr lang="ru-RU" sz="2400" i="1" dirty="0"/>
              <a:t>п-1 </a:t>
            </a:r>
            <a:r>
              <a:rPr lang="ru-RU" sz="2400" dirty="0"/>
              <a:t>степенями свободы:</a:t>
            </a:r>
          </a:p>
          <a:p>
            <a:r>
              <a:rPr lang="ru-RU" sz="2400" dirty="0"/>
              <a:t> </a:t>
            </a:r>
          </a:p>
          <a:p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08920"/>
            <a:ext cx="1984992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952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576064"/>
          </a:xfrm>
        </p:spPr>
        <p:txBody>
          <a:bodyPr/>
          <a:lstStyle/>
          <a:p>
            <a:pPr algn="ctr"/>
            <a:r>
              <a:rPr lang="ru-RU" sz="2800" b="1" dirty="0"/>
              <a:t>Распределение </a:t>
            </a:r>
            <a:r>
              <a:rPr lang="ru-RU" sz="2800" b="1" dirty="0" smtClean="0"/>
              <a:t>Стьюдента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046"/>
          </a:xfrm>
        </p:spPr>
        <p:txBody>
          <a:bodyPr/>
          <a:lstStyle/>
          <a:p>
            <a:r>
              <a:rPr lang="ru-RU" sz="2400" dirty="0"/>
              <a:t>Внешне распределение Стьюдента очень напоминает стандартизованное нормальное распределение. </a:t>
            </a:r>
            <a:endParaRPr lang="ru-RU" sz="2400" dirty="0" smtClean="0"/>
          </a:p>
          <a:p>
            <a:r>
              <a:rPr lang="ru-RU" sz="2400" dirty="0" smtClean="0"/>
              <a:t>Оба </a:t>
            </a:r>
            <a:r>
              <a:rPr lang="ru-RU" sz="2400" dirty="0"/>
              <a:t>распределения имеют колоколообразную форму и являются симмет­ричными. </a:t>
            </a:r>
            <a:endParaRPr lang="ru-RU" sz="2400" dirty="0" smtClean="0"/>
          </a:p>
          <a:p>
            <a:r>
              <a:rPr lang="ru-RU" sz="2400" dirty="0" smtClean="0"/>
              <a:t>Однако </a:t>
            </a:r>
            <a:r>
              <a:rPr lang="ru-RU" sz="2400" dirty="0"/>
              <a:t>хвосты </a:t>
            </a:r>
            <a:r>
              <a:rPr lang="en-US" sz="2400" dirty="0" smtClean="0"/>
              <a:t>t </a:t>
            </a:r>
            <a:r>
              <a:rPr lang="ru-RU" sz="2400" dirty="0" smtClean="0"/>
              <a:t>-распределения </a:t>
            </a:r>
            <a:r>
              <a:rPr lang="ru-RU" sz="2400" dirty="0"/>
              <a:t>"тяжелее" (т.е. ограничивают большую пло­щадь), а площадь фигуры в центре определения меньше, чем у стандартизованного нор­мального </a:t>
            </a:r>
            <a:r>
              <a:rPr lang="ru-RU" sz="2400" dirty="0" smtClean="0"/>
              <a:t>распределения. </a:t>
            </a:r>
            <a:r>
              <a:rPr lang="ru-RU" sz="2400" dirty="0"/>
              <a:t>Это происходит потому, что стандартное отклонение </a:t>
            </a:r>
            <a:r>
              <a:rPr lang="el-GR" sz="2400" b="1" i="1" dirty="0" smtClean="0"/>
              <a:t>σ</a:t>
            </a:r>
            <a:r>
              <a:rPr lang="ru-RU" sz="2400" b="1" i="1" dirty="0" smtClean="0"/>
              <a:t> </a:t>
            </a:r>
            <a:r>
              <a:rPr lang="ru-RU" sz="2400" dirty="0"/>
              <a:t>не известно, а вместо него используется его выборочная оценка </a:t>
            </a:r>
            <a:r>
              <a:rPr lang="en-US" sz="2400" b="1" i="1" dirty="0"/>
              <a:t>S</a:t>
            </a:r>
            <a:r>
              <a:rPr lang="ru-RU" sz="2400" dirty="0"/>
              <a:t>. Неопределенность зна­чения а порождает большую изменчивость переменной </a:t>
            </a:r>
            <a:r>
              <a:rPr lang="en-US" sz="2400" b="1" i="1" dirty="0"/>
              <a:t>t </a:t>
            </a:r>
            <a:r>
              <a:rPr lang="ru-RU" sz="2400" dirty="0"/>
              <a:t>по сравнению с величиной </a:t>
            </a:r>
            <a:r>
              <a:rPr lang="en-US" sz="2400" b="1" i="1" dirty="0"/>
              <a:t>Z</a:t>
            </a:r>
            <a:r>
              <a:rPr lang="ru-RU" sz="2400" b="1" i="1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705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576064"/>
          </a:xfrm>
        </p:spPr>
        <p:txBody>
          <a:bodyPr/>
          <a:lstStyle/>
          <a:p>
            <a:pPr algn="ctr"/>
            <a:r>
              <a:rPr lang="ru-RU" sz="2800" b="1" dirty="0" smtClean="0"/>
              <a:t>Распределение Стьюдента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046"/>
          </a:xfrm>
        </p:spPr>
        <p:txBody>
          <a:bodyPr/>
          <a:lstStyle/>
          <a:p>
            <a:r>
              <a:rPr lang="ru-RU" sz="2400" dirty="0"/>
              <a:t>Однако при увеличении количества степеней свободы </a:t>
            </a:r>
            <a:r>
              <a:rPr lang="en-US" sz="2400" dirty="0" smtClean="0"/>
              <a:t>t </a:t>
            </a:r>
            <a:r>
              <a:rPr lang="ru-RU" sz="2400" dirty="0" smtClean="0"/>
              <a:t>-распределение </a:t>
            </a:r>
            <a:r>
              <a:rPr lang="ru-RU" sz="2400" dirty="0"/>
              <a:t>становится все ближе к стандартизованному нормальному распределению. </a:t>
            </a:r>
            <a:endParaRPr lang="en-US" sz="2400" dirty="0" smtClean="0"/>
          </a:p>
          <a:p>
            <a:r>
              <a:rPr lang="ru-RU" sz="2400" dirty="0" smtClean="0"/>
              <a:t>Это </a:t>
            </a:r>
            <a:r>
              <a:rPr lang="ru-RU" sz="2400" dirty="0"/>
              <a:t>происходит потому, что при увеличении объема выборки оценка </a:t>
            </a:r>
            <a:r>
              <a:rPr lang="en-US" sz="2400" dirty="0"/>
              <a:t>S </a:t>
            </a:r>
            <a:r>
              <a:rPr lang="ru-RU" sz="2400" dirty="0"/>
              <a:t>становится все точнее. </a:t>
            </a:r>
            <a:endParaRPr lang="en-US" sz="2400" dirty="0" smtClean="0"/>
          </a:p>
          <a:p>
            <a:r>
              <a:rPr lang="ru-RU" sz="2400" dirty="0" smtClean="0"/>
              <a:t>При </a:t>
            </a:r>
            <a:r>
              <a:rPr lang="ru-RU" sz="2400" dirty="0"/>
              <a:t>объеме вы­борки, равном 120 и более, величина </a:t>
            </a:r>
            <a:r>
              <a:rPr lang="en-US" sz="2400" dirty="0"/>
              <a:t>S </a:t>
            </a:r>
            <a:r>
              <a:rPr lang="ru-RU" sz="2400" dirty="0"/>
              <a:t>довольно точно аппроксимирует стандартное от­клонение а, так что разница между </a:t>
            </a:r>
            <a:r>
              <a:rPr lang="en-US" sz="2400" dirty="0" smtClean="0"/>
              <a:t>t </a:t>
            </a:r>
            <a:r>
              <a:rPr lang="ru-RU" sz="2400" dirty="0" smtClean="0"/>
              <a:t>-</a:t>
            </a:r>
            <a:r>
              <a:rPr lang="en-US" sz="2400" dirty="0" smtClean="0"/>
              <a:t> </a:t>
            </a:r>
            <a:r>
              <a:rPr lang="ru-RU" sz="2400" dirty="0" smtClean="0"/>
              <a:t>распределением </a:t>
            </a:r>
            <a:r>
              <a:rPr lang="ru-RU" sz="2400" dirty="0"/>
              <a:t>и стандартизованным нормаль­ным отклонением становится минимальной</a:t>
            </a:r>
            <a:r>
              <a:rPr lang="ru-RU" sz="2400" dirty="0" smtClean="0"/>
              <a:t>.</a:t>
            </a:r>
            <a:endParaRPr lang="en-US" sz="2400" smtClean="0"/>
          </a:p>
          <a:p>
            <a:r>
              <a:rPr lang="ru-RU" sz="2400" smtClean="0"/>
              <a:t>По </a:t>
            </a:r>
            <a:r>
              <a:rPr lang="ru-RU" sz="2400" dirty="0"/>
              <a:t>этой причине, если объем выборки пре­вышает 120, многие статистики вместо величины </a:t>
            </a:r>
            <a:r>
              <a:rPr lang="en-US" sz="2400" b="1" i="1" dirty="0"/>
              <a:t>t </a:t>
            </a:r>
            <a:r>
              <a:rPr lang="ru-RU" sz="2400" dirty="0"/>
              <a:t>используют переменную </a:t>
            </a:r>
            <a:r>
              <a:rPr lang="en-US" sz="2400" b="1" i="1" dirty="0"/>
              <a:t>Z.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2541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720080"/>
          </a:xfrm>
        </p:spPr>
        <p:txBody>
          <a:bodyPr/>
          <a:lstStyle/>
          <a:p>
            <a:pPr marL="109537" indent="0" algn="ctr">
              <a:buNone/>
            </a:pPr>
            <a:r>
              <a:rPr lang="ru-RU" sz="2000" dirty="0"/>
              <a:t>Определение площади фигуры, ограниченной </a:t>
            </a:r>
            <a:r>
              <a:rPr lang="en-US" sz="2000" dirty="0" smtClean="0"/>
              <a:t>t</a:t>
            </a:r>
            <a:r>
              <a:rPr lang="ru-RU" sz="2000" dirty="0" smtClean="0"/>
              <a:t>-распределением</a:t>
            </a:r>
            <a:r>
              <a:rPr lang="ru-RU" sz="2000" dirty="0"/>
              <a:t>, имеющим 99 степеней свободы, и соответствующим значением переменной </a:t>
            </a:r>
            <a:r>
              <a:rPr lang="en-US" sz="2000" i="1" dirty="0"/>
              <a:t>t</a:t>
            </a:r>
            <a:endParaRPr lang="ru-RU" sz="2000" dirty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76064"/>
          </a:xfrm>
        </p:spPr>
        <p:txBody>
          <a:bodyPr/>
          <a:lstStyle/>
          <a:p>
            <a:pPr algn="ctr"/>
            <a:r>
              <a:rPr lang="ru-RU" sz="2800" b="1" dirty="0" smtClean="0"/>
              <a:t>Распределение Стьюдента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05007"/>
            <a:ext cx="8672588" cy="469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03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576064"/>
          </a:xfrm>
        </p:spPr>
        <p:txBody>
          <a:bodyPr/>
          <a:lstStyle/>
          <a:p>
            <a:pPr algn="ctr"/>
            <a:r>
              <a:rPr lang="ru-RU" sz="2800" b="1" dirty="0" smtClean="0"/>
              <a:t>Распределение Стьюдента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280920" cy="5449094"/>
          </a:xfrm>
        </p:spPr>
        <p:txBody>
          <a:bodyPr/>
          <a:lstStyle/>
          <a:p>
            <a:r>
              <a:rPr lang="ru-RU" sz="1800" dirty="0"/>
              <a:t>Критические значения для </a:t>
            </a:r>
            <a:r>
              <a:rPr lang="en-US" sz="1800" dirty="0"/>
              <a:t>t</a:t>
            </a:r>
            <a:r>
              <a:rPr lang="ru-RU" sz="1800" dirty="0"/>
              <a:t>-распределения с соответствующими степенями свободы мож­но найти в </a:t>
            </a:r>
            <a:r>
              <a:rPr lang="ru-RU" sz="1800" dirty="0" smtClean="0"/>
              <a:t>таблице. </a:t>
            </a:r>
          </a:p>
          <a:p>
            <a:r>
              <a:rPr lang="ru-RU" sz="1800" dirty="0" smtClean="0"/>
              <a:t>В </a:t>
            </a:r>
            <a:r>
              <a:rPr lang="ru-RU" sz="1800" dirty="0"/>
              <a:t>заголовке каждого столбца этой таблицы указана площадь фигуры, ог­раниченной хвостом </a:t>
            </a:r>
            <a:r>
              <a:rPr lang="en-US" sz="1800" dirty="0" smtClean="0"/>
              <a:t>t </a:t>
            </a:r>
            <a:r>
              <a:rPr lang="ru-RU" sz="1800" dirty="0" smtClean="0"/>
              <a:t>-</a:t>
            </a:r>
            <a:r>
              <a:rPr lang="en-US" sz="1800" dirty="0" smtClean="0"/>
              <a:t> </a:t>
            </a:r>
            <a:r>
              <a:rPr lang="ru-RU" sz="1800" dirty="0" smtClean="0"/>
              <a:t>распределения </a:t>
            </a:r>
            <a:r>
              <a:rPr lang="ru-RU" sz="1800" dirty="0"/>
              <a:t>(поскольку для переменной </a:t>
            </a:r>
            <a:r>
              <a:rPr lang="en-US" sz="1800" dirty="0"/>
              <a:t>t </a:t>
            </a:r>
            <a:r>
              <a:rPr lang="ru-RU" sz="1800" dirty="0"/>
              <a:t>указаны только положи­тельные значения, эта площадь ограничена правым хвостом распределения). </a:t>
            </a:r>
            <a:endParaRPr lang="en-US" sz="1800" dirty="0" smtClean="0"/>
          </a:p>
          <a:p>
            <a:r>
              <a:rPr lang="ru-RU" sz="1800" dirty="0" smtClean="0"/>
              <a:t>В </a:t>
            </a:r>
            <a:r>
              <a:rPr lang="ru-RU" sz="1800" dirty="0"/>
              <a:t>заголовке каж­дой строки указано количество степеней свободы. Например, в </a:t>
            </a:r>
            <a:r>
              <a:rPr lang="ru-RU" sz="1800" dirty="0" smtClean="0"/>
              <a:t>таблице </a:t>
            </a:r>
            <a:r>
              <a:rPr lang="ru-RU" sz="1800" dirty="0"/>
              <a:t>показано, как найти площадь фигуры, ограниченной </a:t>
            </a:r>
            <a:r>
              <a:rPr lang="en-US" sz="1800" dirty="0" smtClean="0"/>
              <a:t>t </a:t>
            </a:r>
            <a:r>
              <a:rPr lang="ru-RU" sz="1800" dirty="0" smtClean="0"/>
              <a:t>-</a:t>
            </a:r>
            <a:r>
              <a:rPr lang="en-US" sz="1800" dirty="0" smtClean="0"/>
              <a:t> </a:t>
            </a:r>
            <a:r>
              <a:rPr lang="ru-RU" sz="1800" dirty="0" smtClean="0"/>
              <a:t>распределением</a:t>
            </a:r>
            <a:r>
              <a:rPr lang="ru-RU" sz="1800" dirty="0"/>
              <a:t>, имеющим 99 степеней свободы, и соответ­ствующим значением переменной </a:t>
            </a:r>
            <a:r>
              <a:rPr lang="en-US" sz="1800" dirty="0"/>
              <a:t>t</a:t>
            </a:r>
            <a:r>
              <a:rPr lang="ru-RU" sz="1800" dirty="0"/>
              <a:t>, если необходимо построить интервал, доверительный уро­вень которого равен 95%. </a:t>
            </a:r>
            <a:endParaRPr lang="en-US" sz="1800" dirty="0" smtClean="0"/>
          </a:p>
          <a:p>
            <a:r>
              <a:rPr lang="ru-RU" sz="1800" dirty="0" smtClean="0"/>
              <a:t>Этот </a:t>
            </a:r>
            <a:r>
              <a:rPr lang="ru-RU" sz="1800" dirty="0"/>
              <a:t>доверительный уровень означает, что площадь каждой фигуры, ограниченной хвостами </a:t>
            </a:r>
            <a:r>
              <a:rPr lang="en-US" sz="1800" dirty="0" smtClean="0"/>
              <a:t>t </a:t>
            </a:r>
            <a:r>
              <a:rPr lang="ru-RU" sz="1800" dirty="0" smtClean="0"/>
              <a:t>-распределения</a:t>
            </a:r>
            <a:r>
              <a:rPr lang="ru-RU" sz="1800" dirty="0"/>
              <a:t>, равна 0,025. Найдем пересечение столбца, соответст­вующего величине 0,025, и строки, соответствующей 99 степеням свободы. </a:t>
            </a:r>
            <a:endParaRPr lang="en-US" sz="1800" dirty="0" smtClean="0"/>
          </a:p>
          <a:p>
            <a:r>
              <a:rPr lang="ru-RU" sz="1800" dirty="0" smtClean="0"/>
              <a:t>В </a:t>
            </a:r>
            <a:r>
              <a:rPr lang="ru-RU" sz="1800" dirty="0"/>
              <a:t>этой ячейке запи­сано критическое значение, равное 1,9842. </a:t>
            </a:r>
          </a:p>
        </p:txBody>
      </p:sp>
    </p:spTree>
    <p:extLst>
      <p:ext uri="{BB962C8B-B14F-4D97-AF65-F5344CB8AC3E}">
        <p14:creationId xmlns:p14="http://schemas.microsoft.com/office/powerpoint/2010/main" val="20530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052736"/>
            <a:ext cx="8229600" cy="2304256"/>
          </a:xfrm>
        </p:spPr>
        <p:txBody>
          <a:bodyPr/>
          <a:lstStyle/>
          <a:p>
            <a:pPr marL="109537" indent="0" algn="ctr">
              <a:buNone/>
            </a:pPr>
            <a:r>
              <a:rPr lang="ru-RU" sz="2400" dirty="0" smtClean="0"/>
              <a:t>Распределение </a:t>
            </a:r>
            <a:r>
              <a:rPr lang="ru-RU" sz="2400" dirty="0"/>
              <a:t>Стьюдента с 99 сте­пенями </a:t>
            </a:r>
            <a:r>
              <a:rPr lang="ru-RU" sz="2400" dirty="0" smtClean="0"/>
              <a:t>свободы</a:t>
            </a:r>
            <a:endParaRPr lang="en-US" sz="2400" dirty="0" smtClean="0"/>
          </a:p>
          <a:p>
            <a:pPr marL="109537" indent="0" algn="just">
              <a:buNone/>
            </a:pPr>
            <a:r>
              <a:rPr lang="ru-RU" sz="2000" dirty="0"/>
              <a:t>Поскольку </a:t>
            </a:r>
            <a:r>
              <a:rPr lang="en-US" sz="2000" dirty="0"/>
              <a:t>t </a:t>
            </a:r>
            <a:r>
              <a:rPr lang="ru-RU" sz="2000" dirty="0"/>
              <a:t>-</a:t>
            </a:r>
            <a:r>
              <a:rPr lang="en-US" sz="2000" dirty="0"/>
              <a:t> </a:t>
            </a:r>
            <a:r>
              <a:rPr lang="ru-RU" sz="2000" dirty="0"/>
              <a:t>распределение является симметрич­ным и его математическое ожидание равно 0, площади, ограниченной правым хвостом, соот­ветствует величина +1,9842, а площади, ограниченной левым хвостом, соответствует величина -1,9842. Величина 1,9842 означает следующее: вероятность того, что величина </a:t>
            </a:r>
            <a:r>
              <a:rPr lang="en-US" sz="2000" dirty="0"/>
              <a:t>t</a:t>
            </a:r>
            <a:r>
              <a:rPr lang="en-US" sz="2000" b="1" i="1" dirty="0"/>
              <a:t> </a:t>
            </a:r>
            <a:r>
              <a:rPr lang="ru-RU" sz="2000" dirty="0"/>
              <a:t>превосходит +1,9842, равна</a:t>
            </a:r>
            <a:r>
              <a:rPr lang="en-US" sz="2000" dirty="0"/>
              <a:t> </a:t>
            </a:r>
            <a:r>
              <a:rPr lang="ru-RU" sz="2000" dirty="0"/>
              <a:t>0,025, т.е. 2,5%.</a:t>
            </a:r>
          </a:p>
          <a:p>
            <a:pPr marL="109537" indent="0" algn="just">
              <a:buNone/>
            </a:pP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369506"/>
            <a:ext cx="5976664" cy="337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76064"/>
          </a:xfrm>
        </p:spPr>
        <p:txBody>
          <a:bodyPr/>
          <a:lstStyle/>
          <a:p>
            <a:pPr algn="ctr"/>
            <a:r>
              <a:rPr lang="ru-RU" sz="2800" b="1" dirty="0" smtClean="0"/>
              <a:t>Распределение Стьюдента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92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413792"/>
          </a:xfrm>
        </p:spPr>
        <p:txBody>
          <a:bodyPr/>
          <a:lstStyle/>
          <a:p>
            <a:pPr algn="ctr"/>
            <a:r>
              <a:rPr lang="ru-RU" sz="3200" b="1" dirty="0"/>
              <a:t>Степени </a:t>
            </a:r>
            <a:r>
              <a:rPr lang="ru-RU" sz="3200" b="1" dirty="0" smtClean="0"/>
              <a:t>свободы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8435280" cy="5521102"/>
              </a:xfrm>
            </p:spPr>
            <p:txBody>
              <a:bodyPr/>
              <a:lstStyle/>
              <a:p>
                <a:r>
                  <a:rPr lang="ru-RU" sz="2000" dirty="0" smtClean="0"/>
                  <a:t>Для </a:t>
                </a:r>
                <a:r>
                  <a:rPr lang="ru-RU" sz="2000" dirty="0"/>
                  <a:t>вычисления выборочной дисперсии </a:t>
                </a:r>
                <a:r>
                  <a:rPr lang="en-US" sz="2000" i="1" dirty="0"/>
                  <a:t>S</a:t>
                </a:r>
                <a:r>
                  <a:rPr lang="ru-RU" sz="2000" i="1" baseline="30000" dirty="0"/>
                  <a:t>2</a:t>
                </a:r>
                <a:r>
                  <a:rPr lang="ru-RU" sz="2000" i="1" dirty="0"/>
                  <a:t> </a:t>
                </a:r>
                <a:r>
                  <a:rPr lang="ru-RU" sz="2000" dirty="0"/>
                  <a:t>необходимо вычислить </a:t>
                </a:r>
                <a:r>
                  <a:rPr lang="ru-RU" sz="2000" dirty="0" smtClean="0"/>
                  <a:t>величину</a:t>
                </a:r>
              </a:p>
              <a:p>
                <a:endParaRPr lang="ru-RU" sz="2000" dirty="0"/>
              </a:p>
              <a:p>
                <a:r>
                  <a:rPr lang="ru-RU" sz="2000" dirty="0" smtClean="0"/>
                  <a:t>Таким </a:t>
                </a:r>
                <a:r>
                  <a:rPr lang="ru-RU" sz="2000" dirty="0"/>
                  <a:t>образом, для вычисления выборочной дисперсии необходимо знать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ru-RU" sz="2000" b="1" i="1" dirty="0"/>
                          <m:t>X</m:t>
                        </m:r>
                      </m:e>
                    </m:acc>
                  </m:oMath>
                </a14:m>
                <a:r>
                  <a:rPr lang="ru-RU" sz="2000" b="1" i="1" dirty="0" smtClean="0"/>
                  <a:t> </a:t>
                </a:r>
                <a:r>
                  <a:rPr lang="ru-RU" sz="2000" dirty="0"/>
                  <a:t>. Следова­тельно, мы можем варьировать лишь </a:t>
                </a:r>
                <a:r>
                  <a:rPr lang="ru-RU" sz="2000" b="1" i="1" dirty="0"/>
                  <a:t>п</a:t>
                </a:r>
                <a:r>
                  <a:rPr lang="ru-RU" sz="2000" i="1" dirty="0"/>
                  <a:t>-1 </a:t>
                </a:r>
                <a:r>
                  <a:rPr lang="ru-RU" sz="2000" dirty="0"/>
                  <a:t>выборочных значений. Это означает, что ве­личина обладает </a:t>
                </a:r>
                <a:r>
                  <a:rPr lang="ru-RU" sz="2000" b="1" i="1" dirty="0"/>
                  <a:t>п</a:t>
                </a:r>
                <a:r>
                  <a:rPr lang="ru-RU" sz="2000" i="1" dirty="0"/>
                  <a:t>-1 </a:t>
                </a:r>
                <a:r>
                  <a:rPr lang="ru-RU" sz="2000" dirty="0"/>
                  <a:t>степенями свободы.</a:t>
                </a:r>
              </a:p>
              <a:p>
                <a:r>
                  <a:rPr lang="ru-RU" sz="2000" dirty="0"/>
                  <a:t>Допустим, например, что выборка состоит из 5 чисел, а ее выборочное среднее равно 20. Сколько разных значений необходимо знать для того, чтобы однозначно определить остальные? Если </a:t>
                </a:r>
                <a:r>
                  <a:rPr lang="ru-RU" sz="2000" b="1" i="1" dirty="0"/>
                  <a:t>п </a:t>
                </a:r>
                <a:r>
                  <a:rPr lang="ru-RU" sz="2000" b="1" i="1" dirty="0" smtClean="0"/>
                  <a:t>= </a:t>
                </a:r>
                <a:r>
                  <a:rPr lang="ru-RU" sz="2000" dirty="0"/>
                  <a:t>5 и </a:t>
                </a:r>
                <a:r>
                  <a:rPr lang="ru-RU" sz="2000" b="1" i="1" dirty="0"/>
                  <a:t>X </a:t>
                </a:r>
                <a:r>
                  <a:rPr lang="ru-RU" sz="2000" b="1" i="1" dirty="0" smtClean="0"/>
                  <a:t>= </a:t>
                </a:r>
                <a:r>
                  <a:rPr lang="ru-RU" sz="2000" dirty="0"/>
                  <a:t>20, </a:t>
                </a:r>
                <a:r>
                  <a:rPr lang="ru-RU" sz="2000" dirty="0" smtClean="0"/>
                  <a:t>то</a:t>
                </a:r>
              </a:p>
              <a:p>
                <a:r>
                  <a:rPr lang="ru-RU" sz="2000" dirty="0" smtClean="0"/>
                  <a:t>поскольку</a:t>
                </a:r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r>
                  <a:rPr lang="ru-RU" sz="2000" dirty="0" smtClean="0"/>
                  <a:t>Таким </a:t>
                </a:r>
                <a:r>
                  <a:rPr lang="ru-RU" sz="2000" dirty="0"/>
                  <a:t>образом, если известны четыре величины, пятое значение уже </a:t>
                </a:r>
                <a:r>
                  <a:rPr lang="ru-RU" sz="2000" b="1" i="1" dirty="0"/>
                  <a:t>не </a:t>
                </a:r>
                <a:r>
                  <a:rPr lang="ru-RU" sz="2000" dirty="0"/>
                  <a:t>свободно, поскольку сумма должна быть равна 100. Например, если нам известны величины 18, 24, 19 и 16, пятая величина должна быть равной 23, поскольку сумма равна 100.</a:t>
                </a:r>
              </a:p>
              <a:p>
                <a:endParaRPr lang="ru-RU" sz="2000" dirty="0"/>
              </a:p>
              <a:p>
                <a:endParaRPr lang="en-US" sz="2000" dirty="0" smtClean="0"/>
              </a:p>
              <a:p>
                <a:endParaRPr lang="ru-RU" sz="2000" dirty="0"/>
              </a:p>
              <a:p>
                <a:endParaRPr lang="ru-RU" sz="2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8435280" cy="5521102"/>
              </a:xfrm>
              <a:blipFill rotWithShape="1">
                <a:blip r:embed="rId2"/>
                <a:stretch>
                  <a:fillRect t="-552" r="-10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64"/>
          <a:stretch/>
        </p:blipFill>
        <p:spPr bwMode="auto">
          <a:xfrm>
            <a:off x="3347864" y="1340768"/>
            <a:ext cx="1872208" cy="76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7"/>
          <a:stretch/>
        </p:blipFill>
        <p:spPr bwMode="auto">
          <a:xfrm>
            <a:off x="3377073" y="4355296"/>
            <a:ext cx="1492736" cy="700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005064"/>
            <a:ext cx="1492736" cy="722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8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576064"/>
          </a:xfrm>
        </p:spPr>
        <p:txBody>
          <a:bodyPr/>
          <a:lstStyle/>
          <a:p>
            <a:pPr algn="ctr"/>
            <a:r>
              <a:rPr lang="ru-RU" sz="1600" b="1" dirty="0"/>
              <a:t>ПОСТРОЕНИЕ ДОВЕРИТЕЛЬНОГО ИНТЕРВАЛА ДЛЯ МАТЕМАТИЧЕСКОГО ОЖИДАНИЯ ГЕНЕРАЛЬНОЙ СОВОКУПНОСТИ ПРИ НЕИЗВЕСТНОМ СТАНДАРТНОМ ОТКЛОНЕНИИ</a:t>
            </a:r>
            <a:endParaRPr lang="ru-RU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700808"/>
                <a:ext cx="8568952" cy="4824536"/>
              </a:xfrm>
            </p:spPr>
            <p:txBody>
              <a:bodyPr/>
              <a:lstStyle/>
              <a:p>
                <a:r>
                  <a:rPr lang="ru-RU" sz="2000" dirty="0" smtClean="0"/>
                  <a:t>Рассмотрим формулу для вычисления интервала, содержащего математическое ожидание при неизвестном стандартном отклонении с вероятностью (1 - </a:t>
                </a:r>
                <a:r>
                  <a:rPr lang="el-GR" sz="2000" dirty="0" smtClean="0"/>
                  <a:t>α</a:t>
                </a:r>
                <a:r>
                  <a:rPr lang="ru-RU" sz="2000" dirty="0" smtClean="0"/>
                  <a:t>) х 100</a:t>
                </a:r>
                <a:r>
                  <a:rPr lang="ru-RU" sz="2000" dirty="0"/>
                  <a:t>% </a:t>
                </a:r>
                <a:r>
                  <a:rPr lang="ru-RU" sz="2000" dirty="0" smtClean="0"/>
                  <a:t>.</a:t>
                </a:r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 smtClean="0"/>
              </a:p>
              <a:p>
                <a:r>
                  <a:rPr lang="ru-RU" sz="2000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r>
                  <a:rPr lang="ru-RU" sz="2000" dirty="0"/>
                  <a:t>— критическое значение </a:t>
                </a:r>
                <a:r>
                  <a:rPr lang="en-US" sz="2000" dirty="0"/>
                  <a:t>t</a:t>
                </a:r>
                <a:r>
                  <a:rPr lang="ru-RU" sz="2000" dirty="0"/>
                  <a:t>-распределения с </a:t>
                </a:r>
                <a:r>
                  <a:rPr lang="en-US" sz="2000" dirty="0" smtClean="0"/>
                  <a:t>n </a:t>
                </a:r>
                <a:r>
                  <a:rPr lang="ru-RU" sz="2000" dirty="0" smtClean="0"/>
                  <a:t>-</a:t>
                </a:r>
                <a:r>
                  <a:rPr lang="en-US" sz="2000" dirty="0" smtClean="0"/>
                  <a:t> </a:t>
                </a:r>
                <a:r>
                  <a:rPr lang="ru-RU" sz="2000" dirty="0" smtClean="0"/>
                  <a:t>1</a:t>
                </a:r>
                <a:r>
                  <a:rPr lang="ru-RU" sz="2000" i="1" dirty="0" smtClean="0"/>
                  <a:t> </a:t>
                </a:r>
                <a:r>
                  <a:rPr lang="ru-RU" sz="2000" dirty="0"/>
                  <a:t>степенями свободы, соответст­вующее площади, ограниченной правым хвостом и равной </a:t>
                </a:r>
                <a:r>
                  <a:rPr lang="el-GR" sz="2000" dirty="0" smtClean="0"/>
                  <a:t>α</a:t>
                </a:r>
                <a:r>
                  <a:rPr lang="ru-RU" sz="2000" dirty="0" smtClean="0"/>
                  <a:t>/2</a:t>
                </a:r>
                <a:r>
                  <a:rPr lang="ru-RU" sz="2000" dirty="0"/>
                  <a:t>.</a:t>
                </a:r>
              </a:p>
              <a:p>
                <a:endParaRPr lang="ru-RU" sz="2000" dirty="0"/>
              </a:p>
              <a:p>
                <a:endParaRPr lang="ru-RU" sz="2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700808"/>
                <a:ext cx="8568952" cy="4824536"/>
              </a:xfrm>
              <a:blipFill rotWithShape="1">
                <a:blip r:embed="rId3"/>
                <a:stretch>
                  <a:fillRect t="-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061403"/>
              </p:ext>
            </p:extLst>
          </p:nvPr>
        </p:nvGraphicFramePr>
        <p:xfrm>
          <a:off x="3131841" y="2847305"/>
          <a:ext cx="1872208" cy="950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4" imgW="927000" imgH="469800" progId="Equation.DSMT4">
                  <p:embed/>
                </p:oleObj>
              </mc:Choice>
              <mc:Fallback>
                <p:oleObj name="Equation" r:id="rId4" imgW="927000" imgH="469800" progId="Equation.DSMT4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1" y="2847305"/>
                        <a:ext cx="1872208" cy="9500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533719"/>
              </p:ext>
            </p:extLst>
          </p:nvPr>
        </p:nvGraphicFramePr>
        <p:xfrm>
          <a:off x="1785938" y="3789363"/>
          <a:ext cx="4564062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6" imgW="2260440" imgH="469800" progId="Equation.DSMT4">
                  <p:embed/>
                </p:oleObj>
              </mc:Choice>
              <mc:Fallback>
                <p:oleObj name="Equation" r:id="rId6" imgW="2260440" imgH="469800" progId="Equation.DSMT4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38" y="3789363"/>
                        <a:ext cx="4564062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696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29816"/>
          </a:xfrm>
        </p:spPr>
        <p:txBody>
          <a:bodyPr/>
          <a:lstStyle/>
          <a:p>
            <a:pPr algn="ctr"/>
            <a:r>
              <a:rPr lang="ru-RU" sz="3200" dirty="0" smtClean="0"/>
              <a:t>Пример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21102"/>
          </a:xfrm>
        </p:spPr>
        <p:txBody>
          <a:bodyPr/>
          <a:lstStyle/>
          <a:p>
            <a:r>
              <a:rPr lang="ru-RU" sz="2000" dirty="0" smtClean="0"/>
              <a:t>Промышленная </a:t>
            </a:r>
            <a:r>
              <a:rPr lang="ru-RU" sz="2000" dirty="0"/>
              <a:t>компания </a:t>
            </a:r>
            <a:r>
              <a:rPr lang="ru-RU" sz="2000" dirty="0" smtClean="0"/>
              <a:t>производит </a:t>
            </a:r>
            <a:r>
              <a:rPr lang="ru-RU" sz="2000" dirty="0"/>
              <a:t>электрические изо­ляторы. Если во время работы изолятор выходит из строя, происходит короткое за­мыкание. Чтобы проверить прочность изолятора, компания проводит испытания, в ходе которых определяется максимальная сила, необходимая для разрушения изо­лятора. Сила измеряется в фунтах нагрузки, приводящей к разрушению изолятора. В </a:t>
            </a:r>
            <a:r>
              <a:rPr lang="ru-RU" sz="2000" dirty="0" smtClean="0"/>
              <a:t>таблице </a:t>
            </a:r>
            <a:r>
              <a:rPr lang="ru-RU" sz="2000" dirty="0"/>
              <a:t>приведены результаты 30 </a:t>
            </a:r>
            <a:r>
              <a:rPr lang="ru-RU" sz="2000" dirty="0" smtClean="0"/>
              <a:t>экспериментов</a:t>
            </a:r>
          </a:p>
          <a:p>
            <a:r>
              <a:rPr lang="ru-RU" sz="2000" dirty="0"/>
              <a:t>Сила (в фунтах), необходимая для разрушения </a:t>
            </a:r>
            <a:r>
              <a:rPr lang="ru-RU" sz="2000" dirty="0" smtClean="0"/>
              <a:t>изолятора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Постройте </a:t>
            </a:r>
            <a:r>
              <a:rPr lang="ru-RU" sz="2000" dirty="0"/>
              <a:t>интервал, содержащий математическое ожидание генеральной совокуп­ности величин силы, необходимой для разрушения изолятора, доверительный уро­вень которого равен 95%.</a:t>
            </a:r>
          </a:p>
          <a:p>
            <a:endParaRPr lang="ru-RU" sz="2000" dirty="0" smtClean="0"/>
          </a:p>
          <a:p>
            <a:pPr marL="109537" indent="0" algn="r">
              <a:buNone/>
            </a:pP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1 фунт =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0,45359237 кг (1 кг = 2,2046 фунта)</a:t>
            </a:r>
          </a:p>
          <a:p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88" y="3710075"/>
            <a:ext cx="7789044" cy="1087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73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485800"/>
          </a:xfrm>
        </p:spPr>
        <p:txBody>
          <a:bodyPr/>
          <a:lstStyle/>
          <a:p>
            <a:pPr algn="ctr"/>
            <a:r>
              <a:rPr lang="ru-RU" sz="3200" dirty="0" smtClean="0"/>
              <a:t>Решение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44016" y="908720"/>
                <a:ext cx="8892480" cy="5665118"/>
              </a:xfrm>
            </p:spPr>
            <p:txBody>
              <a:bodyPr/>
              <a:lstStyle/>
              <a:p>
                <a:r>
                  <a:rPr lang="ru-RU" sz="2000" dirty="0" smtClean="0"/>
                  <a:t>Находим выборочное </a:t>
                </a:r>
                <a:r>
                  <a:rPr lang="ru-RU" sz="2000" dirty="0"/>
                  <a:t>среднее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ru-RU" sz="2000" i="1" dirty="0"/>
                          <m:t>X</m:t>
                        </m:r>
                      </m:e>
                    </m:acc>
                  </m:oMath>
                </a14:m>
                <a:r>
                  <a:rPr lang="ru-RU" sz="2000" b="1" i="1" dirty="0"/>
                  <a:t> </a:t>
                </a:r>
                <a:r>
                  <a:rPr lang="ru-RU" sz="2000" dirty="0" smtClean="0"/>
                  <a:t> </a:t>
                </a:r>
                <a:r>
                  <a:rPr lang="ru-RU" sz="2000" dirty="0"/>
                  <a:t>=1 723,4 </a:t>
                </a:r>
                <a:r>
                  <a:rPr lang="ru-RU" sz="2000" dirty="0" smtClean="0"/>
                  <a:t>фунта и </a:t>
                </a:r>
                <a:r>
                  <a:rPr lang="ru-RU" sz="2000" dirty="0"/>
                  <a:t>выборочное стандартное отклонение </a:t>
                </a:r>
                <a:r>
                  <a:rPr lang="ru-RU" sz="2000" dirty="0" smtClean="0"/>
                  <a:t>S </a:t>
                </a:r>
                <a:r>
                  <a:rPr lang="ru-RU" sz="2000" dirty="0"/>
                  <a:t>= 89,55 фунта</a:t>
                </a:r>
                <a:r>
                  <a:rPr lang="ru-RU" sz="2000" dirty="0" smtClean="0"/>
                  <a:t>.</a:t>
                </a:r>
              </a:p>
              <a:p>
                <a:r>
                  <a:rPr lang="ru-RU" sz="2000" dirty="0"/>
                  <a:t>Чтобы вычислить нижнюю и верхнюю границы доверительного интервала с помо­щью </a:t>
                </a:r>
                <a:r>
                  <a:rPr lang="ru-RU" sz="2000" dirty="0" smtClean="0"/>
                  <a:t>формулы, </a:t>
                </a:r>
                <a:r>
                  <a:rPr lang="ru-RU" sz="2000" dirty="0"/>
                  <a:t>необходимо определить критическое значение </a:t>
                </a:r>
                <a:r>
                  <a:rPr lang="en-US" sz="2000" dirty="0" smtClean="0"/>
                  <a:t>t</a:t>
                </a:r>
                <a:r>
                  <a:rPr lang="ru-RU" sz="2000" dirty="0" smtClean="0"/>
                  <a:t>-распределения </a:t>
                </a:r>
                <a:r>
                  <a:rPr lang="ru-RU" sz="2000" dirty="0"/>
                  <a:t>с 29 степенями свободы для площади, равной 0,025. </a:t>
                </a:r>
                <a:endParaRPr lang="en-US" sz="2000" dirty="0" smtClean="0"/>
              </a:p>
              <a:p>
                <a:r>
                  <a:rPr lang="ru-RU" sz="2000" dirty="0" smtClean="0"/>
                  <a:t>Из таблицы, </a:t>
                </a:r>
                <a:r>
                  <a:rPr lang="ru-RU" sz="2000" dirty="0"/>
                  <a:t>крити­ческое значение </a:t>
                </a:r>
                <a:r>
                  <a:rPr lang="en-US" sz="2000" i="1" dirty="0"/>
                  <a:t>t</a:t>
                </a:r>
                <a:r>
                  <a:rPr lang="en-US" sz="2000" i="1" baseline="-25000" dirty="0"/>
                  <a:t>29</a:t>
                </a:r>
                <a:r>
                  <a:rPr lang="en-US" sz="2000" i="1" dirty="0"/>
                  <a:t> </a:t>
                </a:r>
                <a:r>
                  <a:rPr lang="ru-RU" sz="2000" dirty="0"/>
                  <a:t>= 2,0452.</a:t>
                </a:r>
              </a:p>
              <a:p>
                <a:r>
                  <a:rPr lang="ru-RU" sz="2000" dirty="0"/>
                  <a:t>Итак,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ru-RU" sz="2000" i="1" dirty="0"/>
                          <m:t>X</m:t>
                        </m:r>
                      </m:e>
                    </m:acc>
                  </m:oMath>
                </a14:m>
                <a:r>
                  <a:rPr lang="ru-RU" sz="2000" b="1" i="1" dirty="0"/>
                  <a:t> </a:t>
                </a:r>
                <a:r>
                  <a:rPr lang="ru-RU" sz="2000" dirty="0"/>
                  <a:t>=1 723,4, </a:t>
                </a:r>
                <a:r>
                  <a:rPr lang="en-US" sz="2000" dirty="0"/>
                  <a:t>S </a:t>
                </a:r>
                <a:r>
                  <a:rPr lang="ru-RU" sz="2000" dirty="0"/>
                  <a:t>= 89,55, </a:t>
                </a:r>
                <a:r>
                  <a:rPr lang="ru-RU" sz="2000" i="1" dirty="0"/>
                  <a:t>п </a:t>
                </a:r>
                <a:r>
                  <a:rPr lang="ru-RU" sz="2000" dirty="0"/>
                  <a:t>= 30 и </a:t>
                </a:r>
                <a:r>
                  <a:rPr lang="en-US" sz="2000" i="1" dirty="0"/>
                  <a:t>t</a:t>
                </a:r>
                <a:r>
                  <a:rPr lang="ru-RU" sz="2000" i="1" baseline="-25000" dirty="0"/>
                  <a:t>29</a:t>
                </a:r>
                <a:r>
                  <a:rPr lang="ru-RU" sz="2000" i="1" dirty="0"/>
                  <a:t> = </a:t>
                </a:r>
                <a:r>
                  <a:rPr lang="ru-RU" sz="2000" dirty="0" smtClean="0"/>
                  <a:t>2,0452</a:t>
                </a:r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r>
                  <a:rPr lang="ru-RU" sz="2000" dirty="0" smtClean="0"/>
                  <a:t>Вероятность </a:t>
                </a:r>
                <a:r>
                  <a:rPr lang="ru-RU" sz="2000" dirty="0"/>
                  <a:t>того, что средняя величина силы разрушения изолятора находится в интервале от 1 689,96 до 1 756,84, равна 95%. </a:t>
                </a:r>
                <a:endParaRPr lang="ru-RU" sz="2000" dirty="0" smtClean="0"/>
              </a:p>
              <a:p>
                <a:r>
                  <a:rPr lang="ru-RU" sz="2000" dirty="0" smtClean="0"/>
                  <a:t>Корректность </a:t>
                </a:r>
                <a:r>
                  <a:rPr lang="ru-RU" sz="2000" dirty="0"/>
                  <a:t>этих дове­рительных интервалов зависит от того, насколько распределение генеральной сово­купности близко к нормальному. </a:t>
                </a:r>
                <a:r>
                  <a:rPr lang="ru-RU" sz="2000" dirty="0" smtClean="0"/>
                  <a:t>Требование </a:t>
                </a:r>
                <a:r>
                  <a:rPr lang="ru-RU" sz="2000" dirty="0"/>
                  <a:t>о большом объеме вы­борки можно ослабить. </a:t>
                </a:r>
                <a:endParaRPr lang="ru-RU" sz="2000" dirty="0" smtClean="0"/>
              </a:p>
              <a:p>
                <a:r>
                  <a:rPr lang="ru-RU" sz="2000" dirty="0" smtClean="0"/>
                  <a:t>Т. </a:t>
                </a:r>
                <a:r>
                  <a:rPr lang="ru-RU" sz="2000" dirty="0"/>
                  <a:t>о</a:t>
                </a:r>
                <a:r>
                  <a:rPr lang="ru-RU" sz="2000" dirty="0" smtClean="0"/>
                  <a:t>., </a:t>
                </a:r>
                <a:r>
                  <a:rPr lang="ru-RU" sz="2000" dirty="0"/>
                  <a:t>если объем выборки равен 30, предположе­ние о нормальном распределении остается правдоподобным, даже если распределе­ние силы разрушения слегка асимметрично.</a:t>
                </a:r>
              </a:p>
              <a:p>
                <a:endParaRPr lang="ru-RU" sz="2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016" y="908720"/>
                <a:ext cx="8892480" cy="5665118"/>
              </a:xfrm>
              <a:blipFill rotWithShape="1">
                <a:blip r:embed="rId2"/>
                <a:stretch>
                  <a:fillRect t="-538" r="-1097" b="-64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157" y="3284984"/>
            <a:ext cx="5274147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3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485800"/>
          </a:xfrm>
        </p:spPr>
        <p:txBody>
          <a:bodyPr/>
          <a:lstStyle/>
          <a:p>
            <a:pPr algn="ctr"/>
            <a:r>
              <a:rPr lang="ru-RU" sz="2800" b="1" dirty="0" smtClean="0"/>
              <a:t>Задание</a:t>
            </a:r>
            <a:endParaRPr lang="ru-RU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229600" cy="5112568"/>
              </a:xfrm>
            </p:spPr>
            <p:txBody>
              <a:bodyPr/>
              <a:lstStyle/>
              <a:p>
                <a:pPr marL="109537" indent="0">
                  <a:buNone/>
                </a:pPr>
                <a:r>
                  <a:rPr lang="ru-RU" sz="2000" dirty="0" smtClean="0"/>
                  <a:t>1. Определите </a:t>
                </a:r>
                <a:r>
                  <a:rPr lang="ru-RU" sz="2000" dirty="0"/>
                  <a:t>критическое значение </a:t>
                </a:r>
                <a:r>
                  <a:rPr lang="en-US" sz="2000" i="1" dirty="0"/>
                  <a:t>t </a:t>
                </a:r>
                <a:r>
                  <a:rPr lang="ru-RU" sz="2000" dirty="0"/>
                  <a:t>при следующих данных.</a:t>
                </a:r>
              </a:p>
              <a:p>
                <a:pPr lvl="0"/>
                <a:r>
                  <a:rPr lang="ru-RU" sz="2000" i="1" dirty="0" smtClean="0"/>
                  <a:t>1-</a:t>
                </a:r>
                <a:r>
                  <a:rPr lang="el-GR" sz="2000" i="1" dirty="0" smtClean="0"/>
                  <a:t>α</a:t>
                </a:r>
                <a:r>
                  <a:rPr lang="ru-RU" sz="2000" i="1" dirty="0" smtClean="0"/>
                  <a:t> </a:t>
                </a:r>
                <a:r>
                  <a:rPr lang="ru-RU" sz="2000" i="1" dirty="0"/>
                  <a:t>= 0,95, п = 10.</a:t>
                </a:r>
              </a:p>
              <a:p>
                <a:pPr lvl="0"/>
                <a:r>
                  <a:rPr lang="ru-RU" sz="2000" i="1" dirty="0" smtClean="0"/>
                  <a:t>1-</a:t>
                </a:r>
                <a:r>
                  <a:rPr lang="el-GR" sz="2000" i="1" dirty="0"/>
                  <a:t> α </a:t>
                </a:r>
                <a:r>
                  <a:rPr lang="ru-RU" sz="2000" i="1" dirty="0" smtClean="0"/>
                  <a:t>= </a:t>
                </a:r>
                <a:r>
                  <a:rPr lang="ru-RU" sz="2000" i="1" dirty="0"/>
                  <a:t>0,99, </a:t>
                </a:r>
                <a:r>
                  <a:rPr lang="en-US" sz="2000" i="1" dirty="0"/>
                  <a:t> </a:t>
                </a:r>
                <a:r>
                  <a:rPr lang="en-US" sz="2000" i="1" dirty="0" smtClean="0"/>
                  <a:t>n</a:t>
                </a:r>
                <a:r>
                  <a:rPr lang="ru-RU" sz="2000" i="1" dirty="0" smtClean="0"/>
                  <a:t> </a:t>
                </a:r>
                <a:r>
                  <a:rPr lang="ru-RU" sz="2000" i="1" dirty="0"/>
                  <a:t>= 10.</a:t>
                </a:r>
              </a:p>
              <a:p>
                <a:pPr lvl="0"/>
                <a:r>
                  <a:rPr lang="ru-RU" sz="2000" i="1" dirty="0" smtClean="0"/>
                  <a:t>1-</a:t>
                </a:r>
                <a:r>
                  <a:rPr lang="el-GR" sz="2000" i="1" dirty="0"/>
                  <a:t> α</a:t>
                </a:r>
                <a:r>
                  <a:rPr lang="ru-RU" sz="2000" i="1" dirty="0" smtClean="0"/>
                  <a:t> </a:t>
                </a:r>
                <a:r>
                  <a:rPr lang="ru-RU" sz="2000" i="1" dirty="0"/>
                  <a:t>= </a:t>
                </a:r>
                <a:r>
                  <a:rPr lang="ru-RU" sz="2000" i="1" dirty="0" smtClean="0"/>
                  <a:t>0,95,</a:t>
                </a:r>
                <a:r>
                  <a:rPr lang="en-US" sz="2000" i="1" dirty="0" smtClean="0"/>
                  <a:t> n</a:t>
                </a:r>
                <a:r>
                  <a:rPr lang="ru-RU" sz="2000" i="1" dirty="0" smtClean="0"/>
                  <a:t>= </a:t>
                </a:r>
                <a:r>
                  <a:rPr lang="ru-RU" sz="2000" i="1" dirty="0"/>
                  <a:t>32.</a:t>
                </a:r>
              </a:p>
              <a:p>
                <a:pPr lvl="0"/>
                <a:r>
                  <a:rPr lang="ru-RU" sz="2000" i="1" dirty="0" smtClean="0"/>
                  <a:t>1-</a:t>
                </a:r>
                <a:r>
                  <a:rPr lang="el-GR" sz="2000" i="1" dirty="0"/>
                  <a:t> α </a:t>
                </a:r>
                <a:r>
                  <a:rPr lang="ru-RU" sz="2000" i="1" dirty="0" smtClean="0"/>
                  <a:t>= 0,95,</a:t>
                </a:r>
                <a:r>
                  <a:rPr lang="en-US" sz="2000" i="1" dirty="0" smtClean="0"/>
                  <a:t> n</a:t>
                </a:r>
                <a:r>
                  <a:rPr lang="ru-RU" sz="2000" i="1" dirty="0" smtClean="0"/>
                  <a:t>= </a:t>
                </a:r>
                <a:r>
                  <a:rPr lang="ru-RU" sz="2000" i="1" dirty="0"/>
                  <a:t>65.</a:t>
                </a:r>
              </a:p>
              <a:p>
                <a:pPr lvl="0"/>
                <a:r>
                  <a:rPr lang="ru-RU" sz="2000" i="1" dirty="0" smtClean="0"/>
                  <a:t>1-</a:t>
                </a:r>
                <a:r>
                  <a:rPr lang="el-GR" sz="2000" i="1" dirty="0"/>
                  <a:t> α</a:t>
                </a:r>
                <a:r>
                  <a:rPr lang="ru-RU" sz="2000" i="1" dirty="0" smtClean="0"/>
                  <a:t> </a:t>
                </a:r>
                <a:r>
                  <a:rPr lang="ru-RU" sz="2000" i="1" dirty="0"/>
                  <a:t>= 0,90, </a:t>
                </a:r>
                <a:r>
                  <a:rPr lang="en-US" sz="2000" i="1" dirty="0"/>
                  <a:t> </a:t>
                </a:r>
                <a:r>
                  <a:rPr lang="en-US" sz="2000" i="1" dirty="0" smtClean="0"/>
                  <a:t>n</a:t>
                </a:r>
                <a:r>
                  <a:rPr lang="ru-RU" sz="2000" i="1" dirty="0" smtClean="0"/>
                  <a:t> </a:t>
                </a:r>
                <a:r>
                  <a:rPr lang="ru-RU" sz="2000" i="1" dirty="0"/>
                  <a:t>= 16.</a:t>
                </a:r>
              </a:p>
              <a:p>
                <a:endParaRPr lang="ru-RU" sz="2000" dirty="0"/>
              </a:p>
              <a:p>
                <a:pPr marL="109537" lvl="0" indent="0">
                  <a:buNone/>
                </a:pPr>
                <a:r>
                  <a:rPr lang="ru-RU" sz="2000" dirty="0" smtClean="0"/>
                  <a:t>2. Предположим</a:t>
                </a:r>
                <a:r>
                  <a:rPr lang="ru-RU" sz="2000" dirty="0"/>
                  <a:t>, что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2000" b="0" i="1" smtClean="0">
                            <a:latin typeface="Cambria Math"/>
                          </a:rPr>
                          <m:t>Х</m:t>
                        </m:r>
                      </m:e>
                    </m:acc>
                  </m:oMath>
                </a14:m>
                <a:r>
                  <a:rPr lang="ru-RU" sz="2000" dirty="0" smtClean="0"/>
                  <a:t>= </a:t>
                </a:r>
                <a:r>
                  <a:rPr lang="ru-RU" sz="2000" dirty="0"/>
                  <a:t>75, </a:t>
                </a:r>
                <a:r>
                  <a:rPr lang="en-US" sz="2000" dirty="0"/>
                  <a:t>S </a:t>
                </a:r>
                <a:r>
                  <a:rPr lang="ru-RU" sz="2000" dirty="0"/>
                  <a:t>= 24, </a:t>
                </a:r>
                <a:r>
                  <a:rPr lang="ru-RU" sz="2000" b="1" i="1" dirty="0"/>
                  <a:t>п </a:t>
                </a:r>
                <a:r>
                  <a:rPr lang="ru-RU" sz="2000" dirty="0"/>
                  <a:t>= 36, и генеральная совокупность является нор­мально распределенной. Постройте интервал, содержащий математическое ожида­ние генеральной совокупности, доверительный уровень которого равен 95</a:t>
                </a:r>
                <a:r>
                  <a:rPr lang="ru-RU" sz="2000" dirty="0" smtClean="0"/>
                  <a:t>%.</a:t>
                </a:r>
              </a:p>
              <a:p>
                <a:pPr marL="109537" indent="0">
                  <a:buNone/>
                </a:pPr>
                <a:r>
                  <a:rPr lang="ru-RU" sz="2000" dirty="0" smtClean="0"/>
                  <a:t>3. </a:t>
                </a:r>
                <a:r>
                  <a:rPr lang="ru-RU" sz="2000" dirty="0"/>
                  <a:t>Предположим, что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2000" b="0" i="1" smtClean="0">
                            <a:latin typeface="Cambria Math"/>
                          </a:rPr>
                          <m:t>Х</m:t>
                        </m:r>
                      </m:e>
                    </m:acc>
                  </m:oMath>
                </a14:m>
                <a:r>
                  <a:rPr lang="ru-RU" sz="2000" dirty="0" smtClean="0"/>
                  <a:t>=50</a:t>
                </a:r>
                <a:r>
                  <a:rPr lang="ru-RU" sz="2000" dirty="0"/>
                  <a:t>, </a:t>
                </a:r>
                <a:r>
                  <a:rPr lang="en-US" sz="2000" dirty="0"/>
                  <a:t>S</a:t>
                </a:r>
                <a:r>
                  <a:rPr lang="ru-RU" sz="2000" dirty="0"/>
                  <a:t> = 15, </a:t>
                </a:r>
                <a:r>
                  <a:rPr lang="ru-RU" sz="2000" b="1" i="1" dirty="0"/>
                  <a:t>п </a:t>
                </a:r>
                <a:r>
                  <a:rPr lang="ru-RU" sz="2000" dirty="0"/>
                  <a:t>= 16, и генеральная совокупность является нормально распределенной. Постройте интервал, содержащий математическое ожи­дание генеральной совокупности, доверительный уровень которого равен 99%.</a:t>
                </a:r>
              </a:p>
              <a:p>
                <a:pPr marL="109537" lvl="0" indent="0">
                  <a:buNone/>
                </a:pPr>
                <a:endParaRPr lang="ru-RU" sz="2000" dirty="0"/>
              </a:p>
              <a:p>
                <a:endParaRPr lang="ru-RU" sz="2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229600" cy="5112568"/>
              </a:xfrm>
              <a:blipFill rotWithShape="1">
                <a:blip r:embed="rId2"/>
                <a:stretch>
                  <a:fillRect t="-5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250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1700808"/>
            <a:ext cx="7772400" cy="1642467"/>
          </a:xfrm>
        </p:spPr>
        <p:txBody>
          <a:bodyPr/>
          <a:lstStyle/>
          <a:p>
            <a:pPr algn="ctr"/>
            <a:r>
              <a:rPr lang="ru-RU" sz="2400" dirty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ПОСТРОЕНИЕ ДОВЕРИТЕЛЬНОГО ИНТЕРВАЛА</a:t>
            </a:r>
            <a:br>
              <a:rPr lang="ru-RU" sz="2400" dirty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</a:br>
            <a:r>
              <a:rPr lang="ru-RU" sz="2400" dirty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ДЛЯ </a:t>
            </a:r>
            <a:r>
              <a:rPr lang="ru-RU" sz="24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ДОЛИ ПРИЗНАКА В ГЕНЕРАЛЬНОЙ СОВОКУПНОСТИ</a:t>
            </a:r>
            <a:endParaRPr lang="ru-RU" sz="2400" dirty="0">
              <a:ln w="1270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506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29816"/>
          </a:xfrm>
        </p:spPr>
        <p:txBody>
          <a:bodyPr/>
          <a:lstStyle/>
          <a:p>
            <a:pPr algn="ctr"/>
            <a:r>
              <a:rPr lang="ru-RU" sz="1600" b="1" dirty="0"/>
              <a:t>ПОСТРОЕНИЕ ДОВЕРИТЕЛЬНОГО ИНТЕРВАЛА ДЛЯ ДОЛИ ПРИЗНАКА В ГЕНЕРАЛЬНОЙ </a:t>
            </a:r>
            <a:r>
              <a:rPr lang="ru-RU" sz="1600" b="1" dirty="0" smtClean="0"/>
              <a:t>СОВОКУПНОСТИ</a:t>
            </a:r>
            <a:endParaRPr lang="ru-RU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196752"/>
                <a:ext cx="8712968" cy="5544616"/>
              </a:xfrm>
            </p:spPr>
            <p:txBody>
              <a:bodyPr/>
              <a:lstStyle/>
              <a:p>
                <a:pPr marL="109537" indent="0">
                  <a:buNone/>
                </a:pPr>
                <a:r>
                  <a:rPr lang="ru-RU" sz="2000" dirty="0" smtClean="0"/>
                  <a:t>Позволяет </a:t>
                </a:r>
                <a:r>
                  <a:rPr lang="ru-RU" sz="2000" dirty="0"/>
                  <a:t>оценить долю признака в генеральной совокупности </a:t>
                </a:r>
                <a:r>
                  <a:rPr lang="ru-RU" sz="2000" b="1" i="1" dirty="0"/>
                  <a:t>р </a:t>
                </a:r>
                <a:r>
                  <a:rPr lang="ru-RU" sz="2000" dirty="0"/>
                  <a:t>с по­мощью выборочной доли </a:t>
                </a:r>
                <a:r>
                  <a:rPr lang="ru-RU" sz="2000" b="1" i="1" dirty="0" smtClean="0"/>
                  <a:t>р</a:t>
                </a:r>
                <a:r>
                  <a:rPr lang="en-US" sz="2000" b="1" i="1" baseline="-25000" dirty="0" err="1"/>
                  <a:t>S</a:t>
                </a:r>
                <a:r>
                  <a:rPr lang="ru-RU" sz="2000" b="1" i="1" dirty="0" smtClean="0"/>
                  <a:t> </a:t>
                </a:r>
                <a:r>
                  <a:rPr lang="ru-RU" sz="2000" b="1" i="1" dirty="0"/>
                  <a:t>= Х/п. </a:t>
                </a:r>
                <a:endParaRPr lang="ru-RU" sz="2000" b="1" i="1" dirty="0" smtClean="0"/>
              </a:p>
              <a:p>
                <a:pPr marL="109537" indent="0">
                  <a:buNone/>
                </a:pPr>
                <a:r>
                  <a:rPr lang="ru-RU" sz="2000" dirty="0" smtClean="0"/>
                  <a:t>  Если </a:t>
                </a:r>
                <a:r>
                  <a:rPr lang="ru-RU" sz="2000" dirty="0"/>
                  <a:t>величины </a:t>
                </a:r>
                <a:r>
                  <a:rPr lang="ru-RU" sz="2000" b="1" i="1" dirty="0" err="1"/>
                  <a:t>пр</a:t>
                </a:r>
                <a:r>
                  <a:rPr lang="ru-RU" sz="2000" b="1" i="1" dirty="0"/>
                  <a:t> </a:t>
                </a:r>
                <a:r>
                  <a:rPr lang="ru-RU" sz="2000" dirty="0"/>
                  <a:t>и </a:t>
                </a:r>
                <a:r>
                  <a:rPr lang="ru-RU" sz="2000" b="1" i="1" dirty="0"/>
                  <a:t>п</a:t>
                </a:r>
                <a:r>
                  <a:rPr lang="ru-RU" sz="2000" i="1" dirty="0"/>
                  <a:t>(1</a:t>
                </a:r>
                <a:r>
                  <a:rPr lang="ru-RU" sz="2000" b="1" i="1" dirty="0"/>
                  <a:t>-р) </a:t>
                </a:r>
                <a:r>
                  <a:rPr lang="ru-RU" sz="2000" dirty="0"/>
                  <a:t>превышают число 5, биномиальное распределение можно аппроксимировать нормальным. </a:t>
                </a:r>
                <a:endParaRPr lang="ru-RU" sz="2000" dirty="0" smtClean="0"/>
              </a:p>
              <a:p>
                <a:pPr marL="109537" indent="0">
                  <a:buNone/>
                </a:pPr>
                <a:r>
                  <a:rPr lang="ru-RU" sz="2000" dirty="0" smtClean="0"/>
                  <a:t>  Следовательно</a:t>
                </a:r>
                <a:r>
                  <a:rPr lang="ru-RU" sz="2000" dirty="0"/>
                  <a:t>, для оценки доли признака в генеральной совокупности </a:t>
                </a:r>
                <a:r>
                  <a:rPr lang="ru-RU" sz="2000" b="1" i="1" dirty="0"/>
                  <a:t>р </a:t>
                </a:r>
                <a:r>
                  <a:rPr lang="ru-RU" sz="2000" dirty="0"/>
                  <a:t>можно построить интервал, доверительный уровень которого равен </a:t>
                </a:r>
                <a:endParaRPr lang="ru-RU" sz="2000" dirty="0" smtClean="0"/>
              </a:p>
              <a:p>
                <a:pPr marL="109537" indent="0">
                  <a:buNone/>
                </a:pPr>
                <a:r>
                  <a:rPr lang="ru-RU" sz="2000" dirty="0" smtClean="0"/>
                  <a:t>(1  -</a:t>
                </a:r>
                <a:r>
                  <a:rPr lang="el-GR" sz="2000" dirty="0" smtClean="0"/>
                  <a:t>α</a:t>
                </a:r>
                <a:r>
                  <a:rPr lang="ru-RU" sz="2000" dirty="0" smtClean="0"/>
                  <a:t>) х 100</a:t>
                </a:r>
                <a:r>
                  <a:rPr lang="ru-RU" sz="2000" dirty="0"/>
                  <a:t>% </a:t>
                </a:r>
                <a:r>
                  <a:rPr lang="ru-RU" sz="2000" dirty="0" smtClean="0"/>
                  <a:t>.</a:t>
                </a:r>
                <a:r>
                  <a:rPr lang="ru-RU" sz="2000" dirty="0"/>
                  <a:t> </a:t>
                </a:r>
                <a:endParaRPr lang="en-US" sz="2000" i="1" dirty="0" smtClean="0">
                  <a:latin typeface="Cambria Math"/>
                </a:endParaRPr>
              </a:p>
              <a:p>
                <a:pPr marL="109537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ru-RU" sz="2000" i="1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𝑍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(1−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 smtClean="0"/>
              </a:p>
              <a:p>
                <a:pPr marL="109537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𝑍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200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</m:e>
                      </m:rad>
                      <m:r>
                        <a:rPr lang="en-US" sz="2000" i="1"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𝑍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(1−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ru-RU" sz="2000" dirty="0" smtClean="0"/>
              </a:p>
              <a:p>
                <a:pPr marL="109537" indent="0">
                  <a:buNone/>
                </a:pPr>
                <a:r>
                  <a:rPr lang="ru-RU" sz="2000" dirty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2000" b="1" i="1" dirty="0" smtClean="0"/>
                  <a:t> </a:t>
                </a:r>
                <a:r>
                  <a:rPr lang="ru-RU" sz="2000" dirty="0"/>
                  <a:t>— выборочная доля признака, равная </a:t>
                </a:r>
                <a:r>
                  <a:rPr lang="ru-RU" sz="2000" b="1" i="1" dirty="0"/>
                  <a:t>Х/п, </a:t>
                </a:r>
                <a:r>
                  <a:rPr lang="ru-RU" sz="2000" dirty="0"/>
                  <a:t>т.е. количеству успехов, деленному на объем выборки, </a:t>
                </a:r>
                <a:r>
                  <a:rPr lang="ru-RU" sz="2000" b="1" i="1" dirty="0"/>
                  <a:t>р </a:t>
                </a:r>
                <a:r>
                  <a:rPr lang="ru-RU" sz="2000" dirty="0"/>
                  <a:t>— доля признака в генеральной совокупности, </a:t>
                </a:r>
                <a:r>
                  <a:rPr lang="en-US" sz="2000" b="1" i="1" dirty="0"/>
                  <a:t>Z </a:t>
                </a:r>
                <a:r>
                  <a:rPr lang="ru-RU" sz="2000" dirty="0"/>
                  <a:t>— критическое значение стандартизованного нормального распределения, </a:t>
                </a:r>
                <a:r>
                  <a:rPr lang="ru-RU" sz="2000" b="1" i="1" dirty="0"/>
                  <a:t>п </a:t>
                </a:r>
                <a:r>
                  <a:rPr lang="ru-RU" sz="2000" dirty="0"/>
                  <a:t>— объем выборки.</a:t>
                </a:r>
              </a:p>
              <a:p>
                <a:pPr marL="109537" indent="0">
                  <a:buNone/>
                </a:pPr>
                <a:endParaRPr lang="ru-RU" sz="2000" dirty="0"/>
              </a:p>
              <a:p>
                <a:endParaRPr lang="ru-RU" sz="2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196752"/>
                <a:ext cx="8712968" cy="5544616"/>
              </a:xfrm>
              <a:blipFill rotWithShape="1">
                <a:blip r:embed="rId2"/>
                <a:stretch>
                  <a:fillRect t="-549" r="-9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337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97152"/>
            <a:ext cx="744343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341784"/>
          </a:xfrm>
        </p:spPr>
        <p:txBody>
          <a:bodyPr/>
          <a:lstStyle/>
          <a:p>
            <a:pPr algn="ctr"/>
            <a:r>
              <a:rPr lang="ru-RU" sz="3200" dirty="0" smtClean="0"/>
              <a:t>Пример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328592"/>
          </a:xfrm>
        </p:spPr>
        <p:txBody>
          <a:bodyPr/>
          <a:lstStyle/>
          <a:p>
            <a:r>
              <a:rPr lang="ru-RU" sz="2000" dirty="0" smtClean="0"/>
              <a:t>Требуется </a:t>
            </a:r>
            <a:r>
              <a:rPr lang="ru-RU" sz="2000" dirty="0"/>
              <a:t>определить частоту </a:t>
            </a:r>
            <a:r>
              <a:rPr lang="ru-RU" sz="2000" dirty="0" smtClean="0"/>
              <a:t>ошибок. </a:t>
            </a:r>
          </a:p>
          <a:p>
            <a:r>
              <a:rPr lang="ru-RU" sz="2000" dirty="0" smtClean="0"/>
              <a:t>Для </a:t>
            </a:r>
            <a:r>
              <a:rPr lang="ru-RU" sz="2000" dirty="0"/>
              <a:t>этого можно построить 95%-доверительный интервал, содержащий долю </a:t>
            </a:r>
            <a:r>
              <a:rPr lang="ru-RU" sz="2000" dirty="0" smtClean="0"/>
              <a:t>ошибочно заполненных протоколов испытаний  </a:t>
            </a:r>
            <a:r>
              <a:rPr lang="ru-RU" sz="2000" dirty="0"/>
              <a:t>в генеральной совокупности всех </a:t>
            </a:r>
            <a:r>
              <a:rPr lang="ru-RU" sz="2000" dirty="0" smtClean="0"/>
              <a:t>протоколов испытаний.</a:t>
            </a:r>
          </a:p>
          <a:p>
            <a:r>
              <a:rPr lang="ru-RU" sz="2000" dirty="0" smtClean="0"/>
              <a:t>Предположим</a:t>
            </a:r>
            <a:r>
              <a:rPr lang="ru-RU" sz="2000" dirty="0"/>
              <a:t>, что из информационной системы извлечена выборка, состоя­щая из 100 </a:t>
            </a:r>
            <a:r>
              <a:rPr lang="ru-RU" sz="2000" dirty="0" smtClean="0"/>
              <a:t>протоколов, </a:t>
            </a:r>
            <a:r>
              <a:rPr lang="ru-RU" sz="2000" dirty="0"/>
              <a:t>заполненных в течение последнего месяца. </a:t>
            </a:r>
            <a:endParaRPr lang="ru-RU" sz="2000" dirty="0" smtClean="0"/>
          </a:p>
          <a:p>
            <a:r>
              <a:rPr lang="ru-RU" sz="2000" dirty="0" smtClean="0"/>
              <a:t>Допустим</a:t>
            </a:r>
            <a:r>
              <a:rPr lang="ru-RU" sz="2000" dirty="0"/>
              <a:t>, что 10 из </a:t>
            </a:r>
            <a:r>
              <a:rPr lang="ru-RU" sz="2000" dirty="0" smtClean="0"/>
              <a:t>них составлены </a:t>
            </a:r>
            <a:r>
              <a:rPr lang="ru-RU" sz="2000" dirty="0"/>
              <a:t>с ошибками. </a:t>
            </a:r>
            <a:endParaRPr lang="ru-RU" sz="2000" dirty="0" smtClean="0"/>
          </a:p>
          <a:p>
            <a:r>
              <a:rPr lang="ru-RU" sz="2000" dirty="0" smtClean="0"/>
              <a:t>Таким </a:t>
            </a:r>
            <a:r>
              <a:rPr lang="ru-RU" sz="2000" dirty="0"/>
              <a:t>образом, </a:t>
            </a:r>
            <a:r>
              <a:rPr lang="ru-RU" sz="2000" i="1" dirty="0" smtClean="0"/>
              <a:t>р</a:t>
            </a:r>
            <a:r>
              <a:rPr lang="en-US" sz="1200" i="1" dirty="0" smtClean="0"/>
              <a:t>S</a:t>
            </a:r>
            <a:r>
              <a:rPr lang="ru-RU" sz="2000" i="1" dirty="0" smtClean="0"/>
              <a:t>= </a:t>
            </a:r>
            <a:r>
              <a:rPr lang="ru-RU" sz="2000" dirty="0"/>
              <a:t>10/100 = 0,10. </a:t>
            </a:r>
            <a:endParaRPr lang="ru-RU" sz="2000" dirty="0" smtClean="0"/>
          </a:p>
          <a:p>
            <a:r>
              <a:rPr lang="ru-RU" sz="2000" dirty="0" smtClean="0"/>
              <a:t>Довери­тельному </a:t>
            </a:r>
            <a:r>
              <a:rPr lang="ru-RU" sz="2000" dirty="0"/>
              <a:t>уровню 95% соответствует критическое значение </a:t>
            </a:r>
            <a:r>
              <a:rPr lang="en-US" sz="2000" i="1" dirty="0"/>
              <a:t>Z</a:t>
            </a:r>
            <a:r>
              <a:rPr lang="ru-RU" sz="2000" i="1" dirty="0"/>
              <a:t>= </a:t>
            </a:r>
            <a:r>
              <a:rPr lang="ru-RU" sz="2000" dirty="0"/>
              <a:t>1,96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Таким </a:t>
            </a:r>
            <a:r>
              <a:rPr lang="ru-RU" sz="2000" dirty="0"/>
              <a:t>образом, вероятность того, что от 4,12 до 15,88% </a:t>
            </a:r>
            <a:r>
              <a:rPr lang="ru-RU" sz="2000" dirty="0" smtClean="0"/>
              <a:t>протоколов </a:t>
            </a:r>
            <a:r>
              <a:rPr lang="ru-RU" sz="2000" dirty="0"/>
              <a:t>содержат ошиб­ки, равна 95%.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828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341784"/>
          </a:xfrm>
        </p:spPr>
        <p:txBody>
          <a:bodyPr/>
          <a:lstStyle/>
          <a:p>
            <a:pPr algn="ctr"/>
            <a:r>
              <a:rPr lang="ru-RU" sz="3200" dirty="0" smtClean="0"/>
              <a:t>Пример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3168352"/>
          </a:xfrm>
        </p:spPr>
        <p:txBody>
          <a:bodyPr/>
          <a:lstStyle/>
          <a:p>
            <a:endParaRPr lang="ru-RU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73" y="1484784"/>
            <a:ext cx="8840809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800" y="566124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6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485800"/>
          </a:xfrm>
        </p:spPr>
        <p:txBody>
          <a:bodyPr/>
          <a:lstStyle/>
          <a:p>
            <a:pPr algn="ctr"/>
            <a:r>
              <a:rPr lang="ru-RU" sz="2800" b="1" dirty="0" smtClean="0"/>
              <a:t>Задание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/>
          <a:lstStyle/>
          <a:p>
            <a:pPr marL="109537" lvl="0" indent="0">
              <a:buNone/>
            </a:pPr>
            <a:r>
              <a:rPr lang="ru-RU" sz="2400" dirty="0" smtClean="0"/>
              <a:t>1. Вычислите </a:t>
            </a:r>
            <a:r>
              <a:rPr lang="ru-RU" sz="2400" dirty="0"/>
              <a:t>95</a:t>
            </a:r>
            <a:r>
              <a:rPr lang="ru-RU" sz="2400" dirty="0" smtClean="0"/>
              <a:t>%-</a:t>
            </a:r>
            <a:r>
              <a:rPr lang="ru-RU" sz="2400" dirty="0" err="1" smtClean="0"/>
              <a:t>ый</a:t>
            </a:r>
            <a:r>
              <a:rPr lang="ru-RU" sz="2400" dirty="0" smtClean="0"/>
              <a:t> </a:t>
            </a:r>
            <a:r>
              <a:rPr lang="ru-RU" sz="2400" dirty="0"/>
              <a:t>доверительный интервал, содержащий долю признака в ге­неральной совокупности, если </a:t>
            </a:r>
            <a:r>
              <a:rPr lang="ru-RU" sz="2400" i="1" dirty="0"/>
              <a:t>п </a:t>
            </a:r>
            <a:r>
              <a:rPr lang="ru-RU" sz="2400" dirty="0"/>
              <a:t>= 200, а </a:t>
            </a:r>
            <a:r>
              <a:rPr lang="ru-RU" sz="2400" i="1" dirty="0"/>
              <a:t>X = </a:t>
            </a:r>
            <a:r>
              <a:rPr lang="ru-RU" sz="2400" dirty="0"/>
              <a:t>50</a:t>
            </a:r>
            <a:r>
              <a:rPr lang="ru-RU" sz="2400" dirty="0" smtClean="0"/>
              <a:t>.</a:t>
            </a:r>
          </a:p>
          <a:p>
            <a:pPr marL="109537" lvl="0" indent="0">
              <a:buNone/>
            </a:pPr>
            <a:endParaRPr lang="ru-RU" sz="2400" dirty="0"/>
          </a:p>
          <a:p>
            <a:pPr marL="109537" lvl="0" indent="0">
              <a:buNone/>
            </a:pPr>
            <a:r>
              <a:rPr lang="ru-RU" sz="2400" dirty="0" smtClean="0"/>
              <a:t>2. Вычислите </a:t>
            </a:r>
            <a:r>
              <a:rPr lang="ru-RU" sz="2400" dirty="0"/>
              <a:t>99% </a:t>
            </a:r>
            <a:r>
              <a:rPr lang="ru-RU" sz="2400" dirty="0" smtClean="0"/>
              <a:t>-</a:t>
            </a:r>
            <a:r>
              <a:rPr lang="ru-RU" sz="2400" dirty="0" err="1" smtClean="0"/>
              <a:t>ый</a:t>
            </a:r>
            <a:r>
              <a:rPr lang="ru-RU" sz="2400" dirty="0" smtClean="0"/>
              <a:t> </a:t>
            </a:r>
            <a:r>
              <a:rPr lang="ru-RU" sz="2400" dirty="0"/>
              <a:t>доверительный интервал, содержащий долю признака в ге­неральной совокупности, если </a:t>
            </a:r>
            <a:r>
              <a:rPr lang="ru-RU" sz="2400" i="1" dirty="0"/>
              <a:t>п </a:t>
            </a:r>
            <a:r>
              <a:rPr lang="ru-RU" sz="2400" dirty="0"/>
              <a:t>= 400, а </a:t>
            </a:r>
            <a:r>
              <a:rPr lang="ru-RU" sz="2400" i="1" dirty="0"/>
              <a:t>X </a:t>
            </a:r>
            <a:r>
              <a:rPr lang="ru-RU" sz="2400" dirty="0"/>
              <a:t>= 25.</a:t>
            </a:r>
          </a:p>
          <a:p>
            <a:pPr marL="109537" lvl="0" indent="0">
              <a:buNone/>
            </a:pP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5547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1700808"/>
            <a:ext cx="7772400" cy="1642467"/>
          </a:xfrm>
        </p:spPr>
        <p:txBody>
          <a:bodyPr/>
          <a:lstStyle/>
          <a:p>
            <a:pPr algn="ctr"/>
            <a:r>
              <a:rPr lang="ru-RU" sz="24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ОПРЕДЕЛЕНИЕ ОБЪЕМА ВЫБОРКИ</a:t>
            </a:r>
            <a:endParaRPr lang="ru-RU" sz="2400" dirty="0">
              <a:ln w="1270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19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57808"/>
          </a:xfrm>
        </p:spPr>
        <p:txBody>
          <a:bodyPr/>
          <a:lstStyle/>
          <a:p>
            <a:pPr algn="ctr"/>
            <a:r>
              <a:rPr lang="ru-RU" sz="3200" dirty="0" smtClean="0"/>
              <a:t>Введение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305078"/>
          </a:xfrm>
        </p:spPr>
        <p:txBody>
          <a:bodyPr/>
          <a:lstStyle/>
          <a:p>
            <a:r>
              <a:rPr lang="ru-RU" sz="2400" dirty="0"/>
              <a:t>В каждом из рассмотренных примеров мы заранее фиксировали объем выборки, не учитывая ширину доверительного интервала. </a:t>
            </a:r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реальных задачах определить объем выборки довольно сложно. </a:t>
            </a:r>
            <a:endParaRPr lang="ru-RU" sz="2400" dirty="0" smtClean="0"/>
          </a:p>
          <a:p>
            <a:r>
              <a:rPr lang="ru-RU" sz="2400" dirty="0" smtClean="0"/>
              <a:t>Это </a:t>
            </a:r>
            <a:r>
              <a:rPr lang="ru-RU" sz="2400" dirty="0"/>
              <a:t>зависит от наличия финансовых ресурсов, времени и легкости создания выборки. </a:t>
            </a:r>
            <a:endParaRPr lang="ru-RU" sz="2400" dirty="0" smtClean="0"/>
          </a:p>
          <a:p>
            <a:r>
              <a:rPr lang="ru-RU" sz="2400" dirty="0" smtClean="0"/>
              <a:t>Сначала </a:t>
            </a:r>
            <a:r>
              <a:rPr lang="ru-RU" sz="2400" dirty="0"/>
              <a:t>следует выяснить, насколько точной должна быть оценка. </a:t>
            </a:r>
            <a:endParaRPr lang="ru-RU" sz="2400" dirty="0" smtClean="0"/>
          </a:p>
          <a:p>
            <a:r>
              <a:rPr lang="ru-RU" sz="2400" dirty="0" smtClean="0"/>
              <a:t>Следует </a:t>
            </a:r>
            <a:r>
              <a:rPr lang="ru-RU" sz="2400" dirty="0"/>
              <a:t>задать ошибку выборочного исследования, допускаемую при оценке каждого из параметров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Кроме </a:t>
            </a:r>
            <a:r>
              <a:rPr lang="ru-RU" sz="2400" dirty="0"/>
              <a:t>того, необходимо заранее определить довери­тельный уровень оценки истинного параметра генеральной совокупности.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4793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792088"/>
          </a:xfrm>
        </p:spPr>
        <p:txBody>
          <a:bodyPr/>
          <a:lstStyle/>
          <a:p>
            <a:pPr algn="ctr"/>
            <a:r>
              <a:rPr lang="ru-RU" sz="2800" b="1" dirty="0"/>
              <a:t>Определение объема выборки для оценки математического </a:t>
            </a:r>
            <a:r>
              <a:rPr lang="ru-RU" sz="2800" b="1" dirty="0" smtClean="0"/>
              <a:t>ожидания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363272" cy="5017046"/>
          </a:xfrm>
        </p:spPr>
        <p:txBody>
          <a:bodyPr/>
          <a:lstStyle/>
          <a:p>
            <a:r>
              <a:rPr lang="ru-RU" sz="2000" dirty="0"/>
              <a:t>Чтобы определить объем выборки, необходимый для оценки математического ожи­дания генеральной совокупности, следует учесть величину ошибки выборочного иссле­дования и доверительный уровень. Кроме того, необходима дополнительная информа­ция о величине стандартного отклонения.</a:t>
            </a:r>
          </a:p>
          <a:p>
            <a:r>
              <a:rPr lang="ru-RU" sz="2000" dirty="0"/>
              <a:t>Для того чтобы вывести формулу, позволяющую вычислить объем выборки, напом­ним </a:t>
            </a:r>
            <a:r>
              <a:rPr lang="ru-RU" sz="2000" dirty="0" smtClean="0"/>
              <a:t>формулу: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где </a:t>
            </a:r>
            <a:r>
              <a:rPr lang="en-US" sz="2000" i="1" dirty="0"/>
              <a:t>Z </a:t>
            </a:r>
            <a:r>
              <a:rPr lang="ru-RU" sz="2000" dirty="0"/>
              <a:t>— критическое значение случайной величины, имеющей стандартизированное нормальное распределение.</a:t>
            </a:r>
          </a:p>
          <a:p>
            <a:endParaRPr lang="ru-RU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991719"/>
            <a:ext cx="131445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41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24944"/>
            <a:ext cx="1368152" cy="78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792088"/>
          </a:xfrm>
        </p:spPr>
        <p:txBody>
          <a:bodyPr/>
          <a:lstStyle/>
          <a:p>
            <a:pPr algn="ctr"/>
            <a:r>
              <a:rPr lang="ru-RU" sz="2800" b="1" dirty="0"/>
              <a:t>Определение объема выборки для оценки математического </a:t>
            </a:r>
            <a:r>
              <a:rPr lang="ru-RU" sz="2800" b="1" dirty="0" smtClean="0"/>
              <a:t>ожидания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363272" cy="5017046"/>
          </a:xfrm>
        </p:spPr>
        <p:txBody>
          <a:bodyPr/>
          <a:lstStyle/>
          <a:p>
            <a:r>
              <a:rPr lang="ru-RU" sz="2000" dirty="0"/>
              <a:t>Величина, добавляемая и вычитаемая из </a:t>
            </a:r>
            <a:r>
              <a:rPr lang="ru-RU" sz="2000" b="1" i="1" dirty="0"/>
              <a:t>X </a:t>
            </a:r>
            <a:r>
              <a:rPr lang="ru-RU" sz="2000" dirty="0"/>
              <a:t>, равна половине длины интервала. </a:t>
            </a:r>
            <a:endParaRPr lang="ru-RU" sz="2000" dirty="0" smtClean="0"/>
          </a:p>
          <a:p>
            <a:r>
              <a:rPr lang="ru-RU" sz="2000" dirty="0" smtClean="0"/>
              <a:t>Она </a:t>
            </a:r>
            <a:r>
              <a:rPr lang="ru-RU" sz="2000" dirty="0"/>
              <a:t>определяет меру неточности оценки, возникающей вследствие ошибки выборочного ис­следования, которая обозначается символом </a:t>
            </a:r>
            <a:r>
              <a:rPr lang="ru-RU" sz="2000" b="1" i="1" dirty="0"/>
              <a:t>е </a:t>
            </a:r>
            <a:r>
              <a:rPr lang="ru-RU" sz="2000" dirty="0"/>
              <a:t>и вычисляется по </a:t>
            </a:r>
            <a:r>
              <a:rPr lang="ru-RU" sz="2000" dirty="0" smtClean="0"/>
              <a:t>формуле</a:t>
            </a:r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Следовательно</a:t>
            </a:r>
            <a:r>
              <a:rPr lang="ru-RU" sz="2000" dirty="0"/>
              <a:t>, объем выборки </a:t>
            </a:r>
            <a:r>
              <a:rPr lang="ru-RU" sz="2000" b="1" i="1" dirty="0"/>
              <a:t>п </a:t>
            </a:r>
            <a:r>
              <a:rPr lang="ru-RU" sz="2000" dirty="0"/>
              <a:t>определяется по такой формуле.</a:t>
            </a:r>
          </a:p>
          <a:p>
            <a:r>
              <a:rPr lang="ru-RU" sz="2000" dirty="0"/>
              <a:t> Объем выборки равен произведению квадрата величины </a:t>
            </a:r>
            <a:r>
              <a:rPr lang="en-US" sz="2000" i="1" dirty="0"/>
              <a:t>Z </a:t>
            </a:r>
            <a:r>
              <a:rPr lang="ru-RU" sz="2000" dirty="0"/>
              <a:t>на </a:t>
            </a:r>
            <a:r>
              <a:rPr lang="ru-RU" sz="2000" dirty="0" smtClean="0"/>
              <a:t>дисперсию </a:t>
            </a:r>
            <a:r>
              <a:rPr lang="el-GR" sz="2000" dirty="0" smtClean="0"/>
              <a:t>σ</a:t>
            </a:r>
            <a:r>
              <a:rPr lang="ru-RU" sz="2000" baseline="30000" dirty="0" smtClean="0"/>
              <a:t>2</a:t>
            </a:r>
            <a:r>
              <a:rPr lang="ru-RU" sz="2000" dirty="0"/>
              <a:t>, деленно­му на квадрат ошибки выборочного исследования </a:t>
            </a:r>
            <a:r>
              <a:rPr lang="ru-RU" sz="2000" i="1" dirty="0"/>
              <a:t>е:</a:t>
            </a:r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445224"/>
            <a:ext cx="13239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645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792088"/>
          </a:xfrm>
        </p:spPr>
        <p:txBody>
          <a:bodyPr/>
          <a:lstStyle/>
          <a:p>
            <a:pPr algn="ctr"/>
            <a:r>
              <a:rPr lang="ru-RU" sz="2800" b="1" dirty="0"/>
              <a:t>Определение объема выборки для оценки математического </a:t>
            </a:r>
            <a:r>
              <a:rPr lang="ru-RU" sz="2800" b="1" dirty="0" smtClean="0"/>
              <a:t>ожидания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801022"/>
          </a:xfrm>
        </p:spPr>
        <p:txBody>
          <a:bodyPr/>
          <a:lstStyle/>
          <a:p>
            <a:pPr marL="109537" indent="0">
              <a:buNone/>
            </a:pPr>
            <a:r>
              <a:rPr lang="ru-RU" sz="2000" dirty="0"/>
              <a:t>Таким образом, для определения объема выборки необходимо знать три параметра.</a:t>
            </a:r>
          </a:p>
          <a:p>
            <a:pPr lvl="0"/>
            <a:r>
              <a:rPr lang="ru-RU" sz="2000" dirty="0"/>
              <a:t>Требуемый доверительный уровень, который влияет на величину </a:t>
            </a:r>
            <a:r>
              <a:rPr lang="en-US" sz="2000" i="1" dirty="0"/>
              <a:t>Z</a:t>
            </a:r>
            <a:r>
              <a:rPr lang="ru-RU" sz="2000" i="1" dirty="0"/>
              <a:t>, </a:t>
            </a:r>
            <a:r>
              <a:rPr lang="ru-RU" sz="2000" dirty="0"/>
              <a:t>являющую­ся критическим значением стандартизованного нормального распределения</a:t>
            </a:r>
            <a:r>
              <a:rPr lang="ru-RU" sz="2000" dirty="0" smtClean="0"/>
              <a:t>.</a:t>
            </a:r>
            <a:endParaRPr lang="ru-RU" sz="2000" dirty="0"/>
          </a:p>
          <a:p>
            <a:pPr lvl="0"/>
            <a:r>
              <a:rPr lang="ru-RU" sz="2000" dirty="0"/>
              <a:t>Приемлемую ошибку выборочного исследования </a:t>
            </a:r>
            <a:r>
              <a:rPr lang="ru-RU" sz="2000" b="1" i="1" dirty="0"/>
              <a:t>е;</a:t>
            </a:r>
            <a:endParaRPr lang="ru-RU" sz="2000" dirty="0"/>
          </a:p>
          <a:p>
            <a:pPr lvl="0"/>
            <a:r>
              <a:rPr lang="ru-RU" sz="2000" dirty="0"/>
              <a:t>Стандартное отклонение </a:t>
            </a:r>
            <a:r>
              <a:rPr lang="el-GR" sz="2000" dirty="0" smtClean="0"/>
              <a:t>σ</a:t>
            </a:r>
            <a:r>
              <a:rPr lang="ru-RU" sz="2000" dirty="0" smtClean="0"/>
              <a:t>.</a:t>
            </a:r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1600" dirty="0"/>
              <a:t>Для определения размера выборки используется величина </a:t>
            </a:r>
            <a:r>
              <a:rPr lang="en-US" sz="1600" cap="small" dirty="0"/>
              <a:t>Z</a:t>
            </a:r>
            <a:r>
              <a:rPr lang="ru-RU" sz="1600" cap="small" dirty="0"/>
              <a:t>, </a:t>
            </a:r>
            <a:r>
              <a:rPr lang="ru-RU" sz="1600" dirty="0"/>
              <a:t>а не </a:t>
            </a:r>
            <a:r>
              <a:rPr lang="en-US" sz="1600" dirty="0"/>
              <a:t>t</a:t>
            </a:r>
            <a:r>
              <a:rPr lang="ru-RU" sz="1600" dirty="0"/>
              <a:t>, поскольку для вычисления критического значения </a:t>
            </a:r>
            <a:r>
              <a:rPr lang="en-US" sz="1600" dirty="0"/>
              <a:t>t </a:t>
            </a:r>
            <a:r>
              <a:rPr lang="ru-RU" sz="1600" dirty="0"/>
              <a:t>размер выборки необходимо знать заранее. </a:t>
            </a:r>
            <a:endParaRPr lang="ru-RU" sz="1600" dirty="0" smtClean="0"/>
          </a:p>
          <a:p>
            <a:r>
              <a:rPr lang="ru-RU" sz="1600" cap="small" dirty="0" smtClean="0"/>
              <a:t>В </a:t>
            </a:r>
            <a:r>
              <a:rPr lang="ru-RU" sz="1600" dirty="0"/>
              <a:t>большинстве случаев раз­меры выборки позволяют хорошо аппроксимировать </a:t>
            </a:r>
            <a:r>
              <a:rPr lang="en-US" sz="1600" dirty="0"/>
              <a:t>t</a:t>
            </a:r>
            <a:r>
              <a:rPr lang="ru-RU" sz="1600" dirty="0"/>
              <a:t>-распределение стандартизованным нор­мальным распределением.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8095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792088"/>
          </a:xfrm>
        </p:spPr>
        <p:txBody>
          <a:bodyPr/>
          <a:lstStyle/>
          <a:p>
            <a:pPr algn="ctr"/>
            <a:r>
              <a:rPr lang="ru-RU" sz="2800" b="1" dirty="0"/>
              <a:t>Определение объема выборки для оценки математического </a:t>
            </a:r>
            <a:r>
              <a:rPr lang="ru-RU" sz="2800" b="1" dirty="0" smtClean="0"/>
              <a:t>ожидания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4945038"/>
          </a:xfrm>
        </p:spPr>
        <p:txBody>
          <a:bodyPr/>
          <a:lstStyle/>
          <a:p>
            <a:r>
              <a:rPr lang="ru-RU" sz="2000" dirty="0"/>
              <a:t>На практике вычислить эти величины непросто. </a:t>
            </a:r>
            <a:endParaRPr lang="ru-RU" sz="2000" dirty="0" smtClean="0"/>
          </a:p>
          <a:p>
            <a:r>
              <a:rPr lang="ru-RU" sz="2000" dirty="0" smtClean="0"/>
              <a:t>Как </a:t>
            </a:r>
            <a:r>
              <a:rPr lang="ru-RU" sz="2000" dirty="0"/>
              <a:t>определить доверительный уровень и ошибку выборочного исследования? </a:t>
            </a:r>
            <a:endParaRPr lang="ru-RU" sz="2000" dirty="0" smtClean="0"/>
          </a:p>
          <a:p>
            <a:r>
              <a:rPr lang="ru-RU" sz="2000" dirty="0" smtClean="0"/>
              <a:t>Обычно </a:t>
            </a:r>
            <a:r>
              <a:rPr lang="ru-RU" sz="2000" dirty="0"/>
              <a:t>ответить на этот вопрос могут лишь эксперты в предметной области (т.е. люди, понимающие смысл оцениваемых величин). </a:t>
            </a:r>
            <a:endParaRPr lang="ru-RU" sz="2000" dirty="0" smtClean="0"/>
          </a:p>
          <a:p>
            <a:r>
              <a:rPr lang="ru-RU" sz="2000" dirty="0" smtClean="0"/>
              <a:t>Как </a:t>
            </a:r>
            <a:r>
              <a:rPr lang="ru-RU" sz="2000" dirty="0"/>
              <a:t>правило, доверительный уровень равен 95% (в этом случае </a:t>
            </a:r>
            <a:r>
              <a:rPr lang="en-US" sz="2000" i="1" dirty="0"/>
              <a:t>Z</a:t>
            </a:r>
            <a:r>
              <a:rPr lang="ru-RU" sz="2000" i="1" dirty="0"/>
              <a:t>= </a:t>
            </a:r>
            <a:r>
              <a:rPr lang="ru-RU" sz="2000" dirty="0"/>
              <a:t>1,96). </a:t>
            </a:r>
            <a:endParaRPr lang="ru-RU" sz="2000" dirty="0" smtClean="0"/>
          </a:p>
          <a:p>
            <a:r>
              <a:rPr lang="ru-RU" sz="2000" dirty="0" smtClean="0"/>
              <a:t>Ес­ли </a:t>
            </a:r>
            <a:r>
              <a:rPr lang="ru-RU" sz="2000" dirty="0"/>
              <a:t>требуется поднять доверительный уровень, обычно выбирают величину, равную 99%. </a:t>
            </a:r>
            <a:endParaRPr lang="ru-RU" sz="2000" dirty="0" smtClean="0"/>
          </a:p>
          <a:p>
            <a:r>
              <a:rPr lang="ru-RU" sz="2000" dirty="0" smtClean="0"/>
              <a:t>Если </a:t>
            </a:r>
            <a:r>
              <a:rPr lang="ru-RU" sz="2000" dirty="0"/>
              <a:t>можно ограничиться более низким доверительным уровнем, выбирают 90%. </a:t>
            </a:r>
            <a:endParaRPr lang="ru-RU" sz="2000" dirty="0" smtClean="0"/>
          </a:p>
          <a:p>
            <a:r>
              <a:rPr lang="ru-RU" sz="2000" dirty="0" smtClean="0"/>
              <a:t>Любая </a:t>
            </a:r>
            <a:r>
              <a:rPr lang="ru-RU" sz="2000" dirty="0"/>
              <a:t>ошибка </a:t>
            </a:r>
            <a:r>
              <a:rPr lang="ru-RU" sz="2000" dirty="0" smtClean="0"/>
              <a:t>нежелательна. </a:t>
            </a:r>
            <a:r>
              <a:rPr lang="ru-RU" sz="2000" dirty="0"/>
              <a:t>Следует задать такую ошибку, чтобы полученные результаты допускали разумную интерпретацию.</a:t>
            </a:r>
          </a:p>
          <a:p>
            <a:pPr marL="109537" indent="0">
              <a:buNone/>
            </a:pPr>
            <a:endParaRPr lang="ru-RU" sz="16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6258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792088"/>
          </a:xfrm>
        </p:spPr>
        <p:txBody>
          <a:bodyPr/>
          <a:lstStyle/>
          <a:p>
            <a:pPr algn="ctr"/>
            <a:r>
              <a:rPr lang="ru-RU" sz="2800" b="1" dirty="0"/>
              <a:t>Определение объема выборки для оценки математического </a:t>
            </a:r>
            <a:r>
              <a:rPr lang="ru-RU" sz="2800" b="1" dirty="0" smtClean="0"/>
              <a:t>ожидания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4945038"/>
          </a:xfrm>
        </p:spPr>
        <p:txBody>
          <a:bodyPr/>
          <a:lstStyle/>
          <a:p>
            <a:r>
              <a:rPr lang="ru-RU" sz="2000" dirty="0"/>
              <a:t>Кроме доверительного уровня и ошибки выборочного исследования, необходимо знать стандартное отклонение генеральной совокупности. </a:t>
            </a:r>
            <a:r>
              <a:rPr lang="ru-RU" sz="2000" dirty="0" smtClean="0"/>
              <a:t>Этот </a:t>
            </a:r>
            <a:r>
              <a:rPr lang="ru-RU" sz="2000" dirty="0"/>
              <a:t>параметр почти никогда не известен.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некоторых случаях стандартное отклонение генеральной совокупности можно оценить на основе предшествующих исследований.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других си­туациях опытный эксперт может учесть размах выборки и распределение случайной переменной. Например, если генеральная совокупность имеет нормальное распределе­ние, ее размах приближенно равен </a:t>
            </a:r>
            <a:r>
              <a:rPr lang="ru-RU" sz="2000" dirty="0" smtClean="0"/>
              <a:t>6</a:t>
            </a:r>
            <a:r>
              <a:rPr lang="el-GR" sz="2000" dirty="0" smtClean="0"/>
              <a:t>σ</a:t>
            </a:r>
            <a:r>
              <a:rPr lang="ru-RU" sz="2000" dirty="0" smtClean="0"/>
              <a:t> </a:t>
            </a:r>
            <a:r>
              <a:rPr lang="ru-RU" sz="2000" dirty="0"/>
              <a:t>(т.е. ±</a:t>
            </a:r>
            <a:r>
              <a:rPr lang="ru-RU" sz="2000" dirty="0" smtClean="0"/>
              <a:t>3</a:t>
            </a:r>
            <a:r>
              <a:rPr lang="el-GR" sz="2000" dirty="0" smtClean="0"/>
              <a:t>σ</a:t>
            </a:r>
            <a:r>
              <a:rPr lang="ru-RU" sz="2000" dirty="0" smtClean="0"/>
              <a:t> </a:t>
            </a:r>
            <a:r>
              <a:rPr lang="ru-RU" sz="2000" dirty="0"/>
              <a:t>в окрестности математического ожида­ния). Следовательно, стандартное отклонение приближенно равно одной шестой части диапазона. </a:t>
            </a:r>
            <a:endParaRPr lang="ru-RU" sz="2000" dirty="0" smtClean="0"/>
          </a:p>
          <a:p>
            <a:r>
              <a:rPr lang="ru-RU" sz="2000" dirty="0" smtClean="0"/>
              <a:t>Если </a:t>
            </a:r>
            <a:r>
              <a:rPr lang="ru-RU" sz="2000" dirty="0"/>
              <a:t>величину </a:t>
            </a:r>
            <a:r>
              <a:rPr lang="el-GR" sz="2000" dirty="0" smtClean="0"/>
              <a:t>σ</a:t>
            </a:r>
            <a:r>
              <a:rPr lang="ru-RU" sz="2000" dirty="0" smtClean="0"/>
              <a:t> </a:t>
            </a:r>
            <a:r>
              <a:rPr lang="ru-RU" sz="2000" dirty="0"/>
              <a:t>невозможно оценить таким способом, необходимо выпол­нить пилотный проект и вычислить стандартное отклонение по результатам.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1282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341784"/>
          </a:xfrm>
        </p:spPr>
        <p:txBody>
          <a:bodyPr/>
          <a:lstStyle/>
          <a:p>
            <a:pPr algn="ctr"/>
            <a:r>
              <a:rPr lang="ru-RU" sz="3200" dirty="0" smtClean="0"/>
              <a:t>Пример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760640"/>
          </a:xfrm>
        </p:spPr>
        <p:txBody>
          <a:bodyPr/>
          <a:lstStyle/>
          <a:p>
            <a:r>
              <a:rPr lang="ru-RU" sz="1900" dirty="0"/>
              <a:t>Предположим, что из информационной системы извлечена выборка, состоящая из 100 </a:t>
            </a:r>
            <a:r>
              <a:rPr lang="ru-RU" sz="1900" dirty="0" smtClean="0"/>
              <a:t>накладных, </a:t>
            </a:r>
            <a:r>
              <a:rPr lang="ru-RU" sz="1900" dirty="0"/>
              <a:t>заполнен­ных в течение последнего месяца. </a:t>
            </a:r>
            <a:endParaRPr lang="ru-RU" sz="1900" dirty="0" smtClean="0"/>
          </a:p>
          <a:p>
            <a:r>
              <a:rPr lang="ru-RU" sz="1900" dirty="0" smtClean="0"/>
              <a:t>Компания </a:t>
            </a:r>
            <a:r>
              <a:rPr lang="ru-RU" sz="1900" dirty="0"/>
              <a:t>желает построить интервал, содержащий математическое ожидание генеральной совокупности, доверительный уровень которого равен 95% . </a:t>
            </a:r>
            <a:endParaRPr lang="ru-RU" sz="1900" dirty="0" smtClean="0"/>
          </a:p>
          <a:p>
            <a:r>
              <a:rPr lang="ru-RU" sz="1900" dirty="0" smtClean="0"/>
              <a:t>Как </a:t>
            </a:r>
            <a:r>
              <a:rPr lang="ru-RU" sz="1900" dirty="0"/>
              <a:t>был определен объем выборки? Следует ли его уточнить?</a:t>
            </a:r>
          </a:p>
          <a:p>
            <a:r>
              <a:rPr lang="ru-RU" sz="1900" dirty="0"/>
              <a:t>Допустим, что после консультаций с экспертами, работающими в компании, стати­стики установили допустимую ошибку выборочного исследования равной ±5 долл., а доверительный уровень — 95%. </a:t>
            </a:r>
            <a:endParaRPr lang="ru-RU" sz="1900" dirty="0" smtClean="0"/>
          </a:p>
          <a:p>
            <a:r>
              <a:rPr lang="ru-RU" sz="1900" dirty="0" smtClean="0"/>
              <a:t>Результаты </a:t>
            </a:r>
            <a:r>
              <a:rPr lang="ru-RU" sz="1900" dirty="0"/>
              <a:t>предшествующих исследований свиде­тельствуют, что стандартное отклонение генеральной совокупности приближенно равно 25 долл. </a:t>
            </a:r>
            <a:endParaRPr lang="ru-RU" sz="1900" dirty="0" smtClean="0"/>
          </a:p>
          <a:p>
            <a:r>
              <a:rPr lang="ru-RU" sz="1900" dirty="0" smtClean="0"/>
              <a:t>Таким </a:t>
            </a:r>
            <a:r>
              <a:rPr lang="ru-RU" sz="1900" dirty="0"/>
              <a:t>образом, е = 5, </a:t>
            </a:r>
            <a:r>
              <a:rPr lang="el-GR" sz="1900" dirty="0" smtClean="0"/>
              <a:t>σ</a:t>
            </a:r>
            <a:r>
              <a:rPr lang="ru-RU" sz="1900" dirty="0" smtClean="0"/>
              <a:t> </a:t>
            </a:r>
            <a:r>
              <a:rPr lang="ru-RU" sz="1900" dirty="0"/>
              <a:t>= 25 и </a:t>
            </a:r>
            <a:r>
              <a:rPr lang="en-US" sz="1900" dirty="0"/>
              <a:t>Z</a:t>
            </a:r>
            <a:r>
              <a:rPr lang="ru-RU" sz="1900" dirty="0"/>
              <a:t>=</a:t>
            </a:r>
            <a:r>
              <a:rPr lang="en-US" sz="1900" dirty="0"/>
              <a:t>l</a:t>
            </a:r>
            <a:r>
              <a:rPr lang="ru-RU" sz="1900" dirty="0"/>
              <a:t>,96 (что соответствует 95%-ному довери­тельному уровню). По формуле </a:t>
            </a:r>
            <a:r>
              <a:rPr lang="ru-RU" sz="1900" dirty="0" smtClean="0"/>
              <a:t>получаем:</a:t>
            </a:r>
          </a:p>
          <a:p>
            <a:endParaRPr lang="ru-RU" sz="1900" dirty="0"/>
          </a:p>
          <a:p>
            <a:endParaRPr lang="ru-RU" sz="1900" dirty="0" smtClean="0"/>
          </a:p>
          <a:p>
            <a:endParaRPr lang="ru-RU" sz="1900" dirty="0" smtClean="0"/>
          </a:p>
          <a:p>
            <a:r>
              <a:rPr lang="ru-RU" sz="1900" dirty="0" smtClean="0"/>
              <a:t>Следовательно</a:t>
            </a:r>
            <a:r>
              <a:rPr lang="ru-RU" sz="1900" dirty="0"/>
              <a:t>, </a:t>
            </a:r>
            <a:r>
              <a:rPr lang="ru-RU" sz="1900" b="1" i="1" dirty="0"/>
              <a:t>п = </a:t>
            </a:r>
            <a:r>
              <a:rPr lang="ru-RU" sz="1900" dirty="0"/>
              <a:t>97, поскольку дробные результаты, как правило, округляют с из­бытком до ближайшего целого. Таким образом, объем выборки, равный 100, был вы­бран удачно и вполне соответствует требованиям, выдвинутым компанией</a:t>
            </a:r>
            <a:r>
              <a:rPr lang="ru-RU" sz="2000" dirty="0"/>
              <a:t>. </a:t>
            </a:r>
            <a:endParaRPr lang="ru-RU" sz="1900" dirty="0"/>
          </a:p>
          <a:p>
            <a:endParaRPr lang="ru-RU" sz="19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693890"/>
            <a:ext cx="35718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01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341784"/>
          </a:xfrm>
        </p:spPr>
        <p:txBody>
          <a:bodyPr/>
          <a:lstStyle/>
          <a:p>
            <a:pPr algn="ctr"/>
            <a:r>
              <a:rPr lang="ru-RU" sz="3200" dirty="0" smtClean="0"/>
              <a:t>Пример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836712"/>
            <a:ext cx="8892480" cy="5949280"/>
          </a:xfrm>
        </p:spPr>
        <p:txBody>
          <a:bodyPr/>
          <a:lstStyle/>
          <a:p>
            <a:r>
              <a:rPr lang="ru-RU" sz="2000" dirty="0"/>
              <a:t>Предположим, что нам необходимо оценить среднюю силу разрушения изолятора с точностью +25 фунтов и построить 95% -</a:t>
            </a:r>
            <a:r>
              <a:rPr lang="ru-RU" sz="2000" dirty="0" err="1"/>
              <a:t>ный</a:t>
            </a:r>
            <a:r>
              <a:rPr lang="ru-RU" sz="2000" dirty="0"/>
              <a:t> доверительный интервал для этой величины. </a:t>
            </a:r>
            <a:endParaRPr lang="ru-RU" sz="2000" dirty="0" smtClean="0"/>
          </a:p>
          <a:p>
            <a:r>
              <a:rPr lang="ru-RU" sz="2000" dirty="0" smtClean="0"/>
              <a:t>Данные</a:t>
            </a:r>
            <a:r>
              <a:rPr lang="ru-RU" sz="2000" dirty="0"/>
              <a:t>, полученные в предыдущем исследовании, свидетельствуют, что стандартное отклонение равно 100 фунтов. Определите требуе­мый объем выборки.</a:t>
            </a:r>
          </a:p>
          <a:p>
            <a:pPr marL="109537" indent="0">
              <a:buNone/>
            </a:pPr>
            <a:r>
              <a:rPr lang="ru-RU" sz="2000" dirty="0"/>
              <a:t>РЕШЕНИЕ. </a:t>
            </a:r>
            <a:endParaRPr lang="ru-RU" sz="2000" dirty="0" smtClean="0"/>
          </a:p>
          <a:p>
            <a:r>
              <a:rPr lang="ru-RU" sz="2000" dirty="0" smtClean="0"/>
              <a:t>Итак</a:t>
            </a:r>
            <a:r>
              <a:rPr lang="ru-RU" sz="2000" dirty="0"/>
              <a:t>, е = 25</a:t>
            </a:r>
            <a:r>
              <a:rPr lang="ru-RU" sz="2000" dirty="0" smtClean="0"/>
              <a:t>, </a:t>
            </a:r>
            <a:r>
              <a:rPr lang="el-GR" sz="2000" dirty="0" smtClean="0"/>
              <a:t>σ</a:t>
            </a:r>
            <a:r>
              <a:rPr lang="ru-RU" sz="2000" dirty="0" smtClean="0"/>
              <a:t> = 100, а </a:t>
            </a:r>
            <a:r>
              <a:rPr lang="ru-RU" sz="2000" dirty="0"/>
              <a:t>доверительный уровень равен 95% (т.е. </a:t>
            </a:r>
            <a:r>
              <a:rPr lang="en-US" sz="2000" i="1" dirty="0"/>
              <a:t>Z </a:t>
            </a:r>
            <a:r>
              <a:rPr lang="ru-RU" sz="2000" dirty="0"/>
              <a:t>= 1,96).</a:t>
            </a:r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err="1" smtClean="0"/>
              <a:t>Т.о</a:t>
            </a:r>
            <a:r>
              <a:rPr lang="ru-RU" sz="2000" dirty="0" smtClean="0"/>
              <a:t>., </a:t>
            </a:r>
            <a:r>
              <a:rPr lang="ru-RU" sz="2000" b="1" i="1" dirty="0"/>
              <a:t>п </a:t>
            </a:r>
            <a:r>
              <a:rPr lang="ru-RU" sz="2000" dirty="0"/>
              <a:t>= </a:t>
            </a:r>
            <a:r>
              <a:rPr lang="ru-RU" sz="2000" dirty="0" smtClean="0"/>
              <a:t>62,  дробные результаты </a:t>
            </a:r>
            <a:r>
              <a:rPr lang="ru-RU" sz="2000" dirty="0"/>
              <a:t>округляют с избытком до ближайшего целого.</a:t>
            </a:r>
          </a:p>
          <a:p>
            <a:r>
              <a:rPr lang="ru-RU" sz="2000" dirty="0" smtClean="0"/>
              <a:t>При </a:t>
            </a:r>
            <a:r>
              <a:rPr lang="ru-RU" sz="2000" dirty="0"/>
              <a:t>указанных данных объем выборки равен 62, а не 30, как было установлено в </a:t>
            </a:r>
            <a:r>
              <a:rPr lang="ru-RU" sz="2000" dirty="0" smtClean="0"/>
              <a:t>примере. </a:t>
            </a:r>
          </a:p>
          <a:p>
            <a:r>
              <a:rPr lang="ru-RU" sz="2000" dirty="0" smtClean="0"/>
              <a:t>Величина </a:t>
            </a:r>
            <a:r>
              <a:rPr lang="el-GR" sz="2000" dirty="0" smtClean="0"/>
              <a:t>σ</a:t>
            </a:r>
            <a:r>
              <a:rPr lang="ru-RU" sz="2000" dirty="0" smtClean="0"/>
              <a:t> определена </a:t>
            </a:r>
            <a:r>
              <a:rPr lang="ru-RU" sz="2000" dirty="0"/>
              <a:t>на основе прошлогодних наблюдений. Если реальное стандартное отклонение значительно отличается от этой величины, ошибка выборочного исследо­вания окажется </a:t>
            </a:r>
            <a:r>
              <a:rPr lang="ru-RU" sz="2000" dirty="0" smtClean="0"/>
              <a:t> </a:t>
            </a:r>
            <a:r>
              <a:rPr lang="ru-RU" sz="2000" dirty="0"/>
              <a:t>иной.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3573016"/>
            <a:ext cx="369570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45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792088"/>
          </a:xfrm>
        </p:spPr>
        <p:txBody>
          <a:bodyPr/>
          <a:lstStyle/>
          <a:p>
            <a:pPr algn="ctr"/>
            <a:r>
              <a:rPr lang="ru-RU" sz="2800" b="1" dirty="0"/>
              <a:t>Определение объема выборки для оценки доли признака в генеральной </a:t>
            </a:r>
            <a:r>
              <a:rPr lang="ru-RU" sz="2800" b="1" dirty="0" smtClean="0"/>
              <a:t>совокупности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435280" cy="5017046"/>
          </a:xfrm>
        </p:spPr>
        <p:txBody>
          <a:bodyPr/>
          <a:lstStyle/>
          <a:p>
            <a:r>
              <a:rPr lang="ru-RU" sz="2000" dirty="0" smtClean="0"/>
              <a:t>Каким </a:t>
            </a:r>
            <a:r>
              <a:rPr lang="ru-RU" sz="2000" dirty="0" err="1" smtClean="0"/>
              <a:t>д.б</a:t>
            </a:r>
            <a:r>
              <a:rPr lang="ru-RU" sz="2000" dirty="0" smtClean="0"/>
              <a:t>. объем выборки, </a:t>
            </a:r>
            <a:r>
              <a:rPr lang="ru-RU" sz="2000" dirty="0"/>
              <a:t>чтобы построенный интервал имел заданный доверительный уровень? </a:t>
            </a:r>
            <a:endParaRPr lang="ru-RU" sz="2000" dirty="0" smtClean="0"/>
          </a:p>
          <a:p>
            <a:r>
              <a:rPr lang="ru-RU" sz="2000" dirty="0" smtClean="0"/>
              <a:t>Для </a:t>
            </a:r>
            <a:r>
              <a:rPr lang="ru-RU" sz="2000" dirty="0"/>
              <a:t>ответа на этот вопрос применим тот же под­ход, что и при определении объема выборки для оценки математического ожидания.</a:t>
            </a:r>
          </a:p>
          <a:p>
            <a:r>
              <a:rPr lang="ru-RU" sz="2000" dirty="0" smtClean="0"/>
              <a:t>Ошибка </a:t>
            </a:r>
            <a:r>
              <a:rPr lang="ru-RU" sz="2000" dirty="0"/>
              <a:t>выборочного исследования определяется по формуле</a:t>
            </a:r>
            <a:r>
              <a:rPr lang="ru-RU" sz="2000" dirty="0" smtClean="0"/>
              <a:t>:</a:t>
            </a:r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/>
              <a:t>При оценке доли признака величину </a:t>
            </a:r>
            <a:r>
              <a:rPr lang="el-GR" sz="2000" b="1" i="1" dirty="0" smtClean="0"/>
              <a:t>σ</a:t>
            </a:r>
            <a:r>
              <a:rPr lang="ru-RU" sz="2000" b="1" i="1" dirty="0" smtClean="0"/>
              <a:t> </a:t>
            </a:r>
            <a:r>
              <a:rPr lang="ru-RU" sz="2000" dirty="0"/>
              <a:t>следует заменить на </a:t>
            </a:r>
            <a:r>
              <a:rPr lang="ru-RU" sz="2000" dirty="0" smtClean="0"/>
              <a:t>величину</a:t>
            </a:r>
          </a:p>
          <a:p>
            <a:pPr marL="109537" indent="0">
              <a:buNone/>
            </a:pPr>
            <a:r>
              <a:rPr lang="ru-RU" sz="2000" dirty="0" smtClean="0"/>
              <a:t> </a:t>
            </a:r>
          </a:p>
          <a:p>
            <a:pPr marL="109537" indent="0">
              <a:buNone/>
            </a:pPr>
            <a:endParaRPr lang="ru-RU" sz="2000" dirty="0"/>
          </a:p>
          <a:p>
            <a:r>
              <a:rPr lang="ru-RU" sz="2000" dirty="0" smtClean="0"/>
              <a:t>Формула </a:t>
            </a:r>
            <a:r>
              <a:rPr lang="ru-RU" sz="2000" dirty="0"/>
              <a:t>для ошибки выборочного исследования принимает следующий вид:</a:t>
            </a:r>
          </a:p>
          <a:p>
            <a:pPr marL="109537" indent="0">
              <a:buNone/>
            </a:pP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Выражая </a:t>
            </a:r>
            <a:r>
              <a:rPr lang="ru-RU" sz="2000" b="1" i="1" dirty="0"/>
              <a:t>п </a:t>
            </a:r>
            <a:r>
              <a:rPr lang="ru-RU" sz="2000" dirty="0"/>
              <a:t>через остальные величины, получаем следующую формулу</a:t>
            </a:r>
          </a:p>
          <a:p>
            <a:endParaRPr lang="ru-RU" sz="2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87"/>
          <a:stretch/>
        </p:blipFill>
        <p:spPr bwMode="auto">
          <a:xfrm>
            <a:off x="3734941" y="3284984"/>
            <a:ext cx="1341115" cy="591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93096"/>
            <a:ext cx="1152128" cy="476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9200"/>
            <a:ext cx="187220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305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4998"/>
          </a:xfrm>
        </p:spPr>
        <p:txBody>
          <a:bodyPr/>
          <a:lstStyle/>
          <a:p>
            <a:r>
              <a:rPr lang="ru-RU" sz="2000" dirty="0"/>
              <a:t>Объем выборки равен произведению квадрата величины </a:t>
            </a:r>
            <a:r>
              <a:rPr lang="en-US" sz="2000" i="1" dirty="0"/>
              <a:t>Z </a:t>
            </a:r>
            <a:r>
              <a:rPr lang="ru-RU" sz="2000" dirty="0"/>
              <a:t>на </a:t>
            </a:r>
            <a:r>
              <a:rPr lang="ru-RU" sz="2000" i="1" dirty="0"/>
              <a:t>р(1-р), </a:t>
            </a:r>
            <a:r>
              <a:rPr lang="ru-RU" sz="2000" dirty="0"/>
              <a:t>деленному на квадрат ошибки выборочного исследования </a:t>
            </a:r>
            <a:r>
              <a:rPr lang="ru-RU" sz="2000" i="1" dirty="0"/>
              <a:t>е</a:t>
            </a:r>
            <a:r>
              <a:rPr lang="ru-RU" sz="2000" i="1" dirty="0" smtClean="0"/>
              <a:t>:</a:t>
            </a:r>
          </a:p>
          <a:p>
            <a:endParaRPr lang="ru-RU" sz="2000" i="1" dirty="0"/>
          </a:p>
          <a:p>
            <a:endParaRPr lang="ru-RU" sz="2000" i="1" dirty="0" smtClean="0"/>
          </a:p>
          <a:p>
            <a:endParaRPr lang="ru-RU" sz="2000" i="1" dirty="0"/>
          </a:p>
          <a:p>
            <a:pPr marL="109537" indent="0">
              <a:buNone/>
            </a:pPr>
            <a:r>
              <a:rPr lang="ru-RU" sz="2000" dirty="0"/>
              <a:t>Таким образом, для определения объема выборки необходимо знать три параметра.</a:t>
            </a:r>
          </a:p>
          <a:p>
            <a:pPr lvl="0"/>
            <a:r>
              <a:rPr lang="ru-RU" sz="2000" dirty="0"/>
              <a:t>Требуемый доверительный уровень, по которому определяется величина </a:t>
            </a:r>
            <a:r>
              <a:rPr lang="en-US" sz="2000" i="1" dirty="0"/>
              <a:t>Z</a:t>
            </a:r>
            <a:r>
              <a:rPr lang="ru-RU" sz="2000" i="1" dirty="0"/>
              <a:t>.</a:t>
            </a:r>
            <a:endParaRPr lang="ru-RU" sz="2000" dirty="0"/>
          </a:p>
          <a:p>
            <a:pPr lvl="0"/>
            <a:r>
              <a:rPr lang="ru-RU" sz="2000" dirty="0"/>
              <a:t>Допустимую ошибку выборочного исследования </a:t>
            </a:r>
            <a:r>
              <a:rPr lang="ru-RU" sz="2000" i="1" dirty="0"/>
              <a:t>е.</a:t>
            </a:r>
            <a:endParaRPr lang="ru-RU" sz="2000" dirty="0"/>
          </a:p>
          <a:p>
            <a:pPr lvl="0"/>
            <a:r>
              <a:rPr lang="ru-RU" sz="2000" dirty="0"/>
              <a:t>Истинную долю успехов </a:t>
            </a:r>
            <a:r>
              <a:rPr lang="ru-RU" sz="2000" i="1" dirty="0"/>
              <a:t>р.</a:t>
            </a:r>
            <a:endParaRPr lang="ru-RU" sz="2000" dirty="0"/>
          </a:p>
          <a:p>
            <a:endParaRPr lang="ru-RU" sz="2000" dirty="0"/>
          </a:p>
          <a:p>
            <a:endParaRPr lang="ru-RU" sz="20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792088"/>
          </a:xfrm>
        </p:spPr>
        <p:txBody>
          <a:bodyPr/>
          <a:lstStyle/>
          <a:p>
            <a:pPr algn="ctr"/>
            <a:r>
              <a:rPr lang="ru-RU" sz="2800" b="1" dirty="0"/>
              <a:t>Определение объема выборки для оценки доли признака в генеральной </a:t>
            </a:r>
            <a:r>
              <a:rPr lang="ru-RU" sz="2800" b="1" dirty="0" smtClean="0"/>
              <a:t>совокупности</a:t>
            </a:r>
            <a:endParaRPr lang="ru-RU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97267"/>
            <a:ext cx="1974515" cy="78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10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030"/>
          </a:xfrm>
        </p:spPr>
        <p:txBody>
          <a:bodyPr/>
          <a:lstStyle/>
          <a:p>
            <a:r>
              <a:rPr lang="ru-RU" sz="2400" dirty="0"/>
              <a:t>На практике вычислить эти величины нелегко. </a:t>
            </a:r>
            <a:endParaRPr lang="ru-RU" sz="2400" dirty="0" smtClean="0"/>
          </a:p>
          <a:p>
            <a:r>
              <a:rPr lang="ru-RU" sz="2400" dirty="0" smtClean="0"/>
              <a:t>Если </a:t>
            </a:r>
            <a:r>
              <a:rPr lang="ru-RU" sz="2400" dirty="0"/>
              <a:t>известен доверительный уровень, можно вычислить критическое значение стандартизованного нормального распределения </a:t>
            </a:r>
            <a:r>
              <a:rPr lang="en-US" sz="2400" b="1" i="1" dirty="0"/>
              <a:t>Z</a:t>
            </a:r>
            <a:r>
              <a:rPr lang="ru-RU" sz="2400" b="1" i="1" dirty="0"/>
              <a:t>. </a:t>
            </a:r>
            <a:endParaRPr lang="ru-RU" sz="2400" b="1" i="1" dirty="0" smtClean="0"/>
          </a:p>
          <a:p>
            <a:r>
              <a:rPr lang="ru-RU" sz="2400" dirty="0" smtClean="0"/>
              <a:t>Ошибка </a:t>
            </a:r>
            <a:r>
              <a:rPr lang="ru-RU" sz="2400" dirty="0"/>
              <a:t>выборочного исследования </a:t>
            </a:r>
            <a:r>
              <a:rPr lang="ru-RU" sz="2400" b="1" i="1" dirty="0"/>
              <a:t>е </a:t>
            </a:r>
            <a:r>
              <a:rPr lang="ru-RU" sz="2400" dirty="0"/>
              <a:t>определяет точность, с которой оценивается доля успехов в генеральной совокупности. </a:t>
            </a:r>
            <a:endParaRPr lang="ru-RU" sz="2400" dirty="0" smtClean="0"/>
          </a:p>
          <a:p>
            <a:r>
              <a:rPr lang="ru-RU" sz="2400" dirty="0" smtClean="0"/>
              <a:t>Третий </a:t>
            </a:r>
            <a:r>
              <a:rPr lang="ru-RU" sz="2400" dirty="0"/>
              <a:t>параметр — доля успехов в генеральной со­вокупности </a:t>
            </a:r>
            <a:r>
              <a:rPr lang="ru-RU" sz="2400" b="1" i="1" dirty="0"/>
              <a:t>р </a:t>
            </a:r>
            <a:r>
              <a:rPr lang="ru-RU" sz="2400" dirty="0"/>
              <a:t>— это именно тот параметр, который нам необходимо оценить. </a:t>
            </a:r>
            <a:endParaRPr lang="ru-RU" sz="2400" dirty="0" smtClean="0"/>
          </a:p>
          <a:p>
            <a:r>
              <a:rPr lang="ru-RU" sz="2400" dirty="0" smtClean="0"/>
              <a:t>Итак</a:t>
            </a:r>
            <a:r>
              <a:rPr lang="ru-RU" sz="2400" dirty="0"/>
              <a:t>, как оценить диапазон изменения величины </a:t>
            </a:r>
            <a:r>
              <a:rPr lang="ru-RU" sz="2400" b="1" i="1" dirty="0"/>
              <a:t>р </a:t>
            </a:r>
            <a:r>
              <a:rPr lang="ru-RU" sz="2400" dirty="0"/>
              <a:t>по его выборочным значениям</a:t>
            </a:r>
            <a:r>
              <a:rPr lang="ru-RU" sz="2400" dirty="0" smtClean="0"/>
              <a:t>?</a:t>
            </a:r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792088"/>
          </a:xfrm>
        </p:spPr>
        <p:txBody>
          <a:bodyPr/>
          <a:lstStyle/>
          <a:p>
            <a:pPr algn="ctr"/>
            <a:r>
              <a:rPr lang="ru-RU" sz="2800" b="1" dirty="0"/>
              <a:t>Определение объема выборки для оценки доли признака в генеральной </a:t>
            </a:r>
            <a:r>
              <a:rPr lang="ru-RU" sz="2800" b="1" dirty="0" smtClean="0"/>
              <a:t>совокупности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707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256584"/>
          </a:xfrm>
        </p:spPr>
        <p:txBody>
          <a:bodyPr/>
          <a:lstStyle/>
          <a:p>
            <a:r>
              <a:rPr lang="ru-RU" sz="2000" dirty="0"/>
              <a:t>Существуют два способа. </a:t>
            </a:r>
            <a:endParaRPr lang="ru-RU" sz="2000" dirty="0" smtClean="0"/>
          </a:p>
          <a:p>
            <a:r>
              <a:rPr lang="ru-RU" sz="2000" dirty="0" smtClean="0"/>
              <a:t>Во-первых</a:t>
            </a:r>
            <a:r>
              <a:rPr lang="ru-RU" sz="2000" dirty="0"/>
              <a:t>, во многих ситуациях для оценки величины </a:t>
            </a:r>
            <a:r>
              <a:rPr lang="ru-RU" sz="2000" b="1" i="1" dirty="0"/>
              <a:t>р </a:t>
            </a:r>
            <a:r>
              <a:rPr lang="ru-RU" sz="2000" dirty="0"/>
              <a:t>можно использовать результаты предыдущих исследований. </a:t>
            </a:r>
            <a:endParaRPr lang="ru-RU" sz="2000" dirty="0" smtClean="0"/>
          </a:p>
          <a:p>
            <a:r>
              <a:rPr lang="ru-RU" sz="2000" dirty="0" smtClean="0"/>
              <a:t>Во-вторых</a:t>
            </a:r>
            <a:r>
              <a:rPr lang="ru-RU" sz="2000" dirty="0"/>
              <a:t>, если данные о предыдущих исследованиях недоступны, можно попытаться оценить параметр </a:t>
            </a:r>
            <a:r>
              <a:rPr lang="ru-RU" sz="2000" b="1" i="1" dirty="0"/>
              <a:t>р </a:t>
            </a:r>
            <a:r>
              <a:rPr lang="ru-RU" sz="2000" dirty="0"/>
              <a:t>так, чтобы исключить </a:t>
            </a:r>
            <a:r>
              <a:rPr lang="ru-RU" sz="2000" b="1" i="1" dirty="0"/>
              <a:t>недооценку </a:t>
            </a:r>
            <a:r>
              <a:rPr lang="ru-RU" sz="2000" dirty="0"/>
              <a:t>объема выборки. </a:t>
            </a:r>
            <a:endParaRPr lang="ru-RU" sz="2000" dirty="0" smtClean="0"/>
          </a:p>
          <a:p>
            <a:r>
              <a:rPr lang="ru-RU" sz="2000" dirty="0" smtClean="0"/>
              <a:t>В формуле величина </a:t>
            </a:r>
            <a:r>
              <a:rPr lang="ru-RU" sz="2000" b="1" i="1" dirty="0"/>
              <a:t>р</a:t>
            </a:r>
            <a:r>
              <a:rPr lang="ru-RU" sz="2000" i="1" dirty="0"/>
              <a:t>(1</a:t>
            </a:r>
            <a:r>
              <a:rPr lang="ru-RU" sz="2000" b="1" i="1" dirty="0"/>
              <a:t>-р) </a:t>
            </a:r>
            <a:r>
              <a:rPr lang="ru-RU" sz="2000" dirty="0"/>
              <a:t>стоит в числителе. Следовательно, необходимо найти максималь­ное значение этой величины. </a:t>
            </a:r>
            <a:endParaRPr lang="ru-RU" sz="2000" dirty="0" smtClean="0"/>
          </a:p>
          <a:p>
            <a:r>
              <a:rPr lang="ru-RU" sz="2000" dirty="0" smtClean="0"/>
              <a:t>Очевидно</a:t>
            </a:r>
            <a:r>
              <a:rPr lang="ru-RU" sz="2000" dirty="0"/>
              <a:t>, что оно достигается при р = 0,5. </a:t>
            </a:r>
            <a:endParaRPr lang="ru-RU" sz="2000" dirty="0" smtClean="0"/>
          </a:p>
          <a:p>
            <a:r>
              <a:rPr lang="ru-RU" sz="2000" dirty="0" smtClean="0"/>
              <a:t>Таким </a:t>
            </a:r>
            <a:r>
              <a:rPr lang="ru-RU" sz="2000" dirty="0"/>
              <a:t>образом, если доля признака в генеральной совокупности </a:t>
            </a:r>
            <a:r>
              <a:rPr lang="ru-RU" sz="2000" b="1" i="1" dirty="0"/>
              <a:t>р </a:t>
            </a:r>
            <a:r>
              <a:rPr lang="ru-RU" sz="2000" dirty="0"/>
              <a:t>заранее неизвест­на, для определения объема выборки следует задать </a:t>
            </a:r>
            <a:r>
              <a:rPr lang="ru-RU" sz="2000" b="1" i="1" dirty="0"/>
              <a:t>р = </a:t>
            </a:r>
            <a:r>
              <a:rPr lang="ru-RU" sz="2000" dirty="0"/>
              <a:t>0,5. В этом случае объем выбор­ки будет переоценен, что приведет к дополнительным затратам на ее создание. </a:t>
            </a:r>
            <a:endParaRPr lang="ru-RU" sz="2000" dirty="0" smtClean="0"/>
          </a:p>
          <a:p>
            <a:r>
              <a:rPr lang="ru-RU" sz="2000" dirty="0" smtClean="0"/>
              <a:t>Если </a:t>
            </a:r>
            <a:r>
              <a:rPr lang="ru-RU" sz="2000" dirty="0"/>
              <a:t>ис­тинная доля успехов в генеральной совокупности сильно отличается от 0,5, довери­тельный интервал окажется значительно уже, чем требовалось</a:t>
            </a:r>
            <a:r>
              <a:rPr lang="ru-RU" sz="2000" dirty="0" smtClean="0"/>
              <a:t>..</a:t>
            </a:r>
            <a:endParaRPr lang="ru-RU" sz="2000" dirty="0"/>
          </a:p>
          <a:p>
            <a:endParaRPr lang="ru-RU" sz="2000" dirty="0"/>
          </a:p>
          <a:p>
            <a:endParaRPr lang="ru-RU" sz="20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792088"/>
          </a:xfrm>
        </p:spPr>
        <p:txBody>
          <a:bodyPr/>
          <a:lstStyle/>
          <a:p>
            <a:pPr algn="ctr"/>
            <a:r>
              <a:rPr lang="ru-RU" sz="2800" b="1" dirty="0"/>
              <a:t>Определение объема выборки для оценки доли признака в генеральной </a:t>
            </a:r>
            <a:r>
              <a:rPr lang="ru-RU" sz="2800" b="1" dirty="0" smtClean="0"/>
              <a:t>совокупности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3315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413792"/>
          </a:xfrm>
        </p:spPr>
        <p:txBody>
          <a:bodyPr/>
          <a:lstStyle/>
          <a:p>
            <a:pPr algn="ctr"/>
            <a:r>
              <a:rPr lang="ru-RU" sz="3200" dirty="0" smtClean="0"/>
              <a:t>Пример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381" y="1136501"/>
            <a:ext cx="8229600" cy="5377086"/>
          </a:xfrm>
        </p:spPr>
        <p:txBody>
          <a:bodyPr/>
          <a:lstStyle/>
          <a:p>
            <a:r>
              <a:rPr lang="ru-RU" sz="2000" dirty="0"/>
              <a:t>Предположим, аудитор желает построить интервал, содержащий долю оши­бочных накладных, доверительный уровень которого равен 95%. Допустимая точность равна ±0,07. Результаты предыдущих проверок свидетельствуют, что доля ошибочных накладных не превышает 0,15. </a:t>
            </a:r>
            <a:endParaRPr lang="ru-RU" sz="2000" dirty="0" smtClean="0"/>
          </a:p>
          <a:p>
            <a:r>
              <a:rPr lang="ru-RU" sz="2000" dirty="0" smtClean="0"/>
              <a:t>Таким </a:t>
            </a:r>
            <a:r>
              <a:rPr lang="ru-RU" sz="2000" dirty="0"/>
              <a:t>образом, </a:t>
            </a:r>
            <a:r>
              <a:rPr lang="ru-RU" sz="2000" b="1" i="1" dirty="0"/>
              <a:t>е = </a:t>
            </a:r>
            <a:r>
              <a:rPr lang="ru-RU" sz="2000" dirty="0"/>
              <a:t>0,07, р = 0,15 и </a:t>
            </a:r>
            <a:r>
              <a:rPr lang="en-US" sz="2000" dirty="0"/>
              <a:t>Z </a:t>
            </a:r>
            <a:r>
              <a:rPr lang="ru-RU" sz="2000" dirty="0"/>
              <a:t>= 1,96 (что соответ­ствует 95% -ному доверительному уровню). </a:t>
            </a:r>
            <a:endParaRPr lang="ru-RU" sz="2000" dirty="0" smtClean="0"/>
          </a:p>
          <a:p>
            <a:r>
              <a:rPr lang="ru-RU" sz="2000" dirty="0" smtClean="0"/>
              <a:t>По формуле </a:t>
            </a:r>
            <a:r>
              <a:rPr lang="ru-RU" sz="2000" dirty="0"/>
              <a:t>получаем</a:t>
            </a:r>
            <a:r>
              <a:rPr lang="ru-RU" sz="2000" dirty="0" smtClean="0"/>
              <a:t>: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Следовательно</a:t>
            </a:r>
            <a:r>
              <a:rPr lang="ru-RU" sz="2000" dirty="0"/>
              <a:t>, </a:t>
            </a:r>
            <a:r>
              <a:rPr lang="ru-RU" sz="2000" i="1" dirty="0"/>
              <a:t>п </a:t>
            </a:r>
            <a:r>
              <a:rPr lang="ru-RU" sz="2000" dirty="0"/>
              <a:t>= 100, поскольку дробные результаты, как правило, округляют с из­бытком до ближайшего целого. Таким образом, объем выборки, равный 100, был вы­бран совершенно правильно и вполне соответствует требованиям, выдвинутым компа­нией. Однако, если стандартное отклонение равно 0,10, доверительный интервал ока­зывается немного уже, чем требуется. </a:t>
            </a:r>
          </a:p>
          <a:p>
            <a:endParaRPr lang="ru-RU" sz="2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01008"/>
            <a:ext cx="4486843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87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413792"/>
          </a:xfrm>
        </p:spPr>
        <p:txBody>
          <a:bodyPr/>
          <a:lstStyle/>
          <a:p>
            <a:pPr algn="ctr"/>
            <a:r>
              <a:rPr lang="ru-RU" sz="3200" dirty="0" smtClean="0"/>
              <a:t>Пример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380" y="1136501"/>
            <a:ext cx="8424107" cy="5377086"/>
          </a:xfrm>
        </p:spPr>
        <p:txBody>
          <a:bodyPr/>
          <a:lstStyle/>
          <a:p>
            <a:r>
              <a:rPr lang="ru-RU" sz="2000" dirty="0"/>
              <a:t>Редактор крупной </a:t>
            </a:r>
            <a:r>
              <a:rPr lang="ru-RU" sz="2000" dirty="0" smtClean="0"/>
              <a:t>газеты желает </a:t>
            </a:r>
            <a:r>
              <a:rPr lang="ru-RU" sz="2000" dirty="0"/>
              <a:t>построить интервал, содержащий долю брака с 90</a:t>
            </a:r>
            <a:r>
              <a:rPr lang="ru-RU" sz="2000" dirty="0" smtClean="0"/>
              <a:t>%-</a:t>
            </a:r>
            <a:r>
              <a:rPr lang="ru-RU" sz="2000" dirty="0" err="1" smtClean="0"/>
              <a:t>ым</a:t>
            </a:r>
            <a:r>
              <a:rPr lang="ru-RU" sz="2000" dirty="0" smtClean="0"/>
              <a:t> </a:t>
            </a:r>
            <a:r>
              <a:rPr lang="ru-RU" sz="2000" dirty="0"/>
              <a:t>доверительным уровнем. </a:t>
            </a:r>
            <a:endParaRPr lang="ru-RU" sz="2000" dirty="0" smtClean="0"/>
          </a:p>
          <a:p>
            <a:r>
              <a:rPr lang="ru-RU" sz="2000" dirty="0" smtClean="0"/>
              <a:t>Допустимая </a:t>
            </a:r>
            <a:r>
              <a:rPr lang="ru-RU" sz="2000" dirty="0"/>
              <a:t>ошибка выборочной проверки равна ±0,05. </a:t>
            </a:r>
            <a:endParaRPr lang="ru-RU" sz="2000" dirty="0" smtClean="0"/>
          </a:p>
          <a:p>
            <a:r>
              <a:rPr lang="ru-RU" sz="2000" dirty="0" smtClean="0"/>
              <a:t>Редактору </a:t>
            </a:r>
            <a:r>
              <a:rPr lang="ru-RU" sz="2000" dirty="0"/>
              <a:t>неизвестны результаты предшествующих проверок. </a:t>
            </a:r>
            <a:endParaRPr lang="ru-RU" sz="2000" dirty="0" smtClean="0"/>
          </a:p>
          <a:p>
            <a:r>
              <a:rPr lang="ru-RU" sz="2000" dirty="0" smtClean="0"/>
              <a:t>Определите </a:t>
            </a:r>
            <a:r>
              <a:rPr lang="ru-RU" sz="2000" dirty="0"/>
              <a:t>необходимый объем выборки.</a:t>
            </a:r>
          </a:p>
          <a:p>
            <a:pPr marL="109537" indent="0">
              <a:buNone/>
            </a:pPr>
            <a:r>
              <a:rPr lang="ru-RU" sz="2000" dirty="0"/>
              <a:t>РЕШЕНИЕ. </a:t>
            </a:r>
            <a:endParaRPr lang="ru-RU" sz="2000" dirty="0" smtClean="0"/>
          </a:p>
          <a:p>
            <a:r>
              <a:rPr lang="ru-RU" sz="2000" dirty="0" smtClean="0"/>
              <a:t>Поскольку </a:t>
            </a:r>
            <a:r>
              <a:rPr lang="ru-RU" sz="2000" dirty="0"/>
              <a:t>никаких данных о предыдущих проверках нет, примем </a:t>
            </a:r>
            <a:r>
              <a:rPr lang="ru-RU" sz="2000" i="1" dirty="0"/>
              <a:t>р </a:t>
            </a:r>
            <a:r>
              <a:rPr lang="ru-RU" sz="2000" dirty="0"/>
              <a:t>= 0,50. </a:t>
            </a:r>
            <a:endParaRPr lang="ru-RU" sz="2000" dirty="0" smtClean="0"/>
          </a:p>
          <a:p>
            <a:r>
              <a:rPr lang="ru-RU" sz="2000" dirty="0" smtClean="0"/>
              <a:t>Кроме </a:t>
            </a:r>
            <a:r>
              <a:rPr lang="ru-RU" sz="2000" dirty="0"/>
              <a:t>того, </a:t>
            </a:r>
            <a:r>
              <a:rPr lang="ru-RU" sz="2000" i="1" dirty="0"/>
              <a:t>е </a:t>
            </a:r>
            <a:r>
              <a:rPr lang="ru-RU" sz="2000" dirty="0"/>
              <a:t>= 0,05, а доверительный уровень равен 90% (т.е. </a:t>
            </a:r>
            <a:r>
              <a:rPr lang="en-US" sz="2000" i="1" dirty="0"/>
              <a:t>Z </a:t>
            </a:r>
            <a:r>
              <a:rPr lang="ru-RU" sz="2000" i="1" dirty="0"/>
              <a:t>= </a:t>
            </a:r>
            <a:r>
              <a:rPr lang="ru-RU" sz="2000" dirty="0"/>
              <a:t>1,645</a:t>
            </a:r>
            <a:r>
              <a:rPr lang="ru-RU" sz="2000" dirty="0" smtClean="0"/>
              <a:t>).</a:t>
            </a:r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/>
              <a:t>Таким образом, </a:t>
            </a:r>
            <a:r>
              <a:rPr lang="en-US" sz="2000" dirty="0" smtClean="0"/>
              <a:t>n</a:t>
            </a:r>
            <a:r>
              <a:rPr lang="ru-RU" sz="2000" dirty="0" smtClean="0"/>
              <a:t> </a:t>
            </a:r>
            <a:r>
              <a:rPr lang="ru-RU" sz="2000" dirty="0"/>
              <a:t>= 271. </a:t>
            </a:r>
            <a:endParaRPr lang="ru-RU" sz="2000" dirty="0" smtClean="0"/>
          </a:p>
          <a:p>
            <a:r>
              <a:rPr lang="ru-RU" sz="2000" dirty="0" smtClean="0"/>
              <a:t>Чтобы </a:t>
            </a:r>
            <a:r>
              <a:rPr lang="ru-RU" sz="2000" dirty="0"/>
              <a:t>построить интервал, содержащий долю брака с 90% </a:t>
            </a:r>
            <a:r>
              <a:rPr lang="ru-RU" sz="2000" dirty="0" smtClean="0"/>
              <a:t>- </a:t>
            </a:r>
            <a:r>
              <a:rPr lang="ru-RU" sz="2000" dirty="0" err="1" smtClean="0"/>
              <a:t>ым</a:t>
            </a:r>
            <a:r>
              <a:rPr lang="ru-RU" sz="2000" dirty="0" smtClean="0"/>
              <a:t> </a:t>
            </a:r>
            <a:r>
              <a:rPr lang="ru-RU" sz="2000" dirty="0"/>
              <a:t>доверительным уровнем при допустимой ошибке выборочного исследования, равной ±0,05, выборка должна содержать 271 экземпляр газеты.</a:t>
            </a:r>
            <a:endParaRPr lang="ru-RU" sz="2000" dirty="0" smtClean="0"/>
          </a:p>
          <a:p>
            <a:endParaRPr lang="ru-RU" sz="20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4365104"/>
            <a:ext cx="3588399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915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485800"/>
          </a:xfrm>
        </p:spPr>
        <p:txBody>
          <a:bodyPr/>
          <a:lstStyle/>
          <a:p>
            <a:pPr algn="ctr"/>
            <a:r>
              <a:rPr lang="ru-RU" sz="2800" b="1" dirty="0" smtClean="0"/>
              <a:t>Задание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/>
          <a:lstStyle/>
          <a:p>
            <a:pPr marL="109537" lvl="0" indent="0">
              <a:buNone/>
            </a:pPr>
            <a:r>
              <a:rPr lang="ru-RU" sz="2400" dirty="0" smtClean="0"/>
              <a:t>1. </a:t>
            </a:r>
            <a:r>
              <a:rPr lang="ru-RU" sz="2400" dirty="0"/>
              <a:t>Вычислите объем выборки, необходимой для построения интервала, содержа­щего математическое ожидание генеральной совокупности с 95%-</a:t>
            </a:r>
            <a:r>
              <a:rPr lang="ru-RU" sz="2400" dirty="0" err="1"/>
              <a:t>ным</a:t>
            </a:r>
            <a:r>
              <a:rPr lang="ru-RU" sz="2400" dirty="0"/>
              <a:t> довери­тельным уровнем, если допустимая ошибка выборочного исследования равна ±5, а стандартное отклонение — 15.</a:t>
            </a:r>
          </a:p>
          <a:p>
            <a:pPr marL="109537" lvl="0" indent="0">
              <a:buNone/>
            </a:pPr>
            <a:endParaRPr lang="ru-RU" sz="2400" dirty="0" smtClean="0"/>
          </a:p>
          <a:p>
            <a:pPr marL="109537" lvl="0" indent="0">
              <a:buNone/>
            </a:pPr>
            <a:r>
              <a:rPr lang="ru-RU" sz="2400" dirty="0" smtClean="0"/>
              <a:t>2. Вычислите </a:t>
            </a:r>
            <a:r>
              <a:rPr lang="ru-RU" sz="2400" dirty="0"/>
              <a:t>объем выборки, необходимой для построения интервала, содержа­щего долю признака в генеральной совокупности с 99%-</a:t>
            </a:r>
            <a:r>
              <a:rPr lang="ru-RU" sz="2400" dirty="0" err="1"/>
              <a:t>ным</a:t>
            </a:r>
            <a:r>
              <a:rPr lang="ru-RU" sz="2400" dirty="0"/>
              <a:t> доверительным уровнем, если допустимая ошибка выборочного исследования равна ±0,04.</a:t>
            </a:r>
          </a:p>
          <a:p>
            <a:pPr marL="109537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6158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1700808"/>
            <a:ext cx="7772400" cy="1642467"/>
          </a:xfrm>
        </p:spPr>
        <p:txBody>
          <a:bodyPr/>
          <a:lstStyle/>
          <a:p>
            <a:pPr algn="ctr"/>
            <a:r>
              <a:rPr lang="ru-RU" sz="2400" dirty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В</a:t>
            </a:r>
            <a:r>
              <a:rPr lang="ru-RU" sz="24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ычисление оценок и объема выборок, извлеченных из конечной генеральной совокупности</a:t>
            </a:r>
            <a:endParaRPr lang="ru-RU" sz="2400" dirty="0">
              <a:ln w="1270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385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32048"/>
          </a:xfrm>
        </p:spPr>
        <p:txBody>
          <a:bodyPr/>
          <a:lstStyle/>
          <a:p>
            <a:pPr algn="ctr"/>
            <a:r>
              <a:rPr lang="ru-RU" sz="3200" b="1" dirty="0"/>
              <a:t>Оценка математического </a:t>
            </a:r>
            <a:r>
              <a:rPr lang="ru-RU" sz="3200" b="1" dirty="0" smtClean="0"/>
              <a:t>ожидания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33070"/>
          </a:xfrm>
        </p:spPr>
        <p:txBody>
          <a:bodyPr/>
          <a:lstStyle/>
          <a:p>
            <a:r>
              <a:rPr lang="ru-RU" sz="2400" dirty="0"/>
              <a:t>При </a:t>
            </a:r>
            <a:r>
              <a:rPr lang="ru-RU" sz="2400" dirty="0" smtClean="0"/>
              <a:t>вычислении доверительных </a:t>
            </a:r>
            <a:r>
              <a:rPr lang="ru-RU" sz="2400" dirty="0"/>
              <a:t>интервалов для оценок параметров генеральной совокупности поправоч­ный коэффициент применяется в ситуациях, когда выборки извлекаются без возвраще­ния. </a:t>
            </a:r>
            <a:endParaRPr lang="ru-RU" sz="2400" dirty="0" smtClean="0"/>
          </a:p>
          <a:p>
            <a:r>
              <a:rPr lang="ru-RU" sz="2400" dirty="0" smtClean="0"/>
              <a:t>Таким </a:t>
            </a:r>
            <a:r>
              <a:rPr lang="ru-RU" sz="2400" dirty="0"/>
              <a:t>образом, доверительный интервал для математического ожидания, имеющий доверительный уровень, равный (</a:t>
            </a:r>
            <a:r>
              <a:rPr lang="ru-RU" sz="2400" dirty="0" smtClean="0"/>
              <a:t>1 - </a:t>
            </a:r>
            <a:r>
              <a:rPr lang="el-GR" sz="2400" dirty="0" smtClean="0"/>
              <a:t>α</a:t>
            </a:r>
            <a:r>
              <a:rPr lang="ru-RU" sz="2400" dirty="0" smtClean="0"/>
              <a:t>) х 100</a:t>
            </a:r>
            <a:r>
              <a:rPr lang="ru-RU" sz="2400" dirty="0"/>
              <a:t>%, вычисляется по </a:t>
            </a:r>
            <a:r>
              <a:rPr lang="ru-RU" sz="2400" dirty="0" smtClean="0"/>
              <a:t>формуле</a:t>
            </a:r>
          </a:p>
          <a:p>
            <a:endParaRPr lang="ru-RU" sz="2400" dirty="0"/>
          </a:p>
          <a:p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029746"/>
              </p:ext>
            </p:extLst>
          </p:nvPr>
        </p:nvGraphicFramePr>
        <p:xfrm>
          <a:off x="2267744" y="4437112"/>
          <a:ext cx="3672408" cy="117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3" imgW="1587240" imgH="507960" progId="Equation.DSMT4">
                  <p:embed/>
                </p:oleObj>
              </mc:Choice>
              <mc:Fallback>
                <p:oleObj name="Equation" r:id="rId3" imgW="1587240" imgH="507960" progId="Equation.DSMT4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437112"/>
                        <a:ext cx="3672408" cy="117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044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1" y="1052736"/>
            <a:ext cx="8646342" cy="5544616"/>
          </a:xfrm>
        </p:spPr>
        <p:txBody>
          <a:bodyPr/>
          <a:lstStyle/>
          <a:p>
            <a:pPr marL="109537" indent="0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Пример</a:t>
            </a:r>
          </a:p>
          <a:p>
            <a:r>
              <a:rPr lang="ru-RU" sz="2000" dirty="0" smtClean="0"/>
              <a:t>Из </a:t>
            </a:r>
            <a:r>
              <a:rPr lang="ru-RU" sz="2000" dirty="0"/>
              <a:t>генеральной совокупности была извлечена выборка, состоящая из 30 изоляторов. </a:t>
            </a:r>
            <a:endParaRPr lang="ru-RU" sz="2000" dirty="0" smtClean="0"/>
          </a:p>
          <a:p>
            <a:r>
              <a:rPr lang="ru-RU" sz="2000" dirty="0" smtClean="0"/>
              <a:t>Допустим</a:t>
            </a:r>
            <a:r>
              <a:rPr lang="ru-RU" sz="2000" dirty="0"/>
              <a:t>, что вся генеральная совокупность состоит из 300 изоляторов. </a:t>
            </a:r>
            <a:endParaRPr lang="ru-RU" sz="2000" dirty="0" smtClean="0"/>
          </a:p>
          <a:p>
            <a:r>
              <a:rPr lang="ru-RU" sz="2000" dirty="0" smtClean="0"/>
              <a:t>Постройте </a:t>
            </a:r>
            <a:r>
              <a:rPr lang="ru-RU" sz="2000" dirty="0"/>
              <a:t>95</a:t>
            </a:r>
            <a:r>
              <a:rPr lang="ru-RU" sz="2000" dirty="0" smtClean="0"/>
              <a:t>%-</a:t>
            </a:r>
            <a:r>
              <a:rPr lang="ru-RU" sz="2000" dirty="0" err="1" smtClean="0"/>
              <a:t>ый</a:t>
            </a:r>
            <a:r>
              <a:rPr lang="ru-RU" sz="2000" dirty="0" smtClean="0"/>
              <a:t> </a:t>
            </a:r>
            <a:r>
              <a:rPr lang="ru-RU" sz="2000" dirty="0"/>
              <a:t>доверительный интервал для математического ожидания гене­ральной совокупности.</a:t>
            </a:r>
          </a:p>
          <a:p>
            <a:pPr marL="109537" indent="0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Решение </a:t>
            </a:r>
          </a:p>
          <a:p>
            <a:r>
              <a:rPr lang="ru-RU" sz="2000" dirty="0" smtClean="0"/>
              <a:t>Поскольку </a:t>
            </a:r>
            <a:r>
              <a:rPr lang="ru-RU" sz="2000" b="1" i="1" dirty="0"/>
              <a:t>X </a:t>
            </a:r>
            <a:r>
              <a:rPr lang="ru-RU" sz="2000" dirty="0"/>
              <a:t>=1 723,4 </a:t>
            </a:r>
            <a:r>
              <a:rPr lang="ru-RU" sz="2000" dirty="0" smtClean="0"/>
              <a:t>, </a:t>
            </a:r>
            <a:r>
              <a:rPr lang="en-US" sz="2000" dirty="0"/>
              <a:t>S </a:t>
            </a:r>
            <a:r>
              <a:rPr lang="ru-RU" sz="2000" dirty="0"/>
              <a:t>= 89,55, </a:t>
            </a:r>
            <a:r>
              <a:rPr lang="ru-RU" sz="2000" b="1" i="1" dirty="0"/>
              <a:t>п = </a:t>
            </a:r>
            <a:r>
              <a:rPr lang="ru-RU" sz="2000" dirty="0"/>
              <a:t>30, </a:t>
            </a:r>
            <a:r>
              <a:rPr lang="ru-RU" sz="2000" b="1" i="1" dirty="0"/>
              <a:t>N = </a:t>
            </a:r>
            <a:r>
              <a:rPr lang="ru-RU" sz="2000" dirty="0"/>
              <a:t>300 и </a:t>
            </a:r>
            <a:r>
              <a:rPr lang="en-US" sz="2000" b="1" i="1" dirty="0"/>
              <a:t>t</a:t>
            </a:r>
            <a:r>
              <a:rPr lang="ru-RU" sz="2000" b="1" i="1" baseline="-25000" dirty="0"/>
              <a:t>29</a:t>
            </a:r>
            <a:r>
              <a:rPr lang="ru-RU" sz="2000" b="1" i="1" dirty="0"/>
              <a:t> = </a:t>
            </a:r>
            <a:r>
              <a:rPr lang="ru-RU" sz="2000" dirty="0"/>
              <a:t>2,0452 (для доверительного уровня, равного 95%), с учетом поправочного коэффициента для конечной генеральной совокупности получаем следующие результаты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Объем выборки в этой задаче равен 10% объема генеральной </a:t>
            </a:r>
            <a:r>
              <a:rPr lang="ru-RU" sz="2000" dirty="0" smtClean="0"/>
              <a:t>совокупности</a:t>
            </a:r>
            <a:r>
              <a:rPr lang="ru-RU" sz="2000" dirty="0"/>
              <a:t>, поэтому поправочный коэффициент оказывает небольшое влияние на ширину доверительно­го интервала. </a:t>
            </a:r>
          </a:p>
          <a:p>
            <a:pPr marL="109537" indent="0">
              <a:buNone/>
            </a:pPr>
            <a:endParaRPr lang="ru-RU" sz="20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32048"/>
          </a:xfrm>
        </p:spPr>
        <p:txBody>
          <a:bodyPr/>
          <a:lstStyle/>
          <a:p>
            <a:pPr algn="ctr"/>
            <a:r>
              <a:rPr lang="ru-RU" sz="3200" b="1" dirty="0"/>
              <a:t>Оценка математического </a:t>
            </a:r>
            <a:r>
              <a:rPr lang="ru-RU" sz="3200" b="1" dirty="0" smtClean="0"/>
              <a:t>ожидания</a:t>
            </a:r>
            <a:endParaRPr lang="ru-RU" sz="32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25143"/>
            <a:ext cx="8286303" cy="969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557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04056"/>
          </a:xfrm>
        </p:spPr>
        <p:txBody>
          <a:bodyPr/>
          <a:lstStyle/>
          <a:p>
            <a:pPr algn="ctr"/>
            <a:r>
              <a:rPr lang="ru-RU" sz="3200" dirty="0" smtClean="0"/>
              <a:t>Оценка доли признака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233070"/>
          </a:xfrm>
        </p:spPr>
        <p:txBody>
          <a:bodyPr/>
          <a:lstStyle/>
          <a:p>
            <a:r>
              <a:rPr lang="ru-RU" sz="2000" dirty="0"/>
              <a:t>При выборе без возвращения доверительный интервал для доли признака, имеющий доверительный уровень, равный (</a:t>
            </a:r>
            <a:r>
              <a:rPr lang="ru-RU" sz="2000" dirty="0" smtClean="0"/>
              <a:t>1 - </a:t>
            </a:r>
            <a:r>
              <a:rPr lang="el-GR" sz="2000" dirty="0" smtClean="0"/>
              <a:t>α</a:t>
            </a:r>
            <a:r>
              <a:rPr lang="ru-RU" sz="2000" dirty="0" smtClean="0"/>
              <a:t>) х 100</a:t>
            </a:r>
            <a:r>
              <a:rPr lang="ru-RU" sz="2000" dirty="0"/>
              <a:t>% , вычисляется по формуле </a:t>
            </a:r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pPr marL="109537" indent="0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Пример</a:t>
            </a:r>
          </a:p>
          <a:p>
            <a:r>
              <a:rPr lang="ru-RU" sz="2000" dirty="0"/>
              <a:t>Исходные </a:t>
            </a:r>
            <a:r>
              <a:rPr lang="ru-RU" sz="2000" dirty="0" smtClean="0"/>
              <a:t>данные: </a:t>
            </a:r>
            <a:r>
              <a:rPr lang="ru-RU" sz="2000" dirty="0"/>
              <a:t>N = </a:t>
            </a:r>
            <a:r>
              <a:rPr lang="ru-RU" sz="2000" dirty="0" smtClean="0"/>
              <a:t>5000 , </a:t>
            </a:r>
            <a:r>
              <a:rPr lang="en-US" sz="2000" dirty="0"/>
              <a:t>n</a:t>
            </a:r>
            <a:r>
              <a:rPr lang="ru-RU" sz="2000" smtClean="0"/>
              <a:t> </a:t>
            </a:r>
            <a:r>
              <a:rPr lang="ru-RU" sz="2000" dirty="0"/>
              <a:t>= 100, </a:t>
            </a:r>
            <a:r>
              <a:rPr lang="en-US" sz="2000" dirty="0" err="1"/>
              <a:t>p</a:t>
            </a:r>
            <a:r>
              <a:rPr lang="en-US" sz="2000" baseline="-25000" dirty="0" err="1"/>
              <a:t>s</a:t>
            </a:r>
            <a:r>
              <a:rPr lang="ru-RU" sz="2000" dirty="0"/>
              <a:t> = 10/100 = 0,10, </a:t>
            </a:r>
            <a:r>
              <a:rPr lang="el-GR" sz="2000" dirty="0" smtClean="0"/>
              <a:t>α</a:t>
            </a:r>
            <a:r>
              <a:rPr lang="ru-RU" sz="2000" dirty="0" smtClean="0"/>
              <a:t> </a:t>
            </a:r>
            <a:r>
              <a:rPr lang="ru-RU" sz="2000" dirty="0"/>
              <a:t>= 0,05, </a:t>
            </a:r>
            <a:r>
              <a:rPr lang="en-US" sz="2000" dirty="0"/>
              <a:t>Z </a:t>
            </a:r>
            <a:r>
              <a:rPr lang="ru-RU" sz="2000" dirty="0"/>
              <a:t>= 1,96. По </a:t>
            </a:r>
            <a:r>
              <a:rPr lang="ru-RU" sz="2000" dirty="0" smtClean="0"/>
              <a:t>формуле </a:t>
            </a:r>
            <a:r>
              <a:rPr lang="ru-RU" sz="2000" dirty="0"/>
              <a:t>получаем следующие результаты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В</a:t>
            </a:r>
            <a:r>
              <a:rPr lang="ru-RU" sz="2000" dirty="0" smtClean="0"/>
              <a:t>ыборка </a:t>
            </a:r>
            <a:r>
              <a:rPr lang="ru-RU" sz="2000" dirty="0"/>
              <a:t>представляет собой очень маленькую часть гене­ральной совокупности, поэтому поправочный коэффициент почти не влияет на ширину доверительного интервала.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76872"/>
            <a:ext cx="297033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05064"/>
            <a:ext cx="7184573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47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661248"/>
            <a:ext cx="2265482" cy="1013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149080"/>
            <a:ext cx="3585817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1" y="2924944"/>
            <a:ext cx="2481506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229600" cy="504056"/>
          </a:xfrm>
        </p:spPr>
        <p:txBody>
          <a:bodyPr/>
          <a:lstStyle/>
          <a:p>
            <a:pPr algn="ctr"/>
            <a:r>
              <a:rPr lang="ru-RU" sz="3200" b="1" dirty="0"/>
              <a:t>Определение объема </a:t>
            </a:r>
            <a:r>
              <a:rPr lang="ru-RU" sz="3200" b="1" dirty="0" smtClean="0"/>
              <a:t>выборки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201" y="930887"/>
            <a:ext cx="8696372" cy="5671487"/>
          </a:xfrm>
        </p:spPr>
        <p:txBody>
          <a:bodyPr/>
          <a:lstStyle/>
          <a:p>
            <a:pPr marL="109537" indent="0">
              <a:buNone/>
            </a:pPr>
            <a:r>
              <a:rPr lang="ru-RU" sz="1800" dirty="0" smtClean="0"/>
              <a:t>Поправочный </a:t>
            </a:r>
            <a:r>
              <a:rPr lang="ru-RU" sz="1800" dirty="0"/>
              <a:t>коэффициент можно также применять для определения объема вы­борки, извлеченной из конечной генеральной совокупности без возвращения. </a:t>
            </a:r>
            <a:endParaRPr lang="ru-RU" sz="1800" dirty="0" smtClean="0"/>
          </a:p>
          <a:p>
            <a:pPr marL="109537" indent="0">
              <a:buNone/>
            </a:pPr>
            <a:r>
              <a:rPr lang="ru-RU" sz="1800" dirty="0" smtClean="0"/>
              <a:t>Напри­мер</a:t>
            </a:r>
            <a:r>
              <a:rPr lang="ru-RU" sz="1800" dirty="0"/>
              <a:t>, при оценке математического ожидания выборочная ошибка вычисляется по сле­дующей формуле</a:t>
            </a:r>
            <a:r>
              <a:rPr lang="ru-RU" sz="1800" dirty="0" smtClean="0"/>
              <a:t>.</a:t>
            </a:r>
          </a:p>
          <a:p>
            <a:pPr marL="109537" indent="0">
              <a:buNone/>
            </a:pPr>
            <a:endParaRPr lang="ru-RU" sz="1800" dirty="0"/>
          </a:p>
          <a:p>
            <a:pPr marL="109537" indent="0">
              <a:buNone/>
            </a:pPr>
            <a:endParaRPr lang="ru-RU" sz="1800" dirty="0" smtClean="0"/>
          </a:p>
          <a:p>
            <a:pPr marL="109537" indent="0">
              <a:buNone/>
            </a:pPr>
            <a:r>
              <a:rPr lang="ru-RU" sz="1800" dirty="0" smtClean="0"/>
              <a:t>При </a:t>
            </a:r>
            <a:r>
              <a:rPr lang="ru-RU" sz="1800" dirty="0"/>
              <a:t>оценке доли признака ошибка выборочного исследования равна</a:t>
            </a:r>
          </a:p>
          <a:p>
            <a:pPr marL="109537" indent="0">
              <a:buNone/>
            </a:pPr>
            <a:endParaRPr lang="ru-RU" sz="1800" dirty="0" smtClean="0"/>
          </a:p>
          <a:p>
            <a:pPr marL="109537" indent="0">
              <a:buNone/>
            </a:pPr>
            <a:endParaRPr lang="ru-RU" sz="1800" dirty="0"/>
          </a:p>
          <a:p>
            <a:pPr marL="109537" indent="0">
              <a:buNone/>
            </a:pPr>
            <a:r>
              <a:rPr lang="ru-RU" sz="1800" dirty="0" smtClean="0"/>
              <a:t>Чтобы </a:t>
            </a:r>
            <a:r>
              <a:rPr lang="ru-RU" sz="1800" dirty="0"/>
              <a:t>вычислить объем выборки для оценки математического ожидания или доли признака, применяются формулы </a:t>
            </a:r>
            <a:endParaRPr lang="ru-RU" sz="1800" dirty="0" smtClean="0"/>
          </a:p>
          <a:p>
            <a:pPr marL="109537" indent="0">
              <a:buNone/>
            </a:pPr>
            <a:endParaRPr lang="ru-RU" sz="1800" dirty="0"/>
          </a:p>
          <a:p>
            <a:endParaRPr lang="ru-RU" sz="1800" dirty="0" smtClean="0"/>
          </a:p>
          <a:p>
            <a:pPr marL="109537" indent="0">
              <a:buNone/>
            </a:pPr>
            <a:r>
              <a:rPr lang="ru-RU" sz="1800" dirty="0" smtClean="0"/>
              <a:t>где </a:t>
            </a:r>
            <a:r>
              <a:rPr lang="ru-RU" sz="1800" b="1" i="1" dirty="0"/>
              <a:t>п</a:t>
            </a:r>
            <a:r>
              <a:rPr lang="ru-RU" sz="1800" b="1" i="1" baseline="-25000" dirty="0"/>
              <a:t>0</a:t>
            </a:r>
            <a:r>
              <a:rPr lang="ru-RU" sz="1800" b="1" i="1" dirty="0"/>
              <a:t> </a:t>
            </a:r>
            <a:r>
              <a:rPr lang="ru-RU" sz="1800" dirty="0"/>
              <a:t>— объем выборки без учета поправочного коэффициента для конечной генераль­ной совокупности. </a:t>
            </a:r>
            <a:endParaRPr lang="ru-RU" sz="1800" dirty="0" smtClean="0"/>
          </a:p>
          <a:p>
            <a:pPr marL="109537" indent="0">
              <a:buNone/>
            </a:pPr>
            <a:r>
              <a:rPr lang="ru-RU" sz="1800" dirty="0" smtClean="0"/>
              <a:t>Определение объема выборки с учетом поправочного коэффициента для конечной генеральной совокупности</a:t>
            </a:r>
            <a:endParaRPr lang="ru-RU" sz="18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44824"/>
            <a:ext cx="2246355" cy="804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84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485800"/>
          </a:xfrm>
        </p:spPr>
        <p:txBody>
          <a:bodyPr/>
          <a:lstStyle/>
          <a:p>
            <a:pPr algn="ctr"/>
            <a:r>
              <a:rPr lang="ru-RU" sz="2800" b="1" dirty="0" smtClean="0"/>
              <a:t>Задание</a:t>
            </a:r>
            <a:endParaRPr lang="ru-RU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229600" cy="5112568"/>
              </a:xfrm>
            </p:spPr>
            <p:txBody>
              <a:bodyPr/>
              <a:lstStyle/>
              <a:p>
                <a:pPr marL="566737" lvl="0" indent="-457200">
                  <a:buAutoNum type="arabicPeriod"/>
                </a:pPr>
                <a:r>
                  <a:rPr lang="ru-RU" sz="2400" dirty="0" smtClean="0"/>
                  <a:t>Предположим</a:t>
                </a:r>
                <a:r>
                  <a:rPr lang="ru-RU" sz="2400" dirty="0"/>
                  <a:t>, что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2400" b="0" i="1" smtClean="0">
                            <a:latin typeface="Cambria Math"/>
                          </a:rPr>
                          <m:t>Х</m:t>
                        </m:r>
                      </m:e>
                    </m:acc>
                  </m:oMath>
                </a14:m>
                <a:r>
                  <a:rPr lang="ru-RU" sz="2400" cap="small" dirty="0" smtClean="0"/>
                  <a:t> </a:t>
                </a:r>
                <a:r>
                  <a:rPr lang="ru-RU" sz="2400" dirty="0"/>
                  <a:t>=75, </a:t>
                </a:r>
                <a:r>
                  <a:rPr lang="en-US" sz="2400" dirty="0"/>
                  <a:t>S</a:t>
                </a:r>
                <a:r>
                  <a:rPr lang="ru-RU" sz="2400" dirty="0"/>
                  <a:t> = 24, </a:t>
                </a:r>
                <a:r>
                  <a:rPr lang="en-US" sz="2400" dirty="0" smtClean="0"/>
                  <a:t>n</a:t>
                </a:r>
                <a:r>
                  <a:rPr lang="ru-RU" sz="2400" dirty="0" smtClean="0"/>
                  <a:t> </a:t>
                </a:r>
                <a:r>
                  <a:rPr lang="ru-RU" sz="2400" dirty="0"/>
                  <a:t>= 36 и N = 200, причем выборка получена путем извлечения без возвращения. Постройте 95</a:t>
                </a:r>
                <a:r>
                  <a:rPr lang="ru-RU" sz="2400" dirty="0" smtClean="0"/>
                  <a:t>%-</a:t>
                </a:r>
                <a:r>
                  <a:rPr lang="ru-RU" sz="2400" dirty="0" err="1" smtClean="0"/>
                  <a:t>ый</a:t>
                </a:r>
                <a:r>
                  <a:rPr lang="ru-RU" sz="2400" dirty="0" smtClean="0"/>
                  <a:t> </a:t>
                </a:r>
                <a:r>
                  <a:rPr lang="ru-RU" sz="2400" dirty="0"/>
                  <a:t>доверительный интер­вал для математического ожидания </a:t>
                </a:r>
                <a14:m>
                  <m:oMath xmlns:m="http://schemas.openxmlformats.org/officeDocument/2006/math">
                    <m:r>
                      <a:rPr lang="ru-RU" sz="2400" i="1" smtClean="0">
                        <a:latin typeface="Cambria Math"/>
                      </a:rPr>
                      <m:t>µ</m:t>
                    </m:r>
                  </m:oMath>
                </a14:m>
                <a:r>
                  <a:rPr lang="ru-RU" sz="2400" dirty="0" smtClean="0"/>
                  <a:t> </a:t>
                </a:r>
                <a:r>
                  <a:rPr lang="ru-RU" sz="2400" dirty="0"/>
                  <a:t>конечной генеральной совокупности</a:t>
                </a:r>
                <a:r>
                  <a:rPr lang="ru-RU" sz="2400" dirty="0" smtClean="0"/>
                  <a:t>.</a:t>
                </a:r>
              </a:p>
              <a:p>
                <a:pPr marL="566737" lvl="0" indent="-457200">
                  <a:buAutoNum type="arabicPeriod"/>
                </a:pPr>
                <a:endParaRPr lang="ru-RU" sz="2400" dirty="0"/>
              </a:p>
              <a:p>
                <a:pPr marL="109537" lvl="0" indent="0">
                  <a:buNone/>
                </a:pPr>
                <a:r>
                  <a:rPr lang="ru-RU" sz="2400" dirty="0" smtClean="0"/>
                  <a:t>2. Допустим</a:t>
                </a:r>
                <a:r>
                  <a:rPr lang="ru-RU" sz="2400" dirty="0"/>
                  <a:t>, что объем генеральной совокупности равен </a:t>
                </a:r>
                <a:r>
                  <a:rPr lang="ru-RU" sz="2400" dirty="0" smtClean="0"/>
                  <a:t>1000</a:t>
                </a:r>
                <a:r>
                  <a:rPr lang="ru-RU" sz="2400" dirty="0"/>
                  <a:t>, а стандартное от­клонение равно 20. Какой объем выборки необходим, если выбор осуществляет­ся без возвращения, доверительный уровень равен 95%, а выборочная ошибка равна ±5.</a:t>
                </a:r>
              </a:p>
              <a:p>
                <a:pPr marL="109537" indent="0">
                  <a:buNone/>
                </a:pPr>
                <a:endParaRPr lang="ru-RU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229600" cy="5112568"/>
              </a:xfrm>
              <a:blipFill rotWithShape="1">
                <a:blip r:embed="rId2"/>
                <a:stretch>
                  <a:fillRect t="-9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538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</a:t>
            </a:r>
            <a:r>
              <a:rPr lang="ru-RU" dirty="0"/>
              <a:t>н</a:t>
            </a:r>
            <a:r>
              <a:rPr lang="ru-RU" dirty="0" smtClean="0"/>
              <a:t>имание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79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opisat_st</Template>
  <TotalTime>4032</TotalTime>
  <Words>3388</Words>
  <Application>Microsoft Office PowerPoint</Application>
  <PresentationFormat>Экран (4:3)</PresentationFormat>
  <Paragraphs>321</Paragraphs>
  <Slides>57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3" baseType="lpstr">
      <vt:lpstr>Cambria Math</vt:lpstr>
      <vt:lpstr>Georgia</vt:lpstr>
      <vt:lpstr>Times New Roman</vt:lpstr>
      <vt:lpstr>Wingdings 2</vt:lpstr>
      <vt:lpstr>Городская</vt:lpstr>
      <vt:lpstr>Equation</vt:lpstr>
      <vt:lpstr>Построение доверительных интервалов</vt:lpstr>
      <vt:lpstr>ЛЕКЦИЯ 7 по курсу  «Математические методы в инновационной и управленческой деятельности»</vt:lpstr>
      <vt:lpstr>Два вида оценок параметров генеральной совокупности</vt:lpstr>
      <vt:lpstr>Презентация PowerPoint</vt:lpstr>
      <vt:lpstr>Презентация PowerPoint</vt:lpstr>
      <vt:lpstr>Построение доверительного интервала для математического ожидания генеральной совокупности при известном стандартном отклонении</vt:lpstr>
      <vt:lpstr>Интервальная оценка</vt:lpstr>
      <vt:lpstr>Интервальная оценка</vt:lpstr>
      <vt:lpstr>Презентация PowerPoint</vt:lpstr>
      <vt:lpstr>ПОСТРОЕНИЕ ДОВЕРИТЕЛЬНОГО ИНТЕРВАЛА ДЛЯ МАТЕМАТИЧЕСКОГО ОЖИДАНИЯ ГЕНЕРАЛЬНОЙ СОВОКУПНОСТИ ПРИ ИЗВЕСТНОМ СТАНДАРТНОМ ОТКЛОНЕНИИ </vt:lpstr>
      <vt:lpstr>ПОСТРОЕНИЕ ДОВЕРИТЕЛЬНОГО ИНТЕРВАЛА ДЛЯ МАТЕМАТИЧЕСКОГО ОЖИДАНИЯ ГЕНЕРАЛЬНОЙ СОВОКУПНОСТИ ПРИ ИЗВЕСТНОМ СТАНДАРТНОМ ОТКЛОНЕНИИ </vt:lpstr>
      <vt:lpstr>ПОСТРОЕНИЕ ДОВЕРИТЕЛЬНОГО ИНТЕРВАЛА ДЛЯ МАТЕМАТИЧЕСКОГО ОЖИДАНИЯ ГЕНЕРАЛЬНОЙ СОВОКУПНОСТИ ПРИ ИЗВЕСТНОМ СТАНДАРТНОМ ОТКЛОНЕНИИ </vt:lpstr>
      <vt:lpstr>Пример</vt:lpstr>
      <vt:lpstr>Пример</vt:lpstr>
      <vt:lpstr>Задание</vt:lpstr>
      <vt:lpstr>Построение доверительного интервала для математического ожидания генеральной совокупности при неизвестной дисперсии</vt:lpstr>
      <vt:lpstr>Математическое ожидание и стандартное отклонение неизвестны</vt:lpstr>
      <vt:lpstr>Распределение Стьюдента</vt:lpstr>
      <vt:lpstr>Распределение Стьюдента</vt:lpstr>
      <vt:lpstr>Распределение Стьюдента</vt:lpstr>
      <vt:lpstr>Распределение Стьюдента</vt:lpstr>
      <vt:lpstr>Распределение Стьюдента</vt:lpstr>
      <vt:lpstr>Распределение Стьюдента</vt:lpstr>
      <vt:lpstr>Распределение Стьюдента</vt:lpstr>
      <vt:lpstr>Степени свободы</vt:lpstr>
      <vt:lpstr>ПОСТРОЕНИЕ ДОВЕРИТЕЛЬНОГО ИНТЕРВАЛА ДЛЯ МАТЕМАТИЧЕСКОГО ОЖИДАНИЯ ГЕНЕРАЛЬНОЙ СОВОКУПНОСТИ ПРИ НЕИЗВЕСТНОМ СТАНДАРТНОМ ОТКЛОНЕНИИ</vt:lpstr>
      <vt:lpstr>Пример</vt:lpstr>
      <vt:lpstr>Решение</vt:lpstr>
      <vt:lpstr>Задание</vt:lpstr>
      <vt:lpstr>ПОСТРОЕНИЕ ДОВЕРИТЕЛЬНОГО ИНТЕРВАЛА ДЛЯ ДОЛИ ПРИЗНАКА В ГЕНЕРАЛЬНОЙ СОВОКУПНОСТИ</vt:lpstr>
      <vt:lpstr>ПОСТРОЕНИЕ ДОВЕРИТЕЛЬНОГО ИНТЕРВАЛА ДЛЯ ДОЛИ ПРИЗНАКА В ГЕНЕРАЛЬНОЙ СОВОКУПНОСТИ</vt:lpstr>
      <vt:lpstr>Пример</vt:lpstr>
      <vt:lpstr>Пример</vt:lpstr>
      <vt:lpstr>Задание</vt:lpstr>
      <vt:lpstr>ОПРЕДЕЛЕНИЕ ОБЪЕМА ВЫБОРКИ</vt:lpstr>
      <vt:lpstr>Введение</vt:lpstr>
      <vt:lpstr>Определение объема выборки для оценки математического ожидания</vt:lpstr>
      <vt:lpstr>Определение объема выборки для оценки математического ожидания</vt:lpstr>
      <vt:lpstr>Определение объема выборки для оценки математического ожидания</vt:lpstr>
      <vt:lpstr>Определение объема выборки для оценки математического ожидания</vt:lpstr>
      <vt:lpstr>Определение объема выборки для оценки математического ожидания</vt:lpstr>
      <vt:lpstr>Пример</vt:lpstr>
      <vt:lpstr>Пример</vt:lpstr>
      <vt:lpstr>Определение объема выборки для оценки доли признака в генеральной совокупности</vt:lpstr>
      <vt:lpstr>Определение объема выборки для оценки доли признака в генеральной совокупности</vt:lpstr>
      <vt:lpstr>Определение объема выборки для оценки доли признака в генеральной совокупности</vt:lpstr>
      <vt:lpstr>Определение объема выборки для оценки доли признака в генеральной совокупности</vt:lpstr>
      <vt:lpstr>Пример</vt:lpstr>
      <vt:lpstr>Пример</vt:lpstr>
      <vt:lpstr>Задание</vt:lpstr>
      <vt:lpstr>Вычисление оценок и объема выборок, извлеченных из конечной генеральной совокупности</vt:lpstr>
      <vt:lpstr>Оценка математического ожидания</vt:lpstr>
      <vt:lpstr>Оценка математического ожидания</vt:lpstr>
      <vt:lpstr>Оценка доли признака</vt:lpstr>
      <vt:lpstr>Определение объема выборки</vt:lpstr>
      <vt:lpstr>Задание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Построение доверительных интервалов</dc:title>
  <dc:creator>Людмила</dc:creator>
  <cp:lastModifiedBy>Людмила</cp:lastModifiedBy>
  <cp:revision>66</cp:revision>
  <dcterms:created xsi:type="dcterms:W3CDTF">2011-09-26T22:34:07Z</dcterms:created>
  <dcterms:modified xsi:type="dcterms:W3CDTF">2015-06-16T15:58:49Z</dcterms:modified>
</cp:coreProperties>
</file>