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376" r:id="rId2"/>
    <p:sldId id="257" r:id="rId3"/>
    <p:sldId id="259" r:id="rId4"/>
    <p:sldId id="291" r:id="rId5"/>
    <p:sldId id="290" r:id="rId6"/>
    <p:sldId id="29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7" r:id="rId21"/>
    <p:sldId id="371" r:id="rId22"/>
    <p:sldId id="372" r:id="rId23"/>
    <p:sldId id="278" r:id="rId24"/>
    <p:sldId id="279" r:id="rId25"/>
    <p:sldId id="341" r:id="rId26"/>
    <p:sldId id="353" r:id="rId27"/>
    <p:sldId id="356" r:id="rId28"/>
    <p:sldId id="358" r:id="rId29"/>
    <p:sldId id="351" r:id="rId30"/>
    <p:sldId id="354" r:id="rId31"/>
    <p:sldId id="355" r:id="rId32"/>
    <p:sldId id="357" r:id="rId33"/>
    <p:sldId id="275" r:id="rId34"/>
    <p:sldId id="274" r:id="rId35"/>
    <p:sldId id="374" r:id="rId36"/>
    <p:sldId id="283" r:id="rId37"/>
    <p:sldId id="284" r:id="rId38"/>
    <p:sldId id="342" r:id="rId39"/>
    <p:sldId id="375" r:id="rId40"/>
    <p:sldId id="359" r:id="rId41"/>
    <p:sldId id="360" r:id="rId42"/>
    <p:sldId id="361" r:id="rId43"/>
    <p:sldId id="367" r:id="rId44"/>
    <p:sldId id="362" r:id="rId45"/>
    <p:sldId id="363" r:id="rId46"/>
    <p:sldId id="369" r:id="rId47"/>
    <p:sldId id="364" r:id="rId48"/>
    <p:sldId id="365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1" r:id="rId57"/>
    <p:sldId id="300" r:id="rId58"/>
    <p:sldId id="302" r:id="rId59"/>
    <p:sldId id="349" r:id="rId60"/>
    <p:sldId id="303" r:id="rId61"/>
    <p:sldId id="340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50" autoAdjust="0"/>
  </p:normalViewPr>
  <p:slideViewPr>
    <p:cSldViewPr>
      <p:cViewPr varScale="1">
        <p:scale>
          <a:sx n="106" d="100"/>
          <a:sy n="106" d="100"/>
        </p:scale>
        <p:origin x="17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 smtClean="0"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 smtClean="0"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fld id="{78C1630C-972D-4474-B456-32DF31B89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fld id="{5F1AEF8B-3150-405E-888E-BE27A7A3BCBD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fld id="{4A56F4E0-1B9B-43FF-B8B9-E4E440E26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65125" indent="-255588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http://economicus.ru/gallery/img/foto/pareto.gif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916113"/>
            <a:ext cx="8458200" cy="1008831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>ЛЕКЦИЯ 4 </a:t>
            </a:r>
            <a:br>
              <a:rPr lang="ru-RU" sz="2000" dirty="0" smtClean="0"/>
            </a:br>
            <a:r>
              <a:rPr lang="ru-RU" sz="2000" dirty="0" smtClean="0"/>
              <a:t>по курсу  «Математические методы в инновационной и управленческой деятельности»</a:t>
            </a:r>
            <a:endParaRPr lang="ru-RU" sz="2000" dirty="0"/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7787208" cy="1752600"/>
          </a:xfrm>
        </p:spPr>
        <p:txBody>
          <a:bodyPr/>
          <a:lstStyle/>
          <a:p>
            <a:pPr marL="63500"/>
            <a:r>
              <a:rPr lang="ru-RU" altLang="ru-RU" sz="3200" b="1" dirty="0">
                <a:latin typeface="Times New Roman" panose="02020603050405020304" pitchFamily="18" charset="0"/>
              </a:rPr>
              <a:t>Простые графические методы представления </a:t>
            </a:r>
            <a:r>
              <a:rPr lang="ru-RU" altLang="ru-RU" sz="3200" b="1" dirty="0" smtClean="0">
                <a:latin typeface="Times New Roman" panose="02020603050405020304" pitchFamily="18" charset="0"/>
              </a:rPr>
              <a:t>данных</a:t>
            </a:r>
          </a:p>
          <a:p>
            <a:pPr marL="63500"/>
            <a:r>
              <a:rPr lang="ru-RU" b="1" dirty="0" smtClean="0"/>
              <a:t>Часть </a:t>
            </a:r>
            <a:r>
              <a:rPr lang="ru-RU" b="1" dirty="0"/>
              <a:t>1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8315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76672"/>
            <a:ext cx="7772400" cy="91045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Book Antiqua" pitchFamily="18" charset="0"/>
              </a:rPr>
              <a:t>Семь статистических методов контроля </a:t>
            </a:r>
            <a:r>
              <a:rPr lang="ru-RU" sz="2800" b="1" i="1" dirty="0" smtClean="0">
                <a:latin typeface="Book Antiqua" pitchFamily="18" charset="0"/>
              </a:rPr>
              <a:t>качества</a:t>
            </a:r>
            <a:br>
              <a:rPr lang="ru-RU" sz="2800" b="1" i="1" dirty="0" smtClean="0">
                <a:latin typeface="Book Antiqua" pitchFamily="18" charset="0"/>
              </a:rPr>
            </a:br>
            <a:endParaRPr lang="ru-RU" sz="20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146436" name="Picture 4" descr="s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5" y="1557338"/>
            <a:ext cx="6927310" cy="4751982"/>
          </a:xfrm>
          <a:noFill/>
          <a:ln/>
        </p:spPr>
      </p:pic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0375-7B3D-41BF-9497-19549FB9E783}" type="slidenum">
              <a:rPr lang="ru-RU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984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Контрольный листок для регистрации видов дефектов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0463" b="7315"/>
          <a:stretch>
            <a:fillRect/>
          </a:stretch>
        </p:blipFill>
        <p:spPr bwMode="auto">
          <a:xfrm>
            <a:off x="1331640" y="1916832"/>
            <a:ext cx="7000924" cy="477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Расслоение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Стратификация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это процесс сортировки данных согласно некоторым критериям или переменным; результаты стратификации часто изображают в виде диаграмм и графиков. 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Расслоение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способа реализации расслоения данных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571614"/>
            <a:ext cx="8229600" cy="4786346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Табличный. Результаты процесса, полученные в различных условиях, заносятся в отдельные части таблицы и сравниваются между собой.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Графический. Результаты процесса наносятся на график, в котором выделяются зоны, полученные в различных условиях. Результаты для различных условий процесса сравниваются между собой.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Дисперсионный анализ. Оценивается доля дисперсии результатов процесса, полученных в данных условиях, в общей дисперсии результатов для различных условий. Если эта доля является существенной, значит, данный фактор влияет на процесс. Метод позволяет количественно оценить степень влияния фактора на процесс.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Расслоение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95" y="2212848"/>
            <a:ext cx="8348209" cy="4152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5805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Расслоение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32435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стратификация гистограммы по двум видам оборудования (исходная гистограмма построена для деталей, изготовленных на двух станках и перемешанных между собой; две другие гистограммы построены для каждого станка отдельно)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22426"/>
          <a:stretch>
            <a:fillRect/>
          </a:stretch>
        </p:blipFill>
        <p:spPr bwMode="auto">
          <a:xfrm>
            <a:off x="928662" y="3071810"/>
            <a:ext cx="7786743" cy="329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9848"/>
          </a:xfrm>
        </p:spPr>
        <p:txBody>
          <a:bodyPr>
            <a:normAutofit/>
          </a:bodyPr>
          <a:lstStyle/>
          <a:p>
            <a:r>
              <a:rPr lang="ru-RU" sz="3200" b="0" dirty="0" smtClean="0">
                <a:latin typeface="Times New Roman" pitchFamily="18" charset="0"/>
                <a:cs typeface="Times New Roman" pitchFamily="18" charset="0"/>
              </a:rPr>
              <a:t>Расслоение диаграммы рассеяния по двум поставщикам материала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714375" y="4500563"/>
            <a:ext cx="8429625" cy="185737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Если на исходной диаграмме (по- строенной для обоих поставщиков одновременно)связь между показателями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у не прослеживается, то стратифицированные диаграммы определенно указывают на наличие такой связи: для обоих поставщиков увеличение показателя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приводит к уменьшению показателя у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 b="28949"/>
          <a:stretch>
            <a:fillRect/>
          </a:stretch>
        </p:blipFill>
        <p:spPr bwMode="auto">
          <a:xfrm>
            <a:off x="785786" y="1785926"/>
            <a:ext cx="7719579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4" y="1428739"/>
          <a:ext cx="8072496" cy="5046382"/>
        </p:xfrm>
        <a:graphic>
          <a:graphicData uri="http://schemas.openxmlformats.org/drawingml/2006/table">
            <a:tbl>
              <a:tblPr/>
              <a:tblGrid>
                <a:gridCol w="2234721"/>
                <a:gridCol w="1916639"/>
                <a:gridCol w="2191605"/>
                <a:gridCol w="1729531"/>
              </a:tblGrid>
              <a:tr h="1785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Оформление заказа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Выполнение заказа в срок, 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Выполнение заказа с опозданием, число случаев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5287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 соответствии с установленной датой, 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 опозданием, число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42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45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44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 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10" y="1071546"/>
          <a:ext cx="7786741" cy="4713932"/>
        </p:xfrm>
        <a:graphic>
          <a:graphicData uri="http://schemas.openxmlformats.org/drawingml/2006/table">
            <a:tbl>
              <a:tblPr/>
              <a:tblGrid>
                <a:gridCol w="1994727"/>
                <a:gridCol w="1901615"/>
                <a:gridCol w="2174427"/>
                <a:gridCol w="1715972"/>
              </a:tblGrid>
              <a:tr h="1643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Оформление заказа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Выполнение заказа в срок, 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Выполнение заказа с опозданием, число случаев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14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 соответствии с установленной датой, 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34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 опозданием, число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45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44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6984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Расслоение по видам деталей, которые составляют заказ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11" y="1500176"/>
          <a:ext cx="7858180" cy="4841776"/>
        </p:xfrm>
        <a:graphic>
          <a:graphicData uri="http://schemas.openxmlformats.org/drawingml/2006/table">
            <a:tbl>
              <a:tblPr/>
              <a:tblGrid>
                <a:gridCol w="1796065"/>
                <a:gridCol w="2133421"/>
                <a:gridCol w="2020177"/>
                <a:gridCol w="1908517"/>
              </a:tblGrid>
              <a:tr h="1285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Детали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Выполнение заказа в срок, 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Выполнение заказа с опозданием, число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573" marR="24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79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000" b="0" i="1" kern="0" dirty="0">
                          <a:latin typeface="Times New Roman"/>
                        </a:rPr>
                        <a:t>В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>
                          <a:latin typeface="Times New Roman"/>
                          <a:ea typeface="Times New Roman"/>
                        </a:rPr>
                        <a:t>С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1">
                          <a:latin typeface="Times New Roman"/>
                          <a:ea typeface="Times New Roman"/>
                        </a:rPr>
                        <a:t>D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>
                          <a:latin typeface="Times New Roman"/>
                          <a:ea typeface="Times New Roman"/>
                        </a:rPr>
                        <a:t>F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1">
                          <a:latin typeface="Times New Roman"/>
                          <a:ea typeface="Times New Roman"/>
                        </a:rPr>
                        <a:t>F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44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24573" marR="24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6984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Расслоение по фактору наличия или отсутствия вторичного заказа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393861"/>
              </p:ext>
            </p:extLst>
          </p:nvPr>
        </p:nvGraphicFramePr>
        <p:xfrm>
          <a:off x="714348" y="2192208"/>
          <a:ext cx="7715306" cy="4189120"/>
        </p:xfrm>
        <a:graphic>
          <a:graphicData uri="http://schemas.openxmlformats.org/drawingml/2006/table">
            <a:tbl>
              <a:tblPr/>
              <a:tblGrid>
                <a:gridCol w="1686407"/>
                <a:gridCol w="2008356"/>
                <a:gridCol w="2390096"/>
                <a:gridCol w="1630447"/>
              </a:tblGrid>
              <a:tr h="15001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Вторичный заказ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Выполнение заказа в срок, число случаев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Выполнение заказа с опозданием, число случаев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Имеет место, число случаев Отсутствует, число случаев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20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Всего случаев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44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24227" marR="24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121" y="778024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Меры для решения проблемы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5775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1) Не допускать вторичных заказов, которые делаются без предварительной договоренности с предприятием-заказчиком</a:t>
            </a:r>
          </a:p>
          <a:p>
            <a:pPr>
              <a:lnSpc>
                <a:spcPct val="120000"/>
              </a:lnSpc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2) Скорректировать объем заказа так, чтобы он был по силам предприятию, на котором размещается заказ, и не побуждал его делать вторичные заказы на стороне</a:t>
            </a:r>
          </a:p>
          <a:p>
            <a:pPr>
              <a:lnSpc>
                <a:spcPct val="120000"/>
              </a:lnSpc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3) Информацию о планировании размещения заказа на детали, требующие поверхностной обработки, доводить до предприятия, на котором размещается заказ, заранее</a:t>
            </a:r>
          </a:p>
          <a:p>
            <a:pPr>
              <a:lnSpc>
                <a:spcPct val="120000"/>
              </a:lnSpc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4) Помочь предприятию, на котором размещается заказ, освоить принципы ведения дел с предприятиями, на которых размещаются вторичные заказы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67" y="46670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Графики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85854" y="1000108"/>
            <a:ext cx="6543692" cy="64294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График, выраженный ломаной линией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7" y="1785927"/>
            <a:ext cx="4786347" cy="3145787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7" y="5000637"/>
          <a:ext cx="7715304" cy="1696721"/>
        </p:xfrm>
        <a:graphic>
          <a:graphicData uri="http://schemas.openxmlformats.org/drawingml/2006/table">
            <a:tbl>
              <a:tblPr/>
              <a:tblGrid>
                <a:gridCol w="7715304"/>
              </a:tblGrid>
              <a:tr h="1696721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Реальный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характер изменения выручки: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1—выручка: 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</a:rPr>
                        <a:t>2—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млн. иен; 3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</a:rPr>
                        <a:t>—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финансовый год; 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</a:rPr>
                        <a:t>4—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год; 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</a:rPr>
                        <a:t>5—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реальный  участок графика. характеризующий выручку 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</a:rPr>
                        <a:t>6—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отрезок, отражающий тенденцию</a:t>
                      </a:r>
                    </a:p>
                  </a:txBody>
                  <a:tcPr marL="50165" marR="50165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" y="2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Столбчатый график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00102" y="4857761"/>
            <a:ext cx="7686700" cy="12684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Стимулы к покупке изделий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1 – число случаев, 2 – случаи, 3 – стимулы к покупке изделий, 4 – качество, 5 – снижение цены, 6 – гарантированные сроки, 7 – дизайн, 8 – доставка, 9 – прочие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r="36020"/>
          <a:stretch>
            <a:fillRect/>
          </a:stretch>
        </p:blipFill>
        <p:spPr bwMode="auto">
          <a:xfrm>
            <a:off x="2285985" y="1071546"/>
            <a:ext cx="4786347" cy="3810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Круговой график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42909" y="5072074"/>
            <a:ext cx="8043891" cy="150019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Соотношение составляющих себестоимости производства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1 – себестоимость производства, 2 – косвенные расходы, 3 – прямые расходы, 4 – стоимость сырья и материалов, 5 – выплаты по внешним заказам, 6 – расходы на зарплату, 7 – стоимость закупаемых деталей, 8 – прочее, 9 – стоимость электроэнергии и топлива, 10 – выплаты по уценке, 11 – тыс. иен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35091"/>
          <a:stretch>
            <a:fillRect/>
          </a:stretch>
        </p:blipFill>
        <p:spPr bwMode="auto">
          <a:xfrm>
            <a:off x="2500299" y="1071548"/>
            <a:ext cx="4000528" cy="3944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Ленточный график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14350" y="5357828"/>
            <a:ext cx="7972452" cy="7683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Соотношение сумм выручки от продажи по отдельным видам изделий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b="10593"/>
          <a:stretch>
            <a:fillRect/>
          </a:stretch>
        </p:blipFill>
        <p:spPr bwMode="auto">
          <a:xfrm>
            <a:off x="2394310" y="1142986"/>
            <a:ext cx="4392271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«Радиационная» диаграмма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8" y="5000637"/>
            <a:ext cx="8258204" cy="164307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Анализ состояния управления</a:t>
            </a: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1- процент текущей прибыли от общего капитала, 2 - процент общей прибыли от выручки, 3 – процент текущей прибыли от выручки, 4 – отношение собственного капитала к общему капиталу, 5 – процент выплат от выручки, 6 соотношение прибыли и убытков, 7 – предельный процент прибыли, 8 – процент повышения суммы выручки за год</a:t>
            </a: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r="30597" b="6026"/>
          <a:stretch>
            <a:fillRect/>
          </a:stretch>
        </p:blipFill>
        <p:spPr bwMode="auto">
          <a:xfrm>
            <a:off x="2571737" y="1142986"/>
            <a:ext cx="4214843" cy="3769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Карта сравнения плановых и фактических показателей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1" y="1428740"/>
          <a:ext cx="8143933" cy="4850911"/>
        </p:xfrm>
        <a:graphic>
          <a:graphicData uri="http://schemas.openxmlformats.org/drawingml/2006/table">
            <a:tbl>
              <a:tblPr/>
              <a:tblGrid>
                <a:gridCol w="1000133"/>
                <a:gridCol w="555235"/>
                <a:gridCol w="1146991"/>
                <a:gridCol w="679644"/>
                <a:gridCol w="680381"/>
                <a:gridCol w="680381"/>
                <a:gridCol w="679644"/>
                <a:gridCol w="680381"/>
                <a:gridCol w="680381"/>
                <a:gridCol w="680381"/>
                <a:gridCol w="680381"/>
              </a:tblGrid>
              <a:tr h="44525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Изделие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Число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изделий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</a:rPr>
                        <a:t>Дата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72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18/1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19/1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20/1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21/1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22/1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23/1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24/1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25/1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Times New Roman"/>
                        </a:rPr>
                        <a:t>пон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втор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среда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Times New Roman"/>
                        </a:rPr>
                        <a:t>четв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Times New Roman"/>
                        </a:rPr>
                        <a:t>пятн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Times New Roman"/>
                        </a:rPr>
                        <a:t>субб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воскр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Times New Roman"/>
                        </a:rPr>
                        <a:t>пон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А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500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Факт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110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Факт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С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700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0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Факт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120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120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150</a:t>
                      </a:r>
                    </a:p>
                  </a:txBody>
                  <a:tcPr marL="24219" marR="24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229600" cy="478634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Диаграмма Парето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инструмент, позволяющий распределить усилия для разрешения возникающих проблем и выявить основные причины, с которых нужно начинать действовать.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133475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Историческая справка</a:t>
            </a:r>
          </a:p>
        </p:txBody>
      </p:sp>
      <p:pic>
        <p:nvPicPr>
          <p:cNvPr id="1026" name="Picture 2" descr="http://economicus.ru/gallery/img/foto/pareto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1500188"/>
            <a:ext cx="4000500" cy="535781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4071938" y="1571625"/>
            <a:ext cx="4214812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sz="2000">
                <a:latin typeface="Times New Roman" pitchFamily="18" charset="0"/>
                <a:cs typeface="Times New Roman" pitchFamily="18" charset="0"/>
              </a:rPr>
              <a:t>Вильфредо Парето (1848-1923)  родился в Париже от брака итальянца и француженки. В 1897 г.  Парето предложил формулу, показывающую, что общественные блага распределяются неравномерно. Эта же теория была проиллюстрирована на диаграмме американским экономистом М. Лоренцем. Оба ученых показали, что в большинстве случаев наибольшая доля доходов или благ (80%) принадлежит небольшому числу людей (20%). 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6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07257" y="620688"/>
            <a:ext cx="6929486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plastic">
            <a:bevelT prst="slope"/>
            <a:bevelB w="101600" prst="riblet"/>
          </a:sp3d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Суть диаграммы Парето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заключается в том, что при ее построение в большинстве случаев обнаруживается статистическая закономерность, так называемый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«Закон 80/20»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означающий, что если число дефектов принять за 100%, то примерно 80% всех дефектов происходит из-за приблизительно 20% всех возможных причин.</a:t>
            </a:r>
          </a:p>
        </p:txBody>
      </p:sp>
      <p:sp>
        <p:nvSpPr>
          <p:cNvPr id="103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6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478671"/>
              </p:ext>
            </p:extLst>
          </p:nvPr>
        </p:nvGraphicFramePr>
        <p:xfrm>
          <a:off x="1826244" y="3514080"/>
          <a:ext cx="6210499" cy="3343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2" r:id="rId3" imgW="6791533" imgH="4066384" progId="Excel.Chart.8">
                  <p:embed/>
                </p:oleObj>
              </mc:Choice>
              <mc:Fallback>
                <p:oleObj r:id="rId3" imgW="6791533" imgH="406638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6244" y="3514080"/>
                        <a:ext cx="6210499" cy="33439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697451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71503"/>
          </a:xfrm>
        </p:spPr>
        <p:txBody>
          <a:bodyPr>
            <a:no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Различают два вида диаграмм Парето: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340768"/>
            <a:ext cx="8229600" cy="49457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Диаграмма Парето по результатам деятельности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Эта диаграмма предназначена для выявления главной проблемы и отражает следующие нежелательные результаты деятельности: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качество: дефекты, поломки, ошибки, отказы, рекламации, ремонты, возвраты продукции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себестоимость: объем потерь, затраты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сроки поставок: нехватка запасов, ошибки в составлении счетов, срыв сроков поставок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безопасность: несчастные случаи, трагические ошибки, аварии. 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Различают два вида диаграмм Парето: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68760"/>
            <a:ext cx="8229600" cy="521459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Диаграмма Парето по причинам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Эта диаграмма отражает причины проблем, возникающих в ходе производства, и используется для выявления главной из них: 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исполнитель работы: смена, бригада, возраст, опыт работы, квалификация, индивидуальные характеристики; 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оборудование: станки, агрегаты, инструменты, оснастка, организация использования, модели, штампы; 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сырье: изготовитель, вид сырья, завод-поставщик, партия; 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 работы: условия производства, приемы работы, последовательность операций; 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измерения:  погрешности, тип средств измерений, методики измерений и т.д.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/>
          <a:lstStyle/>
          <a:p>
            <a:r>
              <a:rPr lang="en-US" dirty="0" smtClean="0"/>
              <a:t>ABC</a:t>
            </a:r>
            <a:r>
              <a:rPr lang="ru-RU" dirty="0" smtClean="0"/>
              <a:t> - анализ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Хорошо изучен применительно к задачам анализа  запасов  на складах, однако полезен при анализе мероприятий по повышению уровня качества</a:t>
            </a:r>
          </a:p>
          <a:p>
            <a:r>
              <a:rPr lang="ru-RU" sz="2400" dirty="0" smtClean="0"/>
              <a:t>Идея метода АВС анализа строится на основании принципа Парето: «за большинство возможных результатов отвечает относительно небольшое число причин» («правило - 20 на 80»)</a:t>
            </a:r>
          </a:p>
          <a:p>
            <a:r>
              <a:rPr lang="ru-RU" sz="2400" dirty="0" smtClean="0"/>
              <a:t>Результатом АВС анализа является группировка объектов по степени влияния на общий результат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1600" y="274638"/>
            <a:ext cx="7772400" cy="796925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метод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474788" y="1412875"/>
            <a:ext cx="7669212" cy="4230688"/>
          </a:xfrm>
        </p:spPr>
        <p:txBody>
          <a:bodyPr/>
          <a:lstStyle/>
          <a:p>
            <a:pPr eaLnBrk="1" hangingPunct="1"/>
            <a:r>
              <a:rPr lang="ru-RU" sz="2400" b="1" dirty="0" smtClean="0"/>
              <a:t>Выделяют  три категории</a:t>
            </a:r>
          </a:p>
          <a:p>
            <a:pPr eaLnBrk="1" hangingPunct="1"/>
            <a:r>
              <a:rPr lang="ru-RU" sz="2400" dirty="0" smtClean="0">
                <a:solidFill>
                  <a:srgbClr val="FF0000"/>
                </a:solidFill>
              </a:rPr>
              <a:t>А</a:t>
            </a:r>
            <a:r>
              <a:rPr lang="ru-RU" sz="2400" dirty="0" smtClean="0"/>
              <a:t> – малочисленные существенно важные (ограниченное число наиболее ценных для производства средств, наиболее значимых  факторов или значительных дефектов)</a:t>
            </a:r>
          </a:p>
          <a:p>
            <a:pPr eaLnBrk="1" hangingPunct="1"/>
            <a:r>
              <a:rPr lang="ru-RU" sz="2400" dirty="0" smtClean="0">
                <a:solidFill>
                  <a:srgbClr val="FF0000"/>
                </a:solidFill>
              </a:rPr>
              <a:t>В</a:t>
            </a:r>
            <a:r>
              <a:rPr lang="ru-RU" sz="2400" dirty="0" smtClean="0"/>
              <a:t> – то, что важно в меньшей степени и более или менее распространено</a:t>
            </a:r>
          </a:p>
          <a:p>
            <a:pPr eaLnBrk="1" hangingPunct="1"/>
            <a:r>
              <a:rPr lang="ru-RU" sz="2400" dirty="0" smtClean="0">
                <a:solidFill>
                  <a:srgbClr val="FF0000"/>
                </a:solidFill>
              </a:rPr>
              <a:t>С</a:t>
            </a:r>
            <a:r>
              <a:rPr lang="ru-RU" sz="2400" dirty="0" smtClean="0"/>
              <a:t> – то, что важно в меньшей степени и многочисленно (широко распространено)</a:t>
            </a:r>
          </a:p>
          <a:p>
            <a:pPr eaLnBrk="1" hangingPunct="1">
              <a:buNone/>
            </a:pPr>
            <a:r>
              <a:rPr lang="ru-RU" sz="2400" dirty="0" smtClean="0"/>
              <a:t>							(К. </a:t>
            </a:r>
            <a:r>
              <a:rPr lang="ru-RU" sz="2400" dirty="0" err="1" smtClean="0"/>
              <a:t>Исикава</a:t>
            </a:r>
            <a:r>
              <a:rPr lang="ru-RU" sz="24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Число групп при проведении </a:t>
            </a:r>
            <a:r>
              <a:rPr lang="ru-RU" sz="2400" dirty="0" err="1" smtClean="0"/>
              <a:t>АВС-анализа</a:t>
            </a:r>
            <a:r>
              <a:rPr lang="ru-RU" sz="2400" dirty="0" smtClean="0"/>
              <a:t> может быть любым, но наибольшее распространение получило деление рассматриваемой совокупности на три группы: А, В и С (75:20:5), чем и обусловлено название метода</a:t>
            </a:r>
          </a:p>
          <a:p>
            <a:r>
              <a:rPr lang="ru-RU" sz="2400" dirty="0" smtClean="0"/>
              <a:t>Группа А - незначительное число объектов с высоким уровнем удельного веса по выбранному показателю</a:t>
            </a:r>
          </a:p>
          <a:p>
            <a:r>
              <a:rPr lang="ru-RU" sz="2400" dirty="0" smtClean="0"/>
              <a:t>Группа В - среднее число объектов со средним уровнем удельного веса по выбранному показателю</a:t>
            </a:r>
          </a:p>
          <a:p>
            <a:r>
              <a:rPr lang="ru-RU" sz="2400" dirty="0" smtClean="0"/>
              <a:t>Группа С - большое число объектов с незначительной величиной удельного веса по выбранному показателю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	Установлено, что в большинстве промышленных и торговых фирм примерно 75 % стоимости объёма продаж составляют всего около 10 % наименований номенклатуры (группа А), 20 % стоимости — 25 % наименований (группа В), 5 % стоимости — 65 % наименований (группа С)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 </a:t>
            </a:r>
            <a:r>
              <a:rPr lang="ru-RU" sz="2400" b="1" dirty="0" smtClean="0"/>
              <a:t>Группа А</a:t>
            </a:r>
            <a:r>
              <a:rPr lang="ru-RU" sz="2400" dirty="0" smtClean="0"/>
              <a:t> – объекты,  сумма долей с накопительным итогом которых, составляет первые 50 % от общей суммы параметров</a:t>
            </a:r>
          </a:p>
          <a:p>
            <a:r>
              <a:rPr lang="ru-RU" sz="2400" dirty="0" smtClean="0"/>
              <a:t> </a:t>
            </a:r>
            <a:r>
              <a:rPr lang="ru-RU" sz="2400" b="1" dirty="0" smtClean="0"/>
              <a:t>Группа В</a:t>
            </a:r>
            <a:r>
              <a:rPr lang="ru-RU" sz="2400" dirty="0" smtClean="0"/>
              <a:t> – следующие за группой А объекты,  сумма долей с накопительным итогом которых, составляет от 50 % до 80 % от общей суммы параметров</a:t>
            </a:r>
          </a:p>
          <a:p>
            <a:r>
              <a:rPr lang="ru-RU" sz="2400" b="1" dirty="0" smtClean="0"/>
              <a:t>Группа С</a:t>
            </a:r>
            <a:r>
              <a:rPr lang="ru-RU" sz="2400" dirty="0" smtClean="0"/>
              <a:t> – оставшиеся объекты,  сумма долей с накопительным итогом которых, составляет от 80 % до 100 % от общей суммы параметров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772400" cy="868346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Рекомендуется творчески подходить к определению объектов и параметров анализа. </a:t>
            </a:r>
          </a:p>
          <a:p>
            <a:r>
              <a:rPr lang="ru-RU" sz="2800" dirty="0" smtClean="0"/>
              <a:t>Не бойтесь экспериментировать. </a:t>
            </a:r>
          </a:p>
          <a:p>
            <a:r>
              <a:rPr lang="ru-RU" sz="2800" dirty="0" smtClean="0"/>
              <a:t>Сгруппировав товар по одному параметру, сопоставьте полученный результат  с другими параметрами. </a:t>
            </a:r>
          </a:p>
          <a:p>
            <a:r>
              <a:rPr lang="ru-RU" sz="2800" dirty="0" smtClean="0"/>
              <a:t>Группа С может приносить Вам 20% дохода, составлять 50% товарного запаса и занимать  80% площади склада.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/>
          <a:lstStyle/>
          <a:p>
            <a:r>
              <a:rPr lang="ru-RU" dirty="0" smtClean="0"/>
              <a:t>Пример (торговля)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14422"/>
            <a:ext cx="7772400" cy="4805378"/>
          </a:xfrm>
        </p:spPr>
        <p:txBody>
          <a:bodyPr>
            <a:normAutofit lnSpcReduction="10000"/>
          </a:bodyPr>
          <a:lstStyle/>
          <a:p>
            <a:r>
              <a:rPr lang="ru-RU" sz="2400" i="1" dirty="0" smtClean="0"/>
              <a:t>АВС анализ товаров по объему продаж показывает, какие товары обеспечивают 80% оборота Компании. </a:t>
            </a:r>
          </a:p>
          <a:p>
            <a:r>
              <a:rPr lang="ru-RU" sz="2400" i="1" dirty="0" smtClean="0"/>
              <a:t>Проанализируйте те же товары,  но по количеству единиц  (или количеству заказов по ним) и в результате Вы получите 20% товаров покупаемые 80% клиентов, а это уже привлекательность товара для клиента и товарооборот Компании. </a:t>
            </a:r>
          </a:p>
          <a:p>
            <a:r>
              <a:rPr lang="ru-RU" sz="2400" i="1" dirty="0" smtClean="0"/>
              <a:t>Этот же результат можно использовать при планировании  размещения товара на складе или в торговом зале магазина. </a:t>
            </a:r>
          </a:p>
          <a:p>
            <a:r>
              <a:rPr lang="ru-RU" sz="2400" i="1" dirty="0" smtClean="0"/>
              <a:t>Анализ товаров по доходу покажет, на чем Вы зарабатываете деньги, аналогичный анализ по затратам позволит понять куда Вы их тратите.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Диаграмма Парето - один из вариантов графической интерпретации </a:t>
            </a:r>
            <a:r>
              <a:rPr lang="ru-RU" sz="3200" dirty="0" err="1" smtClean="0">
                <a:solidFill>
                  <a:srgbClr val="FF0000"/>
                </a:solidFill>
              </a:rPr>
              <a:t>АВС-анализа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1"/>
            <a:ext cx="8229600" cy="65405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Диаграмма Парето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1" y="4857762"/>
            <a:ext cx="8501123" cy="18573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Диаграмма Парето для анализа брака кровельных листов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Слева – до улучшений, справа – после улучшений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– сумма потерь за месяц, 2 – тыс. иен, 3 соотношение отрезков кривой кумулятивной суммы, 4 – коробление, 5 – боковой изгиб, 6 – отклонение от перпендикулярности, 7 – трещины, 8 – винтообразность, 9- боковая трещина, 10 – грязь, 11 – шелушение краски, 12 прочие, 13 – кумулятивная сумма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142976" y="785794"/>
          <a:ext cx="6715152" cy="416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Рисунок" r:id="rId3" imgW="6500520" imgH="6746400" progId="Word.Picture.8">
                  <p:embed/>
                </p:oleObj>
              </mc:Choice>
              <mc:Fallback>
                <p:oleObj name="Рисунок" r:id="rId3" imgW="6500520" imgH="6746400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336" b="23479"/>
                      <a:stretch>
                        <a:fillRect/>
                      </a:stretch>
                    </p:blipFill>
                    <p:spPr bwMode="auto">
                      <a:xfrm>
                        <a:off x="1142976" y="785794"/>
                        <a:ext cx="6715152" cy="4164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Диаграмма Парето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654032"/>
            <a:ext cx="8572560" cy="591824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1) Собирают  данные, которые могут иметь отношение к браку, выявляют количество видов брака и подсчитывают сумму потерь, соответствующую каждому из видов;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2) Располагают виды брака в порядке убывания суммы потерь так, чтобы в конце стояли виды, которым соответствуют наименьшие суммы потерь, и виды, входящие в рубрику «Прочие»;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3) Подсчитывают кумулятивную сумму начиная с видов брака, которым соответствуют максимальные суммы потерь; их общую сумму принимают за 100%;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4) Откладывают по оси абсцисс виды брака, начиная с тех, которым соответствуют максимальные суммы потерь, а по оси ординат—суммы потерь;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5) Строят столбчатый график, где каждому виду брака соответствует прямоугольник (столбик), вертикальная сторона которого соответствует значению суммы потерь от этого вида брака (основания всех прямоугольников равны), и вычерчивают кривую кумулятивной суммы (кумулятивного процента). На правой стороне графика по оси ординат откладывают значения кумулятивного процента.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6) для диаграммы Парето указывают ее название, период получения данных, число данных, процент брака, итоговую сумму потерь и т. д.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571625"/>
            <a:ext cx="8197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684213" y="476250"/>
            <a:ext cx="6870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ru-RU" sz="2800" b="1" ker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br>
              <a:rPr lang="ru-RU" sz="2800" b="1" ker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ker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Причинно-следственная диаграмма (Диаграмма Исикавы/ Ишикавы)</a:t>
            </a:r>
            <a:endParaRPr lang="ru-RU" sz="2800" b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Построение диаграммы «причина - результат»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целью определения причин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Autofit/>
          </a:bodyPr>
          <a:lstStyle/>
          <a:p>
            <a:pPr marL="0" lvl="0" indent="0" fontAlgn="base">
              <a:lnSpc>
                <a:spcPct val="12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</a:rPr>
              <a:t>Определить показатель качества и написать его в середине правого края чистого листа бумаги. Слева направо провести прямую линию («хребет»), записанный показатель заключить в прямоугольник.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</a:rPr>
              <a:t>Написать главные причины, влияющие на показатель качества, заключить их в прямоугольники и соединить с «хребтом» стрелками (в виде) «больших костей хребта».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</a:rPr>
              <a:t>Написать причины (вторичные), влияющие на главные причины («большие кости»), и расположить их в виде «средних костей», примыкающих к «большим».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</a:rPr>
              <a:t>Написать причины третичного порядка, влияющие на вторичные причины, и расположить их в виде «мелких костей», примыкающих к «средним».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itchFamily="18" charset="0"/>
              </a:rPr>
              <a:t>Проранжировать</a:t>
            </a:r>
            <a:r>
              <a:rPr lang="ru-RU" sz="1800" dirty="0" smtClean="0">
                <a:latin typeface="Times New Roman" pitchFamily="18" charset="0"/>
              </a:rPr>
              <a:t> факторы по их значимости и выделить особо важные, оказывающие предположительно наибольшее влияние на показатель качества.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</a:rPr>
              <a:t>Нанести на диаграмму всю необходимую информацию: её название, наименование изделия, процесса или группы процессов, имена участников процесса, дату и т.д.</a:t>
            </a:r>
            <a:endParaRPr lang="ru-RU" sz="1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Материал (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material)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Оборудование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(machine)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– (man)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Технология изготовления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(method)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Методы и средства измерения (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measure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4930" name="Group 2"/>
          <p:cNvGrpSpPr>
            <a:grpSpLocks noChangeAspect="1"/>
          </p:cNvGrpSpPr>
          <p:nvPr/>
        </p:nvGrpSpPr>
        <p:grpSpPr bwMode="auto">
          <a:xfrm>
            <a:off x="357158" y="1214422"/>
            <a:ext cx="8461947" cy="5143536"/>
            <a:chOff x="2271" y="-1092"/>
            <a:chExt cx="7200" cy="4320"/>
          </a:xfrm>
        </p:grpSpPr>
        <p:sp>
          <p:nvSpPr>
            <p:cNvPr id="124931" name="AutoShape 3"/>
            <p:cNvSpPr>
              <a:spLocks noChangeAspect="1" noChangeArrowheads="1"/>
            </p:cNvSpPr>
            <p:nvPr/>
          </p:nvSpPr>
          <p:spPr bwMode="auto">
            <a:xfrm>
              <a:off x="2271" y="-1092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32" name="Text Box 4"/>
            <p:cNvSpPr txBox="1">
              <a:spLocks noChangeArrowheads="1"/>
            </p:cNvSpPr>
            <p:nvPr/>
          </p:nvSpPr>
          <p:spPr bwMode="auto">
            <a:xfrm>
              <a:off x="4812" y="-1092"/>
              <a:ext cx="1271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Забоины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33" name="Text Box 5"/>
            <p:cNvSpPr txBox="1">
              <a:spLocks noChangeArrowheads="1"/>
            </p:cNvSpPr>
            <p:nvPr/>
          </p:nvSpPr>
          <p:spPr bwMode="auto">
            <a:xfrm>
              <a:off x="7353" y="580"/>
              <a:ext cx="1977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Дефекты гальванического покрытия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34" name="Text Box 6"/>
            <p:cNvSpPr txBox="1">
              <a:spLocks noChangeArrowheads="1"/>
            </p:cNvSpPr>
            <p:nvPr/>
          </p:nvSpPr>
          <p:spPr bwMode="auto">
            <a:xfrm>
              <a:off x="4812" y="2671"/>
              <a:ext cx="1553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Коррозийная стойкость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35" name="Text Box 7"/>
            <p:cNvSpPr txBox="1">
              <a:spLocks noChangeArrowheads="1"/>
            </p:cNvSpPr>
            <p:nvPr/>
          </p:nvSpPr>
          <p:spPr bwMode="auto">
            <a:xfrm>
              <a:off x="2977" y="-813"/>
              <a:ext cx="1129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обращение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36" name="Text Box 8"/>
            <p:cNvSpPr txBox="1">
              <a:spLocks noChangeArrowheads="1"/>
            </p:cNvSpPr>
            <p:nvPr/>
          </p:nvSpPr>
          <p:spPr bwMode="auto">
            <a:xfrm>
              <a:off x="2271" y="-395"/>
              <a:ext cx="1271" cy="6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неквалифицированный </a:t>
              </a: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персонал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37" name="Text Box 9"/>
            <p:cNvSpPr txBox="1">
              <a:spLocks noChangeArrowheads="1"/>
            </p:cNvSpPr>
            <p:nvPr/>
          </p:nvSpPr>
          <p:spPr bwMode="auto">
            <a:xfrm>
              <a:off x="3118" y="441"/>
              <a:ext cx="1553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Кривые резкости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38" name="Line 10"/>
            <p:cNvSpPr>
              <a:spLocks noChangeShapeType="1"/>
            </p:cNvSpPr>
            <p:nvPr/>
          </p:nvSpPr>
          <p:spPr bwMode="auto">
            <a:xfrm flipH="1">
              <a:off x="2271" y="859"/>
              <a:ext cx="508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39" name="Text Box 11"/>
            <p:cNvSpPr txBox="1">
              <a:spLocks noChangeArrowheads="1"/>
            </p:cNvSpPr>
            <p:nvPr/>
          </p:nvSpPr>
          <p:spPr bwMode="auto">
            <a:xfrm>
              <a:off x="6224" y="-674"/>
              <a:ext cx="1694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транспортирование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0" name="Text Box 12"/>
            <p:cNvSpPr txBox="1">
              <a:spLocks noChangeArrowheads="1"/>
            </p:cNvSpPr>
            <p:nvPr/>
          </p:nvSpPr>
          <p:spPr bwMode="auto">
            <a:xfrm>
              <a:off x="7212" y="-117"/>
              <a:ext cx="1130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погрузка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1" name="Text Box 13"/>
            <p:cNvSpPr txBox="1">
              <a:spLocks noChangeArrowheads="1"/>
            </p:cNvSpPr>
            <p:nvPr/>
          </p:nvSpPr>
          <p:spPr bwMode="auto">
            <a:xfrm>
              <a:off x="3259" y="998"/>
              <a:ext cx="1130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поставщик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2" name="Text Box 14"/>
            <p:cNvSpPr txBox="1">
              <a:spLocks noChangeArrowheads="1"/>
            </p:cNvSpPr>
            <p:nvPr/>
          </p:nvSpPr>
          <p:spPr bwMode="auto">
            <a:xfrm>
              <a:off x="2553" y="1695"/>
              <a:ext cx="1130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загрязнение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3" name="Text Box 15"/>
            <p:cNvSpPr txBox="1">
              <a:spLocks noChangeArrowheads="1"/>
            </p:cNvSpPr>
            <p:nvPr/>
          </p:nvSpPr>
          <p:spPr bwMode="auto">
            <a:xfrm>
              <a:off x="3118" y="2253"/>
              <a:ext cx="1271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оборудование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4" name="Text Box 16"/>
            <p:cNvSpPr txBox="1">
              <a:spLocks noChangeArrowheads="1"/>
            </p:cNvSpPr>
            <p:nvPr/>
          </p:nvSpPr>
          <p:spPr bwMode="auto">
            <a:xfrm>
              <a:off x="6647" y="1416"/>
              <a:ext cx="1836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Погрешность весов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5" name="Text Box 17"/>
            <p:cNvSpPr txBox="1">
              <a:spLocks noChangeArrowheads="1"/>
            </p:cNvSpPr>
            <p:nvPr/>
          </p:nvSpPr>
          <p:spPr bwMode="auto">
            <a:xfrm>
              <a:off x="6647" y="2113"/>
              <a:ext cx="1553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Состав раствора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46" name="Line 18"/>
            <p:cNvSpPr>
              <a:spLocks noChangeShapeType="1"/>
            </p:cNvSpPr>
            <p:nvPr/>
          </p:nvSpPr>
          <p:spPr bwMode="auto">
            <a:xfrm>
              <a:off x="5377" y="-674"/>
              <a:ext cx="706" cy="15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47" name="Line 19"/>
            <p:cNvSpPr>
              <a:spLocks noChangeShapeType="1"/>
            </p:cNvSpPr>
            <p:nvPr/>
          </p:nvSpPr>
          <p:spPr bwMode="auto">
            <a:xfrm flipV="1">
              <a:off x="5377" y="859"/>
              <a:ext cx="423" cy="18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48" name="Line 20"/>
            <p:cNvSpPr>
              <a:spLocks noChangeShapeType="1"/>
            </p:cNvSpPr>
            <p:nvPr/>
          </p:nvSpPr>
          <p:spPr bwMode="auto">
            <a:xfrm>
              <a:off x="4106" y="-674"/>
              <a:ext cx="141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49" name="Line 21"/>
            <p:cNvSpPr>
              <a:spLocks noChangeShapeType="1"/>
            </p:cNvSpPr>
            <p:nvPr/>
          </p:nvSpPr>
          <p:spPr bwMode="auto">
            <a:xfrm flipV="1">
              <a:off x="3542" y="-395"/>
              <a:ext cx="1411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0" name="Line 22"/>
            <p:cNvSpPr>
              <a:spLocks noChangeShapeType="1"/>
            </p:cNvSpPr>
            <p:nvPr/>
          </p:nvSpPr>
          <p:spPr bwMode="auto">
            <a:xfrm flipV="1">
              <a:off x="4247" y="-256"/>
              <a:ext cx="142" cy="6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1" name="Line 23"/>
            <p:cNvSpPr>
              <a:spLocks noChangeShapeType="1"/>
            </p:cNvSpPr>
            <p:nvPr/>
          </p:nvSpPr>
          <p:spPr bwMode="auto">
            <a:xfrm flipH="1">
              <a:off x="5942" y="-395"/>
              <a:ext cx="282" cy="8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2" name="Line 24"/>
            <p:cNvSpPr>
              <a:spLocks noChangeShapeType="1"/>
            </p:cNvSpPr>
            <p:nvPr/>
          </p:nvSpPr>
          <p:spPr bwMode="auto">
            <a:xfrm flipH="1">
              <a:off x="6083" y="23"/>
              <a:ext cx="112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3" name="Line 25"/>
            <p:cNvSpPr>
              <a:spLocks noChangeShapeType="1"/>
            </p:cNvSpPr>
            <p:nvPr/>
          </p:nvSpPr>
          <p:spPr bwMode="auto">
            <a:xfrm flipV="1">
              <a:off x="3683" y="1556"/>
              <a:ext cx="1976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4" name="Line 26"/>
            <p:cNvSpPr>
              <a:spLocks noChangeShapeType="1"/>
            </p:cNvSpPr>
            <p:nvPr/>
          </p:nvSpPr>
          <p:spPr bwMode="auto">
            <a:xfrm>
              <a:off x="4389" y="1138"/>
              <a:ext cx="564" cy="5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5" name="Line 27"/>
            <p:cNvSpPr>
              <a:spLocks noChangeShapeType="1"/>
            </p:cNvSpPr>
            <p:nvPr/>
          </p:nvSpPr>
          <p:spPr bwMode="auto">
            <a:xfrm flipV="1">
              <a:off x="4106" y="1695"/>
              <a:ext cx="424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6" name="Line 28"/>
            <p:cNvSpPr>
              <a:spLocks noChangeShapeType="1"/>
            </p:cNvSpPr>
            <p:nvPr/>
          </p:nvSpPr>
          <p:spPr bwMode="auto">
            <a:xfrm flipH="1" flipV="1">
              <a:off x="5659" y="1277"/>
              <a:ext cx="988" cy="9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57" name="Line 29"/>
            <p:cNvSpPr>
              <a:spLocks noChangeShapeType="1"/>
            </p:cNvSpPr>
            <p:nvPr/>
          </p:nvSpPr>
          <p:spPr bwMode="auto">
            <a:xfrm flipH="1">
              <a:off x="6083" y="1556"/>
              <a:ext cx="564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104450" name="Picture 2" descr="menu_explor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994" y="836712"/>
            <a:ext cx="5047023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400800" cy="7200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Гистограмма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7" y="1346200"/>
            <a:ext cx="8064896" cy="46750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solidFill>
                  <a:srgbClr val="002060"/>
                </a:solidFill>
              </a:rPr>
              <a:t>    - это графическое отображение вариабельности (изменчивости) данных.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   Гистограмма позволяет увидеть закономерности, которые трудно разглядеть в таблице с набором </a:t>
            </a:r>
            <a:r>
              <a:rPr lang="ru-RU" sz="2400" dirty="0" smtClean="0"/>
              <a:t>цифр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>
              <a:lnSpc>
                <a:spcPct val="80000"/>
              </a:lnSpc>
              <a:buNone/>
            </a:pPr>
            <a:r>
              <a:rPr lang="ru-RU" sz="2400" dirty="0" smtClean="0"/>
              <a:t>	Разработка </a:t>
            </a:r>
            <a:r>
              <a:rPr lang="ru-RU" sz="2400" dirty="0"/>
              <a:t>метода гистограмм приписывается французскому статистику </a:t>
            </a:r>
            <a:r>
              <a:rPr lang="en-US" sz="2400" dirty="0"/>
              <a:t>A</a:t>
            </a:r>
            <a:r>
              <a:rPr lang="ru-RU" sz="2400" dirty="0"/>
              <a:t>.</a:t>
            </a:r>
            <a:r>
              <a:rPr lang="en-US" sz="2400" dirty="0"/>
              <a:t>M</a:t>
            </a:r>
            <a:r>
              <a:rPr lang="ru-RU" sz="2400" dirty="0"/>
              <a:t>. Гэри, который в 1833 году первым ввёл новый тип столбикового графика для анализа данных о преступности. Работа Гэри принесла ему медаль Французской Академии, а его гистограммы стали стандартным инструментом.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906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239000" cy="8047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Г</a:t>
            </a:r>
            <a:r>
              <a:rPr lang="ru-RU" dirty="0" smtClean="0">
                <a:solidFill>
                  <a:srgbClr val="FF0000"/>
                </a:solidFill>
              </a:rPr>
              <a:t>истограмма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914400" y="1124744"/>
            <a:ext cx="7772400" cy="4895056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dirty="0" smtClean="0"/>
              <a:t>Гистограмма представляет собой столбиковый график, построенный по полученным за определенный период данным, которые разбиваются на несколько интервалов. </a:t>
            </a:r>
          </a:p>
          <a:p>
            <a:pPr eaLnBrk="1" hangingPunct="1"/>
            <a:r>
              <a:rPr lang="ru-RU" sz="2800" dirty="0" smtClean="0"/>
              <a:t>Число данных, попадающих в каждый из интервалов (частота) выражается высотой столбика.</a:t>
            </a:r>
          </a:p>
          <a:p>
            <a:pPr eaLnBrk="1" hangingPunct="1"/>
            <a:r>
              <a:rPr lang="ru-RU" sz="2800" dirty="0" smtClean="0"/>
              <a:t> Гистограмма должна давать наглядное изображение того, с какой частотой повторяется то или иное значение или группа значений.</a:t>
            </a:r>
          </a:p>
        </p:txBody>
      </p:sp>
    </p:spTree>
    <p:extLst>
      <p:ext uri="{BB962C8B-B14F-4D97-AF65-F5344CB8AC3E}">
        <p14:creationId xmlns:p14="http://schemas.microsoft.com/office/powerpoint/2010/main" val="399674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Построение гистограммы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052736"/>
            <a:ext cx="7772400" cy="49670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cs typeface="Arial" pitchFamily="34" charset="0"/>
              </a:rPr>
              <a:t>Определить выборочный размах (</a:t>
            </a:r>
            <a:r>
              <a:rPr lang="en-US" sz="3200" dirty="0">
                <a:cs typeface="Arial" pitchFamily="34" charset="0"/>
              </a:rPr>
              <a:t>R=max-min</a:t>
            </a:r>
            <a:r>
              <a:rPr lang="ru-RU" sz="3200" dirty="0" smtClean="0">
                <a:cs typeface="Arial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cs typeface="Arial" pitchFamily="34" charset="0"/>
              </a:rPr>
              <a:t>Определить число интервалов</a:t>
            </a:r>
            <a:endParaRPr lang="en-US" sz="3200" dirty="0"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200" dirty="0">
                <a:cs typeface="Arial" pitchFamily="34" charset="0"/>
              </a:rPr>
              <a:t>Определить размер классов (ширина столбца)</a:t>
            </a:r>
          </a:p>
          <a:p>
            <a:pPr>
              <a:lnSpc>
                <a:spcPct val="90000"/>
              </a:lnSpc>
            </a:pPr>
            <a:r>
              <a:rPr lang="ru-RU" sz="3200" dirty="0">
                <a:cs typeface="Arial" pitchFamily="34" charset="0"/>
              </a:rPr>
              <a:t>Подготовить и заполнить таблицу частот</a:t>
            </a:r>
          </a:p>
          <a:p>
            <a:pPr>
              <a:lnSpc>
                <a:spcPct val="90000"/>
              </a:lnSpc>
            </a:pPr>
            <a:r>
              <a:rPr lang="ru-RU" sz="3200" dirty="0">
                <a:cs typeface="Arial" pitchFamily="34" charset="0"/>
              </a:rPr>
              <a:t>Построить гистограмму</a:t>
            </a:r>
          </a:p>
          <a:p>
            <a:pPr>
              <a:lnSpc>
                <a:spcPct val="90000"/>
              </a:lnSpc>
            </a:pPr>
            <a:r>
              <a:rPr lang="ru-RU" sz="3200" dirty="0">
                <a:cs typeface="Arial" pitchFamily="34" charset="0"/>
              </a:rPr>
              <a:t>Нанести обозначения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3723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Гистограмма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57761"/>
            <a:ext cx="8229600" cy="126840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</a:rPr>
              <a:t>1—частота; 3—толщина пластины, мм; 3 —кривая распределения частоты; 4—нижнее предельное значение нормы; 5—верхнее предельное значение нормы (верхняя граница нормы)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itchFamily="18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1" y="1142985"/>
            <a:ext cx="4357719" cy="35484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171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475104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Какова форма распределения?</a:t>
            </a:r>
          </a:p>
          <a:p>
            <a:r>
              <a:rPr lang="ru-RU" sz="2800" dirty="0" smtClean="0"/>
              <a:t>Каково соотношение ширины гистограммы и ширины поля допуска?</a:t>
            </a:r>
          </a:p>
          <a:p>
            <a:r>
              <a:rPr lang="ru-RU" sz="2800" dirty="0" smtClean="0"/>
              <a:t>Каково расположение центра распределения по отношению к центру поля допуска?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8917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Типы гистограмм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5363" name="Содержимое 3" descr="3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8581" t="2849" r="65425" b="76149"/>
          <a:stretch/>
        </p:blipFill>
        <p:spPr>
          <a:xfrm>
            <a:off x="541071" y="908720"/>
            <a:ext cx="3382857" cy="2677656"/>
          </a:xfrm>
        </p:spPr>
      </p:pic>
      <p:sp>
        <p:nvSpPr>
          <p:cNvPr id="3" name="Прямоугольник 2"/>
          <p:cNvSpPr/>
          <p:nvPr/>
        </p:nvSpPr>
        <p:spPr>
          <a:xfrm>
            <a:off x="4067944" y="12687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Гистограмма с двусторонней симметрией (нормальное распределение). Гистограмма с таким распределением встречается чаще всего. Она указывает на стабильность процесса.</a:t>
            </a:r>
          </a:p>
        </p:txBody>
      </p:sp>
      <p:pic>
        <p:nvPicPr>
          <p:cNvPr id="7" name="Содержимое 3" descr="3.jpg"/>
          <p:cNvPicPr>
            <a:picLocks noChangeAspect="1"/>
          </p:cNvPicPr>
          <p:nvPr/>
        </p:nvPicPr>
        <p:blipFill rotWithShape="1">
          <a:blip r:embed="rId2" cstate="print"/>
          <a:srcRect l="21628" t="63585" r="56745" b="15232"/>
          <a:stretch/>
        </p:blipFill>
        <p:spPr>
          <a:xfrm>
            <a:off x="537993" y="3590344"/>
            <a:ext cx="3313927" cy="30823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11960" y="359034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Двугорбая гистограмма. </a:t>
            </a:r>
            <a:r>
              <a:rPr lang="ru-RU" dirty="0" smtClean="0"/>
              <a:t>Отражает </a:t>
            </a:r>
            <a:r>
              <a:rPr lang="ru-RU" dirty="0"/>
              <a:t>случаи объединения двух распределений с разными средними значениями, например в случае наличия разницы между двумя станками, между двумя видами материалов (или комплектующих), между двумя операторами и т. д. В этом случае можно провести расслоение по двум видам </a:t>
            </a:r>
            <a:r>
              <a:rPr lang="ru-RU" dirty="0" smtClean="0"/>
              <a:t>факторов.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49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9952" y="90872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/>
                </a:solidFill>
              </a:rPr>
              <a:t>Гистограмма с отделенным островком</a:t>
            </a:r>
            <a:r>
              <a:rPr lang="ru-RU" dirty="0"/>
              <a:t>. Такой гистограммой выражаются случаи, когда была допущена ошибка при измерениях, когда наблюдались отклонения от нормы в ходе процесса и т. д. По результатам анализа гистограммы делают заключение о необходимости настройки измерительного прибора или срочного осуществления контроля параметров процесса и применяют соответствующие меры.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408289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/>
                </a:solidFill>
              </a:rPr>
              <a:t>Гистограмма, не имеющая высокой центральной части.</a:t>
            </a:r>
            <a:r>
              <a:rPr lang="ru-RU" dirty="0"/>
              <a:t> Такая гистограмма получается в случаях, когда объединяются несколько распределений, в которых средние значения имеют небольшую разницу между собой. Анализ такой гистограммы целесообразно проводить, используя метод расслоения.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97" t="70769" r="3570" b="6487"/>
          <a:stretch/>
        </p:blipFill>
        <p:spPr bwMode="auto">
          <a:xfrm>
            <a:off x="467544" y="692696"/>
            <a:ext cx="3312368" cy="3092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2915" y="249008"/>
            <a:ext cx="8229600" cy="6540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Типы гистограмм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Содержимое 3" descr="3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68971" r="78810" b="15320"/>
          <a:stretch/>
        </p:blipFill>
        <p:spPr>
          <a:xfrm>
            <a:off x="251520" y="4037722"/>
            <a:ext cx="3528392" cy="2562682"/>
          </a:xfrm>
        </p:spPr>
      </p:pic>
    </p:spTree>
    <p:extLst>
      <p:ext uri="{BB962C8B-B14F-4D97-AF65-F5344CB8AC3E}">
        <p14:creationId xmlns:p14="http://schemas.microsoft.com/office/powerpoint/2010/main" val="5786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Содержимое 3" descr="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34538" b="5634"/>
          <a:stretch>
            <a:fillRect/>
          </a:stretch>
        </p:blipFill>
        <p:spPr>
          <a:xfrm>
            <a:off x="0" y="166688"/>
            <a:ext cx="4786313" cy="6619875"/>
          </a:xfrm>
        </p:spPr>
      </p:pic>
    </p:spTree>
    <p:extLst>
      <p:ext uri="{BB962C8B-B14F-4D97-AF65-F5344CB8AC3E}">
        <p14:creationId xmlns:p14="http://schemas.microsoft.com/office/powerpoint/2010/main" val="213384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i="1" u="sng" dirty="0" smtClean="0">
                <a:solidFill>
                  <a:srgbClr val="FF0000"/>
                </a:solidFill>
              </a:rPr>
              <a:t>Достоинства метода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Наглядность, простота освоения и применения.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Управление с помощью фактов, а не мнений.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Позволяет лучше понять вариабельность, присущую процессу, глубже взглянуть на проблему и облегчить нахождение путей ее решения.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i="1" u="sng" dirty="0" smtClean="0">
                <a:solidFill>
                  <a:srgbClr val="FF0000"/>
                </a:solidFill>
              </a:rPr>
              <a:t>Недостатки метода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Интерпретация гистограммы, построенная по малым выборкам, не позволяет сделать правильные выводы.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305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Диаграмма разброса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512447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Диаграмма разброса применяется для исследования зависимости между двумя видами данных, например для анализа зависимости суммы выручки от числа обращений к продавцу, сопротивления удару от давления, при котором производилась обработка, и т. д.</a:t>
            </a:r>
          </a:p>
          <a:p>
            <a:r>
              <a:rPr lang="ru-RU" sz="2400" dirty="0" smtClean="0"/>
              <a:t>Диаграмма разброса, так же как и метод расслоения, используется для выявления причинно-следственных связей показателей качества и влияющих факторов при анализе причинно-следственной диаграммы.</a:t>
            </a:r>
          </a:p>
          <a:p>
            <a:r>
              <a:rPr lang="ru-RU" sz="2400" dirty="0" smtClean="0"/>
              <a:t>Диаграмма разброса строится как график зависимости между двумя параметрами. </a:t>
            </a:r>
            <a:endParaRPr lang="en-US" sz="24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r>
              <a:rPr lang="ru-RU" sz="2400" dirty="0" smtClean="0"/>
              <a:t>процент брака от процента невыхода на работу операторов (контроль персонала)</a:t>
            </a:r>
          </a:p>
          <a:p>
            <a:r>
              <a:rPr lang="ru-RU" sz="2400" dirty="0" smtClean="0"/>
              <a:t>расхода сырья на единицу готовой продукции от степени чистоты сырья (стандарты на сырье)</a:t>
            </a:r>
          </a:p>
          <a:p>
            <a:r>
              <a:rPr lang="ru-RU" sz="2400" dirty="0" smtClean="0"/>
              <a:t>выхода реакции от температуры реакции</a:t>
            </a:r>
          </a:p>
          <a:p>
            <a:r>
              <a:rPr lang="ru-RU" sz="2400" dirty="0" smtClean="0"/>
              <a:t>степени деформации от скорости формовки (контроль процессов)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2" y="1071547"/>
          <a:ext cx="7929618" cy="5357844"/>
        </p:xfrm>
        <a:graphic>
          <a:graphicData uri="http://schemas.openxmlformats.org/drawingml/2006/table">
            <a:tbl>
              <a:tblPr/>
              <a:tblGrid>
                <a:gridCol w="1321603"/>
                <a:gridCol w="1321603"/>
                <a:gridCol w="1321603"/>
                <a:gridCol w="1321603"/>
                <a:gridCol w="1321603"/>
                <a:gridCol w="1321603"/>
              </a:tblGrid>
              <a:tr h="1215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Номер измерения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До обработки, х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 процессе обработки, </a:t>
                      </a: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y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Номер измерения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До обработки, х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 процессе обработки, </a:t>
                      </a: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y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6.1 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8.5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8.2 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6.8 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5.1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6,0 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marL="347345" indent="-347345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5.7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endParaRPr lang="ru-RU" sz="15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endParaRPr lang="ru-RU" sz="15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8310" algn="just">
                        <a:spcAft>
                          <a:spcPts val="0"/>
                        </a:spcAft>
                      </a:pPr>
                      <a:endParaRPr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0114" marR="20114" marT="515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/>
          <a:lstStyle/>
          <a:p>
            <a:r>
              <a:rPr lang="ru-RU" dirty="0" smtClean="0"/>
              <a:t>Порядок построения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324350"/>
          </a:xfrm>
        </p:spPr>
        <p:txBody>
          <a:bodyPr/>
          <a:lstStyle/>
          <a:p>
            <a:r>
              <a:rPr lang="ru-RU" sz="2400" dirty="0" smtClean="0"/>
              <a:t>Для значений </a:t>
            </a:r>
            <a:r>
              <a:rPr lang="ru-RU" sz="2400" dirty="0" err="1" smtClean="0"/>
              <a:t>х</a:t>
            </a:r>
            <a:r>
              <a:rPr lang="ru-RU" sz="2400" dirty="0" smtClean="0"/>
              <a:t> и у находят по таблице их максимальные и минимальные значения:</a:t>
            </a:r>
          </a:p>
          <a:p>
            <a:r>
              <a:rPr lang="ru-RU" sz="2400" dirty="0" smtClean="0"/>
              <a:t>максимальные значения </a:t>
            </a:r>
            <a:r>
              <a:rPr lang="ru-RU" sz="2400" dirty="0" err="1" smtClean="0"/>
              <a:t>х</a:t>
            </a:r>
            <a:r>
              <a:rPr lang="ru-RU" sz="2400" dirty="0" smtClean="0"/>
              <a:t> = 9,2, </a:t>
            </a:r>
            <a:r>
              <a:rPr lang="en-US" sz="2400" dirty="0" smtClean="0"/>
              <a:t>y</a:t>
            </a:r>
            <a:r>
              <a:rPr lang="ru-RU" sz="2400" dirty="0" smtClean="0"/>
              <a:t> = 8,8;</a:t>
            </a:r>
          </a:p>
          <a:p>
            <a:r>
              <a:rPr lang="ru-RU" sz="2400" dirty="0" smtClean="0"/>
              <a:t>минимальные значения </a:t>
            </a:r>
            <a:r>
              <a:rPr lang="en-US" sz="2400" dirty="0" smtClean="0"/>
              <a:t>x</a:t>
            </a:r>
            <a:r>
              <a:rPr lang="ru-RU" sz="2400" dirty="0" smtClean="0"/>
              <a:t> = 6,0, у = 5,7.</a:t>
            </a:r>
          </a:p>
          <a:p>
            <a:r>
              <a:rPr lang="ru-RU" sz="2400" dirty="0" smtClean="0"/>
              <a:t>На графике на оси абсцисс откладывают значения </a:t>
            </a:r>
            <a:r>
              <a:rPr lang="ru-RU" sz="2400" dirty="0" err="1" smtClean="0"/>
              <a:t>х</a:t>
            </a:r>
            <a:r>
              <a:rPr lang="ru-RU" sz="2400" dirty="0" smtClean="0"/>
              <a:t>, на оси ординат—значения у. При этом длину осей делают почти равной разности между их максимальными и минимальными значениями и наносят на оси деления шкалы. На вид график приближается к квадрату. </a:t>
            </a:r>
          </a:p>
          <a:p>
            <a:r>
              <a:rPr lang="ru-RU" sz="2400" dirty="0" smtClean="0"/>
              <a:t>Далее на график наносятся данные в порядке измерений. Если на одну и ту же точку графика попадает два или три значения, они обозначаются как точка в круге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5072074"/>
            <a:ext cx="7772400" cy="94772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Диаграмма разброса для процента влажности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1 – процент влажности, 2 – в промежуточном процессе, 3 – до обработки, 4 – процент влажности</a:t>
            </a:r>
          </a:p>
          <a:p>
            <a:endParaRPr lang="ru-RU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 b="23137"/>
          <a:stretch>
            <a:fillRect/>
          </a:stretch>
        </p:blipFill>
        <p:spPr bwMode="auto">
          <a:xfrm>
            <a:off x="2071669" y="428606"/>
            <a:ext cx="4789043" cy="4293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Характер корреляционной зависимости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8" y="5214951"/>
            <a:ext cx="4357719" cy="78581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Прямая корреляция.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увеличении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увеличивается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714877" y="4929198"/>
            <a:ext cx="4214843" cy="150019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Легкая прямая корреляция.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При увеличении </a:t>
            </a:r>
            <a:r>
              <a:rPr lang="en-US" dirty="0" smtClean="0"/>
              <a:t>x</a:t>
            </a:r>
            <a:r>
              <a:rPr lang="ru-RU" dirty="0" smtClean="0"/>
              <a:t> увеличивается </a:t>
            </a:r>
            <a:r>
              <a:rPr lang="en-US" dirty="0" smtClean="0"/>
              <a:t>y</a:t>
            </a:r>
            <a:r>
              <a:rPr lang="ru-RU" dirty="0" smtClean="0"/>
              <a:t>, однако разброс </a:t>
            </a:r>
            <a:r>
              <a:rPr lang="en-US" dirty="0" smtClean="0"/>
              <a:t>y</a:t>
            </a:r>
            <a:r>
              <a:rPr lang="ru-RU" dirty="0" smtClean="0"/>
              <a:t> по отношению к определенному </a:t>
            </a:r>
            <a:r>
              <a:rPr lang="en-US" dirty="0" smtClean="0"/>
              <a:t>x </a:t>
            </a:r>
            <a:r>
              <a:rPr lang="ru-RU" dirty="0" smtClean="0"/>
              <a:t>велик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 t="9854" b="33257"/>
          <a:stretch>
            <a:fillRect/>
          </a:stretch>
        </p:blipFill>
        <p:spPr bwMode="auto">
          <a:xfrm>
            <a:off x="428598" y="1142984"/>
            <a:ext cx="4161625" cy="3643338"/>
          </a:xfrm>
          <a:prstGeom prst="rect">
            <a:avLst/>
          </a:prstGeom>
          <a:noFill/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/>
          <a:srcRect l="8041" r="52266" b="34779"/>
          <a:stretch>
            <a:fillRect/>
          </a:stretch>
        </p:blipFill>
        <p:spPr bwMode="auto">
          <a:xfrm>
            <a:off x="4714878" y="1071546"/>
            <a:ext cx="4004305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7" y="4214818"/>
            <a:ext cx="4214843" cy="180498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Обратная (отрицательная) корреляция</a:t>
            </a:r>
          </a:p>
          <a:p>
            <a:pPr algn="ctr">
              <a:buNone/>
            </a:pPr>
            <a:r>
              <a:rPr lang="ru-RU" dirty="0" smtClean="0"/>
              <a:t>При увеличении </a:t>
            </a:r>
            <a:r>
              <a:rPr lang="en-US" dirty="0" smtClean="0"/>
              <a:t>x </a:t>
            </a:r>
            <a:r>
              <a:rPr lang="ru-RU" dirty="0" smtClean="0"/>
              <a:t>параметр </a:t>
            </a:r>
            <a:r>
              <a:rPr lang="en-US" dirty="0" smtClean="0"/>
              <a:t>y</a:t>
            </a:r>
            <a:r>
              <a:rPr lang="ru-RU" dirty="0" smtClean="0"/>
              <a:t> уменьшается</a:t>
            </a:r>
          </a:p>
          <a:p>
            <a:pPr algn="ctr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3949" y="4143381"/>
            <a:ext cx="3638579" cy="18764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Легкая обратная (отрицательная) корреляция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При увеличении </a:t>
            </a:r>
            <a:r>
              <a:rPr lang="en-US" dirty="0" smtClean="0"/>
              <a:t>x </a:t>
            </a:r>
            <a:r>
              <a:rPr lang="ru-RU" dirty="0" smtClean="0"/>
              <a:t>параметр </a:t>
            </a:r>
            <a:r>
              <a:rPr lang="en-US" dirty="0" smtClean="0"/>
              <a:t>y</a:t>
            </a:r>
            <a:r>
              <a:rPr lang="ru-RU" dirty="0" smtClean="0"/>
              <a:t> уменьшается, однако  разброс </a:t>
            </a:r>
            <a:r>
              <a:rPr lang="en-US" dirty="0" smtClean="0"/>
              <a:t>y</a:t>
            </a:r>
            <a:r>
              <a:rPr lang="ru-RU" dirty="0" smtClean="0"/>
              <a:t> по отношению к определенному </a:t>
            </a:r>
            <a:r>
              <a:rPr lang="en-US" dirty="0" smtClean="0"/>
              <a:t>x </a:t>
            </a:r>
            <a:r>
              <a:rPr lang="ru-RU" dirty="0" smtClean="0"/>
              <a:t> велик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 l="52266" r="4825" b="36171"/>
          <a:stretch>
            <a:fillRect/>
          </a:stretch>
        </p:blipFill>
        <p:spPr bwMode="auto">
          <a:xfrm>
            <a:off x="285722" y="500042"/>
            <a:ext cx="4257583" cy="3643338"/>
          </a:xfrm>
          <a:prstGeom prst="rect">
            <a:avLst/>
          </a:prstGeom>
          <a:noFill/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/>
          <a:srcRect t="4999" b="18327"/>
          <a:stretch>
            <a:fillRect/>
          </a:stretch>
        </p:blipFill>
        <p:spPr bwMode="auto">
          <a:xfrm>
            <a:off x="4456675" y="642918"/>
            <a:ext cx="3901540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00101" y="5000637"/>
            <a:ext cx="7682891" cy="101916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Криволинейная корреляция</a:t>
            </a:r>
            <a:endParaRPr lang="ru-RU" dirty="0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 l="9360"/>
          <a:stretch>
            <a:fillRect/>
          </a:stretch>
        </p:blipFill>
        <p:spPr bwMode="auto">
          <a:xfrm>
            <a:off x="357160" y="714358"/>
            <a:ext cx="4000529" cy="3915131"/>
          </a:xfrm>
          <a:prstGeom prst="rect">
            <a:avLst/>
          </a:prstGeom>
          <a:noFill/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4" y="785796"/>
            <a:ext cx="4759812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5000637"/>
            <a:ext cx="7372376" cy="10191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Отсутствие корреляции, когда никакой выраженной зависимости между </a:t>
            </a:r>
            <a:r>
              <a:rPr lang="ru-RU" i="1" dirty="0" err="1" smtClean="0"/>
              <a:t>х</a:t>
            </a:r>
            <a:r>
              <a:rPr lang="ru-RU" dirty="0" smtClean="0"/>
              <a:t> и </a:t>
            </a:r>
            <a:r>
              <a:rPr lang="ru-RU" i="1" dirty="0" smtClean="0"/>
              <a:t>у</a:t>
            </a:r>
            <a:r>
              <a:rPr lang="ru-RU" dirty="0" smtClean="0"/>
              <a:t> не наблюдается</a:t>
            </a:r>
            <a:endParaRPr lang="ru-RU" dirty="0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 cstate="print"/>
          <a:srcRect r="6030" b="16576"/>
          <a:stretch>
            <a:fillRect/>
          </a:stretch>
        </p:blipFill>
        <p:spPr bwMode="auto">
          <a:xfrm>
            <a:off x="2786051" y="642918"/>
            <a:ext cx="3571900" cy="384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83114"/>
            <a:ext cx="8229600" cy="1066800"/>
          </a:xfrm>
        </p:spPr>
        <p:txBody>
          <a:bodyPr/>
          <a:lstStyle/>
          <a:p>
            <a:r>
              <a:rPr lang="ru-RU" dirty="0" smtClean="0"/>
              <a:t>Оценка степени корреляционной зависимости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2481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401" name="Object 1"/>
          <p:cNvGraphicFramePr>
            <a:graphicFrameLocks noChangeAspect="1"/>
          </p:cNvGraphicFramePr>
          <p:nvPr/>
        </p:nvGraphicFramePr>
        <p:xfrm>
          <a:off x="2428860" y="1428736"/>
          <a:ext cx="4286280" cy="1285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5" name="Equation" r:id="rId3" imgW="1625600" imgH="660400" progId="Equation.DSMT4">
                  <p:embed/>
                </p:oleObj>
              </mc:Choice>
              <mc:Fallback>
                <p:oleObj name="Equation" r:id="rId3" imgW="1625600" imgH="6604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1428736"/>
                        <a:ext cx="4286280" cy="12856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9" y="2928934"/>
            <a:ext cx="6449585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642909" y="4221088"/>
            <a:ext cx="8043891" cy="2136870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метод вычисления коэффициента корреляции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</a:t>
            </a:r>
            <a:endParaRPr kumimoji="0" lang="ru-RU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где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en-US" sz="2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kumimoji="0" 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- значения параметров </a:t>
            </a:r>
            <a:r>
              <a:rPr kumimoji="0" 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для </a:t>
            </a:r>
            <a:r>
              <a:rPr kumimoji="0" 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-го измерения; 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— средние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арифметические значения величин </a:t>
            </a:r>
            <a:r>
              <a:rPr kumimoji="0" 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у;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Sx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Sy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— стандартные отклонения величин </a:t>
            </a:r>
            <a:r>
              <a:rPr kumimoji="0" 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 у; </a:t>
            </a:r>
            <a:r>
              <a:rPr kumimoji="0" lang="ru-RU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—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число измерений в выборке (объем выборки).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Если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=±1, это свидетельствует о наличии корреляционной зависимости, если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=0, корреляционная зависимость отсутствует. Чем ближе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коэффицинт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корреляции к 1, тем теснее зависимость между параметрами.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29642" cy="500066"/>
          </a:xfrm>
        </p:spPr>
        <p:txBody>
          <a:bodyPr>
            <a:noAutofit/>
          </a:bodyPr>
          <a:lstStyle/>
          <a:p>
            <a:r>
              <a:rPr lang="ru-RU" sz="2400" dirty="0" smtClean="0"/>
              <a:t>Схема решения проблем с использованием 7 простых методов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857232"/>
            <a:ext cx="8043890" cy="55007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1. Оценка отклонений параметров от установленной нормы</a:t>
            </a:r>
            <a:r>
              <a:rPr lang="en-US" sz="2400" dirty="0" smtClean="0"/>
              <a:t> (</a:t>
            </a:r>
            <a:r>
              <a:rPr lang="ru-RU" sz="2400" dirty="0" smtClean="0"/>
              <a:t> контрольные карты,  гистограммы).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2. Выбор наиболее важных факторов, от которых зависит решение (расслоение и АВС анализ диаграмм Парето).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3. Оценка факторов, явившихся причиной возникновения проблемы («мозговой штурм», причинно-следственная диаграмма,  расслоение, диаграмма разброса).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4. Оценка важнейших факторов, явившихся причиной появления брака (АВС анализ диаграмм Парето).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5. Совершенствование операций. Намечаются корректирующие мероприятия. Методы производства совершенствуют. Наработанный опыт распространяется на другие рабочие участки.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6. Подтверждение результата (контрольные карты, гистограммы, диаграммы Парето).</a:t>
            </a:r>
          </a:p>
          <a:p>
            <a:pPr marL="0" indent="0">
              <a:spcBef>
                <a:spcPts val="0"/>
              </a:spcBef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Так, при контроле качества изделий используют следующие методы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8115328" cy="507209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1. Для ежемесячного анализа условий изменения доли дефектных изделий используют график, представляемый ломаной линией.</a:t>
            </a:r>
          </a:p>
          <a:p>
            <a:r>
              <a:rPr lang="ru-RU" dirty="0" smtClean="0"/>
              <a:t>2. Долю дефектных изделий отдельно по видам брака исследуют с помощью диаграммы Парето и кругового графика.</a:t>
            </a:r>
          </a:p>
          <a:p>
            <a:r>
              <a:rPr lang="ru-RU" dirty="0" smtClean="0"/>
              <a:t>3. Изменение факторов, влияющих на появление брака, по месяцам исследуют с помощью ленточного графика.</a:t>
            </a:r>
          </a:p>
          <a:p>
            <a:r>
              <a:rPr lang="ru-RU" dirty="0" smtClean="0"/>
              <a:t>4. Долю дефектных изделий, число дефектных изделий и показатели качества контролируют с помощью контрольных </a:t>
            </a:r>
            <a:r>
              <a:rPr lang="en-US" dirty="0" smtClean="0"/>
              <a:t>p</a:t>
            </a:r>
            <a:r>
              <a:rPr lang="ru-RU" dirty="0" smtClean="0"/>
              <a:t>-карт, </a:t>
            </a:r>
            <a:r>
              <a:rPr lang="ru-RU" dirty="0" err="1" smtClean="0"/>
              <a:t>р</a:t>
            </a:r>
            <a:r>
              <a:rPr lang="en-US" dirty="0" smtClean="0"/>
              <a:t>n</a:t>
            </a:r>
            <a:r>
              <a:rPr lang="ru-RU" dirty="0" smtClean="0"/>
              <a:t>-карт и ( </a:t>
            </a:r>
            <a:r>
              <a:rPr lang="en-US" dirty="0" smtClean="0"/>
              <a:t>x</a:t>
            </a:r>
            <a:r>
              <a:rPr lang="ru-RU" dirty="0" smtClean="0"/>
              <a:t>—R)-карт.</a:t>
            </a:r>
          </a:p>
          <a:p>
            <a:r>
              <a:rPr lang="ru-RU" dirty="0" smtClean="0"/>
              <a:t>5. Отношение между факторами, влияющими на появление дефектов (причинами) и самими дефектами (результатом), исследуются с помощью причинно-следственной диаграммы</a:t>
            </a:r>
          </a:p>
          <a:p>
            <a:r>
              <a:rPr lang="ru-RU" dirty="0" smtClean="0"/>
              <a:t>6. Показатели качества при высоком проценте дефектных изделий сравнивают со стандартами с помощью гистограммы.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2794</TotalTime>
  <Words>2558</Words>
  <Application>Microsoft Office PowerPoint</Application>
  <PresentationFormat>Экран (4:3)</PresentationFormat>
  <Paragraphs>446</Paragraphs>
  <Slides>61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61</vt:i4>
      </vt:variant>
    </vt:vector>
  </HeadingPairs>
  <TitlesOfParts>
    <vt:vector size="72" baseType="lpstr">
      <vt:lpstr>Arial</vt:lpstr>
      <vt:lpstr>Book Antiqua</vt:lpstr>
      <vt:lpstr>Calibri</vt:lpstr>
      <vt:lpstr>Georgia</vt:lpstr>
      <vt:lpstr>Times New Roman</vt:lpstr>
      <vt:lpstr>Wingdings</vt:lpstr>
      <vt:lpstr>Wingdings 2</vt:lpstr>
      <vt:lpstr>Тема1</vt:lpstr>
      <vt:lpstr>Диаграмма Microsoft Excel</vt:lpstr>
      <vt:lpstr>Рисунок</vt:lpstr>
      <vt:lpstr>Equation</vt:lpstr>
      <vt:lpstr>ЛЕКЦИЯ 4  по курсу  «Математические методы в инновационной и управленческой деятельности»</vt:lpstr>
      <vt:lpstr>Семь статистических методов контроля качества </vt:lpstr>
      <vt:lpstr>Контрольный листок для регистрации видов дефектов</vt:lpstr>
      <vt:lpstr>Расслоение</vt:lpstr>
      <vt:lpstr>  Расслоение  3 способа реализации расслоения данных </vt:lpstr>
      <vt:lpstr>Расслоение</vt:lpstr>
      <vt:lpstr> Расслоение </vt:lpstr>
      <vt:lpstr>Расслоение диаграммы рассеяния по двум поставщикам материала</vt:lpstr>
      <vt:lpstr>Пример 1</vt:lpstr>
      <vt:lpstr>Пример 2</vt:lpstr>
      <vt:lpstr>Расслоение по видам деталей, которые составляют заказ</vt:lpstr>
      <vt:lpstr>Расслоение по фактору наличия или отсутствия вторичного заказа</vt:lpstr>
      <vt:lpstr>Меры для решения проблемы</vt:lpstr>
      <vt:lpstr>Графики </vt:lpstr>
      <vt:lpstr>Столбчатый график</vt:lpstr>
      <vt:lpstr>Круговой график</vt:lpstr>
      <vt:lpstr>Ленточный график</vt:lpstr>
      <vt:lpstr>«Радиационная» диаграмма</vt:lpstr>
      <vt:lpstr>Карта сравнения плановых и фактических показателей</vt:lpstr>
      <vt:lpstr>Диаграмма Парето  — инструмент, позволяющий распределить усилия для разрешения возникающих проблем и выявить основные причины, с которых нужно начинать действовать. </vt:lpstr>
      <vt:lpstr>Историческая справка</vt:lpstr>
      <vt:lpstr>Презентация PowerPoint</vt:lpstr>
      <vt:lpstr> Различают два вида диаграмм Парето: </vt:lpstr>
      <vt:lpstr> Различают два вида диаграмм Парето:</vt:lpstr>
      <vt:lpstr>ABC - анализ</vt:lpstr>
      <vt:lpstr>ABC - метод</vt:lpstr>
      <vt:lpstr>Презентация PowerPoint</vt:lpstr>
      <vt:lpstr>Цитата</vt:lpstr>
      <vt:lpstr>Пример</vt:lpstr>
      <vt:lpstr>Рекомендации</vt:lpstr>
      <vt:lpstr>Пример (торговля)</vt:lpstr>
      <vt:lpstr>Презентация PowerPoint</vt:lpstr>
      <vt:lpstr>Диаграмма Парето</vt:lpstr>
      <vt:lpstr>Диаграмма Парето</vt:lpstr>
      <vt:lpstr>Презентация PowerPoint</vt:lpstr>
      <vt:lpstr>Построение диаграммы «причина - результат»  с целью определения причин</vt:lpstr>
      <vt:lpstr>5М </vt:lpstr>
      <vt:lpstr>Пример</vt:lpstr>
      <vt:lpstr>Пример</vt:lpstr>
      <vt:lpstr>Гистограмма</vt:lpstr>
      <vt:lpstr>Гистограмма</vt:lpstr>
      <vt:lpstr>Построение гистограммы</vt:lpstr>
      <vt:lpstr>Гистограмма</vt:lpstr>
      <vt:lpstr>Анализ</vt:lpstr>
      <vt:lpstr>Типы гистограмм</vt:lpstr>
      <vt:lpstr>Типы гистограмм</vt:lpstr>
      <vt:lpstr>Презентация PowerPoint</vt:lpstr>
      <vt:lpstr>Презентация PowerPoint</vt:lpstr>
      <vt:lpstr>Диаграмма разброса </vt:lpstr>
      <vt:lpstr>Пример</vt:lpstr>
      <vt:lpstr>Пример</vt:lpstr>
      <vt:lpstr>Порядок построения</vt:lpstr>
      <vt:lpstr>Презентация PowerPoint</vt:lpstr>
      <vt:lpstr>Характер корреляционной зависимости</vt:lpstr>
      <vt:lpstr>Презентация PowerPoint</vt:lpstr>
      <vt:lpstr>Презентация PowerPoint</vt:lpstr>
      <vt:lpstr>Презентация PowerPoint</vt:lpstr>
      <vt:lpstr>Оценка степени корреляционной зависимости</vt:lpstr>
      <vt:lpstr>Схема решения проблем с использованием 7 простых методов</vt:lpstr>
      <vt:lpstr>Так, при контроле качества изделий используют следующие методы</vt:lpstr>
      <vt:lpstr>Спасибо за внимание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wit</dc:creator>
  <cp:lastModifiedBy>Людмила</cp:lastModifiedBy>
  <cp:revision>115</cp:revision>
  <dcterms:created xsi:type="dcterms:W3CDTF">2009-09-05T15:23:34Z</dcterms:created>
  <dcterms:modified xsi:type="dcterms:W3CDTF">2015-06-16T15:51:06Z</dcterms:modified>
</cp:coreProperties>
</file>