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22"/>
  </p:notesMasterIdLst>
  <p:sldIdLst>
    <p:sldId id="256" r:id="rId2"/>
    <p:sldId id="291" r:id="rId3"/>
    <p:sldId id="292" r:id="rId4"/>
    <p:sldId id="295" r:id="rId5"/>
    <p:sldId id="297" r:id="rId6"/>
    <p:sldId id="296" r:id="rId7"/>
    <p:sldId id="400" r:id="rId8"/>
    <p:sldId id="298" r:id="rId9"/>
    <p:sldId id="401" r:id="rId10"/>
    <p:sldId id="299" r:id="rId11"/>
    <p:sldId id="402" r:id="rId12"/>
    <p:sldId id="341" r:id="rId13"/>
    <p:sldId id="403" r:id="rId14"/>
    <p:sldId id="300" r:id="rId15"/>
    <p:sldId id="405" r:id="rId16"/>
    <p:sldId id="301" r:id="rId17"/>
    <p:sldId id="404" r:id="rId18"/>
    <p:sldId id="302" r:id="rId19"/>
    <p:sldId id="326" r:id="rId20"/>
    <p:sldId id="317" r:id="rId21"/>
    <p:sldId id="321" r:id="rId22"/>
    <p:sldId id="322" r:id="rId23"/>
    <p:sldId id="323" r:id="rId24"/>
    <p:sldId id="324" r:id="rId25"/>
    <p:sldId id="325" r:id="rId26"/>
    <p:sldId id="257" r:id="rId27"/>
    <p:sldId id="269" r:id="rId28"/>
    <p:sldId id="304" r:id="rId29"/>
    <p:sldId id="305" r:id="rId30"/>
    <p:sldId id="281" r:id="rId31"/>
    <p:sldId id="282" r:id="rId32"/>
    <p:sldId id="283" r:id="rId33"/>
    <p:sldId id="284" r:id="rId34"/>
    <p:sldId id="285" r:id="rId35"/>
    <p:sldId id="286" r:id="rId36"/>
    <p:sldId id="288" r:id="rId37"/>
    <p:sldId id="289" r:id="rId38"/>
    <p:sldId id="290" r:id="rId39"/>
    <p:sldId id="311" r:id="rId40"/>
    <p:sldId id="312" r:id="rId41"/>
    <p:sldId id="313" r:id="rId42"/>
    <p:sldId id="314" r:id="rId43"/>
    <p:sldId id="315" r:id="rId44"/>
    <p:sldId id="327" r:id="rId45"/>
    <p:sldId id="328" r:id="rId46"/>
    <p:sldId id="329" r:id="rId47"/>
    <p:sldId id="330" r:id="rId48"/>
    <p:sldId id="331" r:id="rId49"/>
    <p:sldId id="332" r:id="rId50"/>
    <p:sldId id="333" r:id="rId51"/>
    <p:sldId id="334" r:id="rId52"/>
    <p:sldId id="335" r:id="rId53"/>
    <p:sldId id="336" r:id="rId54"/>
    <p:sldId id="337" r:id="rId55"/>
    <p:sldId id="338" r:id="rId56"/>
    <p:sldId id="375" r:id="rId57"/>
    <p:sldId id="376" r:id="rId58"/>
    <p:sldId id="377" r:id="rId59"/>
    <p:sldId id="287" r:id="rId60"/>
    <p:sldId id="306" r:id="rId61"/>
    <p:sldId id="307" r:id="rId62"/>
    <p:sldId id="308" r:id="rId63"/>
    <p:sldId id="339" r:id="rId64"/>
    <p:sldId id="340" r:id="rId65"/>
    <p:sldId id="342" r:id="rId66"/>
    <p:sldId id="343" r:id="rId67"/>
    <p:sldId id="344" r:id="rId68"/>
    <p:sldId id="345" r:id="rId69"/>
    <p:sldId id="346" r:id="rId70"/>
    <p:sldId id="347" r:id="rId71"/>
    <p:sldId id="348" r:id="rId72"/>
    <p:sldId id="309" r:id="rId73"/>
    <p:sldId id="310" r:id="rId74"/>
    <p:sldId id="349" r:id="rId75"/>
    <p:sldId id="350" r:id="rId76"/>
    <p:sldId id="351" r:id="rId77"/>
    <p:sldId id="352" r:id="rId78"/>
    <p:sldId id="353" r:id="rId79"/>
    <p:sldId id="355" r:id="rId80"/>
    <p:sldId id="354" r:id="rId81"/>
    <p:sldId id="356" r:id="rId82"/>
    <p:sldId id="357" r:id="rId83"/>
    <p:sldId id="359" r:id="rId84"/>
    <p:sldId id="360" r:id="rId85"/>
    <p:sldId id="361" r:id="rId86"/>
    <p:sldId id="362" r:id="rId87"/>
    <p:sldId id="363" r:id="rId88"/>
    <p:sldId id="364" r:id="rId89"/>
    <p:sldId id="365" r:id="rId90"/>
    <p:sldId id="366" r:id="rId91"/>
    <p:sldId id="367" r:id="rId92"/>
    <p:sldId id="368" r:id="rId93"/>
    <p:sldId id="369" r:id="rId94"/>
    <p:sldId id="370" r:id="rId95"/>
    <p:sldId id="371" r:id="rId96"/>
    <p:sldId id="358" r:id="rId97"/>
    <p:sldId id="372" r:id="rId98"/>
    <p:sldId id="373" r:id="rId99"/>
    <p:sldId id="374" r:id="rId100"/>
    <p:sldId id="378" r:id="rId101"/>
    <p:sldId id="397" r:id="rId102"/>
    <p:sldId id="379" r:id="rId103"/>
    <p:sldId id="380" r:id="rId104"/>
    <p:sldId id="385" r:id="rId105"/>
    <p:sldId id="381" r:id="rId106"/>
    <p:sldId id="382" r:id="rId107"/>
    <p:sldId id="383" r:id="rId108"/>
    <p:sldId id="384" r:id="rId109"/>
    <p:sldId id="386" r:id="rId110"/>
    <p:sldId id="387" r:id="rId111"/>
    <p:sldId id="388" r:id="rId112"/>
    <p:sldId id="389" r:id="rId113"/>
    <p:sldId id="390" r:id="rId114"/>
    <p:sldId id="391" r:id="rId115"/>
    <p:sldId id="392" r:id="rId116"/>
    <p:sldId id="394" r:id="rId117"/>
    <p:sldId id="395" r:id="rId118"/>
    <p:sldId id="393" r:id="rId119"/>
    <p:sldId id="396" r:id="rId120"/>
    <p:sldId id="399" r:id="rId1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596" autoAdjust="0"/>
    <p:restoredTop sz="94660"/>
  </p:normalViewPr>
  <p:slideViewPr>
    <p:cSldViewPr>
      <p:cViewPr>
        <p:scale>
          <a:sx n="50" d="100"/>
          <a:sy n="50" d="100"/>
        </p:scale>
        <p:origin x="-3336" y="-16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14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4A52C-F569-4894-BEC0-DF824DD84C59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CA281-7E8F-49EF-8851-9C444953D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357166"/>
            <a:ext cx="7859813" cy="58169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/>
            </a:endParaRPr>
          </a:p>
          <a:p>
            <a:pPr algn="ctr"/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Национальный исследовательский 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Томский политехнический университет</a:t>
            </a:r>
          </a:p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/>
              </a:rPr>
              <a:t>Форсайт как стратегия </a:t>
            </a:r>
          </a:p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/>
              </a:rPr>
              <a:t>инновационной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деятельности</a:t>
            </a:r>
            <a:endParaRPr lang="ru-RU" sz="5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sz="54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/>
            </a:endParaRPr>
          </a:p>
          <a:p>
            <a:pPr algn="ctr"/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57356" y="4714884"/>
            <a:ext cx="70351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Лекция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Лектор-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Квеско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Раиса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Брониславовна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доцент кафедры философии</a:t>
            </a:r>
          </a:p>
          <a:p>
            <a:pPr algn="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548680"/>
            <a:ext cx="67687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Форсайт (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foresight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) –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относительно новая методология. </a:t>
            </a: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Этот термин получил широкое распространение несколько лет назад, и, как и для многих других модных концептов, остается не вполне ясным, что же такое Форсайт,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чем он отличается от              прогнозирования,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сценирования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проектирования будущего.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76672"/>
            <a:ext cx="77048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настоящий момент отсутствует единое определение Форсайта.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Каждая организация, страна или группа экспертов, занимающиеся Форсайтом, предлагают свое определение, которое подчеркивает и выделяет тот или иной аспект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Форсайт-подхода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83362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effectLst/>
              </a:rPr>
              <a:t/>
            </a:r>
            <a:br>
              <a:rPr lang="ru-RU" sz="4400" dirty="0" smtClean="0">
                <a:effectLst/>
              </a:rPr>
            </a:br>
            <a:r>
              <a:rPr lang="ru-RU" sz="4400" i="1" dirty="0" smtClean="0">
                <a:effectLst/>
              </a:rPr>
              <a:t>Европейская ассоциация </a:t>
            </a:r>
            <a:r>
              <a:rPr lang="ru-RU" sz="4400" i="1" dirty="0" err="1" smtClean="0">
                <a:effectLst/>
              </a:rPr>
              <a:t>трансфера</a:t>
            </a:r>
            <a:r>
              <a:rPr lang="ru-RU" sz="4400" i="1" dirty="0" smtClean="0">
                <a:effectLst/>
              </a:rPr>
              <a:t> технологий, инноваций и промышленной информации - </a:t>
            </a:r>
            <a:r>
              <a:rPr lang="en-US" sz="4400" i="1" dirty="0" smtClean="0">
                <a:effectLst/>
              </a:rPr>
              <a:t>Community Research &amp; Development Information Service (CORDIS)</a:t>
            </a:r>
            <a:r>
              <a:rPr lang="ru-RU" sz="4400" i="1" dirty="0" smtClean="0">
                <a:effectLst/>
              </a:rPr>
              <a:t>, Германия,</a:t>
            </a:r>
            <a:r>
              <a:rPr lang="ru-RU" sz="4400" dirty="0" smtClean="0">
                <a:effectLst/>
              </a:rPr>
              <a:t> предлагает следующее определение:</a:t>
            </a:r>
            <a:br>
              <a:rPr lang="ru-RU" sz="4400" dirty="0" smtClean="0">
                <a:effectLst/>
              </a:rPr>
            </a:br>
            <a:endParaRPr lang="ru-RU" dirty="0"/>
          </a:p>
        </p:txBody>
      </p:sp>
      <p:pic>
        <p:nvPicPr>
          <p:cNvPr id="4" name="Содержимое 3" descr="op-cordi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332656"/>
            <a:ext cx="1333500" cy="1133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i="1" dirty="0" smtClean="0">
                <a:effectLst/>
              </a:rPr>
              <a:t>CORDIS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Форсайт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foresight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включает в себя действия, ориентированные на мышление, обсуждение и очерчивание будущего</a:t>
            </a:r>
            <a:r>
              <a:rPr lang="ru-RU" dirty="0" smtClean="0"/>
              <a:t>: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752892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3150" lvl="4" indent="-514350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1.Обдумывать будущее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343150" lvl="4" indent="-514350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прогнозирование, оценка технологий, исследования будущего и другие формы Форсайта - это попытка определить долговременные тренды и скоординировать на их основе принятие решений. </a:t>
            </a:r>
          </a:p>
          <a:p>
            <a:pPr marL="514350" indent="-51435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81003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3150" lvl="4" indent="-514350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1.Обдумывать будущее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514350" indent="-514350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Форсайт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появился в последние годы и наиболее активно применялся в Европе для выделения приоритетов современных исследований на основе базовых сценариев развития науки, технологии, общества и экономики.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7438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2.Спорить о будущем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Форсайт - это процесс, вовлекающий всех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 общественные организации, промышленные предприятия, исследовательские центры, неправительственные фонды, и так далее, и так далее.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52949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2.Спорить о будущем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может быть организована на нескольких уровнях: международном, национальном, региональном.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Открытая дискуссия между участниками ведется на площадках разного типа, например, в форме экспертной панели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60648"/>
            <a:ext cx="760035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3.Очерчивать будущее: 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Форсайта - определение возможного будущего, создание желаемого образа будущего и определение стратегий его достижения.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основном, результаты вовлекаются в общественное принятие решений (как пример можно привести исследование приоритетов деятельности общественных фондов).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60648"/>
            <a:ext cx="724316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3.Очерчивать будущее: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в тоже время, результаты Форсайта могут помочь всем участникам работ развивать и улучшать их собственные стратегии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Компания </a:t>
            </a:r>
            <a:r>
              <a:rPr lang="ru-RU" dirty="0" err="1" smtClean="0"/>
              <a:t>ForTech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(Южная Корея)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351234" cy="4800600"/>
          </a:xfrm>
        </p:spPr>
        <p:txBody>
          <a:bodyPr>
            <a:normAutofit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Форсайт - это естественная человеческая деятельность. 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Сейчас она формализована в эффективную методику и 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применяется правительствами, регионами и другими субъектами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стратегирования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для формирования рамок в науке и технологии.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Компания </a:t>
            </a:r>
            <a:r>
              <a:rPr lang="ru-RU" dirty="0" err="1" smtClean="0"/>
              <a:t>ForTech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(Южная Корея)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351234" cy="4800600"/>
          </a:xfrm>
        </p:spPr>
        <p:txBody>
          <a:bodyPr>
            <a:normAutofit/>
          </a:bodyPr>
          <a:lstStyle/>
          <a:p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Форсайт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может быть использован для разработки стратегий и долгосрочного планирования развития регионов, муниципалитетов и других видов территориальных образований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556792"/>
            <a:ext cx="7498080" cy="5112568"/>
          </a:xfrm>
        </p:spPr>
        <p:txBody>
          <a:bodyPr>
            <a:normAutofit/>
          </a:bodyPr>
          <a:lstStyle/>
          <a:p>
            <a:r>
              <a:rPr lang="ru-RU" dirty="0" smtClean="0"/>
              <a:t>Программа сотрудничества ЮНИДО. UNIDO -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United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Nations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Industrial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Development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Organization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Организация Объединенных Наций по промышленному развитию.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360155026_logo_unid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476672"/>
            <a:ext cx="4320480" cy="10081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556792"/>
            <a:ext cx="7498080" cy="511256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Форсайт - сценарное прогнозирование социально-экономического развития: возможные варианты развития - экономики, промышленности, общества - в 10-20 летней перспективе.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360155026_logo_unid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476672"/>
            <a:ext cx="4320480" cy="10081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279796" cy="6250706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EU FOREN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Guide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Форсайт - это систематический, совместный процесс построения видения будущего, нацеленный на повышение качества принимаемых в настоящий момент решений и ускорение совместных действий.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jrc_colour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332656"/>
            <a:ext cx="1114425" cy="476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250706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EU FOREN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Guide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Идеология Форсайта происходит от конвергенции тенденций современных разработок в области политического анализа, стратегического анализа и прогнозирования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jrc_colour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332656"/>
            <a:ext cx="1114425" cy="476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Australian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Center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Innovation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Форсайт - это систематическое размышление о будущем и воздействие на будущее.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25012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Бен Мартин, </a:t>
            </a:r>
            <a:br>
              <a:rPr lang="ru-RU" dirty="0" smtClean="0"/>
            </a:br>
            <a:r>
              <a:rPr lang="ru-RU" dirty="0" smtClean="0"/>
              <a:t>англо-американский исследователь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Форсайт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систематическая попытка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заглянуть в долгосрочное будущее науки, технологии, экономики и общества с целью идентификации зон стратегического исследования и появления родовых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Форсайт-технологий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подающих надежды приносить самые крупные экономические и социальные выгоды.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Бен Мартин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15616" y="1524000"/>
            <a:ext cx="4104456" cy="4663440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Профессор науки и технологии политики исследований в СПРУ (науки и техники исследований, Университет Суссекса),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где он служил директором с 1997 по 2004 год.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af-ben-marti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22428" y="1700808"/>
            <a:ext cx="3744416" cy="41044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06644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Университет Суссекса (</a:t>
            </a:r>
            <a:r>
              <a:rPr lang="ru-RU" sz="3600" b="1" dirty="0" err="1" smtClean="0"/>
              <a:t>University</a:t>
            </a:r>
            <a:r>
              <a:rPr lang="ru-RU" sz="3600" b="1" dirty="0" smtClean="0"/>
              <a:t> </a:t>
            </a:r>
            <a:r>
              <a:rPr lang="ru-RU" sz="3600" b="1" dirty="0" err="1" smtClean="0"/>
              <a:t>of</a:t>
            </a:r>
            <a:r>
              <a:rPr lang="ru-RU" sz="3600" b="1" dirty="0" smtClean="0"/>
              <a:t> </a:t>
            </a:r>
            <a:r>
              <a:rPr lang="ru-RU" sz="3600" b="1" dirty="0" err="1" smtClean="0"/>
              <a:t>Sussex</a:t>
            </a:r>
            <a:r>
              <a:rPr lang="ru-RU" sz="3600" b="1" dirty="0" smtClean="0"/>
              <a:t>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268760"/>
            <a:ext cx="5112568" cy="5589240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Основан в 1960 году неподалеку от города Брайтон,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является одним из самых передовых университетов Англии по качеству преподавания и в области исследований.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2010 году университет занял почетное восьмое место в мировом рейтинге самых престижных университетов.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настоящее время в этом учебном заведении обучается около 10000 студентов, включая 2500 иностранных студентов из более чем 120 стран мира.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Среди преподавателей – 3 лауреата Нобелевской премии, 13 членов Королевского научного общества, 6 членов научного общества Британской академии.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University_of_Sussex_Coat_of_Arm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92080" y="1556792"/>
            <a:ext cx="2036293" cy="2160240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1844824"/>
            <a:ext cx="19050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149080"/>
            <a:ext cx="3334445" cy="2217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Кембриджский университет</a:t>
            </a:r>
            <a:br>
              <a:rPr lang="ru-RU" sz="3200" b="1" dirty="0" smtClean="0"/>
            </a:br>
            <a:r>
              <a:rPr lang="ru-RU" sz="3200" b="1" dirty="0" smtClean="0"/>
              <a:t>(</a:t>
            </a:r>
            <a:r>
              <a:rPr lang="en-US" sz="3200" b="1" dirty="0" smtClean="0"/>
              <a:t>University of Cambridge) </a:t>
            </a:r>
            <a:endParaRPr lang="ru-RU" sz="3200" dirty="0"/>
          </a:p>
        </p:txBody>
      </p:sp>
      <p:pic>
        <p:nvPicPr>
          <p:cNvPr id="6" name="Содержимое 5" descr="2090070350_bdef9fbf3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486400" y="3933056"/>
            <a:ext cx="3657600" cy="2743200"/>
          </a:xfrm>
        </p:spPr>
      </p:pic>
      <p:pic>
        <p:nvPicPr>
          <p:cNvPr id="5" name="Содержимое 4" descr="100_367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148064" y="1412776"/>
            <a:ext cx="3657600" cy="2446708"/>
          </a:xfrm>
        </p:spPr>
      </p:pic>
      <p:sp>
        <p:nvSpPr>
          <p:cNvPr id="7" name="Прямоугольник 6"/>
          <p:cNvSpPr/>
          <p:nvPr/>
        </p:nvSpPr>
        <p:spPr>
          <a:xfrm>
            <a:off x="827584" y="1628801"/>
            <a:ext cx="43204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Один из старейших высших учебных заведений Великобритании.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мировых рейтингах вузов Кембридж всегда находится на первых местах.  Второй по возрасту университет Соединённого Королевства Великобритании, старше лишь Оксфордский университет.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Был основан в 1209 году учеными Оксфордского университета.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Кембриджский университет</a:t>
            </a:r>
            <a:br>
              <a:rPr lang="ru-RU" sz="4400" b="1" dirty="0" smtClean="0"/>
            </a:br>
            <a:r>
              <a:rPr lang="ru-RU" sz="4400" b="1" dirty="0" smtClean="0"/>
              <a:t>(</a:t>
            </a:r>
            <a:r>
              <a:rPr lang="en-US" sz="4400" b="1" dirty="0" smtClean="0"/>
              <a:t>University of Cambridge) </a:t>
            </a:r>
            <a:endParaRPr lang="ru-RU" dirty="0"/>
          </a:p>
        </p:txBody>
      </p:sp>
      <p:pic>
        <p:nvPicPr>
          <p:cNvPr id="5" name="Содержимое 4" descr="cambridge_university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96000" y="3429000"/>
            <a:ext cx="3048000" cy="2031801"/>
          </a:xfrm>
        </p:spPr>
      </p:pic>
      <p:pic>
        <p:nvPicPr>
          <p:cNvPr id="8" name="Содержимое 7" descr="kembridjskii-yniversitet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588224" y="1844824"/>
            <a:ext cx="1619250" cy="1390650"/>
          </a:xfrm>
        </p:spPr>
      </p:pic>
      <p:sp>
        <p:nvSpPr>
          <p:cNvPr id="9" name="Прямоугольник 8"/>
          <p:cNvSpPr/>
          <p:nvPr/>
        </p:nvSpPr>
        <p:spPr>
          <a:xfrm>
            <a:off x="1043608" y="1720840"/>
            <a:ext cx="50405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Кембридж высоко ценит свои многовековые традиции: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протяжении семи столетий студентам с наихудшими учебными показателями вручали деревянные ложки.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своих рекомендациях по поступлению постоянно действующая при вузе приемная комиссия акцентирует внимание на трёх главных аспектах: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потенциал и академические способности,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независимость суждений,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страсть к выбранному учебному направлению.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Университет Манчестера (</a:t>
            </a:r>
            <a:r>
              <a:rPr lang="ru-RU" b="1" dirty="0" err="1" smtClean="0"/>
              <a:t>University</a:t>
            </a:r>
            <a:r>
              <a:rPr lang="ru-RU" b="1" dirty="0" smtClean="0"/>
              <a:t> </a:t>
            </a:r>
            <a:r>
              <a:rPr lang="ru-RU" b="1" dirty="0" err="1" smtClean="0"/>
              <a:t>of</a:t>
            </a:r>
            <a:r>
              <a:rPr lang="ru-RU" b="1" dirty="0" smtClean="0"/>
              <a:t> </a:t>
            </a:r>
            <a:r>
              <a:rPr lang="ru-RU" b="1" dirty="0" err="1" smtClean="0"/>
              <a:t>Manchester</a:t>
            </a:r>
            <a:r>
              <a:rPr lang="ru-RU" b="1" dirty="0" smtClean="0"/>
              <a:t>)</a:t>
            </a:r>
            <a:endParaRPr lang="ru-RU" dirty="0"/>
          </a:p>
        </p:txBody>
      </p:sp>
      <p:pic>
        <p:nvPicPr>
          <p:cNvPr id="7" name="Содержимое 6" descr="pages_385_image_1_thumb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12360" y="1916832"/>
            <a:ext cx="1331640" cy="1924794"/>
          </a:xfrm>
        </p:spPr>
      </p:pic>
      <p:pic>
        <p:nvPicPr>
          <p:cNvPr id="5" name="Содержимое 4" descr="pages_385_image_4_big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1568792"/>
            <a:ext cx="3009934" cy="2508279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78904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11560" y="1556792"/>
            <a:ext cx="41764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Основан в 1824 году.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Входит в число 30 лучших вузов мира.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Лидирует в Великобритании по многим специальностям.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стен университета вышли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22  нобелевских лауреата,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знаменитые политики,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лидеры бизнеса,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известные люди мировой творческой элиты.</a:t>
            </a:r>
          </a:p>
          <a:p>
            <a:pPr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Университет Манчестера (</a:t>
            </a:r>
            <a:r>
              <a:rPr lang="ru-RU" b="1" dirty="0" err="1" smtClean="0"/>
              <a:t>University</a:t>
            </a:r>
            <a:r>
              <a:rPr lang="ru-RU" b="1" dirty="0" smtClean="0"/>
              <a:t> </a:t>
            </a:r>
            <a:r>
              <a:rPr lang="ru-RU" b="1" dirty="0" err="1" smtClean="0"/>
              <a:t>of</a:t>
            </a:r>
            <a:r>
              <a:rPr lang="ru-RU" b="1" dirty="0" smtClean="0"/>
              <a:t> </a:t>
            </a:r>
            <a:r>
              <a:rPr lang="ru-RU" b="1" dirty="0" err="1" smtClean="0"/>
              <a:t>Manchester</a:t>
            </a:r>
            <a:r>
              <a:rPr lang="ru-RU" b="1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524000"/>
            <a:ext cx="5112568" cy="466344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один из самых больших университетов  Великобритании. Учится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35000 студентов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университете Манчестера предлагается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500 программ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получения степеней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Бакалавра и магистра.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Занимает 12 место в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мировом рейтинге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университетов.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manchester0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48064" y="1340768"/>
            <a:ext cx="3657600" cy="2401824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3645024"/>
            <a:ext cx="285750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3789040"/>
            <a:ext cx="23812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32656"/>
            <a:ext cx="86764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Форсайт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(от англ.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Foresight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«взгляд в будущее») —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комплексный инструмент научного прогнозирования, формирующий возможные варианты развития науки, экономики, промышленности, государства или общества.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ФОРСАЙТ - это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инструмент </a:t>
            </a:r>
            <a:r>
              <a:rPr lang="ru-RU" dirty="0"/>
              <a:t>формирования приоритетов и мобилизации большого количества участников для достижения качественно новых результатов в сфере науки и технологий, </a:t>
            </a:r>
            <a:r>
              <a:rPr lang="ru-RU" dirty="0" smtClean="0"/>
              <a:t>экономики, управления производством и персоналом.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1716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620688"/>
            <a:ext cx="784887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Основная идея Форсайта (от англ.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Foresight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 предвидение) заключается в определении направлений развития науки, технологии, социальных структур и т.д., которые через 15-20 лет станут ключевыми для мирового прогресса, и будут сверхприбыльными, а страны или корпорации, занявшие лидирующие позиции в этих направлениях, получат значительное преимущество в конкурентной борьбе за мировые рынки и политическое влияние.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692696"/>
            <a:ext cx="748883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точки зрения управления развитием Форсайт обеспечивает базу для принятия решений о сверхдолгосрочных инвестициях на 15-30 лет. 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Форсайт,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 технология определения приоритетов развития,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препятствует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«распылению» средств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позволяет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сосредоточить усилия на организации технологического прорыва в ключевых областях.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Понятие Форсайт возникло около 50 лет назад в американской корпорации RAND, где решались задачи определения перспективных военных технологий.</a:t>
            </a:r>
          </a:p>
          <a:p>
            <a:r>
              <a:rPr lang="ru-RU" dirty="0"/>
              <a:t>В 1950-е годы, столкнувшись с недостаточностью традиционных прогностических методов (количественные модели, экстраполяция существующих тенденций и т.п.), специалисты RAND разработали метод </a:t>
            </a:r>
            <a:r>
              <a:rPr lang="ru-RU" dirty="0" err="1"/>
              <a:t>Делфи</a:t>
            </a:r>
            <a:r>
              <a:rPr lang="ru-RU" dirty="0"/>
              <a:t>, который стал основой многих Форсайт-исследований.</a:t>
            </a:r>
          </a:p>
        </p:txBody>
      </p:sp>
    </p:spTree>
    <p:extLst>
      <p:ext uri="{BB962C8B-B14F-4D97-AF65-F5344CB8AC3E}">
        <p14:creationId xmlns="" xmlns:p14="http://schemas.microsoft.com/office/powerpoint/2010/main" val="359057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RAND (англ. </a:t>
            </a:r>
            <a:r>
              <a:rPr lang="ru-RU" dirty="0" err="1"/>
              <a:t>Research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Development</a:t>
            </a:r>
            <a:r>
              <a:rPr lang="ru-RU" dirty="0"/>
              <a:t> — «Исследования и разработка») — американский стратегический исследовательский центр. Является некоммерческой организацией.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5601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Направление </a:t>
            </a:r>
            <a:r>
              <a:rPr lang="ru-RU" dirty="0"/>
              <a:t>деятельности — содействие научной, образовательной и благотворительной деятельности в интересах общественного благополучия и национальной безопасности США. Разработка и выявление новых методов анализа стратегических проблем и новых стратегических концепций.</a:t>
            </a:r>
          </a:p>
        </p:txBody>
      </p:sp>
    </p:spTree>
    <p:extLst>
      <p:ext uri="{BB962C8B-B14F-4D97-AF65-F5344CB8AC3E}">
        <p14:creationId xmlns="" xmlns:p14="http://schemas.microsoft.com/office/powerpoint/2010/main" val="2043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 1970-х годов технологические Форсайты стали проводиться на национальном уровне. </a:t>
            </a:r>
          </a:p>
        </p:txBody>
      </p:sp>
    </p:spTree>
    <p:extLst>
      <p:ext uri="{BB962C8B-B14F-4D97-AF65-F5344CB8AC3E}">
        <p14:creationId xmlns="" xmlns:p14="http://schemas.microsoft.com/office/powerpoint/2010/main" val="173532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Одними </a:t>
            </a:r>
            <a:r>
              <a:rPr lang="ru-RU" dirty="0"/>
              <a:t>из первых преимущества этого метода новой зарождающейся экономики знаний оценило правительство Японии. </a:t>
            </a:r>
            <a:endParaRPr lang="ru-RU" dirty="0" smtClean="0"/>
          </a:p>
          <a:p>
            <a:r>
              <a:rPr lang="ru-RU" dirty="0" smtClean="0"/>
              <a:t>Недавно </a:t>
            </a:r>
            <a:r>
              <a:rPr lang="ru-RU" dirty="0"/>
              <a:t>в этой стране были подведены итоги уже восьмого общегосударственного Форсайта. </a:t>
            </a:r>
          </a:p>
        </p:txBody>
      </p:sp>
    </p:spTree>
    <p:extLst>
      <p:ext uri="{BB962C8B-B14F-4D97-AF65-F5344CB8AC3E}">
        <p14:creationId xmlns="" xmlns:p14="http://schemas.microsoft.com/office/powerpoint/2010/main" val="356381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Похожие </a:t>
            </a:r>
            <a:r>
              <a:rPr lang="ru-RU" dirty="0"/>
              <a:t>исследования ведут почти все страны Евросоюза, Китай, недавно к ним присоединилась и Россия.</a:t>
            </a:r>
          </a:p>
        </p:txBody>
      </p:sp>
    </p:spTree>
    <p:extLst>
      <p:ext uri="{BB962C8B-B14F-4D97-AF65-F5344CB8AC3E}">
        <p14:creationId xmlns="" xmlns:p14="http://schemas.microsoft.com/office/powerpoint/2010/main" val="285422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Технологическое прогнозирование впервые стало играть заметную роль в конце 50-х годов в оборонном секторе США и в работе консультантов корпорации RAND. Последние отвечали за развитие принципиальных инструментов технологического прогнозирования, такие как опросы по анкетам </a:t>
            </a:r>
            <a:r>
              <a:rPr lang="ru-RU" dirty="0" err="1"/>
              <a:t>Делфи</a:t>
            </a:r>
            <a:r>
              <a:rPr lang="ru-RU" dirty="0"/>
              <a:t> и сценарный анализ.</a:t>
            </a:r>
          </a:p>
        </p:txBody>
      </p:sp>
    </p:spTree>
    <p:extLst>
      <p:ext uri="{BB962C8B-B14F-4D97-AF65-F5344CB8AC3E}">
        <p14:creationId xmlns="" xmlns:p14="http://schemas.microsoft.com/office/powerpoint/2010/main" val="340458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60-е годы крупномасштабные работы по прогнозированию проводились Военно-морским и Военно-воздушным ведомствами США. Технологическим прогнозированием занимались также частные компании (например, в энергетическом секторе, однако, последующее развитие этих процессов и возникновение нового термина “предвидение” произошло в Японии.</a:t>
            </a:r>
          </a:p>
        </p:txBody>
      </p:sp>
    </p:spTree>
    <p:extLst>
      <p:ext uri="{BB962C8B-B14F-4D97-AF65-F5344CB8AC3E}">
        <p14:creationId xmlns="" xmlns:p14="http://schemas.microsoft.com/office/powerpoint/2010/main" val="238694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60-е годы крупномасштабные работы по прогнозированию проводились Военно-морским и Военно-воздушным ведомствами США. Технологическим прогнозированием занимались также частные компании (например, в энергетическом секторе, однако, последующее развитие этих процессов и возникновение нового термина “предвидение” произошло в Японии.</a:t>
            </a:r>
          </a:p>
        </p:txBody>
      </p:sp>
    </p:spTree>
    <p:extLst>
      <p:ext uri="{BB962C8B-B14F-4D97-AF65-F5344CB8AC3E}">
        <p14:creationId xmlns="" xmlns:p14="http://schemas.microsoft.com/office/powerpoint/2010/main" val="389291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Технологическое развитие </a:t>
            </a:r>
            <a:br>
              <a:rPr lang="ru-RU" b="1" dirty="0" smtClean="0"/>
            </a:br>
            <a:r>
              <a:rPr lang="ru-RU" b="1" dirty="0" smtClean="0"/>
              <a:t>в Японии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концу 60-х годов в Японии пришли к выводу, что технологическое прогнозирование представляет собой потенциально полезный политический инструмент, и группа специалистов была командирована в Соединенные Штаты для консультаций с экспертами.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60648"/>
            <a:ext cx="7776864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1970 году Агентство по науке и технике (STA) предприняло первую попытку долгосрочного (на 30 лет) прогнозирования будущего науки и технологии.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Цель - создание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холистического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обзора* всей науки и технологии, чтобы таким образом обеспечить лиц, принимающих решение в общественном и частном секторах основным знанием о долгосрочных тенденциях, необходимым для широкого определения направлений движения.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/>
              <a:t>Холистический</a:t>
            </a:r>
            <a:r>
              <a:rPr lang="ru-RU" b="1" dirty="0" smtClean="0"/>
              <a:t> обзор*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означает целостный обзор и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представляет собой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широкий и интегрированный подход с учетом взаимосвязей и взаимоотношений объектов и субъектов исследования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99288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Несколько тысяч экспертов, представляющих промышленность, университеты и правительственные организации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были опрошены методом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Делфи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возможных инновациях или технологических разработках,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том, когда они вероятно будут иметь место,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их важности и вероятных ограничениях для их реализации.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99288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Несколько тысяч экспертов, представляющих промышленность, университеты и правительственные организации были опрошены методом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Делфи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возможных инновациях или технологических разработках,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том, когда они вероятно будут иметь место,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их важности и вероятных ограничениях для их реализации приблизительно каждые пять лет до настоящего времени.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1112" y="404664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Результаты первого раунда опроса были синтезированы и направлены вновь экспертам на второй раунд.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 втором раунде опроса получили возможность подтвердить или модифицировать свои взгляды.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 тех пор эти 30-летние прогнозы повторяются приблизительно каждые пять лет до настоящего времени.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60444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Результаты этих опросов использовались в двух основных направлениях: 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сбора основных данных для планирования исследований и развития (R &amp; D);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обзора долгосрочных технологических тенденций и определения важных возникающих технологий; 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мониторинга текущего состояния науки и технологии, включая уровень научно-технической деятельности в Японии в сравнении с другими странами;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выявления области, где возникает необходимость в международном сотрудничестве;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определения факторов, сдерживающие технологическое развитие.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0688"/>
            <a:ext cx="66967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Эти результаты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использовались для выработки решений Совета по науки и технологии Японии о будущей государственной политике в области науки и технологии;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представляли информацию для других государственных министерств и для промышленности.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Технологическое предвидение </a:t>
            </a:r>
            <a:br>
              <a:rPr lang="ru-RU" dirty="0" smtClean="0"/>
            </a:br>
            <a:r>
              <a:rPr lang="ru-RU" dirty="0" smtClean="0"/>
              <a:t>в США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 90-х годов в Соединенных Штатах преобладало мнение, что Федеральному правительству не нужна ясно выраженная технологическая политика.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Считалось, что страна достаточно богата, чтобы рассчитывать на лидерство во всех областях науки и технологии.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означало, что спрос на предвидение в государственном секторе был ниже, чем где-либо еще.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Технологическое предвидение </a:t>
            </a:r>
            <a:br>
              <a:rPr lang="ru-RU" dirty="0" smtClean="0"/>
            </a:br>
            <a:r>
              <a:rPr lang="ru-RU" dirty="0" smtClean="0"/>
              <a:t>в США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Однако в конце 80-х годов наметились перемены.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Появилась озабоченности конкурентоспособностью Соединенных Штатов, особенно в отношении Японии. </a:t>
            </a:r>
          </a:p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Пооизошло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осознание того, что Соединенные Штаты должны иметь согласованную технологическую политику.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Возрос интерес к предвидению в начале 90-х годов.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548680"/>
            <a:ext cx="748883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Излюбленным подходом к предвидению в Соединенных Штатах в тот период было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составление перечня критических технологий (т.е. критических для будущего экономики страны или для национальной безопасности).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Министерство обороны провело несколько таких процедур,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такие же работы проводились Министерством торговли,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Советом по конкурентоспособности и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Департаментом по научной и технологической политике.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32656"/>
            <a:ext cx="76328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Различные промышленные консорциумы (например, аэрокосмические и компьютерных систем)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составляли более конкретные перечни критических технологий для своих секторов,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разрабатывали «дорожные карты»*,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устанавливали, как каждая из них должна развиваться.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«Дорожная карта»* - это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наглядное представление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пошагового сценария развития определённого объекта: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отдельного продукта или технологии,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группы смежных технологий,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бизнеса,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компании,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организации,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отрасли,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Индустрии</a:t>
            </a: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Подробнее этот метод будет изложен чуть позже.</a:t>
            </a:r>
            <a:endParaRPr lang="ru-RU" sz="2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764704"/>
            <a:ext cx="68407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Методология этих процедур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включала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составление длинного первоначального перечня возникающих технологий,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определение четких критериев отбора, используя эти критерии,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составление короткого перечня (обычно около 10-20) наиболее важных технологий.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332656"/>
            <a:ext cx="7200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Эти процедуры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вызвали много дискуссий,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подверглись критике за ограниченное использование данных, привлечение относительного небольшого числа специалистов из научных и промышленных кругов и за определение технологий, которые слишком широки для принятия конкретных политических решений.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043608" y="989541"/>
            <a:ext cx="7848872" cy="503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90-х годов прошлого века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форсайт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начал использоваться в общественно-политической сфере.[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Последние десять лет активно проводятся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форсайт-проекты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городов: Дублин, Барселона, Штутгарт;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форсайт-проекты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социального развития стран: Великобритания, Австрия, Финляндия, Франция, ЮАР.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043608" y="2066760"/>
            <a:ext cx="7848872" cy="287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Дорожные карты формируются по темам: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образование,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качество жизни,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культура,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межнациональное общение</a:t>
            </a:r>
            <a:r>
              <a:rPr kumimoji="0" lang="ru-RU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сотрудничество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между поколениями.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Форсайтные</a:t>
            </a:r>
            <a:r>
              <a:rPr lang="ru-RU" dirty="0" smtClean="0"/>
              <a:t> исследования в России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 России центром компетенций по Форсайту является созданный в структуре Высшей школы экономики Международный научно-образовательный Форсайт-центр.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Высшая школа экономики также издаёт ежеквартальный научный журнал «Форсайт».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1043608" y="205521"/>
            <a:ext cx="792088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Главный результат Форсайта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состоит в построении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согласованной,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обоснованной,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взаимоприемлемой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картины будущего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2020, 2030, 2050 году.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видение или предвидение отражается в разных документах: отчетах, «дорожных картах», сценарных описаниях.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1043608" y="1240314"/>
            <a:ext cx="810039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Основная идея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форсайтного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подхода заключается в определении ключевых направлений развития науки, технологий или социальных структур.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Форсайт, как технология определения приоритетов развития, препятствует распылению средств и позволяет сосредоточить усилия на организации технологического прорыва в ключевых областях.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Возникновение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4752528"/>
          </a:xfrm>
        </p:spPr>
        <p:txBody>
          <a:bodyPr>
            <a:normAutofit/>
          </a:bodyPr>
          <a:lstStyle/>
          <a:p>
            <a:r>
              <a:rPr lang="ru-RU" dirty="0"/>
              <a:t>В 90-е годы Форсайт вышел за рамки науки и технологий и стал широко использоваться для анализа перспективных рынков, а в последнее время в число его применений вошло и прогнозирование социальных процессов, а также формирование инфраструктуры национальных инновационных систем.</a:t>
            </a:r>
          </a:p>
        </p:txBody>
      </p:sp>
      <p:pic>
        <p:nvPicPr>
          <p:cNvPr id="4" name="Рисунок 3" descr="http://foresight.sfu-kras.ru/sites/foresight.sfu-kras.ru/files/imag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6825" y="5157192"/>
            <a:ext cx="1527175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9197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Форсайт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 использовании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форсайта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бизнес-компаний возник ряд проблем, разрешение которых впоследствии было заложено в технологию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форсайта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127469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Форсайт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Во-первых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объект, с которым начинают иметь дело разработчики, зачастую не определен и требует специальной проработки (например, такой объект как «экология» далеко не очевиден и объединяет в себя большое количество сфер). </a:t>
            </a:r>
          </a:p>
        </p:txBody>
      </p:sp>
    </p:spTree>
    <p:extLst>
      <p:ext uri="{BB962C8B-B14F-4D97-AF65-F5344CB8AC3E}">
        <p14:creationId xmlns="" xmlns:p14="http://schemas.microsoft.com/office/powerpoint/2010/main" val="263984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Форсайт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Во-вторых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участие в проекте, как правило, принимает большое количество разных позиций, экспертная среда оказывается очень разнородной (начиная от позиции инвестора, заканчивая домохозяйкой).</a:t>
            </a:r>
          </a:p>
        </p:txBody>
      </p:sp>
    </p:spTree>
    <p:extLst>
      <p:ext uri="{BB962C8B-B14F-4D97-AF65-F5344CB8AC3E}">
        <p14:creationId xmlns="" xmlns:p14="http://schemas.microsoft.com/office/powerpoint/2010/main" val="231601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692696"/>
            <a:ext cx="65527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Кроме американского варианта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есть также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японский (целиком основанный на методе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Дельфи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 и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Европейский (основанный на инерционном развитии) варианты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197346"/>
            <a:ext cx="7632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Можно выделить три этапа Форсайта.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этих этапах можно проследить, как менялись его цели.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любом этапе Форсайт был важным инструментом формирования инновационной экономики. 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Первый этап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Технологический Форсайт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Technology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Foresight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–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систематическое средство оценки научных и технологических достижений,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которые в долгосрочном прогнозе могли бы реально повлиять на экономическое и социальное развитие.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Программа применялась для разработки перспектив научно-технической сферы.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Второй этап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err="1" smtClean="0"/>
              <a:t>Рыночно-ориентированный</a:t>
            </a:r>
            <a:r>
              <a:rPr lang="ru-RU" dirty="0" smtClean="0"/>
              <a:t> Форсайт – прогнозировали развитие бизнеса и рыночной экономики в целом. </a:t>
            </a:r>
          </a:p>
          <a:p>
            <a:pPr algn="ctr">
              <a:buNone/>
            </a:pPr>
            <a:r>
              <a:rPr lang="ru-RU" dirty="0" smtClean="0"/>
              <a:t>В то время результаты </a:t>
            </a:r>
            <a:r>
              <a:rPr lang="ru-RU" dirty="0" err="1" smtClean="0"/>
              <a:t>Форсайт-проектов</a:t>
            </a:r>
            <a:r>
              <a:rPr lang="ru-RU" dirty="0" smtClean="0"/>
              <a:t> были основанием </a:t>
            </a:r>
          </a:p>
          <a:p>
            <a:pPr algn="ctr">
              <a:buNone/>
            </a:pPr>
            <a:r>
              <a:rPr lang="ru-RU" dirty="0" smtClean="0"/>
              <a:t>для разработки стратегий в бизнесе.</a:t>
            </a:r>
          </a:p>
          <a:p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Третий этап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err="1" smtClean="0"/>
              <a:t>Социо-экономический</a:t>
            </a:r>
            <a:r>
              <a:rPr lang="ru-RU" dirty="0" smtClean="0"/>
              <a:t> Форсайт.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Его применяют для различных социально-экономических целей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1187624" y="607376"/>
            <a:ext cx="756084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Однако существует деление на этапы не только в историческом ракурсе,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 и в с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оответствии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Руководством по стратегическому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форсайту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П.Бишопа)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1.Формирование объекта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технологическом </a:t>
            </a:r>
            <a:r>
              <a:rPr lang="ru-RU" dirty="0" err="1" smtClean="0"/>
              <a:t>форсайте</a:t>
            </a:r>
            <a:r>
              <a:rPr lang="ru-RU" dirty="0" smtClean="0"/>
              <a:t> объект определен сферой проведения </a:t>
            </a:r>
            <a:r>
              <a:rPr lang="ru-RU" dirty="0" err="1" smtClean="0"/>
              <a:t>форсайта</a:t>
            </a:r>
            <a:r>
              <a:rPr lang="ru-RU" dirty="0" smtClean="0"/>
              <a:t>: авиастроение, </a:t>
            </a:r>
            <a:r>
              <a:rPr lang="ru-RU" dirty="0" err="1" smtClean="0"/>
              <a:t>нанотехнологии</a:t>
            </a:r>
            <a:r>
              <a:rPr lang="ru-RU" dirty="0" smtClean="0"/>
              <a:t> и т. д. </a:t>
            </a:r>
          </a:p>
          <a:p>
            <a:r>
              <a:rPr lang="ru-RU" dirty="0" smtClean="0"/>
              <a:t>В социально-политическом, социально-экономическом и </a:t>
            </a:r>
            <a:r>
              <a:rPr lang="ru-RU" dirty="0" err="1" smtClean="0"/>
              <a:t>социокультурном</a:t>
            </a:r>
            <a:r>
              <a:rPr lang="ru-RU" dirty="0" smtClean="0"/>
              <a:t> </a:t>
            </a:r>
            <a:r>
              <a:rPr lang="ru-RU" dirty="0" err="1" smtClean="0"/>
              <a:t>форсайте</a:t>
            </a:r>
            <a:r>
              <a:rPr lang="ru-RU" dirty="0" smtClean="0"/>
              <a:t> объект конструируется специально.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 Формирование существенных условий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Существенные условия — целевые показатели, которых мы хотим достигнуть в будущем. </a:t>
            </a:r>
          </a:p>
          <a:p>
            <a:pPr>
              <a:buNone/>
            </a:pPr>
            <a:r>
              <a:rPr lang="ru-RU" dirty="0" smtClean="0"/>
              <a:t>Для </a:t>
            </a:r>
            <a:r>
              <a:rPr lang="ru-RU" dirty="0" err="1" smtClean="0"/>
              <a:t>форсайта</a:t>
            </a:r>
            <a:r>
              <a:rPr lang="ru-RU" dirty="0" smtClean="0"/>
              <a:t> принципиальным является, чтобы существенные условия </a:t>
            </a:r>
          </a:p>
          <a:p>
            <a:r>
              <a:rPr lang="ru-RU" dirty="0" smtClean="0"/>
              <a:t>отражали качественное изменение (например, снижение веса летательных аппаратов) и</a:t>
            </a:r>
          </a:p>
          <a:p>
            <a:r>
              <a:rPr lang="ru-RU" dirty="0" smtClean="0"/>
              <a:t>имели количественное выражение.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3. Сканирование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Этап предполагает </a:t>
            </a:r>
          </a:p>
          <a:p>
            <a:r>
              <a:rPr lang="ru-RU" dirty="0" smtClean="0"/>
              <a:t> формирование «карты сферы» (</a:t>
            </a:r>
            <a:r>
              <a:rPr lang="ru-RU" dirty="0" err="1" smtClean="0"/>
              <a:t>стейкхолдеры</a:t>
            </a:r>
            <a:r>
              <a:rPr lang="ru-RU" dirty="0" smtClean="0"/>
              <a:t>*, эксперты, компании),  </a:t>
            </a:r>
          </a:p>
          <a:p>
            <a:r>
              <a:rPr lang="ru-RU" dirty="0" smtClean="0"/>
              <a:t>выбор методов исследования и </a:t>
            </a:r>
          </a:p>
          <a:p>
            <a:r>
              <a:rPr lang="ru-RU" dirty="0" smtClean="0"/>
              <a:t>проведение экспертных опросов.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vi-VN" dirty="0"/>
              <a:t>Стейкхо́лдер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vi-VN" dirty="0" smtClean="0"/>
              <a:t>(</a:t>
            </a:r>
            <a:r>
              <a:rPr lang="vi-VN" dirty="0"/>
              <a:t>от англ. </a:t>
            </a:r>
            <a:r>
              <a:rPr lang="en-US" dirty="0" smtClean="0"/>
              <a:t>Stakeholder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9600" smtClean="0">
                <a:latin typeface="Times New Roman" pitchFamily="18" charset="0"/>
                <a:cs typeface="Times New Roman" pitchFamily="18" charset="0"/>
              </a:rPr>
              <a:t>«Владелец доли (получатель процента); распорядитель (доверительный собственник) спорного, заложенного или подопечного имущества, дольщик), то есть лицо, имеющее долю в уставном (складочном) капитале предприятия.</a:t>
            </a:r>
          </a:p>
          <a:p>
            <a:r>
              <a:rPr lang="ru-RU" sz="9600" smtClean="0">
                <a:latin typeface="Times New Roman" pitchFamily="18" charset="0"/>
                <a:cs typeface="Times New Roman" pitchFamily="18" charset="0"/>
              </a:rPr>
              <a:t>Одно из физических или юридических лиц, заинтересованных в финансовых и иных результатах деятельности компании: акционеров, кредиторов, держателей облигаций, членов органов управления, сотрудников компании, клиентов (контрагентов), общества в целом, правительства. </a:t>
            </a:r>
          </a:p>
          <a:p>
            <a:r>
              <a:rPr lang="ru-RU" sz="9600" smtClean="0">
                <a:latin typeface="Times New Roman" pitchFamily="18" charset="0"/>
                <a:cs typeface="Times New Roman" pitchFamily="18" charset="0"/>
              </a:rPr>
              <a:t>Группы влияния, существующие внутри или вне компании, которые надо учитывать при осуществлении деятельности.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1338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vi-VN" dirty="0"/>
              <a:t>Стейкхо́лдер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vi-VN" dirty="0" smtClean="0"/>
              <a:t>(</a:t>
            </a:r>
            <a:r>
              <a:rPr lang="vi-VN" dirty="0"/>
              <a:t>от англ. </a:t>
            </a:r>
            <a:r>
              <a:rPr lang="en-US" dirty="0" smtClean="0"/>
              <a:t>Stakeholder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82296" indent="0"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Интересы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могут вступать в противоречие друг с другом. </a:t>
            </a:r>
          </a:p>
          <a:p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можно рассматривать как единое противоречивое целое, равнодействую­щая интересов частей которого будет определять траекторию эво­люции организации.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4513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4. Альтернативы будущего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Этап предполагает выделение тенденций, которые можно спрогнозировать, выделение зон неопределенности и формирование возможных сценариев будущего.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5. Планирование и исполнение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Этап предполагает разработку и создание дорожных карт, включение всех </a:t>
            </a:r>
            <a:r>
              <a:rPr lang="ru-RU" dirty="0" err="1" smtClean="0"/>
              <a:t>стейкхолдеров</a:t>
            </a:r>
            <a:r>
              <a:rPr lang="ru-RU" dirty="0" smtClean="0"/>
              <a:t> в обсуждение будущего, изменение стратегии и действий заказчика </a:t>
            </a:r>
            <a:r>
              <a:rPr lang="ru-RU" dirty="0" err="1" smtClean="0"/>
              <a:t>форсайта</a:t>
            </a:r>
            <a:r>
              <a:rPr lang="ru-RU" dirty="0" smtClean="0"/>
              <a:t> (изменение стратегии, формирование новых проектов и программ).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41682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Опыт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форсайт-проектов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западных стран показывает, что 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в первую очередь необходимо отказаться от того, что такие объекты, как например, качество жизни населения, уже есть;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необходимо отвечать на другие вопросы: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чего же хотим мы (реальные участники проекта),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чего мы хотим достигнуть в будущем, на что будем работать, к чему прилагать усилия.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79208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Понятия 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качество жизни,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уровень доверия,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гражданское общество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являются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социокультурными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феноменами,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они не существуют объективно,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они формируются как эффект определенной социальной практики.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548680"/>
            <a:ext cx="756084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проведении технологического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разработка или продукт, то есть зона приложения усилий, чаще всего задается заказчиком.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общественно-политических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форсайт-проектах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этот этап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выделяется в отдельный и называется выработкой «существенных условий»,</a:t>
            </a:r>
          </a:p>
          <a:p>
            <a:pPr>
              <a:buFont typeface="Arial" pitchFamily="34" charset="0"/>
              <a:buChar char="•"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  требует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специальной проработки и организации сложной коммуникации.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6. Определение экспертной среды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Этим шагом прорисовывается экспертная среда и вырабатываются ответы на вопросы:</a:t>
            </a:r>
          </a:p>
          <a:p>
            <a:r>
              <a:rPr lang="ru-RU" dirty="0" smtClean="0"/>
              <a:t> Кто главные «</a:t>
            </a:r>
            <a:r>
              <a:rPr lang="ru-RU" dirty="0" err="1" smtClean="0"/>
              <a:t>стейкхолдеры</a:t>
            </a:r>
            <a:r>
              <a:rPr lang="ru-RU" dirty="0" smtClean="0"/>
              <a:t>»?</a:t>
            </a:r>
          </a:p>
          <a:p>
            <a:r>
              <a:rPr lang="ru-RU" dirty="0" smtClean="0"/>
              <a:t> Кого считать экспертом*?</a:t>
            </a:r>
          </a:p>
          <a:p>
            <a:r>
              <a:rPr lang="ru-RU" dirty="0" smtClean="0"/>
              <a:t> Кого, на каком этапе и в каком качестве включать в проект?</a:t>
            </a:r>
          </a:p>
          <a:p>
            <a:r>
              <a:rPr lang="ru-RU" dirty="0" smtClean="0"/>
              <a:t> Кто составляет круг лиц, принимающих решения?</a:t>
            </a:r>
          </a:p>
          <a:p>
            <a:r>
              <a:rPr lang="ru-RU" dirty="0" smtClean="0"/>
              <a:t> Какие тенденции существуют и как оценить их влияние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764704"/>
            <a:ext cx="75608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Эксперт – специалист,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приглашаемый или нанимаемый за вознаграждение,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для выдачи квалифицированного заключения или суждения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 вопросу,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рассматриваемому или решаемому другими людьми,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менее компетентными в этой области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7.Базовые принципы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96646" indent="-514350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1.  Будущее творимо; оно зависит от прилагаемых усилий</a:t>
            </a:r>
          </a:p>
          <a:p>
            <a:pPr marL="596646" indent="-514350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96646" indent="-514350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2.  Будущее вариативно (возможно много вариантов будущего) – </a:t>
            </a:r>
          </a:p>
          <a:p>
            <a:pPr marL="596646" indent="-51435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оно не проистекает из прошлого и </a:t>
            </a:r>
          </a:p>
          <a:p>
            <a:pPr marL="596646" indent="-51435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зависит от решений, которые будут предприняты участниками</a:t>
            </a:r>
          </a:p>
          <a:p>
            <a:pPr marL="596646" indent="-514350"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3.  Есть зоны, по отношению к которой можно строить прогнозы, но наши действия не предопределены</a:t>
            </a:r>
          </a:p>
          <a:p>
            <a:pPr marL="596646" indent="-514350"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4.  Будущее нельзя спрогнозировать или предсказать, можно быть к нему готовым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8.Методы </a:t>
            </a:r>
            <a:r>
              <a:rPr lang="ru-RU" dirty="0" err="1" smtClean="0"/>
              <a:t>форсайта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этом этапе определяются: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методы, которые будут использоваться в проекте,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прогнозы, которые нужны,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способ осуществления исследования.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332656"/>
            <a:ext cx="73985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Форсайт ориентирован на определение возможных вариантов будущего.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Основой для оценки вариантов будущего являются экспертные оценки.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Методология Форсайт вобрала в себя десятки традиционных и достаточно новых экспертных методов.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332656"/>
            <a:ext cx="739856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этом происходит их постоянное совершенствование, отработка приёмов и процедур, что обеспечивает повышение обоснованности предвидения перспектив научно-технического и социально-экономического развития.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332656"/>
            <a:ext cx="739856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Основной вектор развития методологии направлен на более активное и целенаправленное использование знаний экспертов, участвующих в проектах. 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Обычно в каждом из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форсайт-проектов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применяется комбинация различных методов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8"/>
            <a:ext cx="8316416" cy="6566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Чтобы учесть все возможные варианты и получить полную картину привлекается, как правило, значительное число экспертов.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Так, в японских долгосрочных прогнозах научно-технологического развития, проводимых каждые пять лет, участвует более 2-х тысяч экспертов, которые представляют все важнейшие направления развития науки, технологий и техники.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последнем корейском проекте участвовали более 10 тысяч экспертов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60648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Форсайт ориентирован: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на определение возможных альтернатив,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на выбор наиболее предпочтительных из них.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процессе выбора применяются различные критерии для определения наиболее предпочтительных вариантов.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15616" y="1201918"/>
            <a:ext cx="784887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Выбор стратегии развития производится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основе последовательности широких экспертных консультаций,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позволяет предвидеть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самые неожиданные пути развития событий и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возможные «подводные камни».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87624" y="505968"/>
            <a:ext cx="777686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Форсайт исходит из того, что наступление «желательного» варианта будущего во многом зависит от действий, предпринимаемых сегодня,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поэтому выбор вариантов сопровождается разработкой мер,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которые обеспечивают оптимальную траекторию инновационного развития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99592" y="462211"/>
            <a:ext cx="8064896" cy="6201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Большинство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Форсайт-проектов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качестве центрального компонента включают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перспективы развития науки и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технологий.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Эти вопросы становятся предметом обсуждения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учёных,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политиков,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бизнесменов,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специалистов-практиков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из разных отраслей экономики. </a:t>
            </a:r>
            <a:endParaRPr lang="ru-RU" sz="3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76672"/>
            <a:ext cx="77768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Результатом таких обсуждений становится появление новых идей, связанных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 совершенствованием механизмов управления наукой,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интеграцией науки, образования и промышленности,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повышение конкурентоспособности страны, отрасли или региона.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76672"/>
            <a:ext cx="77768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Организация систематических попыток «заглянуть в будущее» приводит к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формированию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более высокой культуры управления,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более обоснованной научно-технической и инновационной политики.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76672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Форсайт-проекты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ориентированы не только на получение нового знания в форме докладов, набора сценариев, рекомендаций и т. п.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Важным результатом является развитие неформальных взаимосвязей между их участниками, создание единого представления о ситуации.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32656"/>
            <a:ext cx="75608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ряде проектов формирование горизонтальных сетей, площадок, в рамках которых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учёные и бизнесмены,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преподаватели вузов и чиновники, специалисты смежных областей 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могут систематически обсуждать общие проблемы, рассматривается как один из главных эффектов.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6633"/>
            <a:ext cx="849694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Форсайт должен быть тщательно спланирован и организован. </a:t>
            </a:r>
          </a:p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Форсайт-проекты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осуществляются достаточно регулярно: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 повторяющейся схеме (подобно японскому долгосрочному прогнозу, который проводится каждые 5 лет, начиная с 1971 года), 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как последовательность взаимосвязанных проектов, нацеленных на решение комплекса взаимосвязанных задач и формирование согласованного представления о долгосрочных перспективах развития технологий, инноваций и общества.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Отличие от прогнозирования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124744"/>
            <a:ext cx="7498080" cy="5123656"/>
          </a:xfrm>
        </p:spPr>
        <p:txBody>
          <a:bodyPr/>
          <a:lstStyle/>
          <a:p>
            <a:endParaRPr lang="ru-RU" dirty="0" smtClean="0"/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Форсайт представляет собой значительно более комплексный подход, чем традиционное прогнозирование.</a:t>
            </a:r>
          </a:p>
          <a:p>
            <a:pPr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Первое отличие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124744"/>
            <a:ext cx="8034096" cy="5123656"/>
          </a:xfrm>
        </p:spPr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pPr marL="996696" indent="-914400">
              <a:buFont typeface="+mj-lt"/>
              <a:buAutoNum type="arabicPeriod"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Прогнозы формируются узким кругом экспертов.</a:t>
            </a:r>
          </a:p>
          <a:p>
            <a:pPr marL="996696" indent="-914400">
              <a:buFont typeface="+mj-lt"/>
              <a:buAutoNum type="arabicPeriod"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Прогнозы ассоциируются с предсказаниями, </a:t>
            </a:r>
            <a:r>
              <a:rPr lang="ru-RU" sz="5900" dirty="0" err="1" smtClean="0">
                <a:latin typeface="Times New Roman" pitchFamily="18" charset="0"/>
                <a:cs typeface="Times New Roman" pitchFamily="18" charset="0"/>
              </a:rPr>
              <a:t>малоуправляемых</a:t>
            </a: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 событий (прогноз курсов акций, погоды, спортивных результатов и др.).</a:t>
            </a:r>
          </a:p>
          <a:p>
            <a:pPr marL="996696" indent="-914400">
              <a:buFont typeface="+mj-lt"/>
              <a:buAutoNum type="arabicPeriod"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При составлении прогнозов дается оценка возможных перспектив инновационного развития, связанных с прогрессом науки и технологий. </a:t>
            </a:r>
          </a:p>
          <a:p>
            <a:pPr marL="996696" indent="-914400">
              <a:buFont typeface="+mj-lt"/>
              <a:buAutoNum type="arabicPeriod"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В проектах очерчиваются возможные технологические горизонты, которые могут быть достигнуты при вложении определённых средств и организации систематической работы.</a:t>
            </a:r>
          </a:p>
          <a:p>
            <a:pPr marL="996696" indent="-914400">
              <a:buFont typeface="+mj-lt"/>
              <a:buAutoNum type="arabicPeriod"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Выявляются вероятные эффекты для экономики и общества</a:t>
            </a:r>
            <a:endParaRPr lang="ru-RU" sz="5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Второе отличие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447800"/>
            <a:ext cx="7962088" cy="4800600"/>
          </a:xfrm>
        </p:spPr>
        <p:txBody>
          <a:bodyPr>
            <a:normAutofit fontScale="92500" lnSpcReduction="10000"/>
          </a:bodyPr>
          <a:lstStyle/>
          <a:p>
            <a:pPr marL="596646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Форсайт всегда подразумевает 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(часто путём проведения интенсивных взаимных обсуждений) многих экспертов из всех сфер деятельности, связанных с тематикой конкретного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форсайт-проекта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проведение опросов определённых групп населения (жителей региона, молодёжи и др.), прямо заинтересованных в решении проблем, обсуждающихся в рамках проекта.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Третье отличие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Font typeface="+mj-lt"/>
              <a:buAutoNum type="arabicPeriod"/>
            </a:pPr>
            <a:r>
              <a:rPr lang="ru-RU" dirty="0" smtClean="0"/>
              <a:t>Нацеленность на разработку практических мер по приближению выбранных стратегических ориентиров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Методология Форсайта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В </a:t>
            </a:r>
            <a:r>
              <a:rPr lang="ru-RU" dirty="0" err="1" smtClean="0"/>
              <a:t>форсайт-исследованиях</a:t>
            </a:r>
            <a:r>
              <a:rPr lang="ru-RU" dirty="0" smtClean="0"/>
              <a:t> нет безоговорочно правильных методов. </a:t>
            </a:r>
          </a:p>
          <a:p>
            <a:r>
              <a:rPr lang="ru-RU" dirty="0" smtClean="0"/>
              <a:t>На практике сложилось так, что на одном полюсе сосредоточены попытки количественно оценить существующие тенденции и их последствия. </a:t>
            </a:r>
          </a:p>
          <a:p>
            <a:r>
              <a:rPr lang="ru-RU" dirty="0" smtClean="0"/>
              <a:t>Другая достаточно большая группа методов основывается на разработке специальных процедур и приемов работы с экспертами. </a:t>
            </a:r>
          </a:p>
          <a:p>
            <a:r>
              <a:rPr lang="ru-RU" dirty="0" smtClean="0"/>
              <a:t>При реализации конкретного Форсайта используется сочетание этих методологических подходов.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МЕТОДЫ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Далее в лекции мы кратко рассмотрим некоторые методы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форсайта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Метод сценариев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052736"/>
            <a:ext cx="7498080" cy="5195664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Сценирование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одна из самых эффективных технологии работы с будущим,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предполагающая разработку нескольких развернутых картин «завтрашнего дня»,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каждая из которых реализуется при исполнении определенных условий.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 сценариев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908720"/>
            <a:ext cx="7498080" cy="5339680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Метод сценариев – это метод декомпозиции предвидения, </a:t>
            </a:r>
          </a:p>
          <a:p>
            <a:pPr algn="just">
              <a:buNone/>
            </a:pP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предусматривающий выделение набора отдельных вариантов развития событий, </a:t>
            </a:r>
          </a:p>
          <a:p>
            <a:pPr algn="just">
              <a:buNone/>
            </a:pP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в совокупности охватывающих все возможные варианты. </a:t>
            </a:r>
          </a:p>
          <a:p>
            <a:pPr algn="just"/>
            <a:endParaRPr lang="ru-RU" sz="1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Каждый отдельный сценарий должен допускать возможность достаточно точного предвидения.</a:t>
            </a:r>
          </a:p>
          <a:p>
            <a:pPr algn="just"/>
            <a:endParaRPr lang="ru-RU" sz="11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 сценариев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908720"/>
            <a:ext cx="7498080" cy="5339680"/>
          </a:xfrm>
        </p:spPr>
        <p:txBody>
          <a:bodyPr>
            <a:normAutofit fontScale="32500" lnSpcReduction="20000"/>
          </a:bodyPr>
          <a:lstStyle/>
          <a:p>
            <a:pPr algn="just"/>
            <a:endParaRPr lang="ru-RU" sz="1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Общее число сценариев должно быть обозримо.</a:t>
            </a:r>
          </a:p>
          <a:p>
            <a:pPr algn="just">
              <a:buNone/>
            </a:pP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Сценарный подход предлагает и обосновывает набор альтернативных картин будущего</a:t>
            </a:r>
          </a:p>
          <a:p>
            <a:pPr algn="just"/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Обычно формируются три сценария развития проекта: пессимистичный, реалистичный и оптимистичный.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 сценариев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Сценарии наиболее эффективны как дополнение к исследованиям, выполненным с использованием других методов.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негативным моментам этого метода можно отнести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недостаточное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внимание, уделяемое взаимозависимости и взаимодействию различных факторов, которые влияют на развитие событий.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Метод мозгового штурма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505164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Оперативный метод решения проблемы на основе стимулирования творческой активности:</a:t>
            </a:r>
          </a:p>
          <a:p>
            <a:r>
              <a:rPr lang="ru-RU" dirty="0" smtClean="0"/>
              <a:t>Участникам обсуждения предлагают высказывать как можно большее количество вариантов решения, в том числе самых фантастичных. </a:t>
            </a:r>
          </a:p>
          <a:p>
            <a:r>
              <a:rPr lang="ru-RU" dirty="0" smtClean="0"/>
              <a:t>Затем из общего числа высказанных идей отбирают наиболее удачные, которые могут быть использованы на практике.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Экспертные панели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052736"/>
            <a:ext cx="7498080" cy="5195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Данный метод считается базовым и используется практически во всех </a:t>
            </a:r>
            <a:r>
              <a:rPr lang="ru-RU" dirty="0" err="1" smtClean="0"/>
              <a:t>форсайт-проектах</a:t>
            </a:r>
            <a:r>
              <a:rPr lang="ru-RU" dirty="0" smtClean="0"/>
              <a:t>:</a:t>
            </a:r>
          </a:p>
          <a:p>
            <a:r>
              <a:rPr lang="ru-RU" dirty="0" smtClean="0"/>
              <a:t> Группам экспертов из 12–20 человек предлагается в течение нескольких месяцев обдумать возможные варианты будущего по заданной тематике, используя новейшие аналитические и информационные материалы и разработки.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Разработка будущего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Разработка будущего» предполагает создание картины идеального желаемого будущего и практического плана его реализации.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Метод </a:t>
            </a:r>
            <a:r>
              <a:rPr lang="ru-RU" dirty="0" err="1" smtClean="0"/>
              <a:t>Дельфи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Это метод групповой заочной экспертной оценки. 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Ключевые особенности метода: </a:t>
            </a:r>
          </a:p>
          <a:p>
            <a:pPr>
              <a:buNone/>
            </a:pP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заочность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None/>
            </a:pP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многоуровневость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анонимность. 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В основе метода – опрос большого количества экспертов, до 2–3 тысяч, и организация так называемой обратной связи (через проведение второго тура опроса). 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В ходе анализа проблемы группы исследователей в письменной форме отвечают на поставленные вопросы, а затем организационная группа сводит мнения экспертов воедино.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Ретрополяция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Метод стратегического прогнозирования.</a:t>
            </a:r>
          </a:p>
          <a:p>
            <a:r>
              <a:rPr lang="ru-RU" dirty="0" smtClean="0"/>
              <a:t>Позволяет на основании экспертных оценок создать возможную картину будущего.</a:t>
            </a:r>
          </a:p>
          <a:p>
            <a:r>
              <a:rPr lang="ru-RU" dirty="0" smtClean="0"/>
              <a:t>Определяет альтернативные пути его достижения (подход «от будущего к настоящему»).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SWOT-анализ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Метод стратегического планирования.</a:t>
            </a:r>
          </a:p>
          <a:p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Используется для оценки факторов и явлений, влияющих на проект. </a:t>
            </a:r>
          </a:p>
          <a:p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SWOT – это акроним слов </a:t>
            </a:r>
            <a:r>
              <a:rPr lang="ru-RU" sz="4600" dirty="0" err="1" smtClean="0">
                <a:latin typeface="Times New Roman" pitchFamily="18" charset="0"/>
                <a:cs typeface="Times New Roman" pitchFamily="18" charset="0"/>
              </a:rPr>
              <a:t>Strengts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(силы), </a:t>
            </a:r>
            <a:r>
              <a:rPr lang="ru-RU" sz="4600" dirty="0" err="1" smtClean="0">
                <a:latin typeface="Times New Roman" pitchFamily="18" charset="0"/>
                <a:cs typeface="Times New Roman" pitchFamily="18" charset="0"/>
              </a:rPr>
              <a:t>Weaknesses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(слабости), </a:t>
            </a:r>
            <a:r>
              <a:rPr lang="ru-RU" sz="4600" dirty="0" err="1" smtClean="0">
                <a:latin typeface="Times New Roman" pitchFamily="18" charset="0"/>
                <a:cs typeface="Times New Roman" pitchFamily="18" charset="0"/>
              </a:rPr>
              <a:t>Opportunities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(благоприятные возможности) и </a:t>
            </a:r>
            <a:r>
              <a:rPr lang="ru-RU" sz="4600" dirty="0" err="1" smtClean="0">
                <a:latin typeface="Times New Roman" pitchFamily="18" charset="0"/>
                <a:cs typeface="Times New Roman" pitchFamily="18" charset="0"/>
              </a:rPr>
              <a:t>Тhreats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(угрозы). </a:t>
            </a:r>
          </a:p>
          <a:p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Метод включает определение цели проекта.</a:t>
            </a:r>
          </a:p>
          <a:p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Метод  выявляет внутренние и внешние факторы, которые способствуют достижению цели проекта или осложняющие их.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SWOT-анализ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4800600"/>
          </a:xfrm>
        </p:spPr>
        <p:txBody>
          <a:bodyPr>
            <a:noAutofit/>
          </a:bodyPr>
          <a:lstStyle/>
          <a:p>
            <a:r>
              <a:rPr lang="ru-RU" sz="2800" dirty="0" smtClean="0"/>
              <a:t>SWOT-анализ это инструмент для структурирования уже имеющейся информации. Он не дает ясных и четко сформулированных рекомендаций, а только помогает наглядно представить основные факторы влияния, а также оценить в первом приближении математическое ожидание тех или иных событий. Простота SWOT-анализа обманчива, его результаты сильно зависят от полноты и качества исходной информации и квалификации экспертов, проводящих анализ.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Бенчмаркинг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447800"/>
            <a:ext cx="8106104" cy="480060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Развернутое сравнение с другими технологиями, компаниями, организациями, отраслями или регионами.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Определение собственного уровня развития.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Соотнесение его с уровнем мировых лидеров.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Выявление степени отставания.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Разработать стратегию по ускорению технологического или социального развития в секторах с наибольшим потенциалом.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       </a:t>
            </a:r>
            <a:br>
              <a:rPr lang="ru-RU" dirty="0" smtClean="0"/>
            </a:br>
            <a:r>
              <a:rPr lang="ru-RU" dirty="0" smtClean="0"/>
              <a:t>Дорожное картирование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Дорожная карта – это наглядное представление пошагового сценария развития определённого объекта –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отдельного продукта или технологии, группы смежных технологий, бизнеса, компании, организации, отрасли, индустрии.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       </a:t>
            </a:r>
            <a:br>
              <a:rPr lang="ru-RU" dirty="0" smtClean="0"/>
            </a:br>
            <a:r>
              <a:rPr lang="ru-RU" dirty="0" smtClean="0"/>
              <a:t>Дорожное картирование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447800"/>
            <a:ext cx="8106104" cy="4800600"/>
          </a:xfrm>
        </p:spPr>
        <p:txBody>
          <a:bodyPr>
            <a:normAutofit fontScale="32500" lnSpcReduction="20000"/>
          </a:bodyPr>
          <a:lstStyle/>
          <a:p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Дорожное картирование опирается на сбор экспертной информации о продукте, технологии, организации, отрасли и т.д., позволяющей прогнозировать варианты их будущего состояния.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       </a:t>
            </a:r>
            <a:br>
              <a:rPr lang="ru-RU" dirty="0" smtClean="0"/>
            </a:br>
            <a:r>
              <a:rPr lang="ru-RU" dirty="0" smtClean="0"/>
              <a:t>Дорожное картирование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447800"/>
            <a:ext cx="8106104" cy="4800600"/>
          </a:xfrm>
        </p:spPr>
        <p:txBody>
          <a:bodyPr>
            <a:normAutofit fontScale="25000" lnSpcReduction="20000"/>
          </a:bodyPr>
          <a:lstStyle/>
          <a:p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Дорожное картирование увязывает между собой видение, стратегию и план развития объекта и выстраивает во времени основные шаги этого процесса по принципу «прошлое – настоящее – будущее»..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       </a:t>
            </a:r>
            <a:br>
              <a:rPr lang="ru-RU" dirty="0" smtClean="0"/>
            </a:br>
            <a:r>
              <a:rPr lang="ru-RU" dirty="0" smtClean="0"/>
              <a:t>Дорожное картирование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447800"/>
            <a:ext cx="8106104" cy="4800600"/>
          </a:xfrm>
        </p:spPr>
        <p:txBody>
          <a:bodyPr>
            <a:normAutofit fontScale="25000" lnSpcReduction="20000"/>
          </a:bodyPr>
          <a:lstStyle/>
          <a:p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Дорожные карты позволяют просматривать не только вероятные сценарии, но и их потенциальную рентабельность, а также выбирать оптимальные пути с точки зрения ресурсной </a:t>
            </a:r>
            <a:r>
              <a:rPr lang="ru-RU" sz="14400" dirty="0" err="1" smtClean="0">
                <a:latin typeface="Times New Roman" pitchFamily="18" charset="0"/>
                <a:cs typeface="Times New Roman" pitchFamily="18" charset="0"/>
              </a:rPr>
              <a:t>затратности</a:t>
            </a:r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 и экономической эффективности.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       </a:t>
            </a:r>
            <a:br>
              <a:rPr lang="ru-RU" dirty="0" smtClean="0"/>
            </a:br>
            <a:r>
              <a:rPr lang="ru-RU" dirty="0" smtClean="0"/>
              <a:t>Дорожное картирование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Обычно</a:t>
            </a:r>
            <a:r>
              <a:rPr lang="ru-RU" sz="3500" dirty="0" smtClean="0"/>
              <a:t> дорожная карта представляется в форме графической схемы, алгоритма, отображающего важнейшие шаги и ожидаемые результаты этих шагов в «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узлах</a:t>
            </a:r>
            <a:r>
              <a:rPr lang="ru-RU" sz="3500" dirty="0" smtClean="0"/>
              <a:t>». «Узел» карты – это этап развития объекта и одновременно пункт принятия управленческих решений, а отрезки между «узлами» – эти причинно-следственные связи между ними. Также на этой схеме могут отображаться необходимые инвестиции, возможные риски и отдача.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052736"/>
            <a:ext cx="79208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реальном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форсайт-проекте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как правило, применяется комбинация из нескольких разных аналитических и экспертных методик. Практика показала прямую зависимость успешности Форсайта от комплексности применения методов, причем сама система комбинирования постоянно усложняется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Благодарю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за </a:t>
            </a:r>
            <a:r>
              <a:rPr lang="ru-RU" dirty="0" smtClean="0"/>
              <a:t>внимание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1508</TotalTime>
  <Words>4307</Words>
  <Application>Microsoft Office PowerPoint</Application>
  <PresentationFormat>Экран (4:3)</PresentationFormat>
  <Paragraphs>489</Paragraphs>
  <Slides>120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120</vt:i4>
      </vt:variant>
    </vt:vector>
  </HeadingPairs>
  <TitlesOfParts>
    <vt:vector size="121" baseType="lpstr">
      <vt:lpstr>Солнцестояние</vt:lpstr>
      <vt:lpstr>Слайд 1</vt:lpstr>
      <vt:lpstr>Слайд 2</vt:lpstr>
      <vt:lpstr>Слайд 3</vt:lpstr>
      <vt:lpstr> Европейская ассоциация трансфера технологий, инноваций и промышленной информации - Community Research &amp; Development Information Service (CORDIS), Германия, предлагает следующее определение: </vt:lpstr>
      <vt:lpstr>CORDIS</vt:lpstr>
      <vt:lpstr>Слайд 6</vt:lpstr>
      <vt:lpstr>Слайд 7</vt:lpstr>
      <vt:lpstr>Слайд 8</vt:lpstr>
      <vt:lpstr>Слайд 9</vt:lpstr>
      <vt:lpstr>Слайд 10</vt:lpstr>
      <vt:lpstr>Слайд 11</vt:lpstr>
      <vt:lpstr> Компания ForTech (Южная Корея) </vt:lpstr>
      <vt:lpstr> Компания ForTech (Южная Корея) </vt:lpstr>
      <vt:lpstr>Программа сотрудничества ЮНИДО. UNIDO - United Nations Industrial Development Organization - Организация Объединенных Наций по промышленному развитию. </vt:lpstr>
      <vt:lpstr>. Форсайт - сценарное прогнозирование социально-экономического развития: возможные варианты развития - экономики, промышленности, общества - в 10-20 летней перспективе.</vt:lpstr>
      <vt:lpstr> EU FOREN Guide  Форсайт - это систематический, совместный процесс построения видения будущего, нацеленный на повышение качества принимаемых в настоящий момент решений и ускорение совместных действий. </vt:lpstr>
      <vt:lpstr> EU FOREN Guide.   Идеология Форсайта происходит от конвергенции тенденций современных разработок в области политического анализа, стратегического анализа и прогнозирования</vt:lpstr>
      <vt:lpstr>Australian Center For Innovation</vt:lpstr>
      <vt:lpstr>Бен Мартин,  англо-американский исследователь</vt:lpstr>
      <vt:lpstr>Бен Мартин</vt:lpstr>
      <vt:lpstr>Университет Суссекса (University of Sussex)</vt:lpstr>
      <vt:lpstr>Кембриджский университет (University of Cambridge) </vt:lpstr>
      <vt:lpstr>Кембриджский университет (University of Cambridge) </vt:lpstr>
      <vt:lpstr>Университет Манчестера (University of Manchester)</vt:lpstr>
      <vt:lpstr>Университет Манчестера (University of Manchester)</vt:lpstr>
      <vt:lpstr>Слайд 26</vt:lpstr>
      <vt:lpstr>ФОРСАЙТ - это</vt:lpstr>
      <vt:lpstr>Слайд 28</vt:lpstr>
      <vt:lpstr>Слайд 29</vt:lpstr>
      <vt:lpstr>Возникновение форсайта</vt:lpstr>
      <vt:lpstr>Возникновение форсайта</vt:lpstr>
      <vt:lpstr>Возникновение форсайта</vt:lpstr>
      <vt:lpstr>Возникновение форсайта</vt:lpstr>
      <vt:lpstr>Возникновение форсайта</vt:lpstr>
      <vt:lpstr>Возникновение форсайта</vt:lpstr>
      <vt:lpstr>Возникновение форсайта</vt:lpstr>
      <vt:lpstr>Возникновение форсайта</vt:lpstr>
      <vt:lpstr>Возникновение форсайта</vt:lpstr>
      <vt:lpstr> Технологическое развитие  в Японии </vt:lpstr>
      <vt:lpstr>Слайд 40</vt:lpstr>
      <vt:lpstr>Холистический обзор*</vt:lpstr>
      <vt:lpstr>Слайд 42</vt:lpstr>
      <vt:lpstr>Слайд 43</vt:lpstr>
      <vt:lpstr>Слайд 44</vt:lpstr>
      <vt:lpstr>Слайд 45</vt:lpstr>
      <vt:lpstr>Слайд 46</vt:lpstr>
      <vt:lpstr>Технологическое предвидение  в США</vt:lpstr>
      <vt:lpstr>Технологическое предвидение  в США</vt:lpstr>
      <vt:lpstr>Слайд 49</vt:lpstr>
      <vt:lpstr>Слайд 50</vt:lpstr>
      <vt:lpstr>«Дорожная карта»* - это</vt:lpstr>
      <vt:lpstr>Слайд 52</vt:lpstr>
      <vt:lpstr>Слайд 53</vt:lpstr>
      <vt:lpstr>Слайд 54</vt:lpstr>
      <vt:lpstr>Слайд 55</vt:lpstr>
      <vt:lpstr>Форсайтные исследования в России</vt:lpstr>
      <vt:lpstr>Слайд 57</vt:lpstr>
      <vt:lpstr>Слайд 58</vt:lpstr>
      <vt:lpstr>Возникновение форсайта</vt:lpstr>
      <vt:lpstr>Форсайт</vt:lpstr>
      <vt:lpstr>Форсайт</vt:lpstr>
      <vt:lpstr>Форсайт</vt:lpstr>
      <vt:lpstr>Слайд 63</vt:lpstr>
      <vt:lpstr>Слайд 64</vt:lpstr>
      <vt:lpstr>Первый этап</vt:lpstr>
      <vt:lpstr>Второй этап</vt:lpstr>
      <vt:lpstr>Третий этап</vt:lpstr>
      <vt:lpstr>Слайд 68</vt:lpstr>
      <vt:lpstr>1.Формирование объекта </vt:lpstr>
      <vt:lpstr> 2. Формирование существенных условий </vt:lpstr>
      <vt:lpstr>3. Сканирование</vt:lpstr>
      <vt:lpstr>Стейкхо́лдер  (от англ. Stakeholder)</vt:lpstr>
      <vt:lpstr>Стейкхо́лдер  (от англ. Stakeholder)</vt:lpstr>
      <vt:lpstr>4. Альтернативы будущего </vt:lpstr>
      <vt:lpstr>5. Планирование и исполнение </vt:lpstr>
      <vt:lpstr>Слайд 76</vt:lpstr>
      <vt:lpstr>Слайд 77</vt:lpstr>
      <vt:lpstr>Слайд 78</vt:lpstr>
      <vt:lpstr>6. Определение экспертной среды</vt:lpstr>
      <vt:lpstr>Слайд 80</vt:lpstr>
      <vt:lpstr>7.Базовые принципы форсайта</vt:lpstr>
      <vt:lpstr>8.Методы форсайта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 Отличие от прогнозирования </vt:lpstr>
      <vt:lpstr> Первое отличие </vt:lpstr>
      <vt:lpstr>Второе отличие</vt:lpstr>
      <vt:lpstr>Третье отличие</vt:lpstr>
      <vt:lpstr>Методология Форсайта </vt:lpstr>
      <vt:lpstr>МЕТОДЫ</vt:lpstr>
      <vt:lpstr> Метод сценариев </vt:lpstr>
      <vt:lpstr>Метод сценариев </vt:lpstr>
      <vt:lpstr>Метод сценариев </vt:lpstr>
      <vt:lpstr>Метод сценариев </vt:lpstr>
      <vt:lpstr> Метод мозгового штурма </vt:lpstr>
      <vt:lpstr> Экспертные панели </vt:lpstr>
      <vt:lpstr> Разработка будущего </vt:lpstr>
      <vt:lpstr> Метод Дельфи </vt:lpstr>
      <vt:lpstr> Ретрополяция </vt:lpstr>
      <vt:lpstr> SWOT-анализ </vt:lpstr>
      <vt:lpstr> SWOT-анализ </vt:lpstr>
      <vt:lpstr> Бенчмаркинг </vt:lpstr>
      <vt:lpstr>           Дорожное картирование </vt:lpstr>
      <vt:lpstr>           Дорожное картирование </vt:lpstr>
      <vt:lpstr>           Дорожное картирование </vt:lpstr>
      <vt:lpstr>           Дорожное картирование </vt:lpstr>
      <vt:lpstr>           Дорожное картирование </vt:lpstr>
      <vt:lpstr>Слайд 119</vt:lpstr>
      <vt:lpstr>Благодарю 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Raisa Kvesko</cp:lastModifiedBy>
  <cp:revision>128</cp:revision>
  <dcterms:created xsi:type="dcterms:W3CDTF">2013-02-20T15:30:32Z</dcterms:created>
  <dcterms:modified xsi:type="dcterms:W3CDTF">2015-04-27T03:07:39Z</dcterms:modified>
</cp:coreProperties>
</file>