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5"/>
  </p:notesMasterIdLst>
  <p:sldIdLst>
    <p:sldId id="256" r:id="rId2"/>
    <p:sldId id="406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3" r:id="rId19"/>
    <p:sldId id="424" r:id="rId20"/>
    <p:sldId id="425" r:id="rId21"/>
    <p:sldId id="426" r:id="rId22"/>
    <p:sldId id="427" r:id="rId23"/>
    <p:sldId id="428" r:id="rId24"/>
    <p:sldId id="429" r:id="rId25"/>
    <p:sldId id="430" r:id="rId26"/>
    <p:sldId id="431" r:id="rId27"/>
    <p:sldId id="433" r:id="rId28"/>
    <p:sldId id="422" r:id="rId29"/>
    <p:sldId id="434" r:id="rId30"/>
    <p:sldId id="432" r:id="rId31"/>
    <p:sldId id="436" r:id="rId32"/>
    <p:sldId id="435" r:id="rId33"/>
    <p:sldId id="438" r:id="rId34"/>
    <p:sldId id="439" r:id="rId35"/>
    <p:sldId id="437" r:id="rId36"/>
    <p:sldId id="441" r:id="rId37"/>
    <p:sldId id="440" r:id="rId38"/>
    <p:sldId id="444" r:id="rId39"/>
    <p:sldId id="447" r:id="rId40"/>
    <p:sldId id="446" r:id="rId41"/>
    <p:sldId id="443" r:id="rId42"/>
    <p:sldId id="448" r:id="rId43"/>
    <p:sldId id="449" r:id="rId44"/>
    <p:sldId id="450" r:id="rId45"/>
    <p:sldId id="451" r:id="rId46"/>
    <p:sldId id="452" r:id="rId47"/>
    <p:sldId id="445" r:id="rId48"/>
    <p:sldId id="442" r:id="rId49"/>
    <p:sldId id="291" r:id="rId50"/>
    <p:sldId id="297" r:id="rId51"/>
    <p:sldId id="296" r:id="rId52"/>
    <p:sldId id="400" r:id="rId53"/>
    <p:sldId id="298" r:id="rId54"/>
    <p:sldId id="401" r:id="rId55"/>
    <p:sldId id="299" r:id="rId56"/>
    <p:sldId id="402" r:id="rId57"/>
    <p:sldId id="403" r:id="rId58"/>
    <p:sldId id="257" r:id="rId59"/>
    <p:sldId id="269" r:id="rId60"/>
    <p:sldId id="281" r:id="rId61"/>
    <p:sldId id="282" r:id="rId62"/>
    <p:sldId id="285" r:id="rId63"/>
    <p:sldId id="286" r:id="rId64"/>
    <p:sldId id="312" r:id="rId65"/>
    <p:sldId id="313" r:id="rId66"/>
    <p:sldId id="314" r:id="rId67"/>
    <p:sldId id="315" r:id="rId68"/>
    <p:sldId id="328" r:id="rId69"/>
    <p:sldId id="375" r:id="rId70"/>
    <p:sldId id="377" r:id="rId71"/>
    <p:sldId id="340" r:id="rId72"/>
    <p:sldId id="346" r:id="rId73"/>
    <p:sldId id="347" r:id="rId74"/>
    <p:sldId id="348" r:id="rId75"/>
    <p:sldId id="309" r:id="rId76"/>
    <p:sldId id="310" r:id="rId77"/>
    <p:sldId id="349" r:id="rId78"/>
    <p:sldId id="350" r:id="rId79"/>
    <p:sldId id="351" r:id="rId80"/>
    <p:sldId id="352" r:id="rId81"/>
    <p:sldId id="353" r:id="rId82"/>
    <p:sldId id="355" r:id="rId83"/>
    <p:sldId id="354" r:id="rId84"/>
    <p:sldId id="356" r:id="rId85"/>
    <p:sldId id="357" r:id="rId86"/>
    <p:sldId id="359" r:id="rId87"/>
    <p:sldId id="360" r:id="rId88"/>
    <p:sldId id="361" r:id="rId89"/>
    <p:sldId id="362" r:id="rId90"/>
    <p:sldId id="363" r:id="rId91"/>
    <p:sldId id="364" r:id="rId92"/>
    <p:sldId id="365" r:id="rId93"/>
    <p:sldId id="366" r:id="rId94"/>
    <p:sldId id="367" r:id="rId95"/>
    <p:sldId id="368" r:id="rId96"/>
    <p:sldId id="369" r:id="rId97"/>
    <p:sldId id="370" r:id="rId98"/>
    <p:sldId id="371" r:id="rId99"/>
    <p:sldId id="358" r:id="rId100"/>
    <p:sldId id="372" r:id="rId101"/>
    <p:sldId id="373" r:id="rId102"/>
    <p:sldId id="374" r:id="rId103"/>
    <p:sldId id="378" r:id="rId104"/>
    <p:sldId id="397" r:id="rId105"/>
    <p:sldId id="379" r:id="rId106"/>
    <p:sldId id="380" r:id="rId107"/>
    <p:sldId id="385" r:id="rId108"/>
    <p:sldId id="381" r:id="rId109"/>
    <p:sldId id="382" r:id="rId110"/>
    <p:sldId id="383" r:id="rId111"/>
    <p:sldId id="384" r:id="rId112"/>
    <p:sldId id="386" r:id="rId113"/>
    <p:sldId id="387" r:id="rId114"/>
    <p:sldId id="388" r:id="rId115"/>
    <p:sldId id="389" r:id="rId116"/>
    <p:sldId id="390" r:id="rId117"/>
    <p:sldId id="391" r:id="rId118"/>
    <p:sldId id="392" r:id="rId119"/>
    <p:sldId id="394" r:id="rId120"/>
    <p:sldId id="395" r:id="rId121"/>
    <p:sldId id="393" r:id="rId122"/>
    <p:sldId id="396" r:id="rId123"/>
    <p:sldId id="399" r:id="rId1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1596" autoAdjust="0"/>
    <p:restoredTop sz="94660"/>
  </p:normalViewPr>
  <p:slideViewPr>
    <p:cSldViewPr>
      <p:cViewPr>
        <p:scale>
          <a:sx n="120" d="100"/>
          <a:sy n="120" d="100"/>
        </p:scale>
        <p:origin x="-108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4A52C-F569-4894-BEC0-DF824DD84C59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CA281-7E8F-49EF-8851-9C444953D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9DAD44-D00F-405A-9587-BF610361D1F1}" type="slidenum">
              <a:rPr lang="ru-RU"/>
              <a:pPr/>
              <a:t>14</a:t>
            </a:fld>
            <a:endParaRPr 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712788"/>
            <a:ext cx="4560888" cy="3421062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51338"/>
            <a:ext cx="5029200" cy="4132262"/>
          </a:xfrm>
          <a:noFill/>
          <a:ln/>
        </p:spPr>
        <p:txBody>
          <a:bodyPr lIns="89635" tIns="44818" rIns="89635" bIns="44818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A15BE-623F-4B00-9D4A-B90D4E46A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7859813" cy="67710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        Национальный исследовательский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        Томский политехнический университет</a:t>
            </a:r>
          </a:p>
          <a:p>
            <a:pPr lvl="0"/>
            <a:endParaRPr lang="ru-RU" sz="3200" dirty="0" smtClean="0"/>
          </a:p>
          <a:p>
            <a:pPr lvl="0"/>
            <a:endParaRPr lang="ru-RU" sz="3200" dirty="0" smtClean="0"/>
          </a:p>
          <a:p>
            <a:pPr lvl="0"/>
            <a:r>
              <a:rPr lang="ru-RU" sz="3200" dirty="0" smtClean="0"/>
              <a:t>Специфика </a:t>
            </a:r>
            <a:r>
              <a:rPr lang="ru-RU" sz="3200" dirty="0" err="1" smtClean="0"/>
              <a:t>социогуманитарного</a:t>
            </a:r>
            <a:r>
              <a:rPr lang="ru-RU" sz="3200" dirty="0" smtClean="0"/>
              <a:t> познания. Проблема ответственности ученого и экспертная роль гуманитарного знания.</a:t>
            </a:r>
          </a:p>
          <a:p>
            <a:pPr lvl="0"/>
            <a:r>
              <a:rPr lang="ru-RU" sz="3200" dirty="0" smtClean="0"/>
              <a:t>Гуманитарная экспертиза  технического и естественнонаучного знания.</a:t>
            </a:r>
          </a:p>
          <a:p>
            <a:pPr algn="ctr"/>
            <a:endParaRPr lang="ru-RU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pPr algn="ctr"/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4714884"/>
            <a:ext cx="7035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Лекция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Лектор-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Квеско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Раиса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Брониславовна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доцент кафедры философии</a:t>
            </a: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logo2.png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000100" y="428604"/>
            <a:ext cx="1044036" cy="857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900113" y="2636838"/>
            <a:ext cx="7561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>
              <a:latin typeface="Arial" charset="0"/>
            </a:endParaRP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611188" y="2276475"/>
            <a:ext cx="80645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800" b="1" dirty="0">
              <a:solidFill>
                <a:srgbClr val="333399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ru-RU" sz="3600" b="1" dirty="0" smtClean="0">
                <a:latin typeface="Arial" charset="0"/>
              </a:rPr>
              <a:t>Социальная  ответственность:</a:t>
            </a:r>
          </a:p>
          <a:p>
            <a:pPr algn="ctr">
              <a:spcBef>
                <a:spcPct val="50000"/>
              </a:spcBef>
            </a:pPr>
            <a:r>
              <a:rPr lang="ru-RU" sz="3600" b="1" dirty="0" smtClean="0">
                <a:latin typeface="Arial" charset="0"/>
              </a:rPr>
              <a:t>субъекты </a:t>
            </a:r>
            <a:r>
              <a:rPr lang="ru-RU" sz="3600" b="1" dirty="0" smtClean="0">
                <a:latin typeface="Arial" charset="0"/>
              </a:rPr>
              <a:t>и критерии</a:t>
            </a:r>
            <a:endParaRPr lang="ru-RU" sz="36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00113" y="836613"/>
            <a:ext cx="7848600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b="1">
                <a:solidFill>
                  <a:srgbClr val="0000CC"/>
                </a:solidFill>
                <a:latin typeface="Arial" charset="0"/>
              </a:rPr>
              <a:t>Социальная ответственность</a:t>
            </a:r>
            <a:r>
              <a:rPr lang="ru-RU" sz="3200">
                <a:latin typeface="Arial" charset="0"/>
              </a:rPr>
              <a:t> —  </a:t>
            </a:r>
          </a:p>
          <a:p>
            <a:pPr>
              <a:lnSpc>
                <a:spcPct val="120000"/>
              </a:lnSpc>
            </a:pPr>
            <a:r>
              <a:rPr lang="ru-RU" sz="3200" b="1">
                <a:latin typeface="Arial" charset="0"/>
              </a:rPr>
              <a:t>ответственность тех, </a:t>
            </a:r>
            <a:r>
              <a:rPr lang="ru-RU" sz="3200" b="1">
                <a:solidFill>
                  <a:srgbClr val="000099"/>
                </a:solidFill>
                <a:latin typeface="Arial" charset="0"/>
              </a:rPr>
              <a:t>кто принимает решения</a:t>
            </a:r>
            <a:r>
              <a:rPr lang="ru-RU" sz="3200">
                <a:latin typeface="Arial" charset="0"/>
              </a:rPr>
              <a:t>, </a:t>
            </a:r>
            <a:r>
              <a:rPr lang="ru-RU" sz="3200" b="1">
                <a:solidFill>
                  <a:srgbClr val="CC3300"/>
                </a:solidFill>
                <a:latin typeface="Arial" charset="0"/>
              </a:rPr>
              <a:t>связанные с жизнью и отношениями в обществе</a:t>
            </a:r>
            <a:r>
              <a:rPr lang="ru-RU" sz="3200">
                <a:latin typeface="Arial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ru-RU" sz="3200" b="1">
                <a:latin typeface="Arial" charset="0"/>
              </a:rPr>
              <a:t>перед теми, на кого прямо или косвенно эти </a:t>
            </a:r>
            <a:r>
              <a:rPr lang="ru-RU" sz="3200" b="1">
                <a:solidFill>
                  <a:srgbClr val="000099"/>
                </a:solidFill>
                <a:latin typeface="Arial" charset="0"/>
              </a:rPr>
              <a:t>решения влияют и чьи интересы затрагивают</a:t>
            </a:r>
            <a:r>
              <a:rPr lang="ru-RU" sz="3200">
                <a:solidFill>
                  <a:srgbClr val="000099"/>
                </a:solidFill>
                <a:latin typeface="Arial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ru-RU" sz="3200">
              <a:solidFill>
                <a:srgbClr val="00009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val 2"/>
          <p:cNvSpPr>
            <a:spLocks noChangeArrowheads="1"/>
          </p:cNvSpPr>
          <p:nvPr/>
        </p:nvSpPr>
        <p:spPr bwMode="auto">
          <a:xfrm>
            <a:off x="2987675" y="3068638"/>
            <a:ext cx="3671888" cy="1079500"/>
          </a:xfrm>
          <a:prstGeom prst="ellipse">
            <a:avLst/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>
                <a:latin typeface="Verdana" pitchFamily="34" charset="0"/>
              </a:rPr>
              <a:t> </a:t>
            </a:r>
            <a:r>
              <a:rPr lang="ru-RU" sz="2000" b="1">
                <a:solidFill>
                  <a:srgbClr val="000000"/>
                </a:solidFill>
                <a:latin typeface="Arial" charset="0"/>
              </a:rPr>
              <a:t>социальная </a:t>
            </a:r>
          </a:p>
          <a:p>
            <a:pPr algn="ctr"/>
            <a:r>
              <a:rPr lang="ru-RU" sz="2000" b="1">
                <a:solidFill>
                  <a:srgbClr val="000000"/>
                </a:solidFill>
                <a:latin typeface="Arial" charset="0"/>
              </a:rPr>
              <a:t>ответственность</a:t>
            </a:r>
            <a:endParaRPr lang="ru-RU" sz="1800">
              <a:latin typeface="Verdana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00113" y="2060575"/>
            <a:ext cx="2520950" cy="4667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  <a:latin typeface="Arial" charset="0"/>
              </a:rPr>
              <a:t>бизнес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 flipV="1">
            <a:off x="2987675" y="2565400"/>
            <a:ext cx="647700" cy="647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508625" y="5805488"/>
            <a:ext cx="2447925" cy="376237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профсоюзы</a:t>
            </a: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5651500" y="4076700"/>
            <a:ext cx="792163" cy="17287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795963" y="1989138"/>
            <a:ext cx="2447925" cy="376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ru-RU" sz="1800" b="1">
                <a:solidFill>
                  <a:srgbClr val="000000"/>
                </a:solidFill>
                <a:latin typeface="Arial" charset="0"/>
              </a:rPr>
              <a:t>СМИ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5795963" y="2420938"/>
            <a:ext cx="720725" cy="7207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690688" y="5789613"/>
            <a:ext cx="2376487" cy="376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наука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 flipH="1">
            <a:off x="2987675" y="4044950"/>
            <a:ext cx="720725" cy="1655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H="1">
            <a:off x="2411413" y="3829050"/>
            <a:ext cx="649287" cy="4635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6588125" y="3789363"/>
            <a:ext cx="647700" cy="5032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492500" y="1196975"/>
            <a:ext cx="2341563" cy="3762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ВЛАСТЬ</a:t>
            </a:r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4716463" y="1700213"/>
            <a:ext cx="0" cy="12969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3563938" y="5157788"/>
            <a:ext cx="2341562" cy="376237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НАСЕЛЕНИЕ</a:t>
            </a:r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 flipV="1">
            <a:off x="4787900" y="4132263"/>
            <a:ext cx="0" cy="10080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00CC"/>
                </a:solidFill>
                <a:latin typeface="Arial" charset="0"/>
              </a:rPr>
              <a:t>Субъекты социальной ответственности</a:t>
            </a:r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 flipV="1">
            <a:off x="1187450" y="2565400"/>
            <a:ext cx="0" cy="172720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4115" name="AutoShape 19"/>
          <p:cNvCxnSpPr>
            <a:cxnSpLocks noChangeShapeType="1"/>
          </p:cNvCxnSpPr>
          <p:nvPr/>
        </p:nvCxnSpPr>
        <p:spPr bwMode="auto">
          <a:xfrm rot="10800000">
            <a:off x="900113" y="2276475"/>
            <a:ext cx="790575" cy="3684588"/>
          </a:xfrm>
          <a:prstGeom prst="bentConnector3">
            <a:avLst>
              <a:gd name="adj1" fmla="val 153208"/>
            </a:avLst>
          </a:prstGeom>
          <a:noFill/>
          <a:ln w="38100">
            <a:solidFill>
              <a:srgbClr val="FF3399"/>
            </a:solidFill>
            <a:miter lim="800000"/>
            <a:headEnd type="triangle" w="med" len="med"/>
            <a:tailEnd/>
          </a:ln>
        </p:spPr>
      </p:cxn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2339975" y="1484313"/>
            <a:ext cx="1152525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2339975" y="1484313"/>
            <a:ext cx="0" cy="576262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H="1">
            <a:off x="3419475" y="2205038"/>
            <a:ext cx="2376488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4119" name="AutoShape 23"/>
          <p:cNvCxnSpPr>
            <a:cxnSpLocks noChangeShapeType="1"/>
            <a:stCxn id="4124" idx="0"/>
          </p:cNvCxnSpPr>
          <p:nvPr/>
        </p:nvCxnSpPr>
        <p:spPr bwMode="auto">
          <a:xfrm rot="5400000" flipH="1">
            <a:off x="4102894" y="584994"/>
            <a:ext cx="1657350" cy="5903912"/>
          </a:xfrm>
          <a:prstGeom prst="bentConnector2">
            <a:avLst/>
          </a:prstGeom>
          <a:noFill/>
          <a:ln w="38100">
            <a:solidFill>
              <a:srgbClr val="FF3399"/>
            </a:solidFill>
            <a:miter lim="800000"/>
            <a:headEnd type="triangle" w="med" len="med"/>
            <a:tailEnd/>
          </a:ln>
        </p:spPr>
      </p:cxnSp>
      <p:sp>
        <p:nvSpPr>
          <p:cNvPr id="4120" name="AutoShape 24"/>
          <p:cNvSpPr>
            <a:spLocks noChangeArrowheads="1"/>
          </p:cNvSpPr>
          <p:nvPr/>
        </p:nvSpPr>
        <p:spPr bwMode="auto">
          <a:xfrm>
            <a:off x="611188" y="1412875"/>
            <a:ext cx="1295400" cy="358775"/>
          </a:xfrm>
          <a:prstGeom prst="wedgeRoundRectCallout">
            <a:avLst>
              <a:gd name="adj1" fmla="val 57722"/>
              <a:gd name="adj2" fmla="val 118583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latin typeface="Arial" charset="0"/>
              </a:rPr>
              <a:t>ресурсы</a:t>
            </a:r>
          </a:p>
        </p:txBody>
      </p:sp>
      <p:sp>
        <p:nvSpPr>
          <p:cNvPr id="4121" name="AutoShape 25"/>
          <p:cNvSpPr>
            <a:spLocks noChangeArrowheads="1"/>
          </p:cNvSpPr>
          <p:nvPr/>
        </p:nvSpPr>
        <p:spPr bwMode="auto">
          <a:xfrm>
            <a:off x="6084888" y="1125538"/>
            <a:ext cx="1295400" cy="358775"/>
          </a:xfrm>
          <a:prstGeom prst="wedgeRoundRectCallout">
            <a:avLst>
              <a:gd name="adj1" fmla="val -72060"/>
              <a:gd name="adj2" fmla="val 24338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latin typeface="Arial" charset="0"/>
              </a:rPr>
              <a:t>ресурсы</a:t>
            </a: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6804025" y="2908300"/>
            <a:ext cx="1944688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медицина</a:t>
            </a:r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 flipV="1">
            <a:off x="6659563" y="3284538"/>
            <a:ext cx="504825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6804025" y="4365625"/>
            <a:ext cx="2159000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спорт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684213" y="4292600"/>
            <a:ext cx="2125662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культура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684213" y="3068638"/>
            <a:ext cx="2125662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" charset="0"/>
              </a:rPr>
              <a:t>образование</a:t>
            </a:r>
          </a:p>
        </p:txBody>
      </p:sp>
      <p:sp>
        <p:nvSpPr>
          <p:cNvPr id="4127" name="Line 31"/>
          <p:cNvSpPr>
            <a:spLocks noChangeShapeType="1"/>
          </p:cNvSpPr>
          <p:nvPr/>
        </p:nvSpPr>
        <p:spPr bwMode="auto">
          <a:xfrm flipH="1" flipV="1">
            <a:off x="2771775" y="3284538"/>
            <a:ext cx="36036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28" name="AutoShape 32"/>
          <p:cNvSpPr>
            <a:spLocks noChangeArrowheads="1"/>
          </p:cNvSpPr>
          <p:nvPr/>
        </p:nvSpPr>
        <p:spPr bwMode="auto">
          <a:xfrm>
            <a:off x="7308850" y="5229225"/>
            <a:ext cx="1295400" cy="358775"/>
          </a:xfrm>
          <a:prstGeom prst="wedgeRoundRectCallout">
            <a:avLst>
              <a:gd name="adj1" fmla="val -68630"/>
              <a:gd name="adj2" fmla="val 115046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latin typeface="Arial" charset="0"/>
              </a:rPr>
              <a:t>ресурсы</a:t>
            </a:r>
          </a:p>
        </p:txBody>
      </p:sp>
      <p:sp>
        <p:nvSpPr>
          <p:cNvPr id="4129" name="Line 33"/>
          <p:cNvSpPr>
            <a:spLocks noChangeShapeType="1"/>
          </p:cNvSpPr>
          <p:nvPr/>
        </p:nvSpPr>
        <p:spPr bwMode="auto">
          <a:xfrm>
            <a:off x="5940425" y="6165850"/>
            <a:ext cx="0" cy="287338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0" name="Line 34"/>
          <p:cNvSpPr>
            <a:spLocks noChangeShapeType="1"/>
          </p:cNvSpPr>
          <p:nvPr/>
        </p:nvSpPr>
        <p:spPr bwMode="auto">
          <a:xfrm flipH="1" flipV="1">
            <a:off x="468313" y="6453188"/>
            <a:ext cx="5472112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1" name="Line 35"/>
          <p:cNvSpPr>
            <a:spLocks noChangeShapeType="1"/>
          </p:cNvSpPr>
          <p:nvPr/>
        </p:nvSpPr>
        <p:spPr bwMode="auto">
          <a:xfrm flipV="1">
            <a:off x="468313" y="5949950"/>
            <a:ext cx="0" cy="503238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32" name="Line 36"/>
          <p:cNvSpPr>
            <a:spLocks noChangeShapeType="1"/>
          </p:cNvSpPr>
          <p:nvPr/>
        </p:nvSpPr>
        <p:spPr bwMode="auto">
          <a:xfrm>
            <a:off x="1979613" y="2565400"/>
            <a:ext cx="0" cy="142875"/>
          </a:xfrm>
          <a:prstGeom prst="lin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5003800" y="5300663"/>
            <a:ext cx="2736850" cy="336550"/>
          </a:xfrm>
          <a:prstGeom prst="rect">
            <a:avLst/>
          </a:prstGeom>
          <a:solidFill>
            <a:srgbClr val="FF66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ru-RU" b="1">
                <a:solidFill>
                  <a:srgbClr val="000000"/>
                </a:solidFill>
                <a:latin typeface="Arial" charset="0"/>
              </a:rPr>
              <a:t> МОРАЛЬ</a:t>
            </a:r>
          </a:p>
        </p:txBody>
      </p:sp>
      <p:sp>
        <p:nvSpPr>
          <p:cNvPr id="264195" name="Text Box 3"/>
          <p:cNvSpPr txBox="1">
            <a:spLocks noChangeArrowheads="1"/>
          </p:cNvSpPr>
          <p:nvPr/>
        </p:nvSpPr>
        <p:spPr bwMode="auto">
          <a:xfrm>
            <a:off x="4787900" y="3284538"/>
            <a:ext cx="2808288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Arial" charset="0"/>
              </a:rPr>
              <a:t>Деятельность</a:t>
            </a:r>
            <a:r>
              <a:rPr lang="ru-RU" b="1">
                <a:solidFill>
                  <a:schemeClr val="bg2"/>
                </a:solidFill>
                <a:latin typeface="Arial" charset="0"/>
              </a:rPr>
              <a:t> </a:t>
            </a:r>
            <a:r>
              <a:rPr lang="ru-RU" b="1">
                <a:solidFill>
                  <a:srgbClr val="CC3300"/>
                </a:solidFill>
                <a:latin typeface="Arial" charset="0"/>
              </a:rPr>
              <a:t>выходящая за рамки   ответственности , установленной законами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1547813" y="3284538"/>
            <a:ext cx="2952750" cy="1200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chemeClr val="bg2"/>
                </a:solidFill>
                <a:latin typeface="Arial" charset="0"/>
              </a:rPr>
              <a:t> </a:t>
            </a:r>
            <a:r>
              <a:rPr lang="ru-RU" sz="1800" b="1">
                <a:latin typeface="Arial" charset="0"/>
              </a:rPr>
              <a:t>Деятельность</a:t>
            </a:r>
            <a:r>
              <a:rPr lang="ru-RU" sz="1800">
                <a:latin typeface="Arial" charset="0"/>
              </a:rPr>
              <a:t> </a:t>
            </a:r>
            <a:r>
              <a:rPr lang="ru-RU" sz="1800" b="1">
                <a:solidFill>
                  <a:srgbClr val="CC0000"/>
                </a:solidFill>
                <a:latin typeface="Arial" charset="0"/>
              </a:rPr>
              <a:t>в рамках</a:t>
            </a:r>
            <a:r>
              <a:rPr lang="ru-RU" sz="1800" b="1">
                <a:solidFill>
                  <a:schemeClr val="bg2"/>
                </a:solidFill>
                <a:latin typeface="Arial" charset="0"/>
              </a:rPr>
              <a:t>                             </a:t>
            </a:r>
            <a:r>
              <a:rPr lang="ru-RU" sz="1800" b="1">
                <a:solidFill>
                  <a:srgbClr val="CC0000"/>
                </a:solidFill>
                <a:latin typeface="Arial" charset="0"/>
              </a:rPr>
              <a:t>ответственности,   установленной законами</a:t>
            </a:r>
          </a:p>
        </p:txBody>
      </p:sp>
      <p:sp>
        <p:nvSpPr>
          <p:cNvPr id="264197" name="Text Box 5"/>
          <p:cNvSpPr txBox="1">
            <a:spLocks noChangeArrowheads="1"/>
          </p:cNvSpPr>
          <p:nvPr/>
        </p:nvSpPr>
        <p:spPr bwMode="auto">
          <a:xfrm>
            <a:off x="1563688" y="5265738"/>
            <a:ext cx="2736850" cy="346075"/>
          </a:xfrm>
          <a:prstGeom prst="rect">
            <a:avLst/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  <a:latin typeface="Arial" charset="0"/>
              </a:rPr>
              <a:t>ЗАКОН</a:t>
            </a:r>
          </a:p>
        </p:txBody>
      </p:sp>
      <p:sp>
        <p:nvSpPr>
          <p:cNvPr id="264198" name="AutoShape 6"/>
          <p:cNvSpPr>
            <a:spLocks noChangeArrowheads="1"/>
          </p:cNvSpPr>
          <p:nvPr/>
        </p:nvSpPr>
        <p:spPr bwMode="auto">
          <a:xfrm rot="-5400000">
            <a:off x="6119813" y="4329112"/>
            <a:ext cx="503238" cy="1008063"/>
          </a:xfrm>
          <a:custGeom>
            <a:avLst/>
            <a:gdLst>
              <a:gd name="T0" fmla="*/ 377428 w 21600"/>
              <a:gd name="T1" fmla="*/ 0 h 21600"/>
              <a:gd name="T2" fmla="*/ 0 w 21600"/>
              <a:gd name="T3" fmla="*/ 504032 h 21600"/>
              <a:gd name="T4" fmla="*/ 377428 w 21600"/>
              <a:gd name="T5" fmla="*/ 1008063 h 21600"/>
              <a:gd name="T6" fmla="*/ 503238 w 21600"/>
              <a:gd name="T7" fmla="*/ 50403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1619250" y="2133600"/>
            <a:ext cx="2736850" cy="314325"/>
          </a:xfrm>
          <a:prstGeom prst="rect">
            <a:avLst/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000000"/>
                </a:solidFill>
                <a:latin typeface="Arial" charset="0"/>
              </a:rPr>
              <a:t>ОБЯЗАННОСТИ</a:t>
            </a:r>
          </a:p>
        </p:txBody>
      </p:sp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5003800" y="2133600"/>
            <a:ext cx="2736850" cy="304800"/>
          </a:xfrm>
          <a:prstGeom prst="rect">
            <a:avLst/>
          </a:prstGeom>
          <a:solidFill>
            <a:srgbClr val="FF66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000000"/>
                </a:solidFill>
                <a:latin typeface="Arial" charset="0"/>
              </a:rPr>
              <a:t>ОБЯЗАТЕЛЬСТВА</a:t>
            </a:r>
          </a:p>
        </p:txBody>
      </p:sp>
      <p:sp>
        <p:nvSpPr>
          <p:cNvPr id="264201" name="Oval 9"/>
          <p:cNvSpPr>
            <a:spLocks noChangeArrowheads="1"/>
          </p:cNvSpPr>
          <p:nvPr/>
        </p:nvSpPr>
        <p:spPr bwMode="auto">
          <a:xfrm>
            <a:off x="2843213" y="765175"/>
            <a:ext cx="3744912" cy="1008063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CC"/>
                </a:solidFill>
                <a:latin typeface="Arial" charset="0"/>
              </a:rPr>
              <a:t>Области социальной</a:t>
            </a:r>
          </a:p>
          <a:p>
            <a:pPr algn="ctr"/>
            <a:r>
              <a:rPr lang="ru-RU" sz="1800" b="1">
                <a:solidFill>
                  <a:srgbClr val="0000CC"/>
                </a:solidFill>
                <a:latin typeface="Arial" charset="0"/>
              </a:rPr>
              <a:t>ответственности науки, производства</a:t>
            </a:r>
          </a:p>
          <a:p>
            <a:pPr algn="ctr"/>
            <a:r>
              <a:rPr lang="ru-RU" sz="1800" b="1">
                <a:solidFill>
                  <a:srgbClr val="0000CC"/>
                </a:solidFill>
                <a:latin typeface="Arial" charset="0"/>
              </a:rPr>
              <a:t>и бизнеса</a:t>
            </a:r>
          </a:p>
        </p:txBody>
      </p:sp>
      <p:sp>
        <p:nvSpPr>
          <p:cNvPr id="264202" name="AutoShape 10"/>
          <p:cNvSpPr>
            <a:spLocks noChangeArrowheads="1"/>
          </p:cNvSpPr>
          <p:nvPr/>
        </p:nvSpPr>
        <p:spPr bwMode="auto">
          <a:xfrm rot="-5400000">
            <a:off x="6121400" y="2384426"/>
            <a:ext cx="503237" cy="1008062"/>
          </a:xfrm>
          <a:custGeom>
            <a:avLst/>
            <a:gdLst>
              <a:gd name="T0" fmla="*/ 377428 w 21600"/>
              <a:gd name="T1" fmla="*/ 0 h 21600"/>
              <a:gd name="T2" fmla="*/ 0 w 21600"/>
              <a:gd name="T3" fmla="*/ 504031 h 21600"/>
              <a:gd name="T4" fmla="*/ 377428 w 21600"/>
              <a:gd name="T5" fmla="*/ 1008062 h 21600"/>
              <a:gd name="T6" fmla="*/ 503237 w 21600"/>
              <a:gd name="T7" fmla="*/ 50403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4203" name="Oval 11"/>
          <p:cNvSpPr>
            <a:spLocks noChangeArrowheads="1"/>
          </p:cNvSpPr>
          <p:nvPr/>
        </p:nvSpPr>
        <p:spPr bwMode="auto">
          <a:xfrm>
            <a:off x="7885113" y="4294188"/>
            <a:ext cx="790575" cy="5032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CC0000"/>
                </a:solidFill>
                <a:latin typeface="Arial" charset="0"/>
              </a:rPr>
              <a:t>ДЕНЬГИ</a:t>
            </a:r>
          </a:p>
        </p:txBody>
      </p:sp>
      <p:sp>
        <p:nvSpPr>
          <p:cNvPr id="264204" name="Line 12"/>
          <p:cNvSpPr>
            <a:spLocks noChangeShapeType="1"/>
          </p:cNvSpPr>
          <p:nvPr/>
        </p:nvSpPr>
        <p:spPr bwMode="auto">
          <a:xfrm>
            <a:off x="7667625" y="3933825"/>
            <a:ext cx="647700" cy="28892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4205" name="Line 13"/>
          <p:cNvSpPr>
            <a:spLocks noChangeShapeType="1"/>
          </p:cNvSpPr>
          <p:nvPr/>
        </p:nvSpPr>
        <p:spPr bwMode="auto">
          <a:xfrm flipH="1">
            <a:off x="3003550" y="1700213"/>
            <a:ext cx="504825" cy="2889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4206" name="Line 14"/>
          <p:cNvSpPr>
            <a:spLocks noChangeShapeType="1"/>
          </p:cNvSpPr>
          <p:nvPr/>
        </p:nvSpPr>
        <p:spPr bwMode="auto">
          <a:xfrm>
            <a:off x="5940425" y="1700213"/>
            <a:ext cx="431800" cy="2889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4207" name="AutoShape 15"/>
          <p:cNvSpPr>
            <a:spLocks noChangeArrowheads="1"/>
          </p:cNvSpPr>
          <p:nvPr/>
        </p:nvSpPr>
        <p:spPr bwMode="auto">
          <a:xfrm rot="-5400000">
            <a:off x="2663825" y="2386013"/>
            <a:ext cx="503238" cy="1008062"/>
          </a:xfrm>
          <a:custGeom>
            <a:avLst/>
            <a:gdLst>
              <a:gd name="T0" fmla="*/ 377428 w 21600"/>
              <a:gd name="T1" fmla="*/ 0 h 21600"/>
              <a:gd name="T2" fmla="*/ 0 w 21600"/>
              <a:gd name="T3" fmla="*/ 504031 h 21600"/>
              <a:gd name="T4" fmla="*/ 377428 w 21600"/>
              <a:gd name="T5" fmla="*/ 1008062 h 21600"/>
              <a:gd name="T6" fmla="*/ 503238 w 21600"/>
              <a:gd name="T7" fmla="*/ 50403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4208" name="AutoShape 16"/>
          <p:cNvSpPr>
            <a:spLocks noChangeArrowheads="1"/>
          </p:cNvSpPr>
          <p:nvPr/>
        </p:nvSpPr>
        <p:spPr bwMode="auto">
          <a:xfrm rot="-5400000">
            <a:off x="2663825" y="4329113"/>
            <a:ext cx="503238" cy="1008062"/>
          </a:xfrm>
          <a:custGeom>
            <a:avLst/>
            <a:gdLst>
              <a:gd name="T0" fmla="*/ 377428 w 21600"/>
              <a:gd name="T1" fmla="*/ 0 h 21600"/>
              <a:gd name="T2" fmla="*/ 0 w 21600"/>
              <a:gd name="T3" fmla="*/ 504031 h 21600"/>
              <a:gd name="T4" fmla="*/ 377428 w 21600"/>
              <a:gd name="T5" fmla="*/ 1008062 h 21600"/>
              <a:gd name="T6" fmla="*/ 503238 w 21600"/>
              <a:gd name="T7" fmla="*/ 50403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4209" name="Oval 17"/>
          <p:cNvSpPr>
            <a:spLocks noChangeArrowheads="1"/>
          </p:cNvSpPr>
          <p:nvPr/>
        </p:nvSpPr>
        <p:spPr bwMode="auto">
          <a:xfrm>
            <a:off x="468313" y="4294188"/>
            <a:ext cx="790575" cy="5032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CC0000"/>
                </a:solidFill>
                <a:latin typeface="Arial" charset="0"/>
              </a:rPr>
              <a:t>ДЕНЬГИ</a:t>
            </a:r>
          </a:p>
        </p:txBody>
      </p:sp>
      <p:sp>
        <p:nvSpPr>
          <p:cNvPr id="264210" name="Line 18"/>
          <p:cNvSpPr>
            <a:spLocks noChangeShapeType="1"/>
          </p:cNvSpPr>
          <p:nvPr/>
        </p:nvSpPr>
        <p:spPr bwMode="auto">
          <a:xfrm flipH="1">
            <a:off x="900113" y="3933825"/>
            <a:ext cx="576262" cy="28733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4" grpId="0" animBg="1"/>
      <p:bldP spid="264195" grpId="0" animBg="1"/>
      <p:bldP spid="264196" grpId="0" animBg="1"/>
      <p:bldP spid="264197" grpId="0" animBg="1"/>
      <p:bldP spid="264198" grpId="0" animBg="1"/>
      <p:bldP spid="264199" grpId="0" animBg="1"/>
      <p:bldP spid="264200" grpId="0" animBg="1"/>
      <p:bldP spid="264201" grpId="0" animBg="1"/>
      <p:bldP spid="264202" grpId="0" animBg="1"/>
      <p:bldP spid="264203" grpId="0" animBg="1"/>
      <p:bldP spid="264204" grpId="0" animBg="1"/>
      <p:bldP spid="264205" grpId="0" animBg="1"/>
      <p:bldP spid="264206" grpId="0" animBg="1"/>
      <p:bldP spid="264207" grpId="0" animBg="1"/>
      <p:bldP spid="264208" grpId="0" animBg="1"/>
      <p:bldP spid="264209" grpId="0" animBg="1"/>
      <p:bldP spid="2642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39750" y="1268413"/>
            <a:ext cx="8208963" cy="466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CC"/>
                </a:solidFill>
                <a:latin typeface="Arial" charset="0"/>
              </a:rPr>
              <a:t>Социальный бюджет компании</a:t>
            </a:r>
            <a:r>
              <a:rPr lang="ru-RU" sz="1400">
                <a:solidFill>
                  <a:srgbClr val="0000CC"/>
                </a:solidFill>
                <a:latin typeface="Arial" charset="0"/>
              </a:rPr>
              <a:t> 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11188" y="3213100"/>
            <a:ext cx="3168650" cy="1927225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latin typeface="Arial" charset="0"/>
              </a:rPr>
              <a:t> Затраты для выполнения </a:t>
            </a:r>
            <a:r>
              <a:rPr lang="ru-RU" sz="2400" b="1">
                <a:solidFill>
                  <a:srgbClr val="CC3300"/>
                </a:solidFill>
                <a:latin typeface="Arial" charset="0"/>
              </a:rPr>
              <a:t>требований,   </a:t>
            </a:r>
            <a:r>
              <a:rPr lang="ru-RU" sz="2400" b="1">
                <a:solidFill>
                  <a:srgbClr val="000000"/>
                </a:solidFill>
                <a:latin typeface="Arial" charset="0"/>
              </a:rPr>
              <a:t>установленных законами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507038" y="3213100"/>
            <a:ext cx="3168650" cy="1927225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latin typeface="Arial" charset="0"/>
              </a:rPr>
              <a:t> Затраты,  </a:t>
            </a:r>
            <a:r>
              <a:rPr lang="ru-RU" sz="2400" b="1">
                <a:latin typeface="Arial" charset="0"/>
              </a:rPr>
              <a:t>выходящие за рамки</a:t>
            </a:r>
            <a:r>
              <a:rPr lang="ru-RU" sz="2400" b="1">
                <a:solidFill>
                  <a:srgbClr val="CC3300"/>
                </a:solidFill>
                <a:latin typeface="Arial" charset="0"/>
              </a:rPr>
              <a:t> требований, </a:t>
            </a:r>
            <a:r>
              <a:rPr lang="ru-RU" sz="2400" b="1">
                <a:latin typeface="Arial" charset="0"/>
              </a:rPr>
              <a:t>установленных законами</a:t>
            </a:r>
            <a:r>
              <a:rPr lang="ru-RU" sz="1800">
                <a:latin typeface="Arial" charset="0"/>
              </a:rPr>
              <a:t> </a:t>
            </a:r>
            <a:r>
              <a:rPr lang="ru-RU" sz="2400" b="1">
                <a:solidFill>
                  <a:srgbClr val="000099"/>
                </a:solidFill>
                <a:latin typeface="Arial" charset="0"/>
              </a:rPr>
              <a:t> </a:t>
            </a:r>
            <a:endParaRPr lang="ru-RU" sz="2400" b="1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H="1">
            <a:off x="2195513" y="1844675"/>
            <a:ext cx="1296987" cy="1368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940425" y="1844675"/>
            <a:ext cx="1223963" cy="1368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Oval 2"/>
          <p:cNvSpPr>
            <a:spLocks noChangeArrowheads="1"/>
          </p:cNvSpPr>
          <p:nvPr/>
        </p:nvSpPr>
        <p:spPr bwMode="auto">
          <a:xfrm>
            <a:off x="2700338" y="1484313"/>
            <a:ext cx="3744912" cy="93662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CC0000"/>
                </a:solidFill>
                <a:latin typeface="Arial" charset="0"/>
              </a:rPr>
              <a:t> Социальная</a:t>
            </a:r>
          </a:p>
          <a:p>
            <a:pPr algn="ctr"/>
            <a:r>
              <a:rPr lang="ru-RU" b="1">
                <a:solidFill>
                  <a:srgbClr val="CC0000"/>
                </a:solidFill>
                <a:latin typeface="Arial" charset="0"/>
              </a:rPr>
              <a:t>Ответственность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130550" y="2205038"/>
            <a:ext cx="2735263" cy="376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Arial Black" pitchFamily="34" charset="0"/>
              </a:rPr>
              <a:t> ОРГАНИЗАЦИЯ</a:t>
            </a:r>
          </a:p>
        </p:txBody>
      </p:sp>
      <p:sp>
        <p:nvSpPr>
          <p:cNvPr id="269316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CC"/>
                </a:solidFill>
                <a:latin typeface="Arial" charset="0"/>
              </a:rPr>
              <a:t>Внешняя оценка выполнения                                          социальных обязательств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900113" y="4364038"/>
            <a:ext cx="2520950" cy="57626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000000"/>
                </a:solidFill>
                <a:latin typeface="Arial" charset="0"/>
              </a:rPr>
              <a:t>Социальный аудит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5651500" y="4076700"/>
            <a:ext cx="2520950" cy="1081088"/>
          </a:xfrm>
          <a:prstGeom prst="roundRect">
            <a:avLst>
              <a:gd name="adj" fmla="val 16667"/>
            </a:avLst>
          </a:prstGeom>
          <a:solidFill>
            <a:srgbClr val="CC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0000"/>
                </a:solidFill>
                <a:latin typeface="Tahoma" pitchFamily="34" charset="0"/>
              </a:rPr>
              <a:t>Подтверждение </a:t>
            </a:r>
          </a:p>
          <a:p>
            <a:pPr algn="ctr"/>
            <a:r>
              <a:rPr lang="ru-RU" sz="1400" b="1">
                <a:solidFill>
                  <a:srgbClr val="000000"/>
                </a:solidFill>
                <a:latin typeface="Tahoma" pitchFamily="34" charset="0"/>
              </a:rPr>
              <a:t>соответствия</a:t>
            </a:r>
          </a:p>
          <a:p>
            <a:pPr algn="ctr"/>
            <a:r>
              <a:rPr lang="ru-RU" sz="1400" b="1">
                <a:solidFill>
                  <a:srgbClr val="000000"/>
                </a:solidFill>
                <a:latin typeface="Tahoma" pitchFamily="34" charset="0"/>
              </a:rPr>
              <a:t>(декларирование </a:t>
            </a:r>
          </a:p>
          <a:p>
            <a:pPr algn="ctr"/>
            <a:r>
              <a:rPr lang="ru-RU" sz="1400" b="1">
                <a:solidFill>
                  <a:srgbClr val="000000"/>
                </a:solidFill>
                <a:latin typeface="Tahoma" pitchFamily="34" charset="0"/>
              </a:rPr>
              <a:t>или сертификация)</a:t>
            </a:r>
          </a:p>
        </p:txBody>
      </p:sp>
      <p:sp>
        <p:nvSpPr>
          <p:cNvPr id="7175" name="Line 8"/>
          <p:cNvSpPr>
            <a:spLocks noChangeShapeType="1"/>
          </p:cNvSpPr>
          <p:nvPr/>
        </p:nvSpPr>
        <p:spPr bwMode="auto">
          <a:xfrm flipV="1">
            <a:off x="2195513" y="2563813"/>
            <a:ext cx="1439862" cy="1800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auto">
          <a:xfrm flipH="1" flipV="1">
            <a:off x="5364163" y="2563813"/>
            <a:ext cx="1728787" cy="15128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1979613" y="3500438"/>
            <a:ext cx="1728787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Tahoma" pitchFamily="34" charset="0"/>
              </a:rPr>
              <a:t>Программа</a:t>
            </a:r>
          </a:p>
        </p:txBody>
      </p:sp>
      <p:sp>
        <p:nvSpPr>
          <p:cNvPr id="7178" name="Text Box 11"/>
          <p:cNvSpPr txBox="1">
            <a:spLocks noChangeArrowheads="1"/>
          </p:cNvSpPr>
          <p:nvPr/>
        </p:nvSpPr>
        <p:spPr bwMode="auto">
          <a:xfrm>
            <a:off x="5148263" y="3429000"/>
            <a:ext cx="1728787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0000"/>
                </a:solidFill>
                <a:latin typeface="Tahoma" pitchFamily="34" charset="0"/>
              </a:rPr>
              <a:t>Стандарт</a:t>
            </a:r>
          </a:p>
        </p:txBody>
      </p:sp>
      <p:sp>
        <p:nvSpPr>
          <p:cNvPr id="7179" name="AutoShape 12"/>
          <p:cNvSpPr>
            <a:spLocks noChangeArrowheads="1"/>
          </p:cNvSpPr>
          <p:nvPr/>
        </p:nvSpPr>
        <p:spPr bwMode="auto">
          <a:xfrm>
            <a:off x="1547813" y="5229225"/>
            <a:ext cx="1511300" cy="360363"/>
          </a:xfrm>
          <a:prstGeom prst="foldedCorner">
            <a:avLst>
              <a:gd name="adj" fmla="val 125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000000"/>
                </a:solidFill>
                <a:latin typeface="Tahoma" pitchFamily="34" charset="0"/>
              </a:rPr>
              <a:t>отчет</a:t>
            </a:r>
          </a:p>
        </p:txBody>
      </p:sp>
      <p:sp>
        <p:nvSpPr>
          <p:cNvPr id="7180" name="Line 13"/>
          <p:cNvSpPr>
            <a:spLocks noChangeShapeType="1"/>
          </p:cNvSpPr>
          <p:nvPr/>
        </p:nvSpPr>
        <p:spPr bwMode="auto">
          <a:xfrm>
            <a:off x="2339975" y="4940300"/>
            <a:ext cx="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1" name="AutoShape 14"/>
          <p:cNvSpPr>
            <a:spLocks noChangeArrowheads="1"/>
          </p:cNvSpPr>
          <p:nvPr/>
        </p:nvSpPr>
        <p:spPr bwMode="auto">
          <a:xfrm>
            <a:off x="7092950" y="5661025"/>
            <a:ext cx="1511300" cy="360363"/>
          </a:xfrm>
          <a:prstGeom prst="foldedCorner">
            <a:avLst>
              <a:gd name="adj" fmla="val 12500"/>
            </a:avLst>
          </a:prstGeom>
          <a:solidFill>
            <a:srgbClr val="FF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000000"/>
                </a:solidFill>
                <a:latin typeface="Tahoma" pitchFamily="34" charset="0"/>
              </a:rPr>
              <a:t>сертификат</a:t>
            </a:r>
          </a:p>
        </p:txBody>
      </p:sp>
      <p:sp>
        <p:nvSpPr>
          <p:cNvPr id="7182" name="AutoShape 15"/>
          <p:cNvSpPr>
            <a:spLocks noChangeArrowheads="1"/>
          </p:cNvSpPr>
          <p:nvPr/>
        </p:nvSpPr>
        <p:spPr bwMode="auto">
          <a:xfrm>
            <a:off x="4500563" y="5373688"/>
            <a:ext cx="2232025" cy="576262"/>
          </a:xfrm>
          <a:prstGeom prst="foldedCorner">
            <a:avLst>
              <a:gd name="adj" fmla="val 125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ru-RU" b="1">
                <a:solidFill>
                  <a:srgbClr val="000000"/>
                </a:solidFill>
                <a:latin typeface="Arial" charset="0"/>
              </a:rPr>
              <a:t>Зарегистрированная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Arial" charset="0"/>
              </a:rPr>
              <a:t>декларация</a:t>
            </a:r>
            <a:endParaRPr lang="ru-RU" sz="1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183" name="Line 16"/>
          <p:cNvSpPr>
            <a:spLocks noChangeShapeType="1"/>
          </p:cNvSpPr>
          <p:nvPr/>
        </p:nvSpPr>
        <p:spPr bwMode="auto">
          <a:xfrm>
            <a:off x="6011863" y="5156200"/>
            <a:ext cx="0" cy="2174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4" name="Line 17"/>
          <p:cNvSpPr>
            <a:spLocks noChangeShapeType="1"/>
          </p:cNvSpPr>
          <p:nvPr/>
        </p:nvSpPr>
        <p:spPr bwMode="auto">
          <a:xfrm>
            <a:off x="7596188" y="5156200"/>
            <a:ext cx="0" cy="433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4" grpId="0" animBg="1"/>
      <p:bldP spid="2693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50825" y="1457325"/>
            <a:ext cx="8569325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ISO 9000 </a:t>
            </a:r>
            <a:r>
              <a:rPr lang="ru-RU" sz="2400">
                <a:latin typeface="Arial" charset="0"/>
              </a:rPr>
              <a:t>Системы менеджмента качества</a:t>
            </a:r>
            <a:r>
              <a:rPr lang="ru-RU" sz="2400" b="1">
                <a:latin typeface="Arial" charset="0"/>
              </a:rPr>
              <a:t> </a:t>
            </a:r>
            <a:endParaRPr lang="ru-RU" sz="2400">
              <a:latin typeface="Arial" charset="0"/>
            </a:endParaRPr>
          </a:p>
          <a:p>
            <a:r>
              <a:rPr lang="ru-RU" sz="2400">
                <a:latin typeface="Arial" charset="0"/>
              </a:rPr>
              <a:t> </a:t>
            </a:r>
          </a:p>
          <a:p>
            <a:r>
              <a:rPr lang="ru-RU" sz="2400" b="1">
                <a:latin typeface="Arial" charset="0"/>
              </a:rPr>
              <a:t>ISO 14000 </a:t>
            </a:r>
            <a:r>
              <a:rPr lang="ru-RU" sz="2400">
                <a:latin typeface="Arial" charset="0"/>
              </a:rPr>
              <a:t>Системы экологического менеджмента</a:t>
            </a:r>
          </a:p>
          <a:p>
            <a:r>
              <a:rPr lang="ru-RU" sz="2400">
                <a:latin typeface="Arial" charset="0"/>
              </a:rPr>
              <a:t> </a:t>
            </a:r>
            <a:r>
              <a:rPr lang="ru-RU" sz="2800" b="1">
                <a:latin typeface="Arial" charset="0"/>
              </a:rPr>
              <a:t> </a:t>
            </a:r>
          </a:p>
          <a:p>
            <a:r>
              <a:rPr lang="ru-RU" sz="2400" b="1">
                <a:latin typeface="Arial" charset="0"/>
              </a:rPr>
              <a:t>OHSAS 18000</a:t>
            </a:r>
            <a:r>
              <a:rPr lang="ru-RU" sz="2400"/>
              <a:t> </a:t>
            </a:r>
            <a:r>
              <a:rPr lang="ru-RU" sz="2400">
                <a:latin typeface="Arial" charset="0"/>
              </a:rPr>
              <a:t>Системы менеджмента профессиональной здоровья и безопасности</a:t>
            </a:r>
          </a:p>
          <a:p>
            <a:endParaRPr lang="ru-RU" b="1"/>
          </a:p>
          <a:p>
            <a:r>
              <a:rPr lang="en-US" sz="2400" b="1">
                <a:latin typeface="Arial" charset="0"/>
              </a:rPr>
              <a:t>SA</a:t>
            </a:r>
            <a:r>
              <a:rPr lang="ru-RU" sz="2400" b="1">
                <a:latin typeface="Arial" charset="0"/>
              </a:rPr>
              <a:t> 8000 </a:t>
            </a:r>
            <a:r>
              <a:rPr lang="ru-RU" sz="2400">
                <a:latin typeface="Arial" charset="0"/>
              </a:rPr>
              <a:t>Социальная отчетность</a:t>
            </a:r>
          </a:p>
          <a:p>
            <a:endParaRPr lang="ru-RU" sz="2400">
              <a:latin typeface="Arial" charset="0"/>
            </a:endParaRPr>
          </a:p>
          <a:p>
            <a:r>
              <a:rPr lang="ru-RU" sz="2400" b="1">
                <a:latin typeface="Arial" charset="0"/>
              </a:rPr>
              <a:t>ISO 26000 </a:t>
            </a:r>
            <a:r>
              <a:rPr lang="ru-RU" sz="2400">
                <a:latin typeface="Arial" charset="0"/>
              </a:rPr>
              <a:t> Руководство по социальной ответственности</a:t>
            </a:r>
          </a:p>
          <a:p>
            <a:endParaRPr lang="ru-RU" sz="2400">
              <a:latin typeface="Arial" charset="0"/>
            </a:endParaRPr>
          </a:p>
          <a:p>
            <a:r>
              <a:rPr lang="en-US" sz="2400" b="1">
                <a:latin typeface="Arial" charset="0"/>
              </a:rPr>
              <a:t>IC CSR-08260008000 </a:t>
            </a:r>
            <a:r>
              <a:rPr lang="ru-RU" sz="2400" b="1">
                <a:latin typeface="Arial" charset="0"/>
              </a:rPr>
              <a:t> </a:t>
            </a:r>
            <a:r>
              <a:rPr lang="ru-RU" sz="2400">
                <a:latin typeface="Arial" charset="0"/>
              </a:rPr>
              <a:t>Социальная ответственность организации. Требования</a:t>
            </a:r>
            <a:r>
              <a:rPr lang="ru-RU" sz="2400" b="1">
                <a:solidFill>
                  <a:srgbClr val="CC3300"/>
                </a:solidFill>
                <a:latin typeface="Arial" charset="0"/>
              </a:rPr>
              <a:t>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188913"/>
            <a:ext cx="828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00CC"/>
                </a:solidFill>
                <a:latin typeface="Arial" charset="0"/>
              </a:rPr>
              <a:t>Стандарты по социальной ответственности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611188" y="3530600"/>
            <a:ext cx="3744912" cy="711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charset="0"/>
              </a:rPr>
              <a:t>Требования к социальной ответственности 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4959350" y="3500438"/>
            <a:ext cx="3744913" cy="711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charset="0"/>
              </a:rPr>
              <a:t>Требования к менеджменту социальной  деятельности </a:t>
            </a:r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 flipH="1">
            <a:off x="2339975" y="2081213"/>
            <a:ext cx="86360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>
            <a:off x="5580063" y="2081213"/>
            <a:ext cx="935037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998538" y="1844675"/>
            <a:ext cx="7456487" cy="650875"/>
          </a:xfrm>
          <a:prstGeom prst="rect">
            <a:avLst/>
          </a:prstGeom>
          <a:solidFill>
            <a:srgbClr val="CC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C31301"/>
                </a:solidFill>
                <a:latin typeface="Arial" charset="0"/>
              </a:rPr>
              <a:t>Стандарт – </a:t>
            </a:r>
            <a:r>
              <a:rPr lang="en-US" sz="3600" b="1">
                <a:solidFill>
                  <a:srgbClr val="C31301"/>
                </a:solidFill>
                <a:latin typeface="Arial" charset="0"/>
              </a:rPr>
              <a:t>IC CSR-08260008000</a:t>
            </a:r>
            <a:r>
              <a:rPr lang="ru-RU" sz="3600" b="1">
                <a:solidFill>
                  <a:srgbClr val="C31301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684213" y="620713"/>
            <a:ext cx="7991475" cy="4464050"/>
          </a:xfrm>
          <a:prstGeom prst="foldedCorner">
            <a:avLst>
              <a:gd name="adj" fmla="val 12870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Arial" charset="0"/>
              </a:rPr>
              <a:t>Стандарт </a:t>
            </a:r>
            <a:r>
              <a:rPr lang="ru-RU" sz="2000" b="1"/>
              <a:t>- </a:t>
            </a:r>
            <a:r>
              <a:rPr lang="en-US" sz="2800" b="1">
                <a:solidFill>
                  <a:srgbClr val="CC0000"/>
                </a:solidFill>
                <a:latin typeface="Arial" charset="0"/>
              </a:rPr>
              <a:t>IC CSR 26000</a:t>
            </a:r>
            <a:r>
              <a:rPr lang="ru-RU" sz="2800" b="1">
                <a:solidFill>
                  <a:srgbClr val="CC0000"/>
                </a:solidFill>
                <a:latin typeface="Arial" charset="0"/>
              </a:rPr>
              <a:t>:2011</a:t>
            </a:r>
            <a:endParaRPr lang="ru-RU" sz="3600" b="1">
              <a:solidFill>
                <a:srgbClr val="CC0000"/>
              </a:solidFill>
              <a:latin typeface="Arial" charset="0"/>
            </a:endParaRPr>
          </a:p>
          <a:p>
            <a:r>
              <a:rPr lang="ru-RU" sz="2400" b="1">
                <a:latin typeface="Arial" charset="0"/>
              </a:rPr>
              <a:t>«Социальная ответственность организации.</a:t>
            </a:r>
          </a:p>
          <a:p>
            <a:r>
              <a:rPr lang="ru-RU" sz="2400" b="1">
                <a:latin typeface="Arial" charset="0"/>
              </a:rPr>
              <a:t> Требования»</a:t>
            </a:r>
          </a:p>
          <a:p>
            <a:endParaRPr lang="ru-RU" sz="2400" b="1">
              <a:latin typeface="Arial" charset="0"/>
            </a:endParaRP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А. Социальные права персонала 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Б. Социальные гарантии персонала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В. Качество продукции, услуг, работ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Г. Удовлетворение интересов потребителей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Д. Охрана окружающей среды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Е. Экономное расходование ресурсов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Ж. Поддержка местного сообщества</a:t>
            </a:r>
          </a:p>
          <a:p>
            <a:r>
              <a:rPr lang="ru-RU" sz="2000" b="1">
                <a:solidFill>
                  <a:srgbClr val="0000CC"/>
                </a:solidFill>
                <a:latin typeface="Arial" charset="0"/>
              </a:rPr>
              <a:t>И. Менеджмент в области социальной ответственности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55650" y="5157788"/>
            <a:ext cx="65516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latin typeface="Arial" charset="0"/>
              </a:rPr>
              <a:t> Добросовестная деловая практика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b="1">
                <a:latin typeface="Arial" charset="0"/>
              </a:rPr>
              <a:t> Прозрачность финансовой отчетности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395288" y="981075"/>
            <a:ext cx="8569325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b="1">
              <a:solidFill>
                <a:srgbClr val="000000"/>
              </a:solidFill>
              <a:latin typeface="Arial" charset="0"/>
            </a:endParaRPr>
          </a:p>
          <a:p>
            <a:r>
              <a:rPr lang="ru-RU" sz="2000" b="1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000" b="1">
                <a:latin typeface="Arial" charset="0"/>
              </a:rPr>
              <a:t>Применение стандарта   позволяет ОРГАНИЗАЦИИ:</a:t>
            </a:r>
          </a:p>
          <a:p>
            <a:endParaRPr lang="ru-RU" sz="2000" b="1">
              <a:latin typeface="Arial" charset="0"/>
            </a:endParaRPr>
          </a:p>
          <a:p>
            <a:pPr>
              <a:buFontTx/>
              <a:buChar char="•"/>
            </a:pPr>
            <a:r>
              <a:rPr lang="ru-RU" sz="2000" b="1">
                <a:latin typeface="Arial" charset="0"/>
              </a:rPr>
              <a:t> </a:t>
            </a:r>
            <a:r>
              <a:rPr lang="ru-RU" sz="2000" b="1" i="1">
                <a:solidFill>
                  <a:schemeClr val="accent2"/>
                </a:solidFill>
                <a:latin typeface="Arial" charset="0"/>
              </a:rPr>
              <a:t>системно структурировать и скоординировать</a:t>
            </a:r>
            <a:r>
              <a:rPr lang="ru-RU" sz="2000" b="1">
                <a:latin typeface="Arial" charset="0"/>
              </a:rPr>
              <a:t> свою социальную деятельность, в том числе при заключении коллективного договора;</a:t>
            </a:r>
          </a:p>
          <a:p>
            <a:pPr>
              <a:buFontTx/>
              <a:buChar char="•"/>
            </a:pPr>
            <a:endParaRPr lang="ru-RU" sz="2000" b="1">
              <a:latin typeface="Arial" charset="0"/>
            </a:endParaRPr>
          </a:p>
          <a:p>
            <a:pPr>
              <a:buFontTx/>
              <a:buChar char="•"/>
            </a:pPr>
            <a:r>
              <a:rPr lang="ru-RU" sz="2000" b="1">
                <a:latin typeface="Arial" charset="0"/>
              </a:rPr>
              <a:t> обеспечить управление этой деятельностью на основе </a:t>
            </a:r>
            <a:r>
              <a:rPr lang="ru-RU" sz="2000" b="1" i="1">
                <a:solidFill>
                  <a:schemeClr val="accent2"/>
                </a:solidFill>
                <a:latin typeface="Arial" charset="0"/>
              </a:rPr>
              <a:t>сформулированной политики, выбранных целей и разработанной  на их основе программы;</a:t>
            </a:r>
          </a:p>
          <a:p>
            <a:pPr>
              <a:buFontTx/>
              <a:buChar char="•"/>
            </a:pPr>
            <a:endParaRPr lang="ru-RU" sz="2000" b="1" i="1">
              <a:solidFill>
                <a:schemeClr val="accent2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ru-RU" sz="2000" b="1">
                <a:latin typeface="Arial" charset="0"/>
              </a:rPr>
              <a:t> </a:t>
            </a:r>
            <a:r>
              <a:rPr lang="ru-RU" sz="2000" b="1" i="1">
                <a:solidFill>
                  <a:schemeClr val="accent2"/>
                </a:solidFill>
                <a:latin typeface="Arial" charset="0"/>
              </a:rPr>
              <a:t>самостоятельно оценить свою социальную деятельность</a:t>
            </a:r>
            <a:r>
              <a:rPr lang="ru-RU" sz="2000" b="1">
                <a:latin typeface="Arial" charset="0"/>
              </a:rPr>
              <a:t> и заявить об её соответствии  стандарту всем заинтересованным сторонам;</a:t>
            </a:r>
          </a:p>
          <a:p>
            <a:pPr>
              <a:buFontTx/>
              <a:buChar char="•"/>
            </a:pPr>
            <a:endParaRPr lang="ru-RU" sz="2000" b="1">
              <a:latin typeface="Arial" charset="0"/>
            </a:endParaRPr>
          </a:p>
          <a:p>
            <a:pPr>
              <a:buFontTx/>
              <a:buChar char="•"/>
            </a:pPr>
            <a:r>
              <a:rPr lang="ru-RU" sz="2000" b="1">
                <a:latin typeface="Arial" charset="0"/>
              </a:rPr>
              <a:t> </a:t>
            </a:r>
            <a:r>
              <a:rPr lang="ru-RU" sz="2000" b="1" i="1">
                <a:solidFill>
                  <a:schemeClr val="accent2"/>
                </a:solidFill>
                <a:latin typeface="Arial" charset="0"/>
              </a:rPr>
              <a:t>получить внешнее подтверждение</a:t>
            </a:r>
            <a:r>
              <a:rPr lang="ru-RU" sz="2000" b="1">
                <a:latin typeface="Arial" charset="0"/>
              </a:rPr>
              <a:t> о выполнении требований стандарта с помощью сертификации.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331913" y="333375"/>
            <a:ext cx="6337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accent2"/>
                </a:solidFill>
                <a:latin typeface="Arial" charset="0"/>
              </a:rPr>
              <a:t>Стандарт </a:t>
            </a:r>
            <a:r>
              <a:rPr lang="en-US" sz="2400" b="1">
                <a:solidFill>
                  <a:schemeClr val="accent2"/>
                </a:solidFill>
                <a:latin typeface="Arial" charset="0"/>
              </a:rPr>
              <a:t>IC CSR 26000</a:t>
            </a:r>
            <a:r>
              <a:rPr lang="ru-RU" sz="2400" b="1">
                <a:solidFill>
                  <a:schemeClr val="accent2"/>
                </a:solidFill>
                <a:latin typeface="Arial" charset="0"/>
              </a:rPr>
              <a:t>:2011</a:t>
            </a:r>
            <a:r>
              <a:rPr lang="ru-RU" sz="3600" b="1">
                <a:solidFill>
                  <a:schemeClr val="accent2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827088" y="404813"/>
            <a:ext cx="7489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accent2"/>
                </a:solidFill>
                <a:latin typeface="Arial" charset="0"/>
              </a:rPr>
              <a:t>Система добровольной сертификации деятельности организаций в области социальной ответственности «</a:t>
            </a:r>
            <a:r>
              <a:rPr lang="en-US" sz="2000" b="1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ru-RU" sz="2000" b="1">
                <a:solidFill>
                  <a:schemeClr val="accent2"/>
                </a:solidFill>
                <a:latin typeface="Arial" charset="0"/>
              </a:rPr>
              <a:t>«ИНТЕРСОЦСЕРТ»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79388" y="1557338"/>
            <a:ext cx="8785225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1800" b="1">
                <a:latin typeface="Arial" charset="0"/>
              </a:rPr>
              <a:t> Система действует под эгидой Международного Комитета по КСО.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 b="1">
                <a:latin typeface="Arial" charset="0"/>
              </a:rPr>
              <a:t> Система «ИНТЕРСОЦСЕРТ»  позволяет проводить </a:t>
            </a:r>
            <a:r>
              <a:rPr lang="ru-RU" sz="1800" b="1">
                <a:solidFill>
                  <a:srgbClr val="CC0000"/>
                </a:solidFill>
                <a:latin typeface="Arial" charset="0"/>
              </a:rPr>
              <a:t>декларирование</a:t>
            </a:r>
            <a:r>
              <a:rPr lang="ru-RU" sz="1800" b="1">
                <a:latin typeface="Arial" charset="0"/>
              </a:rPr>
              <a:t> и </a:t>
            </a:r>
            <a:r>
              <a:rPr lang="ru-RU" sz="1800" b="1">
                <a:solidFill>
                  <a:srgbClr val="CC0000"/>
                </a:solidFill>
                <a:latin typeface="Arial" charset="0"/>
              </a:rPr>
              <a:t>сертификацию</a:t>
            </a:r>
            <a:r>
              <a:rPr lang="ru-RU" sz="1800" b="1">
                <a:latin typeface="Arial" charset="0"/>
              </a:rPr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 b="1">
                <a:latin typeface="Arial" charset="0"/>
              </a:rPr>
              <a:t>Основная цель Системы  - способствовать повышению социальной ответственности и  социального  авторитета организаций. 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 b="1">
                <a:latin typeface="Arial" charset="0"/>
              </a:rPr>
              <a:t> Результаты сертификации наряду с другими доказательствами могут учитываться потребителями, органами власти, надзорными и регулирующими органами,   устроителями торгов, конкурсов, инвесторами и другими заинтересованными сторонами при принятии соответствующих решений.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go_csr_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133600"/>
            <a:ext cx="3886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9600" y="381000"/>
            <a:ext cx="7620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CC3300"/>
                </a:solidFill>
                <a:latin typeface="Arial" charset="0"/>
              </a:rPr>
              <a:t>Знак системы «ИНТЕРСОЦСЕРТ»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03575" y="2636838"/>
            <a:ext cx="2520950" cy="2540000"/>
            <a:chOff x="2382" y="1672"/>
            <a:chExt cx="1578" cy="1600"/>
          </a:xfrm>
        </p:grpSpPr>
        <p:sp>
          <p:nvSpPr>
            <p:cNvPr id="14348" name="Freeform 3"/>
            <p:cNvSpPr>
              <a:spLocks/>
            </p:cNvSpPr>
            <p:nvPr/>
          </p:nvSpPr>
          <p:spPr bwMode="auto">
            <a:xfrm>
              <a:off x="2435" y="1937"/>
              <a:ext cx="1462" cy="1055"/>
            </a:xfrm>
            <a:custGeom>
              <a:avLst/>
              <a:gdLst>
                <a:gd name="T0" fmla="*/ 925 w 1349"/>
                <a:gd name="T1" fmla="*/ 745 h 1055"/>
                <a:gd name="T2" fmla="*/ 1045 w 1349"/>
                <a:gd name="T3" fmla="*/ 645 h 1055"/>
                <a:gd name="T4" fmla="*/ 1147 w 1349"/>
                <a:gd name="T5" fmla="*/ 543 h 1055"/>
                <a:gd name="T6" fmla="*/ 1229 w 1349"/>
                <a:gd name="T7" fmla="*/ 441 h 1055"/>
                <a:gd name="T8" fmla="*/ 1292 w 1349"/>
                <a:gd name="T9" fmla="*/ 345 h 1055"/>
                <a:gd name="T10" fmla="*/ 1333 w 1349"/>
                <a:gd name="T11" fmla="*/ 253 h 1055"/>
                <a:gd name="T12" fmla="*/ 1349 w 1349"/>
                <a:gd name="T13" fmla="*/ 170 h 1055"/>
                <a:gd name="T14" fmla="*/ 1337 w 1349"/>
                <a:gd name="T15" fmla="*/ 102 h 1055"/>
                <a:gd name="T16" fmla="*/ 1298 w 1349"/>
                <a:gd name="T17" fmla="*/ 47 h 1055"/>
                <a:gd name="T18" fmla="*/ 1237 w 1349"/>
                <a:gd name="T19" fmla="*/ 14 h 1055"/>
                <a:gd name="T20" fmla="*/ 1154 w 1349"/>
                <a:gd name="T21" fmla="*/ 0 h 1055"/>
                <a:gd name="T22" fmla="*/ 1054 w 1349"/>
                <a:gd name="T23" fmla="*/ 8 h 1055"/>
                <a:gd name="T24" fmla="*/ 941 w 1349"/>
                <a:gd name="T25" fmla="*/ 33 h 1055"/>
                <a:gd name="T26" fmla="*/ 819 w 1349"/>
                <a:gd name="T27" fmla="*/ 76 h 1055"/>
                <a:gd name="T28" fmla="*/ 688 w 1349"/>
                <a:gd name="T29" fmla="*/ 139 h 1055"/>
                <a:gd name="T30" fmla="*/ 554 w 1349"/>
                <a:gd name="T31" fmla="*/ 217 h 1055"/>
                <a:gd name="T32" fmla="*/ 423 w 1349"/>
                <a:gd name="T33" fmla="*/ 310 h 1055"/>
                <a:gd name="T34" fmla="*/ 304 w 1349"/>
                <a:gd name="T35" fmla="*/ 410 h 1055"/>
                <a:gd name="T36" fmla="*/ 202 w 1349"/>
                <a:gd name="T37" fmla="*/ 511 h 1055"/>
                <a:gd name="T38" fmla="*/ 117 w 1349"/>
                <a:gd name="T39" fmla="*/ 611 h 1055"/>
                <a:gd name="T40" fmla="*/ 55 w 1349"/>
                <a:gd name="T41" fmla="*/ 709 h 1055"/>
                <a:gd name="T42" fmla="*/ 15 w 1349"/>
                <a:gd name="T43" fmla="*/ 800 h 1055"/>
                <a:gd name="T44" fmla="*/ 0 w 1349"/>
                <a:gd name="T45" fmla="*/ 882 h 1055"/>
                <a:gd name="T46" fmla="*/ 11 w 1349"/>
                <a:gd name="T47" fmla="*/ 953 h 1055"/>
                <a:gd name="T48" fmla="*/ 49 w 1349"/>
                <a:gd name="T49" fmla="*/ 1007 h 1055"/>
                <a:gd name="T50" fmla="*/ 111 w 1349"/>
                <a:gd name="T51" fmla="*/ 1041 h 1055"/>
                <a:gd name="T52" fmla="*/ 194 w 1349"/>
                <a:gd name="T53" fmla="*/ 1055 h 1055"/>
                <a:gd name="T54" fmla="*/ 294 w 1349"/>
                <a:gd name="T55" fmla="*/ 1047 h 1055"/>
                <a:gd name="T56" fmla="*/ 405 w 1349"/>
                <a:gd name="T57" fmla="*/ 1021 h 1055"/>
                <a:gd name="T58" fmla="*/ 529 w 1349"/>
                <a:gd name="T59" fmla="*/ 976 h 1055"/>
                <a:gd name="T60" fmla="*/ 660 w 1349"/>
                <a:gd name="T61" fmla="*/ 915 h 1055"/>
                <a:gd name="T62" fmla="*/ 794 w 1349"/>
                <a:gd name="T63" fmla="*/ 837 h 10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49"/>
                <a:gd name="T97" fmla="*/ 0 h 1055"/>
                <a:gd name="T98" fmla="*/ 1349 w 1349"/>
                <a:gd name="T99" fmla="*/ 1055 h 10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49" h="1055">
                  <a:moveTo>
                    <a:pt x="860" y="792"/>
                  </a:moveTo>
                  <a:lnTo>
                    <a:pt x="925" y="745"/>
                  </a:lnTo>
                  <a:lnTo>
                    <a:pt x="988" y="696"/>
                  </a:lnTo>
                  <a:lnTo>
                    <a:pt x="1045" y="645"/>
                  </a:lnTo>
                  <a:lnTo>
                    <a:pt x="1098" y="594"/>
                  </a:lnTo>
                  <a:lnTo>
                    <a:pt x="1147" y="543"/>
                  </a:lnTo>
                  <a:lnTo>
                    <a:pt x="1190" y="492"/>
                  </a:lnTo>
                  <a:lnTo>
                    <a:pt x="1229" y="441"/>
                  </a:lnTo>
                  <a:lnTo>
                    <a:pt x="1264" y="392"/>
                  </a:lnTo>
                  <a:lnTo>
                    <a:pt x="1292" y="345"/>
                  </a:lnTo>
                  <a:lnTo>
                    <a:pt x="1315" y="298"/>
                  </a:lnTo>
                  <a:lnTo>
                    <a:pt x="1333" y="253"/>
                  </a:lnTo>
                  <a:lnTo>
                    <a:pt x="1343" y="212"/>
                  </a:lnTo>
                  <a:lnTo>
                    <a:pt x="1349" y="170"/>
                  </a:lnTo>
                  <a:lnTo>
                    <a:pt x="1347" y="135"/>
                  </a:lnTo>
                  <a:lnTo>
                    <a:pt x="1337" y="102"/>
                  </a:lnTo>
                  <a:lnTo>
                    <a:pt x="1321" y="72"/>
                  </a:lnTo>
                  <a:lnTo>
                    <a:pt x="1298" y="47"/>
                  </a:lnTo>
                  <a:lnTo>
                    <a:pt x="1270" y="27"/>
                  </a:lnTo>
                  <a:lnTo>
                    <a:pt x="1237" y="14"/>
                  </a:lnTo>
                  <a:lnTo>
                    <a:pt x="1198" y="4"/>
                  </a:lnTo>
                  <a:lnTo>
                    <a:pt x="1154" y="0"/>
                  </a:lnTo>
                  <a:lnTo>
                    <a:pt x="1105" y="2"/>
                  </a:lnTo>
                  <a:lnTo>
                    <a:pt x="1054" y="8"/>
                  </a:lnTo>
                  <a:lnTo>
                    <a:pt x="1000" y="17"/>
                  </a:lnTo>
                  <a:lnTo>
                    <a:pt x="941" y="33"/>
                  </a:lnTo>
                  <a:lnTo>
                    <a:pt x="880" y="53"/>
                  </a:lnTo>
                  <a:lnTo>
                    <a:pt x="819" y="76"/>
                  </a:lnTo>
                  <a:lnTo>
                    <a:pt x="754" y="106"/>
                  </a:lnTo>
                  <a:lnTo>
                    <a:pt x="688" y="139"/>
                  </a:lnTo>
                  <a:lnTo>
                    <a:pt x="621" y="176"/>
                  </a:lnTo>
                  <a:lnTo>
                    <a:pt x="554" y="217"/>
                  </a:lnTo>
                  <a:lnTo>
                    <a:pt x="488" y="263"/>
                  </a:lnTo>
                  <a:lnTo>
                    <a:pt x="423" y="310"/>
                  </a:lnTo>
                  <a:lnTo>
                    <a:pt x="360" y="359"/>
                  </a:lnTo>
                  <a:lnTo>
                    <a:pt x="304" y="410"/>
                  </a:lnTo>
                  <a:lnTo>
                    <a:pt x="251" y="461"/>
                  </a:lnTo>
                  <a:lnTo>
                    <a:pt x="202" y="511"/>
                  </a:lnTo>
                  <a:lnTo>
                    <a:pt x="156" y="562"/>
                  </a:lnTo>
                  <a:lnTo>
                    <a:pt x="117" y="611"/>
                  </a:lnTo>
                  <a:lnTo>
                    <a:pt x="84" y="660"/>
                  </a:lnTo>
                  <a:lnTo>
                    <a:pt x="55" y="709"/>
                  </a:lnTo>
                  <a:lnTo>
                    <a:pt x="33" y="757"/>
                  </a:lnTo>
                  <a:lnTo>
                    <a:pt x="15" y="800"/>
                  </a:lnTo>
                  <a:lnTo>
                    <a:pt x="6" y="843"/>
                  </a:lnTo>
                  <a:lnTo>
                    <a:pt x="0" y="882"/>
                  </a:lnTo>
                  <a:lnTo>
                    <a:pt x="2" y="919"/>
                  </a:lnTo>
                  <a:lnTo>
                    <a:pt x="11" y="953"/>
                  </a:lnTo>
                  <a:lnTo>
                    <a:pt x="27" y="982"/>
                  </a:lnTo>
                  <a:lnTo>
                    <a:pt x="49" y="1007"/>
                  </a:lnTo>
                  <a:lnTo>
                    <a:pt x="78" y="1027"/>
                  </a:lnTo>
                  <a:lnTo>
                    <a:pt x="111" y="1041"/>
                  </a:lnTo>
                  <a:lnTo>
                    <a:pt x="151" y="1049"/>
                  </a:lnTo>
                  <a:lnTo>
                    <a:pt x="194" y="1055"/>
                  </a:lnTo>
                  <a:lnTo>
                    <a:pt x="241" y="1053"/>
                  </a:lnTo>
                  <a:lnTo>
                    <a:pt x="294" y="1047"/>
                  </a:lnTo>
                  <a:lnTo>
                    <a:pt x="349" y="1037"/>
                  </a:lnTo>
                  <a:lnTo>
                    <a:pt x="405" y="1021"/>
                  </a:lnTo>
                  <a:lnTo>
                    <a:pt x="466" y="1002"/>
                  </a:lnTo>
                  <a:lnTo>
                    <a:pt x="529" y="976"/>
                  </a:lnTo>
                  <a:lnTo>
                    <a:pt x="594" y="949"/>
                  </a:lnTo>
                  <a:lnTo>
                    <a:pt x="660" y="915"/>
                  </a:lnTo>
                  <a:lnTo>
                    <a:pt x="727" y="878"/>
                  </a:lnTo>
                  <a:lnTo>
                    <a:pt x="794" y="837"/>
                  </a:lnTo>
                  <a:lnTo>
                    <a:pt x="860" y="7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Freeform 4"/>
            <p:cNvSpPr>
              <a:spLocks/>
            </p:cNvSpPr>
            <p:nvPr/>
          </p:nvSpPr>
          <p:spPr bwMode="auto">
            <a:xfrm>
              <a:off x="2435" y="1937"/>
              <a:ext cx="1462" cy="1055"/>
            </a:xfrm>
            <a:custGeom>
              <a:avLst/>
              <a:gdLst>
                <a:gd name="T0" fmla="*/ 860 w 1349"/>
                <a:gd name="T1" fmla="*/ 792 h 1055"/>
                <a:gd name="T2" fmla="*/ 988 w 1349"/>
                <a:gd name="T3" fmla="*/ 696 h 1055"/>
                <a:gd name="T4" fmla="*/ 1098 w 1349"/>
                <a:gd name="T5" fmla="*/ 594 h 1055"/>
                <a:gd name="T6" fmla="*/ 1190 w 1349"/>
                <a:gd name="T7" fmla="*/ 492 h 1055"/>
                <a:gd name="T8" fmla="*/ 1264 w 1349"/>
                <a:gd name="T9" fmla="*/ 392 h 1055"/>
                <a:gd name="T10" fmla="*/ 1315 w 1349"/>
                <a:gd name="T11" fmla="*/ 298 h 1055"/>
                <a:gd name="T12" fmla="*/ 1343 w 1349"/>
                <a:gd name="T13" fmla="*/ 212 h 1055"/>
                <a:gd name="T14" fmla="*/ 1347 w 1349"/>
                <a:gd name="T15" fmla="*/ 135 h 1055"/>
                <a:gd name="T16" fmla="*/ 1321 w 1349"/>
                <a:gd name="T17" fmla="*/ 72 h 1055"/>
                <a:gd name="T18" fmla="*/ 1298 w 1349"/>
                <a:gd name="T19" fmla="*/ 47 h 1055"/>
                <a:gd name="T20" fmla="*/ 1237 w 1349"/>
                <a:gd name="T21" fmla="*/ 14 h 1055"/>
                <a:gd name="T22" fmla="*/ 1154 w 1349"/>
                <a:gd name="T23" fmla="*/ 0 h 1055"/>
                <a:gd name="T24" fmla="*/ 1054 w 1349"/>
                <a:gd name="T25" fmla="*/ 8 h 1055"/>
                <a:gd name="T26" fmla="*/ 941 w 1349"/>
                <a:gd name="T27" fmla="*/ 33 h 1055"/>
                <a:gd name="T28" fmla="*/ 819 w 1349"/>
                <a:gd name="T29" fmla="*/ 76 h 1055"/>
                <a:gd name="T30" fmla="*/ 688 w 1349"/>
                <a:gd name="T31" fmla="*/ 139 h 1055"/>
                <a:gd name="T32" fmla="*/ 554 w 1349"/>
                <a:gd name="T33" fmla="*/ 217 h 1055"/>
                <a:gd name="T34" fmla="*/ 488 w 1349"/>
                <a:gd name="T35" fmla="*/ 263 h 1055"/>
                <a:gd name="T36" fmla="*/ 360 w 1349"/>
                <a:gd name="T37" fmla="*/ 359 h 1055"/>
                <a:gd name="T38" fmla="*/ 251 w 1349"/>
                <a:gd name="T39" fmla="*/ 461 h 1055"/>
                <a:gd name="T40" fmla="*/ 156 w 1349"/>
                <a:gd name="T41" fmla="*/ 562 h 1055"/>
                <a:gd name="T42" fmla="*/ 84 w 1349"/>
                <a:gd name="T43" fmla="*/ 660 h 1055"/>
                <a:gd name="T44" fmla="*/ 33 w 1349"/>
                <a:gd name="T45" fmla="*/ 757 h 1055"/>
                <a:gd name="T46" fmla="*/ 6 w 1349"/>
                <a:gd name="T47" fmla="*/ 843 h 1055"/>
                <a:gd name="T48" fmla="*/ 2 w 1349"/>
                <a:gd name="T49" fmla="*/ 919 h 1055"/>
                <a:gd name="T50" fmla="*/ 27 w 1349"/>
                <a:gd name="T51" fmla="*/ 982 h 1055"/>
                <a:gd name="T52" fmla="*/ 49 w 1349"/>
                <a:gd name="T53" fmla="*/ 1007 h 1055"/>
                <a:gd name="T54" fmla="*/ 111 w 1349"/>
                <a:gd name="T55" fmla="*/ 1041 h 1055"/>
                <a:gd name="T56" fmla="*/ 194 w 1349"/>
                <a:gd name="T57" fmla="*/ 1055 h 1055"/>
                <a:gd name="T58" fmla="*/ 294 w 1349"/>
                <a:gd name="T59" fmla="*/ 1047 h 1055"/>
                <a:gd name="T60" fmla="*/ 405 w 1349"/>
                <a:gd name="T61" fmla="*/ 1021 h 1055"/>
                <a:gd name="T62" fmla="*/ 529 w 1349"/>
                <a:gd name="T63" fmla="*/ 976 h 1055"/>
                <a:gd name="T64" fmla="*/ 660 w 1349"/>
                <a:gd name="T65" fmla="*/ 915 h 1055"/>
                <a:gd name="T66" fmla="*/ 794 w 1349"/>
                <a:gd name="T67" fmla="*/ 837 h 10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49"/>
                <a:gd name="T103" fmla="*/ 0 h 1055"/>
                <a:gd name="T104" fmla="*/ 1349 w 1349"/>
                <a:gd name="T105" fmla="*/ 1055 h 10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49" h="1055">
                  <a:moveTo>
                    <a:pt x="860" y="792"/>
                  </a:moveTo>
                  <a:lnTo>
                    <a:pt x="860" y="792"/>
                  </a:lnTo>
                  <a:lnTo>
                    <a:pt x="925" y="745"/>
                  </a:lnTo>
                  <a:lnTo>
                    <a:pt x="988" y="696"/>
                  </a:lnTo>
                  <a:lnTo>
                    <a:pt x="1045" y="645"/>
                  </a:lnTo>
                  <a:lnTo>
                    <a:pt x="1098" y="594"/>
                  </a:lnTo>
                  <a:lnTo>
                    <a:pt x="1147" y="543"/>
                  </a:lnTo>
                  <a:lnTo>
                    <a:pt x="1190" y="492"/>
                  </a:lnTo>
                  <a:lnTo>
                    <a:pt x="1229" y="441"/>
                  </a:lnTo>
                  <a:lnTo>
                    <a:pt x="1264" y="392"/>
                  </a:lnTo>
                  <a:lnTo>
                    <a:pt x="1292" y="345"/>
                  </a:lnTo>
                  <a:lnTo>
                    <a:pt x="1315" y="298"/>
                  </a:lnTo>
                  <a:lnTo>
                    <a:pt x="1333" y="253"/>
                  </a:lnTo>
                  <a:lnTo>
                    <a:pt x="1343" y="212"/>
                  </a:lnTo>
                  <a:lnTo>
                    <a:pt x="1349" y="170"/>
                  </a:lnTo>
                  <a:lnTo>
                    <a:pt x="1347" y="135"/>
                  </a:lnTo>
                  <a:lnTo>
                    <a:pt x="1337" y="102"/>
                  </a:lnTo>
                  <a:lnTo>
                    <a:pt x="1321" y="72"/>
                  </a:lnTo>
                  <a:lnTo>
                    <a:pt x="1298" y="47"/>
                  </a:lnTo>
                  <a:lnTo>
                    <a:pt x="1270" y="27"/>
                  </a:lnTo>
                  <a:lnTo>
                    <a:pt x="1237" y="14"/>
                  </a:lnTo>
                  <a:lnTo>
                    <a:pt x="1198" y="4"/>
                  </a:lnTo>
                  <a:lnTo>
                    <a:pt x="1154" y="0"/>
                  </a:lnTo>
                  <a:lnTo>
                    <a:pt x="1105" y="2"/>
                  </a:lnTo>
                  <a:lnTo>
                    <a:pt x="1054" y="8"/>
                  </a:lnTo>
                  <a:lnTo>
                    <a:pt x="1000" y="17"/>
                  </a:lnTo>
                  <a:lnTo>
                    <a:pt x="941" y="33"/>
                  </a:lnTo>
                  <a:lnTo>
                    <a:pt x="880" y="53"/>
                  </a:lnTo>
                  <a:lnTo>
                    <a:pt x="819" y="76"/>
                  </a:lnTo>
                  <a:lnTo>
                    <a:pt x="754" y="106"/>
                  </a:lnTo>
                  <a:lnTo>
                    <a:pt x="688" y="139"/>
                  </a:lnTo>
                  <a:lnTo>
                    <a:pt x="621" y="176"/>
                  </a:lnTo>
                  <a:lnTo>
                    <a:pt x="554" y="217"/>
                  </a:lnTo>
                  <a:lnTo>
                    <a:pt x="488" y="263"/>
                  </a:lnTo>
                  <a:lnTo>
                    <a:pt x="423" y="310"/>
                  </a:lnTo>
                  <a:lnTo>
                    <a:pt x="360" y="359"/>
                  </a:lnTo>
                  <a:lnTo>
                    <a:pt x="304" y="410"/>
                  </a:lnTo>
                  <a:lnTo>
                    <a:pt x="251" y="461"/>
                  </a:lnTo>
                  <a:lnTo>
                    <a:pt x="202" y="511"/>
                  </a:lnTo>
                  <a:lnTo>
                    <a:pt x="156" y="562"/>
                  </a:lnTo>
                  <a:lnTo>
                    <a:pt x="117" y="611"/>
                  </a:lnTo>
                  <a:lnTo>
                    <a:pt x="84" y="660"/>
                  </a:lnTo>
                  <a:lnTo>
                    <a:pt x="55" y="709"/>
                  </a:lnTo>
                  <a:lnTo>
                    <a:pt x="33" y="757"/>
                  </a:lnTo>
                  <a:lnTo>
                    <a:pt x="15" y="800"/>
                  </a:lnTo>
                  <a:lnTo>
                    <a:pt x="6" y="843"/>
                  </a:lnTo>
                  <a:lnTo>
                    <a:pt x="0" y="882"/>
                  </a:lnTo>
                  <a:lnTo>
                    <a:pt x="2" y="919"/>
                  </a:lnTo>
                  <a:lnTo>
                    <a:pt x="11" y="953"/>
                  </a:lnTo>
                  <a:lnTo>
                    <a:pt x="27" y="982"/>
                  </a:lnTo>
                  <a:lnTo>
                    <a:pt x="49" y="1007"/>
                  </a:lnTo>
                  <a:lnTo>
                    <a:pt x="78" y="1027"/>
                  </a:lnTo>
                  <a:lnTo>
                    <a:pt x="111" y="1041"/>
                  </a:lnTo>
                  <a:lnTo>
                    <a:pt x="151" y="1049"/>
                  </a:lnTo>
                  <a:lnTo>
                    <a:pt x="194" y="1055"/>
                  </a:lnTo>
                  <a:lnTo>
                    <a:pt x="241" y="1053"/>
                  </a:lnTo>
                  <a:lnTo>
                    <a:pt x="294" y="1047"/>
                  </a:lnTo>
                  <a:lnTo>
                    <a:pt x="349" y="1037"/>
                  </a:lnTo>
                  <a:lnTo>
                    <a:pt x="405" y="1021"/>
                  </a:lnTo>
                  <a:lnTo>
                    <a:pt x="466" y="1002"/>
                  </a:lnTo>
                  <a:lnTo>
                    <a:pt x="529" y="976"/>
                  </a:lnTo>
                  <a:lnTo>
                    <a:pt x="594" y="949"/>
                  </a:lnTo>
                  <a:lnTo>
                    <a:pt x="660" y="915"/>
                  </a:lnTo>
                  <a:lnTo>
                    <a:pt x="727" y="878"/>
                  </a:lnTo>
                  <a:lnTo>
                    <a:pt x="794" y="837"/>
                  </a:lnTo>
                  <a:lnTo>
                    <a:pt x="860" y="792"/>
                  </a:lnTo>
                </a:path>
              </a:pathLst>
            </a:cu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5"/>
            <p:cNvSpPr>
              <a:spLocks/>
            </p:cNvSpPr>
            <p:nvPr/>
          </p:nvSpPr>
          <p:spPr bwMode="auto">
            <a:xfrm>
              <a:off x="2800" y="1680"/>
              <a:ext cx="701" cy="1584"/>
            </a:xfrm>
            <a:custGeom>
              <a:avLst/>
              <a:gdLst>
                <a:gd name="T0" fmla="*/ 645 w 647"/>
                <a:gd name="T1" fmla="*/ 712 h 1584"/>
                <a:gd name="T2" fmla="*/ 633 w 647"/>
                <a:gd name="T3" fmla="*/ 557 h 1584"/>
                <a:gd name="T4" fmla="*/ 608 w 647"/>
                <a:gd name="T5" fmla="*/ 414 h 1584"/>
                <a:gd name="T6" fmla="*/ 572 w 647"/>
                <a:gd name="T7" fmla="*/ 288 h 1584"/>
                <a:gd name="T8" fmla="*/ 529 w 647"/>
                <a:gd name="T9" fmla="*/ 180 h 1584"/>
                <a:gd name="T10" fmla="*/ 478 w 647"/>
                <a:gd name="T11" fmla="*/ 96 h 1584"/>
                <a:gd name="T12" fmla="*/ 419 w 647"/>
                <a:gd name="T13" fmla="*/ 35 h 1584"/>
                <a:gd name="T14" fmla="*/ 357 w 647"/>
                <a:gd name="T15" fmla="*/ 4 h 1584"/>
                <a:gd name="T16" fmla="*/ 290 w 647"/>
                <a:gd name="T17" fmla="*/ 4 h 1584"/>
                <a:gd name="T18" fmla="*/ 227 w 647"/>
                <a:gd name="T19" fmla="*/ 35 h 1584"/>
                <a:gd name="T20" fmla="*/ 168 w 647"/>
                <a:gd name="T21" fmla="*/ 96 h 1584"/>
                <a:gd name="T22" fmla="*/ 117 w 647"/>
                <a:gd name="T23" fmla="*/ 180 h 1584"/>
                <a:gd name="T24" fmla="*/ 74 w 647"/>
                <a:gd name="T25" fmla="*/ 288 h 1584"/>
                <a:gd name="T26" fmla="*/ 39 w 647"/>
                <a:gd name="T27" fmla="*/ 414 h 1584"/>
                <a:gd name="T28" fmla="*/ 14 w 647"/>
                <a:gd name="T29" fmla="*/ 557 h 1584"/>
                <a:gd name="T30" fmla="*/ 2 w 647"/>
                <a:gd name="T31" fmla="*/ 712 h 1584"/>
                <a:gd name="T32" fmla="*/ 2 w 647"/>
                <a:gd name="T33" fmla="*/ 872 h 1584"/>
                <a:gd name="T34" fmla="*/ 14 w 647"/>
                <a:gd name="T35" fmla="*/ 1027 h 1584"/>
                <a:gd name="T36" fmla="*/ 39 w 647"/>
                <a:gd name="T37" fmla="*/ 1168 h 1584"/>
                <a:gd name="T38" fmla="*/ 74 w 647"/>
                <a:gd name="T39" fmla="*/ 1296 h 1584"/>
                <a:gd name="T40" fmla="*/ 117 w 647"/>
                <a:gd name="T41" fmla="*/ 1402 h 1584"/>
                <a:gd name="T42" fmla="*/ 168 w 647"/>
                <a:gd name="T43" fmla="*/ 1488 h 1584"/>
                <a:gd name="T44" fmla="*/ 227 w 647"/>
                <a:gd name="T45" fmla="*/ 1549 h 1584"/>
                <a:gd name="T46" fmla="*/ 290 w 647"/>
                <a:gd name="T47" fmla="*/ 1580 h 1584"/>
                <a:gd name="T48" fmla="*/ 357 w 647"/>
                <a:gd name="T49" fmla="*/ 1580 h 1584"/>
                <a:gd name="T50" fmla="*/ 419 w 647"/>
                <a:gd name="T51" fmla="*/ 1549 h 1584"/>
                <a:gd name="T52" fmla="*/ 478 w 647"/>
                <a:gd name="T53" fmla="*/ 1488 h 1584"/>
                <a:gd name="T54" fmla="*/ 529 w 647"/>
                <a:gd name="T55" fmla="*/ 1402 h 1584"/>
                <a:gd name="T56" fmla="*/ 572 w 647"/>
                <a:gd name="T57" fmla="*/ 1296 h 1584"/>
                <a:gd name="T58" fmla="*/ 608 w 647"/>
                <a:gd name="T59" fmla="*/ 1168 h 1584"/>
                <a:gd name="T60" fmla="*/ 633 w 647"/>
                <a:gd name="T61" fmla="*/ 1027 h 1584"/>
                <a:gd name="T62" fmla="*/ 645 w 647"/>
                <a:gd name="T63" fmla="*/ 872 h 15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47"/>
                <a:gd name="T97" fmla="*/ 0 h 1584"/>
                <a:gd name="T98" fmla="*/ 647 w 647"/>
                <a:gd name="T99" fmla="*/ 1584 h 15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47" h="1584">
                  <a:moveTo>
                    <a:pt x="647" y="792"/>
                  </a:moveTo>
                  <a:lnTo>
                    <a:pt x="645" y="712"/>
                  </a:lnTo>
                  <a:lnTo>
                    <a:pt x="641" y="633"/>
                  </a:lnTo>
                  <a:lnTo>
                    <a:pt x="633" y="557"/>
                  </a:lnTo>
                  <a:lnTo>
                    <a:pt x="621" y="484"/>
                  </a:lnTo>
                  <a:lnTo>
                    <a:pt x="608" y="414"/>
                  </a:lnTo>
                  <a:lnTo>
                    <a:pt x="592" y="349"/>
                  </a:lnTo>
                  <a:lnTo>
                    <a:pt x="572" y="288"/>
                  </a:lnTo>
                  <a:lnTo>
                    <a:pt x="553" y="231"/>
                  </a:lnTo>
                  <a:lnTo>
                    <a:pt x="529" y="180"/>
                  </a:lnTo>
                  <a:lnTo>
                    <a:pt x="504" y="135"/>
                  </a:lnTo>
                  <a:lnTo>
                    <a:pt x="478" y="96"/>
                  </a:lnTo>
                  <a:lnTo>
                    <a:pt x="449" y="63"/>
                  </a:lnTo>
                  <a:lnTo>
                    <a:pt x="419" y="35"/>
                  </a:lnTo>
                  <a:lnTo>
                    <a:pt x="388" y="16"/>
                  </a:lnTo>
                  <a:lnTo>
                    <a:pt x="357" y="4"/>
                  </a:lnTo>
                  <a:lnTo>
                    <a:pt x="323" y="0"/>
                  </a:lnTo>
                  <a:lnTo>
                    <a:pt x="290" y="4"/>
                  </a:lnTo>
                  <a:lnTo>
                    <a:pt x="259" y="16"/>
                  </a:lnTo>
                  <a:lnTo>
                    <a:pt x="227" y="35"/>
                  </a:lnTo>
                  <a:lnTo>
                    <a:pt x="198" y="63"/>
                  </a:lnTo>
                  <a:lnTo>
                    <a:pt x="168" y="96"/>
                  </a:lnTo>
                  <a:lnTo>
                    <a:pt x="143" y="135"/>
                  </a:lnTo>
                  <a:lnTo>
                    <a:pt x="117" y="180"/>
                  </a:lnTo>
                  <a:lnTo>
                    <a:pt x="94" y="231"/>
                  </a:lnTo>
                  <a:lnTo>
                    <a:pt x="74" y="288"/>
                  </a:lnTo>
                  <a:lnTo>
                    <a:pt x="55" y="349"/>
                  </a:lnTo>
                  <a:lnTo>
                    <a:pt x="39" y="414"/>
                  </a:lnTo>
                  <a:lnTo>
                    <a:pt x="25" y="484"/>
                  </a:lnTo>
                  <a:lnTo>
                    <a:pt x="14" y="557"/>
                  </a:lnTo>
                  <a:lnTo>
                    <a:pt x="6" y="633"/>
                  </a:lnTo>
                  <a:lnTo>
                    <a:pt x="2" y="712"/>
                  </a:lnTo>
                  <a:lnTo>
                    <a:pt x="0" y="792"/>
                  </a:lnTo>
                  <a:lnTo>
                    <a:pt x="2" y="872"/>
                  </a:lnTo>
                  <a:lnTo>
                    <a:pt x="6" y="951"/>
                  </a:lnTo>
                  <a:lnTo>
                    <a:pt x="14" y="1027"/>
                  </a:lnTo>
                  <a:lnTo>
                    <a:pt x="25" y="1100"/>
                  </a:lnTo>
                  <a:lnTo>
                    <a:pt x="39" y="1168"/>
                  </a:lnTo>
                  <a:lnTo>
                    <a:pt x="55" y="1233"/>
                  </a:lnTo>
                  <a:lnTo>
                    <a:pt x="74" y="1296"/>
                  </a:lnTo>
                  <a:lnTo>
                    <a:pt x="94" y="1351"/>
                  </a:lnTo>
                  <a:lnTo>
                    <a:pt x="117" y="1402"/>
                  </a:lnTo>
                  <a:lnTo>
                    <a:pt x="143" y="1449"/>
                  </a:lnTo>
                  <a:lnTo>
                    <a:pt x="168" y="1488"/>
                  </a:lnTo>
                  <a:lnTo>
                    <a:pt x="198" y="1521"/>
                  </a:lnTo>
                  <a:lnTo>
                    <a:pt x="227" y="1549"/>
                  </a:lnTo>
                  <a:lnTo>
                    <a:pt x="259" y="1568"/>
                  </a:lnTo>
                  <a:lnTo>
                    <a:pt x="290" y="1580"/>
                  </a:lnTo>
                  <a:lnTo>
                    <a:pt x="323" y="1584"/>
                  </a:lnTo>
                  <a:lnTo>
                    <a:pt x="357" y="1580"/>
                  </a:lnTo>
                  <a:lnTo>
                    <a:pt x="388" y="1568"/>
                  </a:lnTo>
                  <a:lnTo>
                    <a:pt x="419" y="1549"/>
                  </a:lnTo>
                  <a:lnTo>
                    <a:pt x="449" y="1521"/>
                  </a:lnTo>
                  <a:lnTo>
                    <a:pt x="478" y="1488"/>
                  </a:lnTo>
                  <a:lnTo>
                    <a:pt x="504" y="1449"/>
                  </a:lnTo>
                  <a:lnTo>
                    <a:pt x="529" y="1402"/>
                  </a:lnTo>
                  <a:lnTo>
                    <a:pt x="553" y="1351"/>
                  </a:lnTo>
                  <a:lnTo>
                    <a:pt x="572" y="1296"/>
                  </a:lnTo>
                  <a:lnTo>
                    <a:pt x="592" y="1233"/>
                  </a:lnTo>
                  <a:lnTo>
                    <a:pt x="608" y="1168"/>
                  </a:lnTo>
                  <a:lnTo>
                    <a:pt x="621" y="1100"/>
                  </a:lnTo>
                  <a:lnTo>
                    <a:pt x="633" y="1027"/>
                  </a:lnTo>
                  <a:lnTo>
                    <a:pt x="641" y="951"/>
                  </a:lnTo>
                  <a:lnTo>
                    <a:pt x="645" y="872"/>
                  </a:lnTo>
                  <a:lnTo>
                    <a:pt x="647" y="7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6"/>
            <p:cNvSpPr>
              <a:spLocks/>
            </p:cNvSpPr>
            <p:nvPr/>
          </p:nvSpPr>
          <p:spPr bwMode="auto">
            <a:xfrm>
              <a:off x="2800" y="1680"/>
              <a:ext cx="701" cy="1584"/>
            </a:xfrm>
            <a:custGeom>
              <a:avLst/>
              <a:gdLst>
                <a:gd name="T0" fmla="*/ 647 w 647"/>
                <a:gd name="T1" fmla="*/ 792 h 1584"/>
                <a:gd name="T2" fmla="*/ 641 w 647"/>
                <a:gd name="T3" fmla="*/ 633 h 1584"/>
                <a:gd name="T4" fmla="*/ 621 w 647"/>
                <a:gd name="T5" fmla="*/ 484 h 1584"/>
                <a:gd name="T6" fmla="*/ 592 w 647"/>
                <a:gd name="T7" fmla="*/ 349 h 1584"/>
                <a:gd name="T8" fmla="*/ 553 w 647"/>
                <a:gd name="T9" fmla="*/ 231 h 1584"/>
                <a:gd name="T10" fmla="*/ 504 w 647"/>
                <a:gd name="T11" fmla="*/ 135 h 1584"/>
                <a:gd name="T12" fmla="*/ 449 w 647"/>
                <a:gd name="T13" fmla="*/ 63 h 1584"/>
                <a:gd name="T14" fmla="*/ 388 w 647"/>
                <a:gd name="T15" fmla="*/ 16 h 1584"/>
                <a:gd name="T16" fmla="*/ 323 w 647"/>
                <a:gd name="T17" fmla="*/ 0 h 1584"/>
                <a:gd name="T18" fmla="*/ 290 w 647"/>
                <a:gd name="T19" fmla="*/ 4 h 1584"/>
                <a:gd name="T20" fmla="*/ 227 w 647"/>
                <a:gd name="T21" fmla="*/ 35 h 1584"/>
                <a:gd name="T22" fmla="*/ 168 w 647"/>
                <a:gd name="T23" fmla="*/ 96 h 1584"/>
                <a:gd name="T24" fmla="*/ 117 w 647"/>
                <a:gd name="T25" fmla="*/ 180 h 1584"/>
                <a:gd name="T26" fmla="*/ 74 w 647"/>
                <a:gd name="T27" fmla="*/ 288 h 1584"/>
                <a:gd name="T28" fmla="*/ 39 w 647"/>
                <a:gd name="T29" fmla="*/ 414 h 1584"/>
                <a:gd name="T30" fmla="*/ 14 w 647"/>
                <a:gd name="T31" fmla="*/ 557 h 1584"/>
                <a:gd name="T32" fmla="*/ 2 w 647"/>
                <a:gd name="T33" fmla="*/ 712 h 1584"/>
                <a:gd name="T34" fmla="*/ 0 w 647"/>
                <a:gd name="T35" fmla="*/ 792 h 1584"/>
                <a:gd name="T36" fmla="*/ 6 w 647"/>
                <a:gd name="T37" fmla="*/ 951 h 1584"/>
                <a:gd name="T38" fmla="*/ 25 w 647"/>
                <a:gd name="T39" fmla="*/ 1100 h 1584"/>
                <a:gd name="T40" fmla="*/ 55 w 647"/>
                <a:gd name="T41" fmla="*/ 1233 h 1584"/>
                <a:gd name="T42" fmla="*/ 94 w 647"/>
                <a:gd name="T43" fmla="*/ 1351 h 1584"/>
                <a:gd name="T44" fmla="*/ 143 w 647"/>
                <a:gd name="T45" fmla="*/ 1449 h 1584"/>
                <a:gd name="T46" fmla="*/ 198 w 647"/>
                <a:gd name="T47" fmla="*/ 1521 h 1584"/>
                <a:gd name="T48" fmla="*/ 259 w 647"/>
                <a:gd name="T49" fmla="*/ 1568 h 1584"/>
                <a:gd name="T50" fmla="*/ 323 w 647"/>
                <a:gd name="T51" fmla="*/ 1584 h 1584"/>
                <a:gd name="T52" fmla="*/ 357 w 647"/>
                <a:gd name="T53" fmla="*/ 1580 h 1584"/>
                <a:gd name="T54" fmla="*/ 419 w 647"/>
                <a:gd name="T55" fmla="*/ 1549 h 1584"/>
                <a:gd name="T56" fmla="*/ 478 w 647"/>
                <a:gd name="T57" fmla="*/ 1488 h 1584"/>
                <a:gd name="T58" fmla="*/ 529 w 647"/>
                <a:gd name="T59" fmla="*/ 1402 h 1584"/>
                <a:gd name="T60" fmla="*/ 572 w 647"/>
                <a:gd name="T61" fmla="*/ 1296 h 1584"/>
                <a:gd name="T62" fmla="*/ 608 w 647"/>
                <a:gd name="T63" fmla="*/ 1168 h 1584"/>
                <a:gd name="T64" fmla="*/ 633 w 647"/>
                <a:gd name="T65" fmla="*/ 1027 h 1584"/>
                <a:gd name="T66" fmla="*/ 645 w 647"/>
                <a:gd name="T67" fmla="*/ 872 h 15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47"/>
                <a:gd name="T103" fmla="*/ 0 h 1584"/>
                <a:gd name="T104" fmla="*/ 647 w 647"/>
                <a:gd name="T105" fmla="*/ 1584 h 15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47" h="1584">
                  <a:moveTo>
                    <a:pt x="647" y="792"/>
                  </a:moveTo>
                  <a:lnTo>
                    <a:pt x="647" y="792"/>
                  </a:lnTo>
                  <a:lnTo>
                    <a:pt x="645" y="712"/>
                  </a:lnTo>
                  <a:lnTo>
                    <a:pt x="641" y="633"/>
                  </a:lnTo>
                  <a:lnTo>
                    <a:pt x="633" y="557"/>
                  </a:lnTo>
                  <a:lnTo>
                    <a:pt x="621" y="484"/>
                  </a:lnTo>
                  <a:lnTo>
                    <a:pt x="608" y="414"/>
                  </a:lnTo>
                  <a:lnTo>
                    <a:pt x="592" y="349"/>
                  </a:lnTo>
                  <a:lnTo>
                    <a:pt x="572" y="288"/>
                  </a:lnTo>
                  <a:lnTo>
                    <a:pt x="553" y="231"/>
                  </a:lnTo>
                  <a:lnTo>
                    <a:pt x="529" y="180"/>
                  </a:lnTo>
                  <a:lnTo>
                    <a:pt x="504" y="135"/>
                  </a:lnTo>
                  <a:lnTo>
                    <a:pt x="478" y="96"/>
                  </a:lnTo>
                  <a:lnTo>
                    <a:pt x="449" y="63"/>
                  </a:lnTo>
                  <a:lnTo>
                    <a:pt x="419" y="35"/>
                  </a:lnTo>
                  <a:lnTo>
                    <a:pt x="388" y="16"/>
                  </a:lnTo>
                  <a:lnTo>
                    <a:pt x="357" y="4"/>
                  </a:lnTo>
                  <a:lnTo>
                    <a:pt x="323" y="0"/>
                  </a:lnTo>
                  <a:lnTo>
                    <a:pt x="290" y="4"/>
                  </a:lnTo>
                  <a:lnTo>
                    <a:pt x="259" y="16"/>
                  </a:lnTo>
                  <a:lnTo>
                    <a:pt x="227" y="35"/>
                  </a:lnTo>
                  <a:lnTo>
                    <a:pt x="198" y="63"/>
                  </a:lnTo>
                  <a:lnTo>
                    <a:pt x="168" y="96"/>
                  </a:lnTo>
                  <a:lnTo>
                    <a:pt x="143" y="135"/>
                  </a:lnTo>
                  <a:lnTo>
                    <a:pt x="117" y="180"/>
                  </a:lnTo>
                  <a:lnTo>
                    <a:pt x="94" y="231"/>
                  </a:lnTo>
                  <a:lnTo>
                    <a:pt x="74" y="288"/>
                  </a:lnTo>
                  <a:lnTo>
                    <a:pt x="55" y="349"/>
                  </a:lnTo>
                  <a:lnTo>
                    <a:pt x="39" y="414"/>
                  </a:lnTo>
                  <a:lnTo>
                    <a:pt x="25" y="484"/>
                  </a:lnTo>
                  <a:lnTo>
                    <a:pt x="14" y="557"/>
                  </a:lnTo>
                  <a:lnTo>
                    <a:pt x="6" y="633"/>
                  </a:lnTo>
                  <a:lnTo>
                    <a:pt x="2" y="712"/>
                  </a:lnTo>
                  <a:lnTo>
                    <a:pt x="0" y="792"/>
                  </a:lnTo>
                  <a:lnTo>
                    <a:pt x="2" y="872"/>
                  </a:lnTo>
                  <a:lnTo>
                    <a:pt x="6" y="951"/>
                  </a:lnTo>
                  <a:lnTo>
                    <a:pt x="14" y="1027"/>
                  </a:lnTo>
                  <a:lnTo>
                    <a:pt x="25" y="1100"/>
                  </a:lnTo>
                  <a:lnTo>
                    <a:pt x="39" y="1168"/>
                  </a:lnTo>
                  <a:lnTo>
                    <a:pt x="55" y="1233"/>
                  </a:lnTo>
                  <a:lnTo>
                    <a:pt x="74" y="1296"/>
                  </a:lnTo>
                  <a:lnTo>
                    <a:pt x="94" y="1351"/>
                  </a:lnTo>
                  <a:lnTo>
                    <a:pt x="117" y="1402"/>
                  </a:lnTo>
                  <a:lnTo>
                    <a:pt x="143" y="1449"/>
                  </a:lnTo>
                  <a:lnTo>
                    <a:pt x="168" y="1488"/>
                  </a:lnTo>
                  <a:lnTo>
                    <a:pt x="198" y="1521"/>
                  </a:lnTo>
                  <a:lnTo>
                    <a:pt x="227" y="1549"/>
                  </a:lnTo>
                  <a:lnTo>
                    <a:pt x="259" y="1568"/>
                  </a:lnTo>
                  <a:lnTo>
                    <a:pt x="290" y="1580"/>
                  </a:lnTo>
                  <a:lnTo>
                    <a:pt x="323" y="1584"/>
                  </a:lnTo>
                  <a:lnTo>
                    <a:pt x="357" y="1580"/>
                  </a:lnTo>
                  <a:lnTo>
                    <a:pt x="388" y="1568"/>
                  </a:lnTo>
                  <a:lnTo>
                    <a:pt x="419" y="1549"/>
                  </a:lnTo>
                  <a:lnTo>
                    <a:pt x="449" y="1521"/>
                  </a:lnTo>
                  <a:lnTo>
                    <a:pt x="478" y="1488"/>
                  </a:lnTo>
                  <a:lnTo>
                    <a:pt x="504" y="1449"/>
                  </a:lnTo>
                  <a:lnTo>
                    <a:pt x="529" y="1402"/>
                  </a:lnTo>
                  <a:lnTo>
                    <a:pt x="553" y="1351"/>
                  </a:lnTo>
                  <a:lnTo>
                    <a:pt x="572" y="1296"/>
                  </a:lnTo>
                  <a:lnTo>
                    <a:pt x="592" y="1233"/>
                  </a:lnTo>
                  <a:lnTo>
                    <a:pt x="608" y="1168"/>
                  </a:lnTo>
                  <a:lnTo>
                    <a:pt x="621" y="1100"/>
                  </a:lnTo>
                  <a:lnTo>
                    <a:pt x="633" y="1027"/>
                  </a:lnTo>
                  <a:lnTo>
                    <a:pt x="641" y="951"/>
                  </a:lnTo>
                  <a:lnTo>
                    <a:pt x="645" y="872"/>
                  </a:lnTo>
                  <a:lnTo>
                    <a:pt x="647" y="792"/>
                  </a:lnTo>
                </a:path>
              </a:pathLst>
            </a:cu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7"/>
            <p:cNvSpPr>
              <a:spLocks/>
            </p:cNvSpPr>
            <p:nvPr/>
          </p:nvSpPr>
          <p:spPr bwMode="auto">
            <a:xfrm>
              <a:off x="2390" y="1937"/>
              <a:ext cx="1461" cy="1055"/>
            </a:xfrm>
            <a:custGeom>
              <a:avLst/>
              <a:gdLst>
                <a:gd name="T0" fmla="*/ 424 w 1349"/>
                <a:gd name="T1" fmla="*/ 745 h 1055"/>
                <a:gd name="T2" fmla="*/ 304 w 1349"/>
                <a:gd name="T3" fmla="*/ 645 h 1055"/>
                <a:gd name="T4" fmla="*/ 202 w 1349"/>
                <a:gd name="T5" fmla="*/ 543 h 1055"/>
                <a:gd name="T6" fmla="*/ 118 w 1349"/>
                <a:gd name="T7" fmla="*/ 441 h 1055"/>
                <a:gd name="T8" fmla="*/ 55 w 1349"/>
                <a:gd name="T9" fmla="*/ 345 h 1055"/>
                <a:gd name="T10" fmla="*/ 16 w 1349"/>
                <a:gd name="T11" fmla="*/ 253 h 1055"/>
                <a:gd name="T12" fmla="*/ 0 w 1349"/>
                <a:gd name="T13" fmla="*/ 170 h 1055"/>
                <a:gd name="T14" fmla="*/ 10 w 1349"/>
                <a:gd name="T15" fmla="*/ 102 h 1055"/>
                <a:gd name="T16" fmla="*/ 49 w 1349"/>
                <a:gd name="T17" fmla="*/ 47 h 1055"/>
                <a:gd name="T18" fmla="*/ 110 w 1349"/>
                <a:gd name="T19" fmla="*/ 14 h 1055"/>
                <a:gd name="T20" fmla="*/ 195 w 1349"/>
                <a:gd name="T21" fmla="*/ 0 h 1055"/>
                <a:gd name="T22" fmla="*/ 293 w 1349"/>
                <a:gd name="T23" fmla="*/ 8 h 1055"/>
                <a:gd name="T24" fmla="*/ 406 w 1349"/>
                <a:gd name="T25" fmla="*/ 33 h 1055"/>
                <a:gd name="T26" fmla="*/ 530 w 1349"/>
                <a:gd name="T27" fmla="*/ 76 h 1055"/>
                <a:gd name="T28" fmla="*/ 661 w 1349"/>
                <a:gd name="T29" fmla="*/ 139 h 1055"/>
                <a:gd name="T30" fmla="*/ 795 w 1349"/>
                <a:gd name="T31" fmla="*/ 217 h 1055"/>
                <a:gd name="T32" fmla="*/ 926 w 1349"/>
                <a:gd name="T33" fmla="*/ 310 h 1055"/>
                <a:gd name="T34" fmla="*/ 1045 w 1349"/>
                <a:gd name="T35" fmla="*/ 410 h 1055"/>
                <a:gd name="T36" fmla="*/ 1147 w 1349"/>
                <a:gd name="T37" fmla="*/ 511 h 1055"/>
                <a:gd name="T38" fmla="*/ 1230 w 1349"/>
                <a:gd name="T39" fmla="*/ 611 h 1055"/>
                <a:gd name="T40" fmla="*/ 1293 w 1349"/>
                <a:gd name="T41" fmla="*/ 709 h 1055"/>
                <a:gd name="T42" fmla="*/ 1334 w 1349"/>
                <a:gd name="T43" fmla="*/ 800 h 1055"/>
                <a:gd name="T44" fmla="*/ 1349 w 1349"/>
                <a:gd name="T45" fmla="*/ 882 h 1055"/>
                <a:gd name="T46" fmla="*/ 1338 w 1349"/>
                <a:gd name="T47" fmla="*/ 953 h 1055"/>
                <a:gd name="T48" fmla="*/ 1298 w 1349"/>
                <a:gd name="T49" fmla="*/ 1007 h 1055"/>
                <a:gd name="T50" fmla="*/ 1238 w 1349"/>
                <a:gd name="T51" fmla="*/ 1041 h 1055"/>
                <a:gd name="T52" fmla="*/ 1155 w 1349"/>
                <a:gd name="T53" fmla="*/ 1055 h 1055"/>
                <a:gd name="T54" fmla="*/ 1055 w 1349"/>
                <a:gd name="T55" fmla="*/ 1047 h 1055"/>
                <a:gd name="T56" fmla="*/ 942 w 1349"/>
                <a:gd name="T57" fmla="*/ 1021 h 1055"/>
                <a:gd name="T58" fmla="*/ 820 w 1349"/>
                <a:gd name="T59" fmla="*/ 976 h 1055"/>
                <a:gd name="T60" fmla="*/ 689 w 1349"/>
                <a:gd name="T61" fmla="*/ 915 h 1055"/>
                <a:gd name="T62" fmla="*/ 555 w 1349"/>
                <a:gd name="T63" fmla="*/ 837 h 10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49"/>
                <a:gd name="T97" fmla="*/ 0 h 1055"/>
                <a:gd name="T98" fmla="*/ 1349 w 1349"/>
                <a:gd name="T99" fmla="*/ 1055 h 10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49" h="1055">
                  <a:moveTo>
                    <a:pt x="489" y="792"/>
                  </a:moveTo>
                  <a:lnTo>
                    <a:pt x="424" y="745"/>
                  </a:lnTo>
                  <a:lnTo>
                    <a:pt x="361" y="696"/>
                  </a:lnTo>
                  <a:lnTo>
                    <a:pt x="304" y="645"/>
                  </a:lnTo>
                  <a:lnTo>
                    <a:pt x="251" y="594"/>
                  </a:lnTo>
                  <a:lnTo>
                    <a:pt x="202" y="543"/>
                  </a:lnTo>
                  <a:lnTo>
                    <a:pt x="157" y="492"/>
                  </a:lnTo>
                  <a:lnTo>
                    <a:pt x="118" y="441"/>
                  </a:lnTo>
                  <a:lnTo>
                    <a:pt x="85" y="392"/>
                  </a:lnTo>
                  <a:lnTo>
                    <a:pt x="55" y="345"/>
                  </a:lnTo>
                  <a:lnTo>
                    <a:pt x="34" y="298"/>
                  </a:lnTo>
                  <a:lnTo>
                    <a:pt x="16" y="253"/>
                  </a:lnTo>
                  <a:lnTo>
                    <a:pt x="4" y="212"/>
                  </a:lnTo>
                  <a:lnTo>
                    <a:pt x="0" y="170"/>
                  </a:lnTo>
                  <a:lnTo>
                    <a:pt x="2" y="135"/>
                  </a:lnTo>
                  <a:lnTo>
                    <a:pt x="10" y="102"/>
                  </a:lnTo>
                  <a:lnTo>
                    <a:pt x="26" y="72"/>
                  </a:lnTo>
                  <a:lnTo>
                    <a:pt x="49" y="47"/>
                  </a:lnTo>
                  <a:lnTo>
                    <a:pt x="77" y="27"/>
                  </a:lnTo>
                  <a:lnTo>
                    <a:pt x="110" y="14"/>
                  </a:lnTo>
                  <a:lnTo>
                    <a:pt x="149" y="4"/>
                  </a:lnTo>
                  <a:lnTo>
                    <a:pt x="195" y="0"/>
                  </a:lnTo>
                  <a:lnTo>
                    <a:pt x="242" y="2"/>
                  </a:lnTo>
                  <a:lnTo>
                    <a:pt x="293" y="8"/>
                  </a:lnTo>
                  <a:lnTo>
                    <a:pt x="349" y="17"/>
                  </a:lnTo>
                  <a:lnTo>
                    <a:pt x="406" y="33"/>
                  </a:lnTo>
                  <a:lnTo>
                    <a:pt x="467" y="53"/>
                  </a:lnTo>
                  <a:lnTo>
                    <a:pt x="530" y="76"/>
                  </a:lnTo>
                  <a:lnTo>
                    <a:pt x="595" y="106"/>
                  </a:lnTo>
                  <a:lnTo>
                    <a:pt x="661" y="139"/>
                  </a:lnTo>
                  <a:lnTo>
                    <a:pt x="728" y="176"/>
                  </a:lnTo>
                  <a:lnTo>
                    <a:pt x="795" y="217"/>
                  </a:lnTo>
                  <a:lnTo>
                    <a:pt x="861" y="263"/>
                  </a:lnTo>
                  <a:lnTo>
                    <a:pt x="926" y="310"/>
                  </a:lnTo>
                  <a:lnTo>
                    <a:pt x="989" y="359"/>
                  </a:lnTo>
                  <a:lnTo>
                    <a:pt x="1045" y="410"/>
                  </a:lnTo>
                  <a:lnTo>
                    <a:pt x="1098" y="461"/>
                  </a:lnTo>
                  <a:lnTo>
                    <a:pt x="1147" y="511"/>
                  </a:lnTo>
                  <a:lnTo>
                    <a:pt x="1191" y="562"/>
                  </a:lnTo>
                  <a:lnTo>
                    <a:pt x="1230" y="611"/>
                  </a:lnTo>
                  <a:lnTo>
                    <a:pt x="1265" y="660"/>
                  </a:lnTo>
                  <a:lnTo>
                    <a:pt x="1293" y="709"/>
                  </a:lnTo>
                  <a:lnTo>
                    <a:pt x="1316" y="757"/>
                  </a:lnTo>
                  <a:lnTo>
                    <a:pt x="1334" y="800"/>
                  </a:lnTo>
                  <a:lnTo>
                    <a:pt x="1343" y="843"/>
                  </a:lnTo>
                  <a:lnTo>
                    <a:pt x="1349" y="882"/>
                  </a:lnTo>
                  <a:lnTo>
                    <a:pt x="1347" y="919"/>
                  </a:lnTo>
                  <a:lnTo>
                    <a:pt x="1338" y="953"/>
                  </a:lnTo>
                  <a:lnTo>
                    <a:pt x="1322" y="982"/>
                  </a:lnTo>
                  <a:lnTo>
                    <a:pt x="1298" y="1007"/>
                  </a:lnTo>
                  <a:lnTo>
                    <a:pt x="1271" y="1027"/>
                  </a:lnTo>
                  <a:lnTo>
                    <a:pt x="1238" y="1041"/>
                  </a:lnTo>
                  <a:lnTo>
                    <a:pt x="1198" y="1049"/>
                  </a:lnTo>
                  <a:lnTo>
                    <a:pt x="1155" y="1055"/>
                  </a:lnTo>
                  <a:lnTo>
                    <a:pt x="1106" y="1053"/>
                  </a:lnTo>
                  <a:lnTo>
                    <a:pt x="1055" y="1047"/>
                  </a:lnTo>
                  <a:lnTo>
                    <a:pt x="1000" y="1037"/>
                  </a:lnTo>
                  <a:lnTo>
                    <a:pt x="942" y="1021"/>
                  </a:lnTo>
                  <a:lnTo>
                    <a:pt x="881" y="1002"/>
                  </a:lnTo>
                  <a:lnTo>
                    <a:pt x="820" y="976"/>
                  </a:lnTo>
                  <a:lnTo>
                    <a:pt x="755" y="949"/>
                  </a:lnTo>
                  <a:lnTo>
                    <a:pt x="689" y="915"/>
                  </a:lnTo>
                  <a:lnTo>
                    <a:pt x="622" y="878"/>
                  </a:lnTo>
                  <a:lnTo>
                    <a:pt x="555" y="837"/>
                  </a:lnTo>
                  <a:lnTo>
                    <a:pt x="489" y="7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8"/>
            <p:cNvSpPr>
              <a:spLocks/>
            </p:cNvSpPr>
            <p:nvPr/>
          </p:nvSpPr>
          <p:spPr bwMode="auto">
            <a:xfrm>
              <a:off x="2390" y="1937"/>
              <a:ext cx="1461" cy="1055"/>
            </a:xfrm>
            <a:custGeom>
              <a:avLst/>
              <a:gdLst>
                <a:gd name="T0" fmla="*/ 489 w 1349"/>
                <a:gd name="T1" fmla="*/ 792 h 1055"/>
                <a:gd name="T2" fmla="*/ 361 w 1349"/>
                <a:gd name="T3" fmla="*/ 696 h 1055"/>
                <a:gd name="T4" fmla="*/ 251 w 1349"/>
                <a:gd name="T5" fmla="*/ 594 h 1055"/>
                <a:gd name="T6" fmla="*/ 157 w 1349"/>
                <a:gd name="T7" fmla="*/ 492 h 1055"/>
                <a:gd name="T8" fmla="*/ 85 w 1349"/>
                <a:gd name="T9" fmla="*/ 392 h 1055"/>
                <a:gd name="T10" fmla="*/ 34 w 1349"/>
                <a:gd name="T11" fmla="*/ 298 h 1055"/>
                <a:gd name="T12" fmla="*/ 4 w 1349"/>
                <a:gd name="T13" fmla="*/ 212 h 1055"/>
                <a:gd name="T14" fmla="*/ 2 w 1349"/>
                <a:gd name="T15" fmla="*/ 135 h 1055"/>
                <a:gd name="T16" fmla="*/ 26 w 1349"/>
                <a:gd name="T17" fmla="*/ 72 h 1055"/>
                <a:gd name="T18" fmla="*/ 49 w 1349"/>
                <a:gd name="T19" fmla="*/ 47 h 1055"/>
                <a:gd name="T20" fmla="*/ 110 w 1349"/>
                <a:gd name="T21" fmla="*/ 14 h 1055"/>
                <a:gd name="T22" fmla="*/ 195 w 1349"/>
                <a:gd name="T23" fmla="*/ 0 h 1055"/>
                <a:gd name="T24" fmla="*/ 293 w 1349"/>
                <a:gd name="T25" fmla="*/ 8 h 1055"/>
                <a:gd name="T26" fmla="*/ 406 w 1349"/>
                <a:gd name="T27" fmla="*/ 33 h 1055"/>
                <a:gd name="T28" fmla="*/ 530 w 1349"/>
                <a:gd name="T29" fmla="*/ 76 h 1055"/>
                <a:gd name="T30" fmla="*/ 661 w 1349"/>
                <a:gd name="T31" fmla="*/ 139 h 1055"/>
                <a:gd name="T32" fmla="*/ 795 w 1349"/>
                <a:gd name="T33" fmla="*/ 217 h 1055"/>
                <a:gd name="T34" fmla="*/ 861 w 1349"/>
                <a:gd name="T35" fmla="*/ 263 h 1055"/>
                <a:gd name="T36" fmla="*/ 989 w 1349"/>
                <a:gd name="T37" fmla="*/ 359 h 1055"/>
                <a:gd name="T38" fmla="*/ 1098 w 1349"/>
                <a:gd name="T39" fmla="*/ 461 h 1055"/>
                <a:gd name="T40" fmla="*/ 1191 w 1349"/>
                <a:gd name="T41" fmla="*/ 562 h 1055"/>
                <a:gd name="T42" fmla="*/ 1265 w 1349"/>
                <a:gd name="T43" fmla="*/ 660 h 1055"/>
                <a:gd name="T44" fmla="*/ 1316 w 1349"/>
                <a:gd name="T45" fmla="*/ 757 h 1055"/>
                <a:gd name="T46" fmla="*/ 1343 w 1349"/>
                <a:gd name="T47" fmla="*/ 843 h 1055"/>
                <a:gd name="T48" fmla="*/ 1347 w 1349"/>
                <a:gd name="T49" fmla="*/ 919 h 1055"/>
                <a:gd name="T50" fmla="*/ 1322 w 1349"/>
                <a:gd name="T51" fmla="*/ 982 h 1055"/>
                <a:gd name="T52" fmla="*/ 1298 w 1349"/>
                <a:gd name="T53" fmla="*/ 1007 h 1055"/>
                <a:gd name="T54" fmla="*/ 1238 w 1349"/>
                <a:gd name="T55" fmla="*/ 1041 h 1055"/>
                <a:gd name="T56" fmla="*/ 1155 w 1349"/>
                <a:gd name="T57" fmla="*/ 1055 h 1055"/>
                <a:gd name="T58" fmla="*/ 1055 w 1349"/>
                <a:gd name="T59" fmla="*/ 1047 h 1055"/>
                <a:gd name="T60" fmla="*/ 942 w 1349"/>
                <a:gd name="T61" fmla="*/ 1021 h 1055"/>
                <a:gd name="T62" fmla="*/ 820 w 1349"/>
                <a:gd name="T63" fmla="*/ 976 h 1055"/>
                <a:gd name="T64" fmla="*/ 689 w 1349"/>
                <a:gd name="T65" fmla="*/ 915 h 1055"/>
                <a:gd name="T66" fmla="*/ 555 w 1349"/>
                <a:gd name="T67" fmla="*/ 837 h 10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49"/>
                <a:gd name="T103" fmla="*/ 0 h 1055"/>
                <a:gd name="T104" fmla="*/ 1349 w 1349"/>
                <a:gd name="T105" fmla="*/ 1055 h 10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49" h="1055">
                  <a:moveTo>
                    <a:pt x="489" y="792"/>
                  </a:moveTo>
                  <a:lnTo>
                    <a:pt x="489" y="792"/>
                  </a:lnTo>
                  <a:lnTo>
                    <a:pt x="424" y="745"/>
                  </a:lnTo>
                  <a:lnTo>
                    <a:pt x="361" y="696"/>
                  </a:lnTo>
                  <a:lnTo>
                    <a:pt x="304" y="645"/>
                  </a:lnTo>
                  <a:lnTo>
                    <a:pt x="251" y="594"/>
                  </a:lnTo>
                  <a:lnTo>
                    <a:pt x="202" y="543"/>
                  </a:lnTo>
                  <a:lnTo>
                    <a:pt x="157" y="492"/>
                  </a:lnTo>
                  <a:lnTo>
                    <a:pt x="118" y="441"/>
                  </a:lnTo>
                  <a:lnTo>
                    <a:pt x="85" y="392"/>
                  </a:lnTo>
                  <a:lnTo>
                    <a:pt x="55" y="345"/>
                  </a:lnTo>
                  <a:lnTo>
                    <a:pt x="34" y="298"/>
                  </a:lnTo>
                  <a:lnTo>
                    <a:pt x="16" y="253"/>
                  </a:lnTo>
                  <a:lnTo>
                    <a:pt x="4" y="212"/>
                  </a:lnTo>
                  <a:lnTo>
                    <a:pt x="0" y="170"/>
                  </a:lnTo>
                  <a:lnTo>
                    <a:pt x="2" y="135"/>
                  </a:lnTo>
                  <a:lnTo>
                    <a:pt x="10" y="102"/>
                  </a:lnTo>
                  <a:lnTo>
                    <a:pt x="26" y="72"/>
                  </a:lnTo>
                  <a:lnTo>
                    <a:pt x="49" y="47"/>
                  </a:lnTo>
                  <a:lnTo>
                    <a:pt x="77" y="27"/>
                  </a:lnTo>
                  <a:lnTo>
                    <a:pt x="110" y="14"/>
                  </a:lnTo>
                  <a:lnTo>
                    <a:pt x="149" y="4"/>
                  </a:lnTo>
                  <a:lnTo>
                    <a:pt x="195" y="0"/>
                  </a:lnTo>
                  <a:lnTo>
                    <a:pt x="242" y="2"/>
                  </a:lnTo>
                  <a:lnTo>
                    <a:pt x="293" y="8"/>
                  </a:lnTo>
                  <a:lnTo>
                    <a:pt x="349" y="17"/>
                  </a:lnTo>
                  <a:lnTo>
                    <a:pt x="406" y="33"/>
                  </a:lnTo>
                  <a:lnTo>
                    <a:pt x="467" y="53"/>
                  </a:lnTo>
                  <a:lnTo>
                    <a:pt x="530" y="76"/>
                  </a:lnTo>
                  <a:lnTo>
                    <a:pt x="595" y="106"/>
                  </a:lnTo>
                  <a:lnTo>
                    <a:pt x="661" y="139"/>
                  </a:lnTo>
                  <a:lnTo>
                    <a:pt x="728" y="176"/>
                  </a:lnTo>
                  <a:lnTo>
                    <a:pt x="795" y="217"/>
                  </a:lnTo>
                  <a:lnTo>
                    <a:pt x="861" y="263"/>
                  </a:lnTo>
                  <a:lnTo>
                    <a:pt x="926" y="310"/>
                  </a:lnTo>
                  <a:lnTo>
                    <a:pt x="989" y="359"/>
                  </a:lnTo>
                  <a:lnTo>
                    <a:pt x="1045" y="410"/>
                  </a:lnTo>
                  <a:lnTo>
                    <a:pt x="1098" y="461"/>
                  </a:lnTo>
                  <a:lnTo>
                    <a:pt x="1147" y="511"/>
                  </a:lnTo>
                  <a:lnTo>
                    <a:pt x="1191" y="562"/>
                  </a:lnTo>
                  <a:lnTo>
                    <a:pt x="1230" y="611"/>
                  </a:lnTo>
                  <a:lnTo>
                    <a:pt x="1265" y="660"/>
                  </a:lnTo>
                  <a:lnTo>
                    <a:pt x="1293" y="709"/>
                  </a:lnTo>
                  <a:lnTo>
                    <a:pt x="1316" y="757"/>
                  </a:lnTo>
                  <a:lnTo>
                    <a:pt x="1334" y="800"/>
                  </a:lnTo>
                  <a:lnTo>
                    <a:pt x="1343" y="843"/>
                  </a:lnTo>
                  <a:lnTo>
                    <a:pt x="1349" y="882"/>
                  </a:lnTo>
                  <a:lnTo>
                    <a:pt x="1347" y="919"/>
                  </a:lnTo>
                  <a:lnTo>
                    <a:pt x="1338" y="953"/>
                  </a:lnTo>
                  <a:lnTo>
                    <a:pt x="1322" y="982"/>
                  </a:lnTo>
                  <a:lnTo>
                    <a:pt x="1298" y="1007"/>
                  </a:lnTo>
                  <a:lnTo>
                    <a:pt x="1271" y="1027"/>
                  </a:lnTo>
                  <a:lnTo>
                    <a:pt x="1238" y="1041"/>
                  </a:lnTo>
                  <a:lnTo>
                    <a:pt x="1198" y="1049"/>
                  </a:lnTo>
                  <a:lnTo>
                    <a:pt x="1155" y="1055"/>
                  </a:lnTo>
                  <a:lnTo>
                    <a:pt x="1106" y="1053"/>
                  </a:lnTo>
                  <a:lnTo>
                    <a:pt x="1055" y="1047"/>
                  </a:lnTo>
                  <a:lnTo>
                    <a:pt x="1000" y="1037"/>
                  </a:lnTo>
                  <a:lnTo>
                    <a:pt x="942" y="1021"/>
                  </a:lnTo>
                  <a:lnTo>
                    <a:pt x="881" y="1002"/>
                  </a:lnTo>
                  <a:lnTo>
                    <a:pt x="820" y="976"/>
                  </a:lnTo>
                  <a:lnTo>
                    <a:pt x="755" y="949"/>
                  </a:lnTo>
                  <a:lnTo>
                    <a:pt x="689" y="915"/>
                  </a:lnTo>
                  <a:lnTo>
                    <a:pt x="622" y="878"/>
                  </a:lnTo>
                  <a:lnTo>
                    <a:pt x="555" y="837"/>
                  </a:lnTo>
                  <a:lnTo>
                    <a:pt x="489" y="792"/>
                  </a:lnTo>
                </a:path>
              </a:pathLst>
            </a:cu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Freeform 9"/>
            <p:cNvSpPr>
              <a:spLocks/>
            </p:cNvSpPr>
            <p:nvPr/>
          </p:nvSpPr>
          <p:spPr bwMode="auto">
            <a:xfrm>
              <a:off x="3363" y="2005"/>
              <a:ext cx="539" cy="730"/>
            </a:xfrm>
            <a:custGeom>
              <a:avLst/>
              <a:gdLst>
                <a:gd name="T0" fmla="*/ 459 w 498"/>
                <a:gd name="T1" fmla="*/ 8 h 730"/>
                <a:gd name="T2" fmla="*/ 459 w 498"/>
                <a:gd name="T3" fmla="*/ 8 h 730"/>
                <a:gd name="T4" fmla="*/ 475 w 498"/>
                <a:gd name="T5" fmla="*/ 36 h 730"/>
                <a:gd name="T6" fmla="*/ 485 w 498"/>
                <a:gd name="T7" fmla="*/ 67 h 730"/>
                <a:gd name="T8" fmla="*/ 487 w 498"/>
                <a:gd name="T9" fmla="*/ 102 h 730"/>
                <a:gd name="T10" fmla="*/ 481 w 498"/>
                <a:gd name="T11" fmla="*/ 144 h 730"/>
                <a:gd name="T12" fmla="*/ 471 w 498"/>
                <a:gd name="T13" fmla="*/ 183 h 730"/>
                <a:gd name="T14" fmla="*/ 453 w 498"/>
                <a:gd name="T15" fmla="*/ 228 h 730"/>
                <a:gd name="T16" fmla="*/ 430 w 498"/>
                <a:gd name="T17" fmla="*/ 275 h 730"/>
                <a:gd name="T18" fmla="*/ 402 w 498"/>
                <a:gd name="T19" fmla="*/ 320 h 730"/>
                <a:gd name="T20" fmla="*/ 367 w 498"/>
                <a:gd name="T21" fmla="*/ 369 h 730"/>
                <a:gd name="T22" fmla="*/ 328 w 498"/>
                <a:gd name="T23" fmla="*/ 420 h 730"/>
                <a:gd name="T24" fmla="*/ 287 w 498"/>
                <a:gd name="T25" fmla="*/ 471 h 730"/>
                <a:gd name="T26" fmla="*/ 238 w 498"/>
                <a:gd name="T27" fmla="*/ 522 h 730"/>
                <a:gd name="T28" fmla="*/ 185 w 498"/>
                <a:gd name="T29" fmla="*/ 573 h 730"/>
                <a:gd name="T30" fmla="*/ 128 w 498"/>
                <a:gd name="T31" fmla="*/ 622 h 730"/>
                <a:gd name="T32" fmla="*/ 65 w 498"/>
                <a:gd name="T33" fmla="*/ 671 h 730"/>
                <a:gd name="T34" fmla="*/ 0 w 498"/>
                <a:gd name="T35" fmla="*/ 718 h 730"/>
                <a:gd name="T36" fmla="*/ 8 w 498"/>
                <a:gd name="T37" fmla="*/ 730 h 730"/>
                <a:gd name="T38" fmla="*/ 73 w 498"/>
                <a:gd name="T39" fmla="*/ 683 h 730"/>
                <a:gd name="T40" fmla="*/ 136 w 498"/>
                <a:gd name="T41" fmla="*/ 634 h 730"/>
                <a:gd name="T42" fmla="*/ 193 w 498"/>
                <a:gd name="T43" fmla="*/ 581 h 730"/>
                <a:gd name="T44" fmla="*/ 245 w 498"/>
                <a:gd name="T45" fmla="*/ 530 h 730"/>
                <a:gd name="T46" fmla="*/ 295 w 498"/>
                <a:gd name="T47" fmla="*/ 479 h 730"/>
                <a:gd name="T48" fmla="*/ 340 w 498"/>
                <a:gd name="T49" fmla="*/ 428 h 730"/>
                <a:gd name="T50" fmla="*/ 379 w 498"/>
                <a:gd name="T51" fmla="*/ 377 h 730"/>
                <a:gd name="T52" fmla="*/ 414 w 498"/>
                <a:gd name="T53" fmla="*/ 328 h 730"/>
                <a:gd name="T54" fmla="*/ 442 w 498"/>
                <a:gd name="T55" fmla="*/ 279 h 730"/>
                <a:gd name="T56" fmla="*/ 465 w 498"/>
                <a:gd name="T57" fmla="*/ 232 h 730"/>
                <a:gd name="T58" fmla="*/ 483 w 498"/>
                <a:gd name="T59" fmla="*/ 187 h 730"/>
                <a:gd name="T60" fmla="*/ 493 w 498"/>
                <a:gd name="T61" fmla="*/ 144 h 730"/>
                <a:gd name="T62" fmla="*/ 498 w 498"/>
                <a:gd name="T63" fmla="*/ 102 h 730"/>
                <a:gd name="T64" fmla="*/ 496 w 498"/>
                <a:gd name="T65" fmla="*/ 67 h 730"/>
                <a:gd name="T66" fmla="*/ 487 w 498"/>
                <a:gd name="T67" fmla="*/ 32 h 730"/>
                <a:gd name="T68" fmla="*/ 471 w 498"/>
                <a:gd name="T69" fmla="*/ 0 h 730"/>
                <a:gd name="T70" fmla="*/ 471 w 498"/>
                <a:gd name="T71" fmla="*/ 0 h 730"/>
                <a:gd name="T72" fmla="*/ 459 w 498"/>
                <a:gd name="T73" fmla="*/ 8 h 7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98"/>
                <a:gd name="T112" fmla="*/ 0 h 730"/>
                <a:gd name="T113" fmla="*/ 498 w 498"/>
                <a:gd name="T114" fmla="*/ 730 h 7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98" h="730">
                  <a:moveTo>
                    <a:pt x="459" y="8"/>
                  </a:moveTo>
                  <a:lnTo>
                    <a:pt x="459" y="8"/>
                  </a:lnTo>
                  <a:lnTo>
                    <a:pt x="475" y="36"/>
                  </a:lnTo>
                  <a:lnTo>
                    <a:pt x="485" y="67"/>
                  </a:lnTo>
                  <a:lnTo>
                    <a:pt x="487" y="102"/>
                  </a:lnTo>
                  <a:lnTo>
                    <a:pt x="481" y="144"/>
                  </a:lnTo>
                  <a:lnTo>
                    <a:pt x="471" y="183"/>
                  </a:lnTo>
                  <a:lnTo>
                    <a:pt x="453" y="228"/>
                  </a:lnTo>
                  <a:lnTo>
                    <a:pt x="430" y="275"/>
                  </a:lnTo>
                  <a:lnTo>
                    <a:pt x="402" y="320"/>
                  </a:lnTo>
                  <a:lnTo>
                    <a:pt x="367" y="369"/>
                  </a:lnTo>
                  <a:lnTo>
                    <a:pt x="328" y="420"/>
                  </a:lnTo>
                  <a:lnTo>
                    <a:pt x="287" y="471"/>
                  </a:lnTo>
                  <a:lnTo>
                    <a:pt x="238" y="522"/>
                  </a:lnTo>
                  <a:lnTo>
                    <a:pt x="185" y="573"/>
                  </a:lnTo>
                  <a:lnTo>
                    <a:pt x="128" y="622"/>
                  </a:lnTo>
                  <a:lnTo>
                    <a:pt x="65" y="671"/>
                  </a:lnTo>
                  <a:lnTo>
                    <a:pt x="0" y="718"/>
                  </a:lnTo>
                  <a:lnTo>
                    <a:pt x="8" y="730"/>
                  </a:lnTo>
                  <a:lnTo>
                    <a:pt x="73" y="683"/>
                  </a:lnTo>
                  <a:lnTo>
                    <a:pt x="136" y="634"/>
                  </a:lnTo>
                  <a:lnTo>
                    <a:pt x="193" y="581"/>
                  </a:lnTo>
                  <a:lnTo>
                    <a:pt x="245" y="530"/>
                  </a:lnTo>
                  <a:lnTo>
                    <a:pt x="295" y="479"/>
                  </a:lnTo>
                  <a:lnTo>
                    <a:pt x="340" y="428"/>
                  </a:lnTo>
                  <a:lnTo>
                    <a:pt x="379" y="377"/>
                  </a:lnTo>
                  <a:lnTo>
                    <a:pt x="414" y="328"/>
                  </a:lnTo>
                  <a:lnTo>
                    <a:pt x="442" y="279"/>
                  </a:lnTo>
                  <a:lnTo>
                    <a:pt x="465" y="232"/>
                  </a:lnTo>
                  <a:lnTo>
                    <a:pt x="483" y="187"/>
                  </a:lnTo>
                  <a:lnTo>
                    <a:pt x="493" y="144"/>
                  </a:lnTo>
                  <a:lnTo>
                    <a:pt x="498" y="102"/>
                  </a:lnTo>
                  <a:lnTo>
                    <a:pt x="496" y="67"/>
                  </a:lnTo>
                  <a:lnTo>
                    <a:pt x="487" y="32"/>
                  </a:lnTo>
                  <a:lnTo>
                    <a:pt x="471" y="0"/>
                  </a:lnTo>
                  <a:lnTo>
                    <a:pt x="459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Freeform 10"/>
            <p:cNvSpPr>
              <a:spLocks/>
            </p:cNvSpPr>
            <p:nvPr/>
          </p:nvSpPr>
          <p:spPr bwMode="auto">
            <a:xfrm>
              <a:off x="2960" y="1929"/>
              <a:ext cx="913" cy="276"/>
            </a:xfrm>
            <a:custGeom>
              <a:avLst/>
              <a:gdLst>
                <a:gd name="T0" fmla="*/ 8 w 843"/>
                <a:gd name="T1" fmla="*/ 276 h 276"/>
                <a:gd name="T2" fmla="*/ 8 w 843"/>
                <a:gd name="T3" fmla="*/ 276 h 276"/>
                <a:gd name="T4" fmla="*/ 74 w 843"/>
                <a:gd name="T5" fmla="*/ 231 h 276"/>
                <a:gd name="T6" fmla="*/ 141 w 843"/>
                <a:gd name="T7" fmla="*/ 190 h 276"/>
                <a:gd name="T8" fmla="*/ 206 w 843"/>
                <a:gd name="T9" fmla="*/ 153 h 276"/>
                <a:gd name="T10" fmla="*/ 272 w 843"/>
                <a:gd name="T11" fmla="*/ 120 h 276"/>
                <a:gd name="T12" fmla="*/ 337 w 843"/>
                <a:gd name="T13" fmla="*/ 90 h 276"/>
                <a:gd name="T14" fmla="*/ 398 w 843"/>
                <a:gd name="T15" fmla="*/ 67 h 276"/>
                <a:gd name="T16" fmla="*/ 459 w 843"/>
                <a:gd name="T17" fmla="*/ 47 h 276"/>
                <a:gd name="T18" fmla="*/ 516 w 843"/>
                <a:gd name="T19" fmla="*/ 31 h 276"/>
                <a:gd name="T20" fmla="*/ 570 w 843"/>
                <a:gd name="T21" fmla="*/ 22 h 276"/>
                <a:gd name="T22" fmla="*/ 621 w 843"/>
                <a:gd name="T23" fmla="*/ 16 h 276"/>
                <a:gd name="T24" fmla="*/ 670 w 843"/>
                <a:gd name="T25" fmla="*/ 16 h 276"/>
                <a:gd name="T26" fmla="*/ 714 w 843"/>
                <a:gd name="T27" fmla="*/ 18 h 276"/>
                <a:gd name="T28" fmla="*/ 751 w 843"/>
                <a:gd name="T29" fmla="*/ 27 h 276"/>
                <a:gd name="T30" fmla="*/ 784 w 843"/>
                <a:gd name="T31" fmla="*/ 41 h 276"/>
                <a:gd name="T32" fmla="*/ 810 w 843"/>
                <a:gd name="T33" fmla="*/ 59 h 276"/>
                <a:gd name="T34" fmla="*/ 831 w 843"/>
                <a:gd name="T35" fmla="*/ 84 h 276"/>
                <a:gd name="T36" fmla="*/ 843 w 843"/>
                <a:gd name="T37" fmla="*/ 76 h 276"/>
                <a:gd name="T38" fmla="*/ 817 w 843"/>
                <a:gd name="T39" fmla="*/ 51 h 276"/>
                <a:gd name="T40" fmla="*/ 788 w 843"/>
                <a:gd name="T41" fmla="*/ 29 h 276"/>
                <a:gd name="T42" fmla="*/ 755 w 843"/>
                <a:gd name="T43" fmla="*/ 16 h 276"/>
                <a:gd name="T44" fmla="*/ 714 w 843"/>
                <a:gd name="T45" fmla="*/ 6 h 276"/>
                <a:gd name="T46" fmla="*/ 670 w 843"/>
                <a:gd name="T47" fmla="*/ 0 h 276"/>
                <a:gd name="T48" fmla="*/ 621 w 843"/>
                <a:gd name="T49" fmla="*/ 4 h 276"/>
                <a:gd name="T50" fmla="*/ 570 w 843"/>
                <a:gd name="T51" fmla="*/ 10 h 276"/>
                <a:gd name="T52" fmla="*/ 516 w 843"/>
                <a:gd name="T53" fmla="*/ 20 h 276"/>
                <a:gd name="T54" fmla="*/ 455 w 843"/>
                <a:gd name="T55" fmla="*/ 35 h 276"/>
                <a:gd name="T56" fmla="*/ 394 w 843"/>
                <a:gd name="T57" fmla="*/ 55 h 276"/>
                <a:gd name="T58" fmla="*/ 333 w 843"/>
                <a:gd name="T59" fmla="*/ 78 h 276"/>
                <a:gd name="T60" fmla="*/ 269 w 843"/>
                <a:gd name="T61" fmla="*/ 108 h 276"/>
                <a:gd name="T62" fmla="*/ 202 w 843"/>
                <a:gd name="T63" fmla="*/ 141 h 276"/>
                <a:gd name="T64" fmla="*/ 133 w 843"/>
                <a:gd name="T65" fmla="*/ 178 h 276"/>
                <a:gd name="T66" fmla="*/ 67 w 843"/>
                <a:gd name="T67" fmla="*/ 220 h 276"/>
                <a:gd name="T68" fmla="*/ 0 w 843"/>
                <a:gd name="T69" fmla="*/ 265 h 276"/>
                <a:gd name="T70" fmla="*/ 0 w 843"/>
                <a:gd name="T71" fmla="*/ 265 h 276"/>
                <a:gd name="T72" fmla="*/ 8 w 843"/>
                <a:gd name="T73" fmla="*/ 276 h 2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43"/>
                <a:gd name="T112" fmla="*/ 0 h 276"/>
                <a:gd name="T113" fmla="*/ 843 w 843"/>
                <a:gd name="T114" fmla="*/ 276 h 2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43" h="276">
                  <a:moveTo>
                    <a:pt x="8" y="276"/>
                  </a:moveTo>
                  <a:lnTo>
                    <a:pt x="8" y="276"/>
                  </a:lnTo>
                  <a:lnTo>
                    <a:pt x="74" y="231"/>
                  </a:lnTo>
                  <a:lnTo>
                    <a:pt x="141" y="190"/>
                  </a:lnTo>
                  <a:lnTo>
                    <a:pt x="206" y="153"/>
                  </a:lnTo>
                  <a:lnTo>
                    <a:pt x="272" y="120"/>
                  </a:lnTo>
                  <a:lnTo>
                    <a:pt x="337" y="90"/>
                  </a:lnTo>
                  <a:lnTo>
                    <a:pt x="398" y="67"/>
                  </a:lnTo>
                  <a:lnTo>
                    <a:pt x="459" y="47"/>
                  </a:lnTo>
                  <a:lnTo>
                    <a:pt x="516" y="31"/>
                  </a:lnTo>
                  <a:lnTo>
                    <a:pt x="570" y="22"/>
                  </a:lnTo>
                  <a:lnTo>
                    <a:pt x="621" y="16"/>
                  </a:lnTo>
                  <a:lnTo>
                    <a:pt x="670" y="16"/>
                  </a:lnTo>
                  <a:lnTo>
                    <a:pt x="714" y="18"/>
                  </a:lnTo>
                  <a:lnTo>
                    <a:pt x="751" y="27"/>
                  </a:lnTo>
                  <a:lnTo>
                    <a:pt x="784" y="41"/>
                  </a:lnTo>
                  <a:lnTo>
                    <a:pt x="810" y="59"/>
                  </a:lnTo>
                  <a:lnTo>
                    <a:pt x="831" y="84"/>
                  </a:lnTo>
                  <a:lnTo>
                    <a:pt x="843" y="76"/>
                  </a:lnTo>
                  <a:lnTo>
                    <a:pt x="817" y="51"/>
                  </a:lnTo>
                  <a:lnTo>
                    <a:pt x="788" y="29"/>
                  </a:lnTo>
                  <a:lnTo>
                    <a:pt x="755" y="16"/>
                  </a:lnTo>
                  <a:lnTo>
                    <a:pt x="714" y="6"/>
                  </a:lnTo>
                  <a:lnTo>
                    <a:pt x="670" y="0"/>
                  </a:lnTo>
                  <a:lnTo>
                    <a:pt x="621" y="4"/>
                  </a:lnTo>
                  <a:lnTo>
                    <a:pt x="570" y="10"/>
                  </a:lnTo>
                  <a:lnTo>
                    <a:pt x="516" y="20"/>
                  </a:lnTo>
                  <a:lnTo>
                    <a:pt x="455" y="35"/>
                  </a:lnTo>
                  <a:lnTo>
                    <a:pt x="394" y="55"/>
                  </a:lnTo>
                  <a:lnTo>
                    <a:pt x="333" y="78"/>
                  </a:lnTo>
                  <a:lnTo>
                    <a:pt x="269" y="108"/>
                  </a:lnTo>
                  <a:lnTo>
                    <a:pt x="202" y="141"/>
                  </a:lnTo>
                  <a:lnTo>
                    <a:pt x="133" y="178"/>
                  </a:lnTo>
                  <a:lnTo>
                    <a:pt x="67" y="220"/>
                  </a:lnTo>
                  <a:lnTo>
                    <a:pt x="0" y="265"/>
                  </a:lnTo>
                  <a:lnTo>
                    <a:pt x="8" y="2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Freeform 11"/>
            <p:cNvSpPr>
              <a:spLocks/>
            </p:cNvSpPr>
            <p:nvPr/>
          </p:nvSpPr>
          <p:spPr bwMode="auto">
            <a:xfrm>
              <a:off x="2429" y="2194"/>
              <a:ext cx="539" cy="729"/>
            </a:xfrm>
            <a:custGeom>
              <a:avLst/>
              <a:gdLst>
                <a:gd name="T0" fmla="*/ 39 w 498"/>
                <a:gd name="T1" fmla="*/ 721 h 729"/>
                <a:gd name="T2" fmla="*/ 39 w 498"/>
                <a:gd name="T3" fmla="*/ 721 h 729"/>
                <a:gd name="T4" fmla="*/ 23 w 498"/>
                <a:gd name="T5" fmla="*/ 694 h 729"/>
                <a:gd name="T6" fmla="*/ 13 w 498"/>
                <a:gd name="T7" fmla="*/ 662 h 729"/>
                <a:gd name="T8" fmla="*/ 12 w 498"/>
                <a:gd name="T9" fmla="*/ 625 h 729"/>
                <a:gd name="T10" fmla="*/ 17 w 498"/>
                <a:gd name="T11" fmla="*/ 586 h 729"/>
                <a:gd name="T12" fmla="*/ 27 w 498"/>
                <a:gd name="T13" fmla="*/ 545 h 729"/>
                <a:gd name="T14" fmla="*/ 45 w 498"/>
                <a:gd name="T15" fmla="*/ 501 h 729"/>
                <a:gd name="T16" fmla="*/ 66 w 498"/>
                <a:gd name="T17" fmla="*/ 454 h 729"/>
                <a:gd name="T18" fmla="*/ 96 w 498"/>
                <a:gd name="T19" fmla="*/ 407 h 729"/>
                <a:gd name="T20" fmla="*/ 129 w 498"/>
                <a:gd name="T21" fmla="*/ 358 h 729"/>
                <a:gd name="T22" fmla="*/ 168 w 498"/>
                <a:gd name="T23" fmla="*/ 309 h 729"/>
                <a:gd name="T24" fmla="*/ 212 w 498"/>
                <a:gd name="T25" fmla="*/ 258 h 729"/>
                <a:gd name="T26" fmla="*/ 261 w 498"/>
                <a:gd name="T27" fmla="*/ 207 h 729"/>
                <a:gd name="T28" fmla="*/ 313 w 498"/>
                <a:gd name="T29" fmla="*/ 156 h 729"/>
                <a:gd name="T30" fmla="*/ 370 w 498"/>
                <a:gd name="T31" fmla="*/ 107 h 729"/>
                <a:gd name="T32" fmla="*/ 433 w 498"/>
                <a:gd name="T33" fmla="*/ 58 h 729"/>
                <a:gd name="T34" fmla="*/ 498 w 498"/>
                <a:gd name="T35" fmla="*/ 11 h 729"/>
                <a:gd name="T36" fmla="*/ 490 w 498"/>
                <a:gd name="T37" fmla="*/ 0 h 729"/>
                <a:gd name="T38" fmla="*/ 425 w 498"/>
                <a:gd name="T39" fmla="*/ 47 h 729"/>
                <a:gd name="T40" fmla="*/ 362 w 498"/>
                <a:gd name="T41" fmla="*/ 96 h 729"/>
                <a:gd name="T42" fmla="*/ 306 w 498"/>
                <a:gd name="T43" fmla="*/ 149 h 729"/>
                <a:gd name="T44" fmla="*/ 253 w 498"/>
                <a:gd name="T45" fmla="*/ 200 h 729"/>
                <a:gd name="T46" fmla="*/ 204 w 498"/>
                <a:gd name="T47" fmla="*/ 251 h 729"/>
                <a:gd name="T48" fmla="*/ 157 w 498"/>
                <a:gd name="T49" fmla="*/ 302 h 729"/>
                <a:gd name="T50" fmla="*/ 117 w 498"/>
                <a:gd name="T51" fmla="*/ 351 h 729"/>
                <a:gd name="T52" fmla="*/ 84 w 498"/>
                <a:gd name="T53" fmla="*/ 400 h 729"/>
                <a:gd name="T54" fmla="*/ 55 w 498"/>
                <a:gd name="T55" fmla="*/ 451 h 729"/>
                <a:gd name="T56" fmla="*/ 33 w 498"/>
                <a:gd name="T57" fmla="*/ 498 h 729"/>
                <a:gd name="T58" fmla="*/ 15 w 498"/>
                <a:gd name="T59" fmla="*/ 541 h 729"/>
                <a:gd name="T60" fmla="*/ 6 w 498"/>
                <a:gd name="T61" fmla="*/ 586 h 729"/>
                <a:gd name="T62" fmla="*/ 0 w 498"/>
                <a:gd name="T63" fmla="*/ 625 h 729"/>
                <a:gd name="T64" fmla="*/ 2 w 498"/>
                <a:gd name="T65" fmla="*/ 662 h 729"/>
                <a:gd name="T66" fmla="*/ 12 w 498"/>
                <a:gd name="T67" fmla="*/ 698 h 729"/>
                <a:gd name="T68" fmla="*/ 27 w 498"/>
                <a:gd name="T69" fmla="*/ 729 h 729"/>
                <a:gd name="T70" fmla="*/ 27 w 498"/>
                <a:gd name="T71" fmla="*/ 729 h 729"/>
                <a:gd name="T72" fmla="*/ 39 w 498"/>
                <a:gd name="T73" fmla="*/ 721 h 7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98"/>
                <a:gd name="T112" fmla="*/ 0 h 729"/>
                <a:gd name="T113" fmla="*/ 498 w 498"/>
                <a:gd name="T114" fmla="*/ 729 h 7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98" h="729">
                  <a:moveTo>
                    <a:pt x="39" y="721"/>
                  </a:moveTo>
                  <a:lnTo>
                    <a:pt x="39" y="721"/>
                  </a:lnTo>
                  <a:lnTo>
                    <a:pt x="23" y="694"/>
                  </a:lnTo>
                  <a:lnTo>
                    <a:pt x="13" y="662"/>
                  </a:lnTo>
                  <a:lnTo>
                    <a:pt x="12" y="625"/>
                  </a:lnTo>
                  <a:lnTo>
                    <a:pt x="17" y="586"/>
                  </a:lnTo>
                  <a:lnTo>
                    <a:pt x="27" y="545"/>
                  </a:lnTo>
                  <a:lnTo>
                    <a:pt x="45" y="501"/>
                  </a:lnTo>
                  <a:lnTo>
                    <a:pt x="66" y="454"/>
                  </a:lnTo>
                  <a:lnTo>
                    <a:pt x="96" y="407"/>
                  </a:lnTo>
                  <a:lnTo>
                    <a:pt x="129" y="358"/>
                  </a:lnTo>
                  <a:lnTo>
                    <a:pt x="168" y="309"/>
                  </a:lnTo>
                  <a:lnTo>
                    <a:pt x="212" y="258"/>
                  </a:lnTo>
                  <a:lnTo>
                    <a:pt x="261" y="207"/>
                  </a:lnTo>
                  <a:lnTo>
                    <a:pt x="313" y="156"/>
                  </a:lnTo>
                  <a:lnTo>
                    <a:pt x="370" y="107"/>
                  </a:lnTo>
                  <a:lnTo>
                    <a:pt x="433" y="58"/>
                  </a:lnTo>
                  <a:lnTo>
                    <a:pt x="498" y="11"/>
                  </a:lnTo>
                  <a:lnTo>
                    <a:pt x="490" y="0"/>
                  </a:lnTo>
                  <a:lnTo>
                    <a:pt x="425" y="47"/>
                  </a:lnTo>
                  <a:lnTo>
                    <a:pt x="362" y="96"/>
                  </a:lnTo>
                  <a:lnTo>
                    <a:pt x="306" y="149"/>
                  </a:lnTo>
                  <a:lnTo>
                    <a:pt x="253" y="200"/>
                  </a:lnTo>
                  <a:lnTo>
                    <a:pt x="204" y="251"/>
                  </a:lnTo>
                  <a:lnTo>
                    <a:pt x="157" y="302"/>
                  </a:lnTo>
                  <a:lnTo>
                    <a:pt x="117" y="351"/>
                  </a:lnTo>
                  <a:lnTo>
                    <a:pt x="84" y="400"/>
                  </a:lnTo>
                  <a:lnTo>
                    <a:pt x="55" y="451"/>
                  </a:lnTo>
                  <a:lnTo>
                    <a:pt x="33" y="498"/>
                  </a:lnTo>
                  <a:lnTo>
                    <a:pt x="15" y="541"/>
                  </a:lnTo>
                  <a:lnTo>
                    <a:pt x="6" y="586"/>
                  </a:lnTo>
                  <a:lnTo>
                    <a:pt x="0" y="625"/>
                  </a:lnTo>
                  <a:lnTo>
                    <a:pt x="2" y="662"/>
                  </a:lnTo>
                  <a:lnTo>
                    <a:pt x="12" y="698"/>
                  </a:lnTo>
                  <a:lnTo>
                    <a:pt x="27" y="729"/>
                  </a:lnTo>
                  <a:lnTo>
                    <a:pt x="39" y="7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Freeform 12"/>
            <p:cNvSpPr>
              <a:spLocks/>
            </p:cNvSpPr>
            <p:nvPr/>
          </p:nvSpPr>
          <p:spPr bwMode="auto">
            <a:xfrm>
              <a:off x="2458" y="2723"/>
              <a:ext cx="913" cy="274"/>
            </a:xfrm>
            <a:custGeom>
              <a:avLst/>
              <a:gdLst>
                <a:gd name="T0" fmla="*/ 835 w 843"/>
                <a:gd name="T1" fmla="*/ 0 h 274"/>
                <a:gd name="T2" fmla="*/ 835 w 843"/>
                <a:gd name="T3" fmla="*/ 0 h 274"/>
                <a:gd name="T4" fmla="*/ 769 w 843"/>
                <a:gd name="T5" fmla="*/ 45 h 274"/>
                <a:gd name="T6" fmla="*/ 702 w 843"/>
                <a:gd name="T7" fmla="*/ 86 h 274"/>
                <a:gd name="T8" fmla="*/ 637 w 843"/>
                <a:gd name="T9" fmla="*/ 123 h 274"/>
                <a:gd name="T10" fmla="*/ 571 w 843"/>
                <a:gd name="T11" fmla="*/ 157 h 274"/>
                <a:gd name="T12" fmla="*/ 506 w 843"/>
                <a:gd name="T13" fmla="*/ 184 h 274"/>
                <a:gd name="T14" fmla="*/ 443 w 843"/>
                <a:gd name="T15" fmla="*/ 210 h 274"/>
                <a:gd name="T16" fmla="*/ 383 w 843"/>
                <a:gd name="T17" fmla="*/ 229 h 274"/>
                <a:gd name="T18" fmla="*/ 328 w 843"/>
                <a:gd name="T19" fmla="*/ 245 h 274"/>
                <a:gd name="T20" fmla="*/ 273 w 843"/>
                <a:gd name="T21" fmla="*/ 255 h 274"/>
                <a:gd name="T22" fmla="*/ 220 w 843"/>
                <a:gd name="T23" fmla="*/ 261 h 274"/>
                <a:gd name="T24" fmla="*/ 173 w 843"/>
                <a:gd name="T25" fmla="*/ 263 h 274"/>
                <a:gd name="T26" fmla="*/ 130 w 843"/>
                <a:gd name="T27" fmla="*/ 257 h 274"/>
                <a:gd name="T28" fmla="*/ 92 w 843"/>
                <a:gd name="T29" fmla="*/ 249 h 274"/>
                <a:gd name="T30" fmla="*/ 59 w 843"/>
                <a:gd name="T31" fmla="*/ 235 h 274"/>
                <a:gd name="T32" fmla="*/ 32 w 843"/>
                <a:gd name="T33" fmla="*/ 218 h 274"/>
                <a:gd name="T34" fmla="*/ 12 w 843"/>
                <a:gd name="T35" fmla="*/ 192 h 274"/>
                <a:gd name="T36" fmla="*/ 0 w 843"/>
                <a:gd name="T37" fmla="*/ 200 h 274"/>
                <a:gd name="T38" fmla="*/ 24 w 843"/>
                <a:gd name="T39" fmla="*/ 225 h 274"/>
                <a:gd name="T40" fmla="*/ 55 w 843"/>
                <a:gd name="T41" fmla="*/ 247 h 274"/>
                <a:gd name="T42" fmla="*/ 88 w 843"/>
                <a:gd name="T43" fmla="*/ 261 h 274"/>
                <a:gd name="T44" fmla="*/ 130 w 843"/>
                <a:gd name="T45" fmla="*/ 269 h 274"/>
                <a:gd name="T46" fmla="*/ 173 w 843"/>
                <a:gd name="T47" fmla="*/ 274 h 274"/>
                <a:gd name="T48" fmla="*/ 220 w 843"/>
                <a:gd name="T49" fmla="*/ 272 h 274"/>
                <a:gd name="T50" fmla="*/ 273 w 843"/>
                <a:gd name="T51" fmla="*/ 267 h 274"/>
                <a:gd name="T52" fmla="*/ 328 w 843"/>
                <a:gd name="T53" fmla="*/ 257 h 274"/>
                <a:gd name="T54" fmla="*/ 386 w 843"/>
                <a:gd name="T55" fmla="*/ 241 h 274"/>
                <a:gd name="T56" fmla="*/ 447 w 843"/>
                <a:gd name="T57" fmla="*/ 221 h 274"/>
                <a:gd name="T58" fmla="*/ 510 w 843"/>
                <a:gd name="T59" fmla="*/ 196 h 274"/>
                <a:gd name="T60" fmla="*/ 575 w 843"/>
                <a:gd name="T61" fmla="*/ 169 h 274"/>
                <a:gd name="T62" fmla="*/ 641 w 843"/>
                <a:gd name="T63" fmla="*/ 135 h 274"/>
                <a:gd name="T64" fmla="*/ 710 w 843"/>
                <a:gd name="T65" fmla="*/ 98 h 274"/>
                <a:gd name="T66" fmla="*/ 777 w 843"/>
                <a:gd name="T67" fmla="*/ 57 h 274"/>
                <a:gd name="T68" fmla="*/ 843 w 843"/>
                <a:gd name="T69" fmla="*/ 12 h 274"/>
                <a:gd name="T70" fmla="*/ 843 w 843"/>
                <a:gd name="T71" fmla="*/ 12 h 274"/>
                <a:gd name="T72" fmla="*/ 835 w 843"/>
                <a:gd name="T73" fmla="*/ 0 h 2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43"/>
                <a:gd name="T112" fmla="*/ 0 h 274"/>
                <a:gd name="T113" fmla="*/ 843 w 843"/>
                <a:gd name="T114" fmla="*/ 274 h 27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43" h="274">
                  <a:moveTo>
                    <a:pt x="835" y="0"/>
                  </a:moveTo>
                  <a:lnTo>
                    <a:pt x="835" y="0"/>
                  </a:lnTo>
                  <a:lnTo>
                    <a:pt x="769" y="45"/>
                  </a:lnTo>
                  <a:lnTo>
                    <a:pt x="702" y="86"/>
                  </a:lnTo>
                  <a:lnTo>
                    <a:pt x="637" y="123"/>
                  </a:lnTo>
                  <a:lnTo>
                    <a:pt x="571" y="157"/>
                  </a:lnTo>
                  <a:lnTo>
                    <a:pt x="506" y="184"/>
                  </a:lnTo>
                  <a:lnTo>
                    <a:pt x="443" y="210"/>
                  </a:lnTo>
                  <a:lnTo>
                    <a:pt x="383" y="229"/>
                  </a:lnTo>
                  <a:lnTo>
                    <a:pt x="328" y="245"/>
                  </a:lnTo>
                  <a:lnTo>
                    <a:pt x="273" y="255"/>
                  </a:lnTo>
                  <a:lnTo>
                    <a:pt x="220" y="261"/>
                  </a:lnTo>
                  <a:lnTo>
                    <a:pt x="173" y="263"/>
                  </a:lnTo>
                  <a:lnTo>
                    <a:pt x="130" y="257"/>
                  </a:lnTo>
                  <a:lnTo>
                    <a:pt x="92" y="249"/>
                  </a:lnTo>
                  <a:lnTo>
                    <a:pt x="59" y="235"/>
                  </a:lnTo>
                  <a:lnTo>
                    <a:pt x="32" y="218"/>
                  </a:lnTo>
                  <a:lnTo>
                    <a:pt x="12" y="192"/>
                  </a:lnTo>
                  <a:lnTo>
                    <a:pt x="0" y="200"/>
                  </a:lnTo>
                  <a:lnTo>
                    <a:pt x="24" y="225"/>
                  </a:lnTo>
                  <a:lnTo>
                    <a:pt x="55" y="247"/>
                  </a:lnTo>
                  <a:lnTo>
                    <a:pt x="88" y="261"/>
                  </a:lnTo>
                  <a:lnTo>
                    <a:pt x="130" y="269"/>
                  </a:lnTo>
                  <a:lnTo>
                    <a:pt x="173" y="274"/>
                  </a:lnTo>
                  <a:lnTo>
                    <a:pt x="220" y="272"/>
                  </a:lnTo>
                  <a:lnTo>
                    <a:pt x="273" y="267"/>
                  </a:lnTo>
                  <a:lnTo>
                    <a:pt x="328" y="257"/>
                  </a:lnTo>
                  <a:lnTo>
                    <a:pt x="386" y="241"/>
                  </a:lnTo>
                  <a:lnTo>
                    <a:pt x="447" y="221"/>
                  </a:lnTo>
                  <a:lnTo>
                    <a:pt x="510" y="196"/>
                  </a:lnTo>
                  <a:lnTo>
                    <a:pt x="575" y="169"/>
                  </a:lnTo>
                  <a:lnTo>
                    <a:pt x="641" y="135"/>
                  </a:lnTo>
                  <a:lnTo>
                    <a:pt x="710" y="98"/>
                  </a:lnTo>
                  <a:lnTo>
                    <a:pt x="777" y="57"/>
                  </a:lnTo>
                  <a:lnTo>
                    <a:pt x="843" y="1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8" name="Freeform 13"/>
            <p:cNvSpPr>
              <a:spLocks/>
            </p:cNvSpPr>
            <p:nvPr/>
          </p:nvSpPr>
          <p:spPr bwMode="auto">
            <a:xfrm>
              <a:off x="3150" y="1672"/>
              <a:ext cx="360" cy="800"/>
            </a:xfrm>
            <a:custGeom>
              <a:avLst/>
              <a:gdLst>
                <a:gd name="T0" fmla="*/ 0 w 332"/>
                <a:gd name="T1" fmla="*/ 16 h 800"/>
                <a:gd name="T2" fmla="*/ 0 w 332"/>
                <a:gd name="T3" fmla="*/ 16 h 800"/>
                <a:gd name="T4" fmla="*/ 34 w 332"/>
                <a:gd name="T5" fmla="*/ 18 h 800"/>
                <a:gd name="T6" fmla="*/ 63 w 332"/>
                <a:gd name="T7" fmla="*/ 30 h 800"/>
                <a:gd name="T8" fmla="*/ 93 w 332"/>
                <a:gd name="T9" fmla="*/ 49 h 800"/>
                <a:gd name="T10" fmla="*/ 122 w 332"/>
                <a:gd name="T11" fmla="*/ 75 h 800"/>
                <a:gd name="T12" fmla="*/ 149 w 332"/>
                <a:gd name="T13" fmla="*/ 108 h 800"/>
                <a:gd name="T14" fmla="*/ 175 w 332"/>
                <a:gd name="T15" fmla="*/ 147 h 800"/>
                <a:gd name="T16" fmla="*/ 200 w 332"/>
                <a:gd name="T17" fmla="*/ 190 h 800"/>
                <a:gd name="T18" fmla="*/ 224 w 332"/>
                <a:gd name="T19" fmla="*/ 241 h 800"/>
                <a:gd name="T20" fmla="*/ 243 w 332"/>
                <a:gd name="T21" fmla="*/ 298 h 800"/>
                <a:gd name="T22" fmla="*/ 263 w 332"/>
                <a:gd name="T23" fmla="*/ 359 h 800"/>
                <a:gd name="T24" fmla="*/ 279 w 332"/>
                <a:gd name="T25" fmla="*/ 422 h 800"/>
                <a:gd name="T26" fmla="*/ 292 w 332"/>
                <a:gd name="T27" fmla="*/ 492 h 800"/>
                <a:gd name="T28" fmla="*/ 304 w 332"/>
                <a:gd name="T29" fmla="*/ 565 h 800"/>
                <a:gd name="T30" fmla="*/ 312 w 332"/>
                <a:gd name="T31" fmla="*/ 641 h 800"/>
                <a:gd name="T32" fmla="*/ 316 w 332"/>
                <a:gd name="T33" fmla="*/ 720 h 800"/>
                <a:gd name="T34" fmla="*/ 316 w 332"/>
                <a:gd name="T35" fmla="*/ 800 h 800"/>
                <a:gd name="T36" fmla="*/ 332 w 332"/>
                <a:gd name="T37" fmla="*/ 800 h 800"/>
                <a:gd name="T38" fmla="*/ 328 w 332"/>
                <a:gd name="T39" fmla="*/ 720 h 800"/>
                <a:gd name="T40" fmla="*/ 324 w 332"/>
                <a:gd name="T41" fmla="*/ 641 h 800"/>
                <a:gd name="T42" fmla="*/ 316 w 332"/>
                <a:gd name="T43" fmla="*/ 565 h 800"/>
                <a:gd name="T44" fmla="*/ 304 w 332"/>
                <a:gd name="T45" fmla="*/ 492 h 800"/>
                <a:gd name="T46" fmla="*/ 291 w 332"/>
                <a:gd name="T47" fmla="*/ 422 h 800"/>
                <a:gd name="T48" fmla="*/ 275 w 332"/>
                <a:gd name="T49" fmla="*/ 355 h 800"/>
                <a:gd name="T50" fmla="*/ 255 w 332"/>
                <a:gd name="T51" fmla="*/ 294 h 800"/>
                <a:gd name="T52" fmla="*/ 236 w 332"/>
                <a:gd name="T53" fmla="*/ 237 h 800"/>
                <a:gd name="T54" fmla="*/ 212 w 332"/>
                <a:gd name="T55" fmla="*/ 186 h 800"/>
                <a:gd name="T56" fmla="*/ 187 w 332"/>
                <a:gd name="T57" fmla="*/ 139 h 800"/>
                <a:gd name="T58" fmla="*/ 161 w 332"/>
                <a:gd name="T59" fmla="*/ 100 h 800"/>
                <a:gd name="T60" fmla="*/ 130 w 332"/>
                <a:gd name="T61" fmla="*/ 67 h 800"/>
                <a:gd name="T62" fmla="*/ 100 w 332"/>
                <a:gd name="T63" fmla="*/ 37 h 800"/>
                <a:gd name="T64" fmla="*/ 67 w 332"/>
                <a:gd name="T65" fmla="*/ 18 h 800"/>
                <a:gd name="T66" fmla="*/ 34 w 332"/>
                <a:gd name="T67" fmla="*/ 6 h 800"/>
                <a:gd name="T68" fmla="*/ 0 w 332"/>
                <a:gd name="T69" fmla="*/ 0 h 800"/>
                <a:gd name="T70" fmla="*/ 0 w 332"/>
                <a:gd name="T71" fmla="*/ 0 h 800"/>
                <a:gd name="T72" fmla="*/ 0 w 332"/>
                <a:gd name="T73" fmla="*/ 16 h 8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2"/>
                <a:gd name="T112" fmla="*/ 0 h 800"/>
                <a:gd name="T113" fmla="*/ 332 w 332"/>
                <a:gd name="T114" fmla="*/ 800 h 8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2" h="800">
                  <a:moveTo>
                    <a:pt x="0" y="16"/>
                  </a:moveTo>
                  <a:lnTo>
                    <a:pt x="0" y="16"/>
                  </a:lnTo>
                  <a:lnTo>
                    <a:pt x="34" y="18"/>
                  </a:lnTo>
                  <a:lnTo>
                    <a:pt x="63" y="30"/>
                  </a:lnTo>
                  <a:lnTo>
                    <a:pt x="93" y="49"/>
                  </a:lnTo>
                  <a:lnTo>
                    <a:pt x="122" y="75"/>
                  </a:lnTo>
                  <a:lnTo>
                    <a:pt x="149" y="108"/>
                  </a:lnTo>
                  <a:lnTo>
                    <a:pt x="175" y="147"/>
                  </a:lnTo>
                  <a:lnTo>
                    <a:pt x="200" y="190"/>
                  </a:lnTo>
                  <a:lnTo>
                    <a:pt x="224" y="241"/>
                  </a:lnTo>
                  <a:lnTo>
                    <a:pt x="243" y="298"/>
                  </a:lnTo>
                  <a:lnTo>
                    <a:pt x="263" y="359"/>
                  </a:lnTo>
                  <a:lnTo>
                    <a:pt x="279" y="422"/>
                  </a:lnTo>
                  <a:lnTo>
                    <a:pt x="292" y="492"/>
                  </a:lnTo>
                  <a:lnTo>
                    <a:pt x="304" y="565"/>
                  </a:lnTo>
                  <a:lnTo>
                    <a:pt x="312" y="641"/>
                  </a:lnTo>
                  <a:lnTo>
                    <a:pt x="316" y="720"/>
                  </a:lnTo>
                  <a:lnTo>
                    <a:pt x="316" y="800"/>
                  </a:lnTo>
                  <a:lnTo>
                    <a:pt x="332" y="800"/>
                  </a:lnTo>
                  <a:lnTo>
                    <a:pt x="328" y="720"/>
                  </a:lnTo>
                  <a:lnTo>
                    <a:pt x="324" y="641"/>
                  </a:lnTo>
                  <a:lnTo>
                    <a:pt x="316" y="565"/>
                  </a:lnTo>
                  <a:lnTo>
                    <a:pt x="304" y="492"/>
                  </a:lnTo>
                  <a:lnTo>
                    <a:pt x="291" y="422"/>
                  </a:lnTo>
                  <a:lnTo>
                    <a:pt x="275" y="355"/>
                  </a:lnTo>
                  <a:lnTo>
                    <a:pt x="255" y="294"/>
                  </a:lnTo>
                  <a:lnTo>
                    <a:pt x="236" y="237"/>
                  </a:lnTo>
                  <a:lnTo>
                    <a:pt x="212" y="186"/>
                  </a:lnTo>
                  <a:lnTo>
                    <a:pt x="187" y="139"/>
                  </a:lnTo>
                  <a:lnTo>
                    <a:pt x="161" y="100"/>
                  </a:lnTo>
                  <a:lnTo>
                    <a:pt x="130" y="67"/>
                  </a:lnTo>
                  <a:lnTo>
                    <a:pt x="100" y="37"/>
                  </a:lnTo>
                  <a:lnTo>
                    <a:pt x="67" y="18"/>
                  </a:lnTo>
                  <a:lnTo>
                    <a:pt x="34" y="6"/>
                  </a:lnTo>
                  <a:lnTo>
                    <a:pt x="0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9" name="Freeform 14"/>
            <p:cNvSpPr>
              <a:spLocks/>
            </p:cNvSpPr>
            <p:nvPr/>
          </p:nvSpPr>
          <p:spPr bwMode="auto">
            <a:xfrm>
              <a:off x="2792" y="1672"/>
              <a:ext cx="358" cy="800"/>
            </a:xfrm>
            <a:custGeom>
              <a:avLst/>
              <a:gdLst>
                <a:gd name="T0" fmla="*/ 16 w 331"/>
                <a:gd name="T1" fmla="*/ 800 h 800"/>
                <a:gd name="T2" fmla="*/ 16 w 331"/>
                <a:gd name="T3" fmla="*/ 800 h 800"/>
                <a:gd name="T4" fmla="*/ 16 w 331"/>
                <a:gd name="T5" fmla="*/ 720 h 800"/>
                <a:gd name="T6" fmla="*/ 20 w 331"/>
                <a:gd name="T7" fmla="*/ 641 h 800"/>
                <a:gd name="T8" fmla="*/ 27 w 331"/>
                <a:gd name="T9" fmla="*/ 565 h 800"/>
                <a:gd name="T10" fmla="*/ 39 w 331"/>
                <a:gd name="T11" fmla="*/ 492 h 800"/>
                <a:gd name="T12" fmla="*/ 53 w 331"/>
                <a:gd name="T13" fmla="*/ 422 h 800"/>
                <a:gd name="T14" fmla="*/ 69 w 331"/>
                <a:gd name="T15" fmla="*/ 359 h 800"/>
                <a:gd name="T16" fmla="*/ 88 w 331"/>
                <a:gd name="T17" fmla="*/ 298 h 800"/>
                <a:gd name="T18" fmla="*/ 108 w 331"/>
                <a:gd name="T19" fmla="*/ 241 h 800"/>
                <a:gd name="T20" fmla="*/ 131 w 331"/>
                <a:gd name="T21" fmla="*/ 190 h 800"/>
                <a:gd name="T22" fmla="*/ 157 w 331"/>
                <a:gd name="T23" fmla="*/ 147 h 800"/>
                <a:gd name="T24" fmla="*/ 182 w 331"/>
                <a:gd name="T25" fmla="*/ 108 h 800"/>
                <a:gd name="T26" fmla="*/ 210 w 331"/>
                <a:gd name="T27" fmla="*/ 75 h 800"/>
                <a:gd name="T28" fmla="*/ 239 w 331"/>
                <a:gd name="T29" fmla="*/ 49 h 800"/>
                <a:gd name="T30" fmla="*/ 269 w 331"/>
                <a:gd name="T31" fmla="*/ 30 h 800"/>
                <a:gd name="T32" fmla="*/ 298 w 331"/>
                <a:gd name="T33" fmla="*/ 18 h 800"/>
                <a:gd name="T34" fmla="*/ 331 w 331"/>
                <a:gd name="T35" fmla="*/ 16 h 800"/>
                <a:gd name="T36" fmla="*/ 331 w 331"/>
                <a:gd name="T37" fmla="*/ 0 h 800"/>
                <a:gd name="T38" fmla="*/ 298 w 331"/>
                <a:gd name="T39" fmla="*/ 6 h 800"/>
                <a:gd name="T40" fmla="*/ 265 w 331"/>
                <a:gd name="T41" fmla="*/ 18 h 800"/>
                <a:gd name="T42" fmla="*/ 231 w 331"/>
                <a:gd name="T43" fmla="*/ 37 h 800"/>
                <a:gd name="T44" fmla="*/ 202 w 331"/>
                <a:gd name="T45" fmla="*/ 67 h 800"/>
                <a:gd name="T46" fmla="*/ 171 w 331"/>
                <a:gd name="T47" fmla="*/ 100 h 800"/>
                <a:gd name="T48" fmla="*/ 145 w 331"/>
                <a:gd name="T49" fmla="*/ 139 h 800"/>
                <a:gd name="T50" fmla="*/ 120 w 331"/>
                <a:gd name="T51" fmla="*/ 186 h 800"/>
                <a:gd name="T52" fmla="*/ 96 w 331"/>
                <a:gd name="T53" fmla="*/ 237 h 800"/>
                <a:gd name="T54" fmla="*/ 76 w 331"/>
                <a:gd name="T55" fmla="*/ 294 h 800"/>
                <a:gd name="T56" fmla="*/ 57 w 331"/>
                <a:gd name="T57" fmla="*/ 355 h 800"/>
                <a:gd name="T58" fmla="*/ 41 w 331"/>
                <a:gd name="T59" fmla="*/ 422 h 800"/>
                <a:gd name="T60" fmla="*/ 27 w 331"/>
                <a:gd name="T61" fmla="*/ 492 h 800"/>
                <a:gd name="T62" fmla="*/ 16 w 331"/>
                <a:gd name="T63" fmla="*/ 565 h 800"/>
                <a:gd name="T64" fmla="*/ 8 w 331"/>
                <a:gd name="T65" fmla="*/ 641 h 800"/>
                <a:gd name="T66" fmla="*/ 4 w 331"/>
                <a:gd name="T67" fmla="*/ 720 h 800"/>
                <a:gd name="T68" fmla="*/ 0 w 331"/>
                <a:gd name="T69" fmla="*/ 800 h 800"/>
                <a:gd name="T70" fmla="*/ 0 w 331"/>
                <a:gd name="T71" fmla="*/ 800 h 800"/>
                <a:gd name="T72" fmla="*/ 16 w 331"/>
                <a:gd name="T73" fmla="*/ 800 h 8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1"/>
                <a:gd name="T112" fmla="*/ 0 h 800"/>
                <a:gd name="T113" fmla="*/ 331 w 331"/>
                <a:gd name="T114" fmla="*/ 800 h 8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1" h="800">
                  <a:moveTo>
                    <a:pt x="16" y="800"/>
                  </a:moveTo>
                  <a:lnTo>
                    <a:pt x="16" y="800"/>
                  </a:lnTo>
                  <a:lnTo>
                    <a:pt x="16" y="720"/>
                  </a:lnTo>
                  <a:lnTo>
                    <a:pt x="20" y="641"/>
                  </a:lnTo>
                  <a:lnTo>
                    <a:pt x="27" y="565"/>
                  </a:lnTo>
                  <a:lnTo>
                    <a:pt x="39" y="492"/>
                  </a:lnTo>
                  <a:lnTo>
                    <a:pt x="53" y="422"/>
                  </a:lnTo>
                  <a:lnTo>
                    <a:pt x="69" y="359"/>
                  </a:lnTo>
                  <a:lnTo>
                    <a:pt x="88" y="298"/>
                  </a:lnTo>
                  <a:lnTo>
                    <a:pt x="108" y="241"/>
                  </a:lnTo>
                  <a:lnTo>
                    <a:pt x="131" y="190"/>
                  </a:lnTo>
                  <a:lnTo>
                    <a:pt x="157" y="147"/>
                  </a:lnTo>
                  <a:lnTo>
                    <a:pt x="182" y="108"/>
                  </a:lnTo>
                  <a:lnTo>
                    <a:pt x="210" y="75"/>
                  </a:lnTo>
                  <a:lnTo>
                    <a:pt x="239" y="49"/>
                  </a:lnTo>
                  <a:lnTo>
                    <a:pt x="269" y="30"/>
                  </a:lnTo>
                  <a:lnTo>
                    <a:pt x="298" y="18"/>
                  </a:lnTo>
                  <a:lnTo>
                    <a:pt x="331" y="16"/>
                  </a:lnTo>
                  <a:lnTo>
                    <a:pt x="331" y="0"/>
                  </a:lnTo>
                  <a:lnTo>
                    <a:pt x="298" y="6"/>
                  </a:lnTo>
                  <a:lnTo>
                    <a:pt x="265" y="18"/>
                  </a:lnTo>
                  <a:lnTo>
                    <a:pt x="231" y="37"/>
                  </a:lnTo>
                  <a:lnTo>
                    <a:pt x="202" y="67"/>
                  </a:lnTo>
                  <a:lnTo>
                    <a:pt x="171" y="100"/>
                  </a:lnTo>
                  <a:lnTo>
                    <a:pt x="145" y="139"/>
                  </a:lnTo>
                  <a:lnTo>
                    <a:pt x="120" y="186"/>
                  </a:lnTo>
                  <a:lnTo>
                    <a:pt x="96" y="237"/>
                  </a:lnTo>
                  <a:lnTo>
                    <a:pt x="76" y="294"/>
                  </a:lnTo>
                  <a:lnTo>
                    <a:pt x="57" y="355"/>
                  </a:lnTo>
                  <a:lnTo>
                    <a:pt x="41" y="422"/>
                  </a:lnTo>
                  <a:lnTo>
                    <a:pt x="27" y="492"/>
                  </a:lnTo>
                  <a:lnTo>
                    <a:pt x="16" y="565"/>
                  </a:lnTo>
                  <a:lnTo>
                    <a:pt x="8" y="641"/>
                  </a:lnTo>
                  <a:lnTo>
                    <a:pt x="4" y="720"/>
                  </a:lnTo>
                  <a:lnTo>
                    <a:pt x="0" y="800"/>
                  </a:lnTo>
                  <a:lnTo>
                    <a:pt x="16" y="8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0" name="Freeform 15"/>
            <p:cNvSpPr>
              <a:spLocks/>
            </p:cNvSpPr>
            <p:nvPr/>
          </p:nvSpPr>
          <p:spPr bwMode="auto">
            <a:xfrm>
              <a:off x="2792" y="2472"/>
              <a:ext cx="358" cy="800"/>
            </a:xfrm>
            <a:custGeom>
              <a:avLst/>
              <a:gdLst>
                <a:gd name="T0" fmla="*/ 331 w 331"/>
                <a:gd name="T1" fmla="*/ 784 h 800"/>
                <a:gd name="T2" fmla="*/ 331 w 331"/>
                <a:gd name="T3" fmla="*/ 784 h 800"/>
                <a:gd name="T4" fmla="*/ 298 w 331"/>
                <a:gd name="T5" fmla="*/ 782 h 800"/>
                <a:gd name="T6" fmla="*/ 269 w 331"/>
                <a:gd name="T7" fmla="*/ 770 h 800"/>
                <a:gd name="T8" fmla="*/ 239 w 331"/>
                <a:gd name="T9" fmla="*/ 751 h 800"/>
                <a:gd name="T10" fmla="*/ 210 w 331"/>
                <a:gd name="T11" fmla="*/ 725 h 800"/>
                <a:gd name="T12" fmla="*/ 182 w 331"/>
                <a:gd name="T13" fmla="*/ 692 h 800"/>
                <a:gd name="T14" fmla="*/ 157 w 331"/>
                <a:gd name="T15" fmla="*/ 653 h 800"/>
                <a:gd name="T16" fmla="*/ 131 w 331"/>
                <a:gd name="T17" fmla="*/ 608 h 800"/>
                <a:gd name="T18" fmla="*/ 108 w 331"/>
                <a:gd name="T19" fmla="*/ 557 h 800"/>
                <a:gd name="T20" fmla="*/ 88 w 331"/>
                <a:gd name="T21" fmla="*/ 502 h 800"/>
                <a:gd name="T22" fmla="*/ 69 w 331"/>
                <a:gd name="T23" fmla="*/ 439 h 800"/>
                <a:gd name="T24" fmla="*/ 53 w 331"/>
                <a:gd name="T25" fmla="*/ 376 h 800"/>
                <a:gd name="T26" fmla="*/ 39 w 331"/>
                <a:gd name="T27" fmla="*/ 308 h 800"/>
                <a:gd name="T28" fmla="*/ 27 w 331"/>
                <a:gd name="T29" fmla="*/ 235 h 800"/>
                <a:gd name="T30" fmla="*/ 20 w 331"/>
                <a:gd name="T31" fmla="*/ 159 h 800"/>
                <a:gd name="T32" fmla="*/ 16 w 331"/>
                <a:gd name="T33" fmla="*/ 80 h 800"/>
                <a:gd name="T34" fmla="*/ 16 w 331"/>
                <a:gd name="T35" fmla="*/ 0 h 800"/>
                <a:gd name="T36" fmla="*/ 0 w 331"/>
                <a:gd name="T37" fmla="*/ 0 h 800"/>
                <a:gd name="T38" fmla="*/ 4 w 331"/>
                <a:gd name="T39" fmla="*/ 80 h 800"/>
                <a:gd name="T40" fmla="*/ 8 w 331"/>
                <a:gd name="T41" fmla="*/ 159 h 800"/>
                <a:gd name="T42" fmla="*/ 16 w 331"/>
                <a:gd name="T43" fmla="*/ 235 h 800"/>
                <a:gd name="T44" fmla="*/ 27 w 331"/>
                <a:gd name="T45" fmla="*/ 308 h 800"/>
                <a:gd name="T46" fmla="*/ 41 w 331"/>
                <a:gd name="T47" fmla="*/ 376 h 800"/>
                <a:gd name="T48" fmla="*/ 57 w 331"/>
                <a:gd name="T49" fmla="*/ 443 h 800"/>
                <a:gd name="T50" fmla="*/ 76 w 331"/>
                <a:gd name="T51" fmla="*/ 506 h 800"/>
                <a:gd name="T52" fmla="*/ 96 w 331"/>
                <a:gd name="T53" fmla="*/ 561 h 800"/>
                <a:gd name="T54" fmla="*/ 120 w 331"/>
                <a:gd name="T55" fmla="*/ 612 h 800"/>
                <a:gd name="T56" fmla="*/ 145 w 331"/>
                <a:gd name="T57" fmla="*/ 661 h 800"/>
                <a:gd name="T58" fmla="*/ 171 w 331"/>
                <a:gd name="T59" fmla="*/ 700 h 800"/>
                <a:gd name="T60" fmla="*/ 202 w 331"/>
                <a:gd name="T61" fmla="*/ 733 h 800"/>
                <a:gd name="T62" fmla="*/ 231 w 331"/>
                <a:gd name="T63" fmla="*/ 763 h 800"/>
                <a:gd name="T64" fmla="*/ 265 w 331"/>
                <a:gd name="T65" fmla="*/ 782 h 800"/>
                <a:gd name="T66" fmla="*/ 298 w 331"/>
                <a:gd name="T67" fmla="*/ 794 h 800"/>
                <a:gd name="T68" fmla="*/ 331 w 331"/>
                <a:gd name="T69" fmla="*/ 800 h 800"/>
                <a:gd name="T70" fmla="*/ 331 w 331"/>
                <a:gd name="T71" fmla="*/ 800 h 800"/>
                <a:gd name="T72" fmla="*/ 331 w 331"/>
                <a:gd name="T73" fmla="*/ 784 h 8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1"/>
                <a:gd name="T112" fmla="*/ 0 h 800"/>
                <a:gd name="T113" fmla="*/ 331 w 331"/>
                <a:gd name="T114" fmla="*/ 800 h 8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1" h="800">
                  <a:moveTo>
                    <a:pt x="331" y="784"/>
                  </a:moveTo>
                  <a:lnTo>
                    <a:pt x="331" y="784"/>
                  </a:lnTo>
                  <a:lnTo>
                    <a:pt x="298" y="782"/>
                  </a:lnTo>
                  <a:lnTo>
                    <a:pt x="269" y="770"/>
                  </a:lnTo>
                  <a:lnTo>
                    <a:pt x="239" y="751"/>
                  </a:lnTo>
                  <a:lnTo>
                    <a:pt x="210" y="725"/>
                  </a:lnTo>
                  <a:lnTo>
                    <a:pt x="182" y="692"/>
                  </a:lnTo>
                  <a:lnTo>
                    <a:pt x="157" y="653"/>
                  </a:lnTo>
                  <a:lnTo>
                    <a:pt x="131" y="608"/>
                  </a:lnTo>
                  <a:lnTo>
                    <a:pt x="108" y="557"/>
                  </a:lnTo>
                  <a:lnTo>
                    <a:pt x="88" y="502"/>
                  </a:lnTo>
                  <a:lnTo>
                    <a:pt x="69" y="439"/>
                  </a:lnTo>
                  <a:lnTo>
                    <a:pt x="53" y="376"/>
                  </a:lnTo>
                  <a:lnTo>
                    <a:pt x="39" y="308"/>
                  </a:lnTo>
                  <a:lnTo>
                    <a:pt x="27" y="235"/>
                  </a:lnTo>
                  <a:lnTo>
                    <a:pt x="20" y="159"/>
                  </a:lnTo>
                  <a:lnTo>
                    <a:pt x="16" y="8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4" y="80"/>
                  </a:lnTo>
                  <a:lnTo>
                    <a:pt x="8" y="159"/>
                  </a:lnTo>
                  <a:lnTo>
                    <a:pt x="16" y="235"/>
                  </a:lnTo>
                  <a:lnTo>
                    <a:pt x="27" y="308"/>
                  </a:lnTo>
                  <a:lnTo>
                    <a:pt x="41" y="376"/>
                  </a:lnTo>
                  <a:lnTo>
                    <a:pt x="57" y="443"/>
                  </a:lnTo>
                  <a:lnTo>
                    <a:pt x="76" y="506"/>
                  </a:lnTo>
                  <a:lnTo>
                    <a:pt x="96" y="561"/>
                  </a:lnTo>
                  <a:lnTo>
                    <a:pt x="120" y="612"/>
                  </a:lnTo>
                  <a:lnTo>
                    <a:pt x="145" y="661"/>
                  </a:lnTo>
                  <a:lnTo>
                    <a:pt x="171" y="700"/>
                  </a:lnTo>
                  <a:lnTo>
                    <a:pt x="202" y="733"/>
                  </a:lnTo>
                  <a:lnTo>
                    <a:pt x="231" y="763"/>
                  </a:lnTo>
                  <a:lnTo>
                    <a:pt x="265" y="782"/>
                  </a:lnTo>
                  <a:lnTo>
                    <a:pt x="298" y="794"/>
                  </a:lnTo>
                  <a:lnTo>
                    <a:pt x="331" y="800"/>
                  </a:lnTo>
                  <a:lnTo>
                    <a:pt x="331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1" name="Freeform 16"/>
            <p:cNvSpPr>
              <a:spLocks/>
            </p:cNvSpPr>
            <p:nvPr/>
          </p:nvSpPr>
          <p:spPr bwMode="auto">
            <a:xfrm>
              <a:off x="3150" y="2472"/>
              <a:ext cx="360" cy="800"/>
            </a:xfrm>
            <a:custGeom>
              <a:avLst/>
              <a:gdLst>
                <a:gd name="T0" fmla="*/ 316 w 332"/>
                <a:gd name="T1" fmla="*/ 0 h 800"/>
                <a:gd name="T2" fmla="*/ 316 w 332"/>
                <a:gd name="T3" fmla="*/ 0 h 800"/>
                <a:gd name="T4" fmla="*/ 316 w 332"/>
                <a:gd name="T5" fmla="*/ 80 h 800"/>
                <a:gd name="T6" fmla="*/ 312 w 332"/>
                <a:gd name="T7" fmla="*/ 159 h 800"/>
                <a:gd name="T8" fmla="*/ 304 w 332"/>
                <a:gd name="T9" fmla="*/ 235 h 800"/>
                <a:gd name="T10" fmla="*/ 292 w 332"/>
                <a:gd name="T11" fmla="*/ 308 h 800"/>
                <a:gd name="T12" fmla="*/ 279 w 332"/>
                <a:gd name="T13" fmla="*/ 376 h 800"/>
                <a:gd name="T14" fmla="*/ 263 w 332"/>
                <a:gd name="T15" fmla="*/ 439 h 800"/>
                <a:gd name="T16" fmla="*/ 243 w 332"/>
                <a:gd name="T17" fmla="*/ 502 h 800"/>
                <a:gd name="T18" fmla="*/ 224 w 332"/>
                <a:gd name="T19" fmla="*/ 557 h 800"/>
                <a:gd name="T20" fmla="*/ 200 w 332"/>
                <a:gd name="T21" fmla="*/ 608 h 800"/>
                <a:gd name="T22" fmla="*/ 175 w 332"/>
                <a:gd name="T23" fmla="*/ 653 h 800"/>
                <a:gd name="T24" fmla="*/ 149 w 332"/>
                <a:gd name="T25" fmla="*/ 692 h 800"/>
                <a:gd name="T26" fmla="*/ 122 w 332"/>
                <a:gd name="T27" fmla="*/ 725 h 800"/>
                <a:gd name="T28" fmla="*/ 93 w 332"/>
                <a:gd name="T29" fmla="*/ 751 h 800"/>
                <a:gd name="T30" fmla="*/ 63 w 332"/>
                <a:gd name="T31" fmla="*/ 770 h 800"/>
                <a:gd name="T32" fmla="*/ 34 w 332"/>
                <a:gd name="T33" fmla="*/ 782 h 800"/>
                <a:gd name="T34" fmla="*/ 0 w 332"/>
                <a:gd name="T35" fmla="*/ 784 h 800"/>
                <a:gd name="T36" fmla="*/ 0 w 332"/>
                <a:gd name="T37" fmla="*/ 800 h 800"/>
                <a:gd name="T38" fmla="*/ 34 w 332"/>
                <a:gd name="T39" fmla="*/ 794 h 800"/>
                <a:gd name="T40" fmla="*/ 67 w 332"/>
                <a:gd name="T41" fmla="*/ 782 h 800"/>
                <a:gd name="T42" fmla="*/ 100 w 332"/>
                <a:gd name="T43" fmla="*/ 763 h 800"/>
                <a:gd name="T44" fmla="*/ 130 w 332"/>
                <a:gd name="T45" fmla="*/ 733 h 800"/>
                <a:gd name="T46" fmla="*/ 161 w 332"/>
                <a:gd name="T47" fmla="*/ 700 h 800"/>
                <a:gd name="T48" fmla="*/ 187 w 332"/>
                <a:gd name="T49" fmla="*/ 661 h 800"/>
                <a:gd name="T50" fmla="*/ 212 w 332"/>
                <a:gd name="T51" fmla="*/ 612 h 800"/>
                <a:gd name="T52" fmla="*/ 236 w 332"/>
                <a:gd name="T53" fmla="*/ 561 h 800"/>
                <a:gd name="T54" fmla="*/ 255 w 332"/>
                <a:gd name="T55" fmla="*/ 506 h 800"/>
                <a:gd name="T56" fmla="*/ 275 w 332"/>
                <a:gd name="T57" fmla="*/ 443 h 800"/>
                <a:gd name="T58" fmla="*/ 291 w 332"/>
                <a:gd name="T59" fmla="*/ 376 h 800"/>
                <a:gd name="T60" fmla="*/ 304 w 332"/>
                <a:gd name="T61" fmla="*/ 308 h 800"/>
                <a:gd name="T62" fmla="*/ 316 w 332"/>
                <a:gd name="T63" fmla="*/ 235 h 800"/>
                <a:gd name="T64" fmla="*/ 324 w 332"/>
                <a:gd name="T65" fmla="*/ 159 h 800"/>
                <a:gd name="T66" fmla="*/ 328 w 332"/>
                <a:gd name="T67" fmla="*/ 80 h 800"/>
                <a:gd name="T68" fmla="*/ 332 w 332"/>
                <a:gd name="T69" fmla="*/ 0 h 800"/>
                <a:gd name="T70" fmla="*/ 332 w 332"/>
                <a:gd name="T71" fmla="*/ 0 h 800"/>
                <a:gd name="T72" fmla="*/ 316 w 332"/>
                <a:gd name="T73" fmla="*/ 0 h 8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2"/>
                <a:gd name="T112" fmla="*/ 0 h 800"/>
                <a:gd name="T113" fmla="*/ 332 w 332"/>
                <a:gd name="T114" fmla="*/ 800 h 8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2" h="800">
                  <a:moveTo>
                    <a:pt x="316" y="0"/>
                  </a:moveTo>
                  <a:lnTo>
                    <a:pt x="316" y="0"/>
                  </a:lnTo>
                  <a:lnTo>
                    <a:pt x="316" y="80"/>
                  </a:lnTo>
                  <a:lnTo>
                    <a:pt x="312" y="159"/>
                  </a:lnTo>
                  <a:lnTo>
                    <a:pt x="304" y="235"/>
                  </a:lnTo>
                  <a:lnTo>
                    <a:pt x="292" y="308"/>
                  </a:lnTo>
                  <a:lnTo>
                    <a:pt x="279" y="376"/>
                  </a:lnTo>
                  <a:lnTo>
                    <a:pt x="263" y="439"/>
                  </a:lnTo>
                  <a:lnTo>
                    <a:pt x="243" y="502"/>
                  </a:lnTo>
                  <a:lnTo>
                    <a:pt x="224" y="557"/>
                  </a:lnTo>
                  <a:lnTo>
                    <a:pt x="200" y="608"/>
                  </a:lnTo>
                  <a:lnTo>
                    <a:pt x="175" y="653"/>
                  </a:lnTo>
                  <a:lnTo>
                    <a:pt x="149" y="692"/>
                  </a:lnTo>
                  <a:lnTo>
                    <a:pt x="122" y="725"/>
                  </a:lnTo>
                  <a:lnTo>
                    <a:pt x="93" y="751"/>
                  </a:lnTo>
                  <a:lnTo>
                    <a:pt x="63" y="770"/>
                  </a:lnTo>
                  <a:lnTo>
                    <a:pt x="34" y="782"/>
                  </a:lnTo>
                  <a:lnTo>
                    <a:pt x="0" y="784"/>
                  </a:lnTo>
                  <a:lnTo>
                    <a:pt x="0" y="800"/>
                  </a:lnTo>
                  <a:lnTo>
                    <a:pt x="34" y="794"/>
                  </a:lnTo>
                  <a:lnTo>
                    <a:pt x="67" y="782"/>
                  </a:lnTo>
                  <a:lnTo>
                    <a:pt x="100" y="763"/>
                  </a:lnTo>
                  <a:lnTo>
                    <a:pt x="130" y="733"/>
                  </a:lnTo>
                  <a:lnTo>
                    <a:pt x="161" y="700"/>
                  </a:lnTo>
                  <a:lnTo>
                    <a:pt x="187" y="661"/>
                  </a:lnTo>
                  <a:lnTo>
                    <a:pt x="212" y="612"/>
                  </a:lnTo>
                  <a:lnTo>
                    <a:pt x="236" y="561"/>
                  </a:lnTo>
                  <a:lnTo>
                    <a:pt x="255" y="506"/>
                  </a:lnTo>
                  <a:lnTo>
                    <a:pt x="275" y="443"/>
                  </a:lnTo>
                  <a:lnTo>
                    <a:pt x="291" y="376"/>
                  </a:lnTo>
                  <a:lnTo>
                    <a:pt x="304" y="308"/>
                  </a:lnTo>
                  <a:lnTo>
                    <a:pt x="316" y="235"/>
                  </a:lnTo>
                  <a:lnTo>
                    <a:pt x="324" y="159"/>
                  </a:lnTo>
                  <a:lnTo>
                    <a:pt x="328" y="80"/>
                  </a:lnTo>
                  <a:lnTo>
                    <a:pt x="332" y="0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2" name="Freeform 17"/>
            <p:cNvSpPr>
              <a:spLocks/>
            </p:cNvSpPr>
            <p:nvPr/>
          </p:nvSpPr>
          <p:spPr bwMode="auto">
            <a:xfrm>
              <a:off x="2382" y="2005"/>
              <a:ext cx="542" cy="730"/>
            </a:xfrm>
            <a:custGeom>
              <a:avLst/>
              <a:gdLst>
                <a:gd name="T0" fmla="*/ 27 w 500"/>
                <a:gd name="T1" fmla="*/ 0 h 730"/>
                <a:gd name="T2" fmla="*/ 27 w 500"/>
                <a:gd name="T3" fmla="*/ 0 h 730"/>
                <a:gd name="T4" fmla="*/ 11 w 500"/>
                <a:gd name="T5" fmla="*/ 32 h 730"/>
                <a:gd name="T6" fmla="*/ 4 w 500"/>
                <a:gd name="T7" fmla="*/ 67 h 730"/>
                <a:gd name="T8" fmla="*/ 0 w 500"/>
                <a:gd name="T9" fmla="*/ 102 h 730"/>
                <a:gd name="T10" fmla="*/ 6 w 500"/>
                <a:gd name="T11" fmla="*/ 144 h 730"/>
                <a:gd name="T12" fmla="*/ 17 w 500"/>
                <a:gd name="T13" fmla="*/ 187 h 730"/>
                <a:gd name="T14" fmla="*/ 35 w 500"/>
                <a:gd name="T15" fmla="*/ 232 h 730"/>
                <a:gd name="T16" fmla="*/ 56 w 500"/>
                <a:gd name="T17" fmla="*/ 279 h 730"/>
                <a:gd name="T18" fmla="*/ 86 w 500"/>
                <a:gd name="T19" fmla="*/ 328 h 730"/>
                <a:gd name="T20" fmla="*/ 119 w 500"/>
                <a:gd name="T21" fmla="*/ 377 h 730"/>
                <a:gd name="T22" fmla="*/ 158 w 500"/>
                <a:gd name="T23" fmla="*/ 428 h 730"/>
                <a:gd name="T24" fmla="*/ 205 w 500"/>
                <a:gd name="T25" fmla="*/ 479 h 730"/>
                <a:gd name="T26" fmla="*/ 255 w 500"/>
                <a:gd name="T27" fmla="*/ 530 h 730"/>
                <a:gd name="T28" fmla="*/ 307 w 500"/>
                <a:gd name="T29" fmla="*/ 581 h 730"/>
                <a:gd name="T30" fmla="*/ 364 w 500"/>
                <a:gd name="T31" fmla="*/ 634 h 730"/>
                <a:gd name="T32" fmla="*/ 427 w 500"/>
                <a:gd name="T33" fmla="*/ 683 h 730"/>
                <a:gd name="T34" fmla="*/ 492 w 500"/>
                <a:gd name="T35" fmla="*/ 730 h 730"/>
                <a:gd name="T36" fmla="*/ 500 w 500"/>
                <a:gd name="T37" fmla="*/ 718 h 730"/>
                <a:gd name="T38" fmla="*/ 435 w 500"/>
                <a:gd name="T39" fmla="*/ 671 h 730"/>
                <a:gd name="T40" fmla="*/ 372 w 500"/>
                <a:gd name="T41" fmla="*/ 622 h 730"/>
                <a:gd name="T42" fmla="*/ 315 w 500"/>
                <a:gd name="T43" fmla="*/ 573 h 730"/>
                <a:gd name="T44" fmla="*/ 262 w 500"/>
                <a:gd name="T45" fmla="*/ 522 h 730"/>
                <a:gd name="T46" fmla="*/ 213 w 500"/>
                <a:gd name="T47" fmla="*/ 471 h 730"/>
                <a:gd name="T48" fmla="*/ 170 w 500"/>
                <a:gd name="T49" fmla="*/ 420 h 730"/>
                <a:gd name="T50" fmla="*/ 131 w 500"/>
                <a:gd name="T51" fmla="*/ 369 h 730"/>
                <a:gd name="T52" fmla="*/ 98 w 500"/>
                <a:gd name="T53" fmla="*/ 320 h 730"/>
                <a:gd name="T54" fmla="*/ 68 w 500"/>
                <a:gd name="T55" fmla="*/ 275 h 730"/>
                <a:gd name="T56" fmla="*/ 47 w 500"/>
                <a:gd name="T57" fmla="*/ 228 h 730"/>
                <a:gd name="T58" fmla="*/ 29 w 500"/>
                <a:gd name="T59" fmla="*/ 183 h 730"/>
                <a:gd name="T60" fmla="*/ 17 w 500"/>
                <a:gd name="T61" fmla="*/ 144 h 730"/>
                <a:gd name="T62" fmla="*/ 15 w 500"/>
                <a:gd name="T63" fmla="*/ 102 h 730"/>
                <a:gd name="T64" fmla="*/ 15 w 500"/>
                <a:gd name="T65" fmla="*/ 67 h 730"/>
                <a:gd name="T66" fmla="*/ 23 w 500"/>
                <a:gd name="T67" fmla="*/ 36 h 730"/>
                <a:gd name="T68" fmla="*/ 39 w 500"/>
                <a:gd name="T69" fmla="*/ 8 h 730"/>
                <a:gd name="T70" fmla="*/ 39 w 500"/>
                <a:gd name="T71" fmla="*/ 8 h 730"/>
                <a:gd name="T72" fmla="*/ 27 w 500"/>
                <a:gd name="T73" fmla="*/ 0 h 7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00"/>
                <a:gd name="T112" fmla="*/ 0 h 730"/>
                <a:gd name="T113" fmla="*/ 500 w 500"/>
                <a:gd name="T114" fmla="*/ 730 h 7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00" h="730">
                  <a:moveTo>
                    <a:pt x="27" y="0"/>
                  </a:moveTo>
                  <a:lnTo>
                    <a:pt x="27" y="0"/>
                  </a:lnTo>
                  <a:lnTo>
                    <a:pt x="11" y="32"/>
                  </a:lnTo>
                  <a:lnTo>
                    <a:pt x="4" y="67"/>
                  </a:lnTo>
                  <a:lnTo>
                    <a:pt x="0" y="102"/>
                  </a:lnTo>
                  <a:lnTo>
                    <a:pt x="6" y="144"/>
                  </a:lnTo>
                  <a:lnTo>
                    <a:pt x="17" y="187"/>
                  </a:lnTo>
                  <a:lnTo>
                    <a:pt x="35" y="232"/>
                  </a:lnTo>
                  <a:lnTo>
                    <a:pt x="56" y="279"/>
                  </a:lnTo>
                  <a:lnTo>
                    <a:pt x="86" y="328"/>
                  </a:lnTo>
                  <a:lnTo>
                    <a:pt x="119" y="377"/>
                  </a:lnTo>
                  <a:lnTo>
                    <a:pt x="158" y="428"/>
                  </a:lnTo>
                  <a:lnTo>
                    <a:pt x="205" y="479"/>
                  </a:lnTo>
                  <a:lnTo>
                    <a:pt x="255" y="530"/>
                  </a:lnTo>
                  <a:lnTo>
                    <a:pt x="307" y="581"/>
                  </a:lnTo>
                  <a:lnTo>
                    <a:pt x="364" y="634"/>
                  </a:lnTo>
                  <a:lnTo>
                    <a:pt x="427" y="683"/>
                  </a:lnTo>
                  <a:lnTo>
                    <a:pt x="492" y="730"/>
                  </a:lnTo>
                  <a:lnTo>
                    <a:pt x="500" y="718"/>
                  </a:lnTo>
                  <a:lnTo>
                    <a:pt x="435" y="671"/>
                  </a:lnTo>
                  <a:lnTo>
                    <a:pt x="372" y="622"/>
                  </a:lnTo>
                  <a:lnTo>
                    <a:pt x="315" y="573"/>
                  </a:lnTo>
                  <a:lnTo>
                    <a:pt x="262" y="522"/>
                  </a:lnTo>
                  <a:lnTo>
                    <a:pt x="213" y="471"/>
                  </a:lnTo>
                  <a:lnTo>
                    <a:pt x="170" y="420"/>
                  </a:lnTo>
                  <a:lnTo>
                    <a:pt x="131" y="369"/>
                  </a:lnTo>
                  <a:lnTo>
                    <a:pt x="98" y="320"/>
                  </a:lnTo>
                  <a:lnTo>
                    <a:pt x="68" y="275"/>
                  </a:lnTo>
                  <a:lnTo>
                    <a:pt x="47" y="228"/>
                  </a:lnTo>
                  <a:lnTo>
                    <a:pt x="29" y="183"/>
                  </a:lnTo>
                  <a:lnTo>
                    <a:pt x="17" y="144"/>
                  </a:lnTo>
                  <a:lnTo>
                    <a:pt x="15" y="102"/>
                  </a:lnTo>
                  <a:lnTo>
                    <a:pt x="15" y="67"/>
                  </a:lnTo>
                  <a:lnTo>
                    <a:pt x="23" y="36"/>
                  </a:lnTo>
                  <a:lnTo>
                    <a:pt x="39" y="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3" name="Freeform 18"/>
            <p:cNvSpPr>
              <a:spLocks/>
            </p:cNvSpPr>
            <p:nvPr/>
          </p:nvSpPr>
          <p:spPr bwMode="auto">
            <a:xfrm>
              <a:off x="2412" y="1929"/>
              <a:ext cx="915" cy="276"/>
            </a:xfrm>
            <a:custGeom>
              <a:avLst/>
              <a:gdLst>
                <a:gd name="T0" fmla="*/ 845 w 845"/>
                <a:gd name="T1" fmla="*/ 265 h 276"/>
                <a:gd name="T2" fmla="*/ 845 w 845"/>
                <a:gd name="T3" fmla="*/ 265 h 276"/>
                <a:gd name="T4" fmla="*/ 778 w 845"/>
                <a:gd name="T5" fmla="*/ 220 h 276"/>
                <a:gd name="T6" fmla="*/ 712 w 845"/>
                <a:gd name="T7" fmla="*/ 178 h 276"/>
                <a:gd name="T8" fmla="*/ 643 w 845"/>
                <a:gd name="T9" fmla="*/ 141 h 276"/>
                <a:gd name="T10" fmla="*/ 576 w 845"/>
                <a:gd name="T11" fmla="*/ 108 h 276"/>
                <a:gd name="T12" fmla="*/ 512 w 845"/>
                <a:gd name="T13" fmla="*/ 78 h 276"/>
                <a:gd name="T14" fmla="*/ 449 w 845"/>
                <a:gd name="T15" fmla="*/ 55 h 276"/>
                <a:gd name="T16" fmla="*/ 388 w 845"/>
                <a:gd name="T17" fmla="*/ 35 h 276"/>
                <a:gd name="T18" fmla="*/ 329 w 845"/>
                <a:gd name="T19" fmla="*/ 20 h 276"/>
                <a:gd name="T20" fmla="*/ 273 w 845"/>
                <a:gd name="T21" fmla="*/ 10 h 276"/>
                <a:gd name="T22" fmla="*/ 222 w 845"/>
                <a:gd name="T23" fmla="*/ 4 h 276"/>
                <a:gd name="T24" fmla="*/ 175 w 845"/>
                <a:gd name="T25" fmla="*/ 0 h 276"/>
                <a:gd name="T26" fmla="*/ 129 w 845"/>
                <a:gd name="T27" fmla="*/ 6 h 276"/>
                <a:gd name="T28" fmla="*/ 88 w 845"/>
                <a:gd name="T29" fmla="*/ 16 h 276"/>
                <a:gd name="T30" fmla="*/ 55 w 845"/>
                <a:gd name="T31" fmla="*/ 29 h 276"/>
                <a:gd name="T32" fmla="*/ 26 w 845"/>
                <a:gd name="T33" fmla="*/ 51 h 276"/>
                <a:gd name="T34" fmla="*/ 0 w 845"/>
                <a:gd name="T35" fmla="*/ 76 h 276"/>
                <a:gd name="T36" fmla="*/ 12 w 845"/>
                <a:gd name="T37" fmla="*/ 84 h 276"/>
                <a:gd name="T38" fmla="*/ 33 w 845"/>
                <a:gd name="T39" fmla="*/ 59 h 276"/>
                <a:gd name="T40" fmla="*/ 59 w 845"/>
                <a:gd name="T41" fmla="*/ 41 h 276"/>
                <a:gd name="T42" fmla="*/ 92 w 845"/>
                <a:gd name="T43" fmla="*/ 27 h 276"/>
                <a:gd name="T44" fmla="*/ 129 w 845"/>
                <a:gd name="T45" fmla="*/ 18 h 276"/>
                <a:gd name="T46" fmla="*/ 175 w 845"/>
                <a:gd name="T47" fmla="*/ 16 h 276"/>
                <a:gd name="T48" fmla="*/ 222 w 845"/>
                <a:gd name="T49" fmla="*/ 16 h 276"/>
                <a:gd name="T50" fmla="*/ 273 w 845"/>
                <a:gd name="T51" fmla="*/ 22 h 276"/>
                <a:gd name="T52" fmla="*/ 329 w 845"/>
                <a:gd name="T53" fmla="*/ 31 h 276"/>
                <a:gd name="T54" fmla="*/ 384 w 845"/>
                <a:gd name="T55" fmla="*/ 47 h 276"/>
                <a:gd name="T56" fmla="*/ 445 w 845"/>
                <a:gd name="T57" fmla="*/ 67 h 276"/>
                <a:gd name="T58" fmla="*/ 508 w 845"/>
                <a:gd name="T59" fmla="*/ 90 h 276"/>
                <a:gd name="T60" fmla="*/ 573 w 845"/>
                <a:gd name="T61" fmla="*/ 120 h 276"/>
                <a:gd name="T62" fmla="*/ 639 w 845"/>
                <a:gd name="T63" fmla="*/ 153 h 276"/>
                <a:gd name="T64" fmla="*/ 704 w 845"/>
                <a:gd name="T65" fmla="*/ 190 h 276"/>
                <a:gd name="T66" fmla="*/ 771 w 845"/>
                <a:gd name="T67" fmla="*/ 231 h 276"/>
                <a:gd name="T68" fmla="*/ 837 w 845"/>
                <a:gd name="T69" fmla="*/ 276 h 276"/>
                <a:gd name="T70" fmla="*/ 837 w 845"/>
                <a:gd name="T71" fmla="*/ 276 h 276"/>
                <a:gd name="T72" fmla="*/ 845 w 845"/>
                <a:gd name="T73" fmla="*/ 265 h 2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45"/>
                <a:gd name="T112" fmla="*/ 0 h 276"/>
                <a:gd name="T113" fmla="*/ 845 w 845"/>
                <a:gd name="T114" fmla="*/ 276 h 2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45" h="276">
                  <a:moveTo>
                    <a:pt x="845" y="265"/>
                  </a:moveTo>
                  <a:lnTo>
                    <a:pt x="845" y="265"/>
                  </a:lnTo>
                  <a:lnTo>
                    <a:pt x="778" y="220"/>
                  </a:lnTo>
                  <a:lnTo>
                    <a:pt x="712" y="178"/>
                  </a:lnTo>
                  <a:lnTo>
                    <a:pt x="643" y="141"/>
                  </a:lnTo>
                  <a:lnTo>
                    <a:pt x="576" y="108"/>
                  </a:lnTo>
                  <a:lnTo>
                    <a:pt x="512" y="78"/>
                  </a:lnTo>
                  <a:lnTo>
                    <a:pt x="449" y="55"/>
                  </a:lnTo>
                  <a:lnTo>
                    <a:pt x="388" y="35"/>
                  </a:lnTo>
                  <a:lnTo>
                    <a:pt x="329" y="20"/>
                  </a:lnTo>
                  <a:lnTo>
                    <a:pt x="273" y="10"/>
                  </a:lnTo>
                  <a:lnTo>
                    <a:pt x="222" y="4"/>
                  </a:lnTo>
                  <a:lnTo>
                    <a:pt x="175" y="0"/>
                  </a:lnTo>
                  <a:lnTo>
                    <a:pt x="129" y="6"/>
                  </a:lnTo>
                  <a:lnTo>
                    <a:pt x="88" y="16"/>
                  </a:lnTo>
                  <a:lnTo>
                    <a:pt x="55" y="29"/>
                  </a:lnTo>
                  <a:lnTo>
                    <a:pt x="26" y="51"/>
                  </a:lnTo>
                  <a:lnTo>
                    <a:pt x="0" y="76"/>
                  </a:lnTo>
                  <a:lnTo>
                    <a:pt x="12" y="84"/>
                  </a:lnTo>
                  <a:lnTo>
                    <a:pt x="33" y="59"/>
                  </a:lnTo>
                  <a:lnTo>
                    <a:pt x="59" y="41"/>
                  </a:lnTo>
                  <a:lnTo>
                    <a:pt x="92" y="27"/>
                  </a:lnTo>
                  <a:lnTo>
                    <a:pt x="129" y="18"/>
                  </a:lnTo>
                  <a:lnTo>
                    <a:pt x="175" y="16"/>
                  </a:lnTo>
                  <a:lnTo>
                    <a:pt x="222" y="16"/>
                  </a:lnTo>
                  <a:lnTo>
                    <a:pt x="273" y="22"/>
                  </a:lnTo>
                  <a:lnTo>
                    <a:pt x="329" y="31"/>
                  </a:lnTo>
                  <a:lnTo>
                    <a:pt x="384" y="47"/>
                  </a:lnTo>
                  <a:lnTo>
                    <a:pt x="445" y="67"/>
                  </a:lnTo>
                  <a:lnTo>
                    <a:pt x="508" y="90"/>
                  </a:lnTo>
                  <a:lnTo>
                    <a:pt x="573" y="120"/>
                  </a:lnTo>
                  <a:lnTo>
                    <a:pt x="639" y="153"/>
                  </a:lnTo>
                  <a:lnTo>
                    <a:pt x="704" y="190"/>
                  </a:lnTo>
                  <a:lnTo>
                    <a:pt x="771" y="231"/>
                  </a:lnTo>
                  <a:lnTo>
                    <a:pt x="837" y="276"/>
                  </a:lnTo>
                  <a:lnTo>
                    <a:pt x="845" y="2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4" name="Freeform 19"/>
            <p:cNvSpPr>
              <a:spLocks/>
            </p:cNvSpPr>
            <p:nvPr/>
          </p:nvSpPr>
          <p:spPr bwMode="auto">
            <a:xfrm>
              <a:off x="3318" y="2194"/>
              <a:ext cx="540" cy="729"/>
            </a:xfrm>
            <a:custGeom>
              <a:avLst/>
              <a:gdLst>
                <a:gd name="T0" fmla="*/ 471 w 498"/>
                <a:gd name="T1" fmla="*/ 729 h 729"/>
                <a:gd name="T2" fmla="*/ 471 w 498"/>
                <a:gd name="T3" fmla="*/ 729 h 729"/>
                <a:gd name="T4" fmla="*/ 486 w 498"/>
                <a:gd name="T5" fmla="*/ 698 h 729"/>
                <a:gd name="T6" fmla="*/ 496 w 498"/>
                <a:gd name="T7" fmla="*/ 662 h 729"/>
                <a:gd name="T8" fmla="*/ 498 w 498"/>
                <a:gd name="T9" fmla="*/ 625 h 729"/>
                <a:gd name="T10" fmla="*/ 492 w 498"/>
                <a:gd name="T11" fmla="*/ 586 h 729"/>
                <a:gd name="T12" fmla="*/ 483 w 498"/>
                <a:gd name="T13" fmla="*/ 541 h 729"/>
                <a:gd name="T14" fmla="*/ 465 w 498"/>
                <a:gd name="T15" fmla="*/ 498 h 729"/>
                <a:gd name="T16" fmla="*/ 441 w 498"/>
                <a:gd name="T17" fmla="*/ 451 h 729"/>
                <a:gd name="T18" fmla="*/ 414 w 498"/>
                <a:gd name="T19" fmla="*/ 400 h 729"/>
                <a:gd name="T20" fmla="*/ 379 w 498"/>
                <a:gd name="T21" fmla="*/ 351 h 729"/>
                <a:gd name="T22" fmla="*/ 339 w 498"/>
                <a:gd name="T23" fmla="*/ 302 h 729"/>
                <a:gd name="T24" fmla="*/ 294 w 498"/>
                <a:gd name="T25" fmla="*/ 251 h 729"/>
                <a:gd name="T26" fmla="*/ 245 w 498"/>
                <a:gd name="T27" fmla="*/ 200 h 729"/>
                <a:gd name="T28" fmla="*/ 192 w 498"/>
                <a:gd name="T29" fmla="*/ 149 h 729"/>
                <a:gd name="T30" fmla="*/ 136 w 498"/>
                <a:gd name="T31" fmla="*/ 96 h 729"/>
                <a:gd name="T32" fmla="*/ 73 w 498"/>
                <a:gd name="T33" fmla="*/ 47 h 729"/>
                <a:gd name="T34" fmla="*/ 8 w 498"/>
                <a:gd name="T35" fmla="*/ 0 h 729"/>
                <a:gd name="T36" fmla="*/ 0 w 498"/>
                <a:gd name="T37" fmla="*/ 11 h 729"/>
                <a:gd name="T38" fmla="*/ 65 w 498"/>
                <a:gd name="T39" fmla="*/ 58 h 729"/>
                <a:gd name="T40" fmla="*/ 128 w 498"/>
                <a:gd name="T41" fmla="*/ 107 h 729"/>
                <a:gd name="T42" fmla="*/ 185 w 498"/>
                <a:gd name="T43" fmla="*/ 156 h 729"/>
                <a:gd name="T44" fmla="*/ 237 w 498"/>
                <a:gd name="T45" fmla="*/ 207 h 729"/>
                <a:gd name="T46" fmla="*/ 286 w 498"/>
                <a:gd name="T47" fmla="*/ 258 h 729"/>
                <a:gd name="T48" fmla="*/ 328 w 498"/>
                <a:gd name="T49" fmla="*/ 309 h 729"/>
                <a:gd name="T50" fmla="*/ 367 w 498"/>
                <a:gd name="T51" fmla="*/ 358 h 729"/>
                <a:gd name="T52" fmla="*/ 402 w 498"/>
                <a:gd name="T53" fmla="*/ 407 h 729"/>
                <a:gd name="T54" fmla="*/ 430 w 498"/>
                <a:gd name="T55" fmla="*/ 454 h 729"/>
                <a:gd name="T56" fmla="*/ 453 w 498"/>
                <a:gd name="T57" fmla="*/ 501 h 729"/>
                <a:gd name="T58" fmla="*/ 471 w 498"/>
                <a:gd name="T59" fmla="*/ 545 h 729"/>
                <a:gd name="T60" fmla="*/ 481 w 498"/>
                <a:gd name="T61" fmla="*/ 586 h 729"/>
                <a:gd name="T62" fmla="*/ 486 w 498"/>
                <a:gd name="T63" fmla="*/ 625 h 729"/>
                <a:gd name="T64" fmla="*/ 485 w 498"/>
                <a:gd name="T65" fmla="*/ 662 h 729"/>
                <a:gd name="T66" fmla="*/ 475 w 498"/>
                <a:gd name="T67" fmla="*/ 694 h 729"/>
                <a:gd name="T68" fmla="*/ 459 w 498"/>
                <a:gd name="T69" fmla="*/ 721 h 729"/>
                <a:gd name="T70" fmla="*/ 459 w 498"/>
                <a:gd name="T71" fmla="*/ 721 h 729"/>
                <a:gd name="T72" fmla="*/ 471 w 498"/>
                <a:gd name="T73" fmla="*/ 729 h 7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98"/>
                <a:gd name="T112" fmla="*/ 0 h 729"/>
                <a:gd name="T113" fmla="*/ 498 w 498"/>
                <a:gd name="T114" fmla="*/ 729 h 7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98" h="729">
                  <a:moveTo>
                    <a:pt x="471" y="729"/>
                  </a:moveTo>
                  <a:lnTo>
                    <a:pt x="471" y="729"/>
                  </a:lnTo>
                  <a:lnTo>
                    <a:pt x="486" y="698"/>
                  </a:lnTo>
                  <a:lnTo>
                    <a:pt x="496" y="662"/>
                  </a:lnTo>
                  <a:lnTo>
                    <a:pt x="498" y="625"/>
                  </a:lnTo>
                  <a:lnTo>
                    <a:pt x="492" y="586"/>
                  </a:lnTo>
                  <a:lnTo>
                    <a:pt x="483" y="541"/>
                  </a:lnTo>
                  <a:lnTo>
                    <a:pt x="465" y="498"/>
                  </a:lnTo>
                  <a:lnTo>
                    <a:pt x="441" y="451"/>
                  </a:lnTo>
                  <a:lnTo>
                    <a:pt x="414" y="400"/>
                  </a:lnTo>
                  <a:lnTo>
                    <a:pt x="379" y="351"/>
                  </a:lnTo>
                  <a:lnTo>
                    <a:pt x="339" y="302"/>
                  </a:lnTo>
                  <a:lnTo>
                    <a:pt x="294" y="251"/>
                  </a:lnTo>
                  <a:lnTo>
                    <a:pt x="245" y="200"/>
                  </a:lnTo>
                  <a:lnTo>
                    <a:pt x="192" y="149"/>
                  </a:lnTo>
                  <a:lnTo>
                    <a:pt x="136" y="96"/>
                  </a:lnTo>
                  <a:lnTo>
                    <a:pt x="73" y="47"/>
                  </a:lnTo>
                  <a:lnTo>
                    <a:pt x="8" y="0"/>
                  </a:lnTo>
                  <a:lnTo>
                    <a:pt x="0" y="11"/>
                  </a:lnTo>
                  <a:lnTo>
                    <a:pt x="65" y="58"/>
                  </a:lnTo>
                  <a:lnTo>
                    <a:pt x="128" y="107"/>
                  </a:lnTo>
                  <a:lnTo>
                    <a:pt x="185" y="156"/>
                  </a:lnTo>
                  <a:lnTo>
                    <a:pt x="237" y="207"/>
                  </a:lnTo>
                  <a:lnTo>
                    <a:pt x="286" y="258"/>
                  </a:lnTo>
                  <a:lnTo>
                    <a:pt x="328" y="309"/>
                  </a:lnTo>
                  <a:lnTo>
                    <a:pt x="367" y="358"/>
                  </a:lnTo>
                  <a:lnTo>
                    <a:pt x="402" y="407"/>
                  </a:lnTo>
                  <a:lnTo>
                    <a:pt x="430" y="454"/>
                  </a:lnTo>
                  <a:lnTo>
                    <a:pt x="453" y="501"/>
                  </a:lnTo>
                  <a:lnTo>
                    <a:pt x="471" y="545"/>
                  </a:lnTo>
                  <a:lnTo>
                    <a:pt x="481" y="586"/>
                  </a:lnTo>
                  <a:lnTo>
                    <a:pt x="486" y="625"/>
                  </a:lnTo>
                  <a:lnTo>
                    <a:pt x="485" y="662"/>
                  </a:lnTo>
                  <a:lnTo>
                    <a:pt x="475" y="694"/>
                  </a:lnTo>
                  <a:lnTo>
                    <a:pt x="459" y="721"/>
                  </a:lnTo>
                  <a:lnTo>
                    <a:pt x="471" y="7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5" name="Freeform 20"/>
            <p:cNvSpPr>
              <a:spLocks/>
            </p:cNvSpPr>
            <p:nvPr/>
          </p:nvSpPr>
          <p:spPr bwMode="auto">
            <a:xfrm>
              <a:off x="2915" y="2723"/>
              <a:ext cx="914" cy="274"/>
            </a:xfrm>
            <a:custGeom>
              <a:avLst/>
              <a:gdLst>
                <a:gd name="T0" fmla="*/ 0 w 843"/>
                <a:gd name="T1" fmla="*/ 12 h 274"/>
                <a:gd name="T2" fmla="*/ 0 w 843"/>
                <a:gd name="T3" fmla="*/ 12 h 274"/>
                <a:gd name="T4" fmla="*/ 66 w 843"/>
                <a:gd name="T5" fmla="*/ 57 h 274"/>
                <a:gd name="T6" fmla="*/ 133 w 843"/>
                <a:gd name="T7" fmla="*/ 98 h 274"/>
                <a:gd name="T8" fmla="*/ 202 w 843"/>
                <a:gd name="T9" fmla="*/ 135 h 274"/>
                <a:gd name="T10" fmla="*/ 268 w 843"/>
                <a:gd name="T11" fmla="*/ 169 h 274"/>
                <a:gd name="T12" fmla="*/ 333 w 843"/>
                <a:gd name="T13" fmla="*/ 196 h 274"/>
                <a:gd name="T14" fmla="*/ 394 w 843"/>
                <a:gd name="T15" fmla="*/ 221 h 274"/>
                <a:gd name="T16" fmla="*/ 455 w 843"/>
                <a:gd name="T17" fmla="*/ 241 h 274"/>
                <a:gd name="T18" fmla="*/ 515 w 843"/>
                <a:gd name="T19" fmla="*/ 257 h 274"/>
                <a:gd name="T20" fmla="*/ 570 w 843"/>
                <a:gd name="T21" fmla="*/ 267 h 274"/>
                <a:gd name="T22" fmla="*/ 621 w 843"/>
                <a:gd name="T23" fmla="*/ 272 h 274"/>
                <a:gd name="T24" fmla="*/ 670 w 843"/>
                <a:gd name="T25" fmla="*/ 274 h 274"/>
                <a:gd name="T26" fmla="*/ 713 w 843"/>
                <a:gd name="T27" fmla="*/ 269 h 274"/>
                <a:gd name="T28" fmla="*/ 755 w 843"/>
                <a:gd name="T29" fmla="*/ 261 h 274"/>
                <a:gd name="T30" fmla="*/ 788 w 843"/>
                <a:gd name="T31" fmla="*/ 247 h 274"/>
                <a:gd name="T32" fmla="*/ 817 w 843"/>
                <a:gd name="T33" fmla="*/ 225 h 274"/>
                <a:gd name="T34" fmla="*/ 843 w 843"/>
                <a:gd name="T35" fmla="*/ 200 h 274"/>
                <a:gd name="T36" fmla="*/ 831 w 843"/>
                <a:gd name="T37" fmla="*/ 192 h 274"/>
                <a:gd name="T38" fmla="*/ 809 w 843"/>
                <a:gd name="T39" fmla="*/ 218 h 274"/>
                <a:gd name="T40" fmla="*/ 784 w 843"/>
                <a:gd name="T41" fmla="*/ 235 h 274"/>
                <a:gd name="T42" fmla="*/ 751 w 843"/>
                <a:gd name="T43" fmla="*/ 249 h 274"/>
                <a:gd name="T44" fmla="*/ 713 w 843"/>
                <a:gd name="T45" fmla="*/ 257 h 274"/>
                <a:gd name="T46" fmla="*/ 670 w 843"/>
                <a:gd name="T47" fmla="*/ 263 h 274"/>
                <a:gd name="T48" fmla="*/ 621 w 843"/>
                <a:gd name="T49" fmla="*/ 261 h 274"/>
                <a:gd name="T50" fmla="*/ 570 w 843"/>
                <a:gd name="T51" fmla="*/ 255 h 274"/>
                <a:gd name="T52" fmla="*/ 515 w 843"/>
                <a:gd name="T53" fmla="*/ 245 h 274"/>
                <a:gd name="T54" fmla="*/ 459 w 843"/>
                <a:gd name="T55" fmla="*/ 229 h 274"/>
                <a:gd name="T56" fmla="*/ 398 w 843"/>
                <a:gd name="T57" fmla="*/ 210 h 274"/>
                <a:gd name="T58" fmla="*/ 337 w 843"/>
                <a:gd name="T59" fmla="*/ 184 h 274"/>
                <a:gd name="T60" fmla="*/ 272 w 843"/>
                <a:gd name="T61" fmla="*/ 157 h 274"/>
                <a:gd name="T62" fmla="*/ 206 w 843"/>
                <a:gd name="T63" fmla="*/ 123 h 274"/>
                <a:gd name="T64" fmla="*/ 141 w 843"/>
                <a:gd name="T65" fmla="*/ 86 h 274"/>
                <a:gd name="T66" fmla="*/ 74 w 843"/>
                <a:gd name="T67" fmla="*/ 45 h 274"/>
                <a:gd name="T68" fmla="*/ 8 w 843"/>
                <a:gd name="T69" fmla="*/ 0 h 274"/>
                <a:gd name="T70" fmla="*/ 8 w 843"/>
                <a:gd name="T71" fmla="*/ 0 h 274"/>
                <a:gd name="T72" fmla="*/ 0 w 843"/>
                <a:gd name="T73" fmla="*/ 12 h 2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43"/>
                <a:gd name="T112" fmla="*/ 0 h 274"/>
                <a:gd name="T113" fmla="*/ 843 w 843"/>
                <a:gd name="T114" fmla="*/ 274 h 27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43" h="274">
                  <a:moveTo>
                    <a:pt x="0" y="12"/>
                  </a:moveTo>
                  <a:lnTo>
                    <a:pt x="0" y="12"/>
                  </a:lnTo>
                  <a:lnTo>
                    <a:pt x="66" y="57"/>
                  </a:lnTo>
                  <a:lnTo>
                    <a:pt x="133" y="98"/>
                  </a:lnTo>
                  <a:lnTo>
                    <a:pt x="202" y="135"/>
                  </a:lnTo>
                  <a:lnTo>
                    <a:pt x="268" y="169"/>
                  </a:lnTo>
                  <a:lnTo>
                    <a:pt x="333" y="196"/>
                  </a:lnTo>
                  <a:lnTo>
                    <a:pt x="394" y="221"/>
                  </a:lnTo>
                  <a:lnTo>
                    <a:pt x="455" y="241"/>
                  </a:lnTo>
                  <a:lnTo>
                    <a:pt x="515" y="257"/>
                  </a:lnTo>
                  <a:lnTo>
                    <a:pt x="570" y="267"/>
                  </a:lnTo>
                  <a:lnTo>
                    <a:pt x="621" y="272"/>
                  </a:lnTo>
                  <a:lnTo>
                    <a:pt x="670" y="274"/>
                  </a:lnTo>
                  <a:lnTo>
                    <a:pt x="713" y="269"/>
                  </a:lnTo>
                  <a:lnTo>
                    <a:pt x="755" y="261"/>
                  </a:lnTo>
                  <a:lnTo>
                    <a:pt x="788" y="247"/>
                  </a:lnTo>
                  <a:lnTo>
                    <a:pt x="817" y="225"/>
                  </a:lnTo>
                  <a:lnTo>
                    <a:pt x="843" y="200"/>
                  </a:lnTo>
                  <a:lnTo>
                    <a:pt x="831" y="192"/>
                  </a:lnTo>
                  <a:lnTo>
                    <a:pt x="809" y="218"/>
                  </a:lnTo>
                  <a:lnTo>
                    <a:pt x="784" y="235"/>
                  </a:lnTo>
                  <a:lnTo>
                    <a:pt x="751" y="249"/>
                  </a:lnTo>
                  <a:lnTo>
                    <a:pt x="713" y="257"/>
                  </a:lnTo>
                  <a:lnTo>
                    <a:pt x="670" y="263"/>
                  </a:lnTo>
                  <a:lnTo>
                    <a:pt x="621" y="261"/>
                  </a:lnTo>
                  <a:lnTo>
                    <a:pt x="570" y="255"/>
                  </a:lnTo>
                  <a:lnTo>
                    <a:pt x="515" y="245"/>
                  </a:lnTo>
                  <a:lnTo>
                    <a:pt x="459" y="229"/>
                  </a:lnTo>
                  <a:lnTo>
                    <a:pt x="398" y="210"/>
                  </a:lnTo>
                  <a:lnTo>
                    <a:pt x="337" y="184"/>
                  </a:lnTo>
                  <a:lnTo>
                    <a:pt x="272" y="157"/>
                  </a:lnTo>
                  <a:lnTo>
                    <a:pt x="206" y="123"/>
                  </a:lnTo>
                  <a:lnTo>
                    <a:pt x="141" y="86"/>
                  </a:lnTo>
                  <a:lnTo>
                    <a:pt x="74" y="45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6" name="Freeform 21"/>
            <p:cNvSpPr>
              <a:spLocks/>
            </p:cNvSpPr>
            <p:nvPr/>
          </p:nvSpPr>
          <p:spPr bwMode="auto">
            <a:xfrm>
              <a:off x="2399" y="2256"/>
              <a:ext cx="145" cy="134"/>
            </a:xfrm>
            <a:custGeom>
              <a:avLst/>
              <a:gdLst>
                <a:gd name="T0" fmla="*/ 67 w 134"/>
                <a:gd name="T1" fmla="*/ 134 h 134"/>
                <a:gd name="T2" fmla="*/ 81 w 134"/>
                <a:gd name="T3" fmla="*/ 132 h 134"/>
                <a:gd name="T4" fmla="*/ 92 w 134"/>
                <a:gd name="T5" fmla="*/ 128 h 134"/>
                <a:gd name="T6" fmla="*/ 104 w 134"/>
                <a:gd name="T7" fmla="*/ 122 h 134"/>
                <a:gd name="T8" fmla="*/ 114 w 134"/>
                <a:gd name="T9" fmla="*/ 114 h 134"/>
                <a:gd name="T10" fmla="*/ 122 w 134"/>
                <a:gd name="T11" fmla="*/ 104 h 134"/>
                <a:gd name="T12" fmla="*/ 128 w 134"/>
                <a:gd name="T13" fmla="*/ 92 h 134"/>
                <a:gd name="T14" fmla="*/ 132 w 134"/>
                <a:gd name="T15" fmla="*/ 81 h 134"/>
                <a:gd name="T16" fmla="*/ 134 w 134"/>
                <a:gd name="T17" fmla="*/ 67 h 134"/>
                <a:gd name="T18" fmla="*/ 132 w 134"/>
                <a:gd name="T19" fmla="*/ 53 h 134"/>
                <a:gd name="T20" fmla="*/ 128 w 134"/>
                <a:gd name="T21" fmla="*/ 42 h 134"/>
                <a:gd name="T22" fmla="*/ 122 w 134"/>
                <a:gd name="T23" fmla="*/ 30 h 134"/>
                <a:gd name="T24" fmla="*/ 114 w 134"/>
                <a:gd name="T25" fmla="*/ 20 h 134"/>
                <a:gd name="T26" fmla="*/ 104 w 134"/>
                <a:gd name="T27" fmla="*/ 12 h 134"/>
                <a:gd name="T28" fmla="*/ 92 w 134"/>
                <a:gd name="T29" fmla="*/ 6 h 134"/>
                <a:gd name="T30" fmla="*/ 81 w 134"/>
                <a:gd name="T31" fmla="*/ 2 h 134"/>
                <a:gd name="T32" fmla="*/ 67 w 134"/>
                <a:gd name="T33" fmla="*/ 0 h 134"/>
                <a:gd name="T34" fmla="*/ 53 w 134"/>
                <a:gd name="T35" fmla="*/ 2 h 134"/>
                <a:gd name="T36" fmla="*/ 41 w 134"/>
                <a:gd name="T37" fmla="*/ 6 h 134"/>
                <a:gd name="T38" fmla="*/ 30 w 134"/>
                <a:gd name="T39" fmla="*/ 12 h 134"/>
                <a:gd name="T40" fmla="*/ 20 w 134"/>
                <a:gd name="T41" fmla="*/ 20 h 134"/>
                <a:gd name="T42" fmla="*/ 12 w 134"/>
                <a:gd name="T43" fmla="*/ 30 h 134"/>
                <a:gd name="T44" fmla="*/ 6 w 134"/>
                <a:gd name="T45" fmla="*/ 42 h 134"/>
                <a:gd name="T46" fmla="*/ 2 w 134"/>
                <a:gd name="T47" fmla="*/ 53 h 134"/>
                <a:gd name="T48" fmla="*/ 0 w 134"/>
                <a:gd name="T49" fmla="*/ 67 h 134"/>
                <a:gd name="T50" fmla="*/ 2 w 134"/>
                <a:gd name="T51" fmla="*/ 81 h 134"/>
                <a:gd name="T52" fmla="*/ 6 w 134"/>
                <a:gd name="T53" fmla="*/ 92 h 134"/>
                <a:gd name="T54" fmla="*/ 12 w 134"/>
                <a:gd name="T55" fmla="*/ 104 h 134"/>
                <a:gd name="T56" fmla="*/ 20 w 134"/>
                <a:gd name="T57" fmla="*/ 114 h 134"/>
                <a:gd name="T58" fmla="*/ 30 w 134"/>
                <a:gd name="T59" fmla="*/ 122 h 134"/>
                <a:gd name="T60" fmla="*/ 41 w 134"/>
                <a:gd name="T61" fmla="*/ 128 h 134"/>
                <a:gd name="T62" fmla="*/ 53 w 134"/>
                <a:gd name="T63" fmla="*/ 132 h 134"/>
                <a:gd name="T64" fmla="*/ 67 w 134"/>
                <a:gd name="T65" fmla="*/ 134 h 1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4"/>
                <a:gd name="T100" fmla="*/ 0 h 134"/>
                <a:gd name="T101" fmla="*/ 134 w 134"/>
                <a:gd name="T102" fmla="*/ 134 h 1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4" h="134">
                  <a:moveTo>
                    <a:pt x="67" y="134"/>
                  </a:moveTo>
                  <a:lnTo>
                    <a:pt x="81" y="132"/>
                  </a:lnTo>
                  <a:lnTo>
                    <a:pt x="92" y="128"/>
                  </a:lnTo>
                  <a:lnTo>
                    <a:pt x="104" y="122"/>
                  </a:lnTo>
                  <a:lnTo>
                    <a:pt x="114" y="114"/>
                  </a:lnTo>
                  <a:lnTo>
                    <a:pt x="122" y="104"/>
                  </a:lnTo>
                  <a:lnTo>
                    <a:pt x="128" y="92"/>
                  </a:lnTo>
                  <a:lnTo>
                    <a:pt x="132" y="81"/>
                  </a:lnTo>
                  <a:lnTo>
                    <a:pt x="134" y="67"/>
                  </a:lnTo>
                  <a:lnTo>
                    <a:pt x="132" y="53"/>
                  </a:lnTo>
                  <a:lnTo>
                    <a:pt x="128" y="42"/>
                  </a:lnTo>
                  <a:lnTo>
                    <a:pt x="122" y="30"/>
                  </a:lnTo>
                  <a:lnTo>
                    <a:pt x="114" y="20"/>
                  </a:lnTo>
                  <a:lnTo>
                    <a:pt x="104" y="12"/>
                  </a:lnTo>
                  <a:lnTo>
                    <a:pt x="92" y="6"/>
                  </a:lnTo>
                  <a:lnTo>
                    <a:pt x="81" y="2"/>
                  </a:lnTo>
                  <a:lnTo>
                    <a:pt x="67" y="0"/>
                  </a:lnTo>
                  <a:lnTo>
                    <a:pt x="53" y="2"/>
                  </a:lnTo>
                  <a:lnTo>
                    <a:pt x="41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2" y="53"/>
                  </a:lnTo>
                  <a:lnTo>
                    <a:pt x="0" y="67"/>
                  </a:lnTo>
                  <a:lnTo>
                    <a:pt x="2" y="81"/>
                  </a:lnTo>
                  <a:lnTo>
                    <a:pt x="6" y="92"/>
                  </a:lnTo>
                  <a:lnTo>
                    <a:pt x="12" y="104"/>
                  </a:lnTo>
                  <a:lnTo>
                    <a:pt x="20" y="114"/>
                  </a:lnTo>
                  <a:lnTo>
                    <a:pt x="30" y="122"/>
                  </a:lnTo>
                  <a:lnTo>
                    <a:pt x="41" y="128"/>
                  </a:lnTo>
                  <a:lnTo>
                    <a:pt x="53" y="132"/>
                  </a:lnTo>
                  <a:lnTo>
                    <a:pt x="67" y="134"/>
                  </a:lnTo>
                  <a:close/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7" name="Freeform 22"/>
            <p:cNvSpPr>
              <a:spLocks/>
            </p:cNvSpPr>
            <p:nvPr/>
          </p:nvSpPr>
          <p:spPr bwMode="auto">
            <a:xfrm>
              <a:off x="3212" y="2684"/>
              <a:ext cx="175" cy="160"/>
            </a:xfrm>
            <a:custGeom>
              <a:avLst/>
              <a:gdLst>
                <a:gd name="T0" fmla="*/ 81 w 161"/>
                <a:gd name="T1" fmla="*/ 160 h 160"/>
                <a:gd name="T2" fmla="*/ 96 w 161"/>
                <a:gd name="T3" fmla="*/ 159 h 160"/>
                <a:gd name="T4" fmla="*/ 112 w 161"/>
                <a:gd name="T5" fmla="*/ 155 h 160"/>
                <a:gd name="T6" fmla="*/ 126 w 161"/>
                <a:gd name="T7" fmla="*/ 147 h 160"/>
                <a:gd name="T8" fmla="*/ 137 w 161"/>
                <a:gd name="T9" fmla="*/ 137 h 160"/>
                <a:gd name="T10" fmla="*/ 147 w 161"/>
                <a:gd name="T11" fmla="*/ 125 h 160"/>
                <a:gd name="T12" fmla="*/ 155 w 161"/>
                <a:gd name="T13" fmla="*/ 111 h 160"/>
                <a:gd name="T14" fmla="*/ 159 w 161"/>
                <a:gd name="T15" fmla="*/ 96 h 160"/>
                <a:gd name="T16" fmla="*/ 161 w 161"/>
                <a:gd name="T17" fmla="*/ 80 h 160"/>
                <a:gd name="T18" fmla="*/ 159 w 161"/>
                <a:gd name="T19" fmla="*/ 64 h 160"/>
                <a:gd name="T20" fmla="*/ 155 w 161"/>
                <a:gd name="T21" fmla="*/ 49 h 160"/>
                <a:gd name="T22" fmla="*/ 147 w 161"/>
                <a:gd name="T23" fmla="*/ 35 h 160"/>
                <a:gd name="T24" fmla="*/ 137 w 161"/>
                <a:gd name="T25" fmla="*/ 23 h 160"/>
                <a:gd name="T26" fmla="*/ 126 w 161"/>
                <a:gd name="T27" fmla="*/ 13 h 160"/>
                <a:gd name="T28" fmla="*/ 112 w 161"/>
                <a:gd name="T29" fmla="*/ 6 h 160"/>
                <a:gd name="T30" fmla="*/ 96 w 161"/>
                <a:gd name="T31" fmla="*/ 2 h 160"/>
                <a:gd name="T32" fmla="*/ 81 w 161"/>
                <a:gd name="T33" fmla="*/ 0 h 160"/>
                <a:gd name="T34" fmla="*/ 65 w 161"/>
                <a:gd name="T35" fmla="*/ 2 h 160"/>
                <a:gd name="T36" fmla="*/ 49 w 161"/>
                <a:gd name="T37" fmla="*/ 6 h 160"/>
                <a:gd name="T38" fmla="*/ 36 w 161"/>
                <a:gd name="T39" fmla="*/ 13 h 160"/>
                <a:gd name="T40" fmla="*/ 24 w 161"/>
                <a:gd name="T41" fmla="*/ 23 h 160"/>
                <a:gd name="T42" fmla="*/ 14 w 161"/>
                <a:gd name="T43" fmla="*/ 35 h 160"/>
                <a:gd name="T44" fmla="*/ 6 w 161"/>
                <a:gd name="T45" fmla="*/ 49 h 160"/>
                <a:gd name="T46" fmla="*/ 2 w 161"/>
                <a:gd name="T47" fmla="*/ 64 h 160"/>
                <a:gd name="T48" fmla="*/ 0 w 161"/>
                <a:gd name="T49" fmla="*/ 80 h 160"/>
                <a:gd name="T50" fmla="*/ 2 w 161"/>
                <a:gd name="T51" fmla="*/ 96 h 160"/>
                <a:gd name="T52" fmla="*/ 6 w 161"/>
                <a:gd name="T53" fmla="*/ 111 h 160"/>
                <a:gd name="T54" fmla="*/ 14 w 161"/>
                <a:gd name="T55" fmla="*/ 125 h 160"/>
                <a:gd name="T56" fmla="*/ 24 w 161"/>
                <a:gd name="T57" fmla="*/ 137 h 160"/>
                <a:gd name="T58" fmla="*/ 36 w 161"/>
                <a:gd name="T59" fmla="*/ 147 h 160"/>
                <a:gd name="T60" fmla="*/ 49 w 161"/>
                <a:gd name="T61" fmla="*/ 155 h 160"/>
                <a:gd name="T62" fmla="*/ 65 w 161"/>
                <a:gd name="T63" fmla="*/ 159 h 160"/>
                <a:gd name="T64" fmla="*/ 81 w 161"/>
                <a:gd name="T65" fmla="*/ 160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60"/>
                <a:gd name="T101" fmla="*/ 161 w 161"/>
                <a:gd name="T102" fmla="*/ 160 h 1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60">
                  <a:moveTo>
                    <a:pt x="81" y="160"/>
                  </a:moveTo>
                  <a:lnTo>
                    <a:pt x="96" y="159"/>
                  </a:lnTo>
                  <a:lnTo>
                    <a:pt x="112" y="155"/>
                  </a:lnTo>
                  <a:lnTo>
                    <a:pt x="126" y="147"/>
                  </a:lnTo>
                  <a:lnTo>
                    <a:pt x="137" y="137"/>
                  </a:lnTo>
                  <a:lnTo>
                    <a:pt x="147" y="125"/>
                  </a:lnTo>
                  <a:lnTo>
                    <a:pt x="155" y="111"/>
                  </a:lnTo>
                  <a:lnTo>
                    <a:pt x="159" y="96"/>
                  </a:lnTo>
                  <a:lnTo>
                    <a:pt x="161" y="80"/>
                  </a:lnTo>
                  <a:lnTo>
                    <a:pt x="159" y="64"/>
                  </a:lnTo>
                  <a:lnTo>
                    <a:pt x="155" y="49"/>
                  </a:lnTo>
                  <a:lnTo>
                    <a:pt x="147" y="35"/>
                  </a:lnTo>
                  <a:lnTo>
                    <a:pt x="137" y="23"/>
                  </a:lnTo>
                  <a:lnTo>
                    <a:pt x="126" y="13"/>
                  </a:lnTo>
                  <a:lnTo>
                    <a:pt x="112" y="6"/>
                  </a:lnTo>
                  <a:lnTo>
                    <a:pt x="96" y="2"/>
                  </a:lnTo>
                  <a:lnTo>
                    <a:pt x="81" y="0"/>
                  </a:lnTo>
                  <a:lnTo>
                    <a:pt x="65" y="2"/>
                  </a:lnTo>
                  <a:lnTo>
                    <a:pt x="49" y="6"/>
                  </a:lnTo>
                  <a:lnTo>
                    <a:pt x="36" y="13"/>
                  </a:lnTo>
                  <a:lnTo>
                    <a:pt x="24" y="23"/>
                  </a:lnTo>
                  <a:lnTo>
                    <a:pt x="14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6"/>
                  </a:lnTo>
                  <a:lnTo>
                    <a:pt x="6" y="111"/>
                  </a:lnTo>
                  <a:lnTo>
                    <a:pt x="14" y="125"/>
                  </a:lnTo>
                  <a:lnTo>
                    <a:pt x="24" y="137"/>
                  </a:lnTo>
                  <a:lnTo>
                    <a:pt x="36" y="147"/>
                  </a:lnTo>
                  <a:lnTo>
                    <a:pt x="49" y="155"/>
                  </a:lnTo>
                  <a:lnTo>
                    <a:pt x="65" y="159"/>
                  </a:lnTo>
                  <a:lnTo>
                    <a:pt x="81" y="160"/>
                  </a:lnTo>
                  <a:close/>
                </a:path>
              </a:pathLst>
            </a:custGeom>
            <a:solidFill>
              <a:srgbClr val="028C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8" name="Freeform 23"/>
            <p:cNvSpPr>
              <a:spLocks/>
            </p:cNvSpPr>
            <p:nvPr/>
          </p:nvSpPr>
          <p:spPr bwMode="auto">
            <a:xfrm>
              <a:off x="3380" y="2002"/>
              <a:ext cx="137" cy="123"/>
            </a:xfrm>
            <a:custGeom>
              <a:avLst/>
              <a:gdLst>
                <a:gd name="T0" fmla="*/ 63 w 126"/>
                <a:gd name="T1" fmla="*/ 123 h 123"/>
                <a:gd name="T2" fmla="*/ 77 w 126"/>
                <a:gd name="T3" fmla="*/ 121 h 123"/>
                <a:gd name="T4" fmla="*/ 88 w 126"/>
                <a:gd name="T5" fmla="*/ 119 h 123"/>
                <a:gd name="T6" fmla="*/ 98 w 126"/>
                <a:gd name="T7" fmla="*/ 113 h 123"/>
                <a:gd name="T8" fmla="*/ 108 w 126"/>
                <a:gd name="T9" fmla="*/ 105 h 123"/>
                <a:gd name="T10" fmla="*/ 116 w 126"/>
                <a:gd name="T11" fmla="*/ 96 h 123"/>
                <a:gd name="T12" fmla="*/ 122 w 126"/>
                <a:gd name="T13" fmla="*/ 86 h 123"/>
                <a:gd name="T14" fmla="*/ 124 w 126"/>
                <a:gd name="T15" fmla="*/ 74 h 123"/>
                <a:gd name="T16" fmla="*/ 126 w 126"/>
                <a:gd name="T17" fmla="*/ 62 h 123"/>
                <a:gd name="T18" fmla="*/ 124 w 126"/>
                <a:gd name="T19" fmla="*/ 49 h 123"/>
                <a:gd name="T20" fmla="*/ 122 w 126"/>
                <a:gd name="T21" fmla="*/ 37 h 123"/>
                <a:gd name="T22" fmla="*/ 116 w 126"/>
                <a:gd name="T23" fmla="*/ 27 h 123"/>
                <a:gd name="T24" fmla="*/ 108 w 126"/>
                <a:gd name="T25" fmla="*/ 17 h 123"/>
                <a:gd name="T26" fmla="*/ 98 w 126"/>
                <a:gd name="T27" fmla="*/ 9 h 123"/>
                <a:gd name="T28" fmla="*/ 88 w 126"/>
                <a:gd name="T29" fmla="*/ 3 h 123"/>
                <a:gd name="T30" fmla="*/ 77 w 126"/>
                <a:gd name="T31" fmla="*/ 1 h 123"/>
                <a:gd name="T32" fmla="*/ 63 w 126"/>
                <a:gd name="T33" fmla="*/ 0 h 123"/>
                <a:gd name="T34" fmla="*/ 51 w 126"/>
                <a:gd name="T35" fmla="*/ 1 h 123"/>
                <a:gd name="T36" fmla="*/ 39 w 126"/>
                <a:gd name="T37" fmla="*/ 3 h 123"/>
                <a:gd name="T38" fmla="*/ 28 w 126"/>
                <a:gd name="T39" fmla="*/ 9 h 123"/>
                <a:gd name="T40" fmla="*/ 20 w 126"/>
                <a:gd name="T41" fmla="*/ 17 h 123"/>
                <a:gd name="T42" fmla="*/ 12 w 126"/>
                <a:gd name="T43" fmla="*/ 27 h 123"/>
                <a:gd name="T44" fmla="*/ 6 w 126"/>
                <a:gd name="T45" fmla="*/ 37 h 123"/>
                <a:gd name="T46" fmla="*/ 2 w 126"/>
                <a:gd name="T47" fmla="*/ 49 h 123"/>
                <a:gd name="T48" fmla="*/ 0 w 126"/>
                <a:gd name="T49" fmla="*/ 62 h 123"/>
                <a:gd name="T50" fmla="*/ 2 w 126"/>
                <a:gd name="T51" fmla="*/ 74 h 123"/>
                <a:gd name="T52" fmla="*/ 6 w 126"/>
                <a:gd name="T53" fmla="*/ 86 h 123"/>
                <a:gd name="T54" fmla="*/ 12 w 126"/>
                <a:gd name="T55" fmla="*/ 96 h 123"/>
                <a:gd name="T56" fmla="*/ 20 w 126"/>
                <a:gd name="T57" fmla="*/ 105 h 123"/>
                <a:gd name="T58" fmla="*/ 28 w 126"/>
                <a:gd name="T59" fmla="*/ 113 h 123"/>
                <a:gd name="T60" fmla="*/ 39 w 126"/>
                <a:gd name="T61" fmla="*/ 119 h 123"/>
                <a:gd name="T62" fmla="*/ 51 w 126"/>
                <a:gd name="T63" fmla="*/ 121 h 123"/>
                <a:gd name="T64" fmla="*/ 63 w 126"/>
                <a:gd name="T65" fmla="*/ 123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6"/>
                <a:gd name="T100" fmla="*/ 0 h 123"/>
                <a:gd name="T101" fmla="*/ 126 w 126"/>
                <a:gd name="T102" fmla="*/ 123 h 1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6" h="123">
                  <a:moveTo>
                    <a:pt x="63" y="123"/>
                  </a:moveTo>
                  <a:lnTo>
                    <a:pt x="77" y="121"/>
                  </a:lnTo>
                  <a:lnTo>
                    <a:pt x="88" y="119"/>
                  </a:lnTo>
                  <a:lnTo>
                    <a:pt x="98" y="113"/>
                  </a:lnTo>
                  <a:lnTo>
                    <a:pt x="108" y="105"/>
                  </a:lnTo>
                  <a:lnTo>
                    <a:pt x="116" y="96"/>
                  </a:lnTo>
                  <a:lnTo>
                    <a:pt x="122" y="86"/>
                  </a:lnTo>
                  <a:lnTo>
                    <a:pt x="124" y="74"/>
                  </a:lnTo>
                  <a:lnTo>
                    <a:pt x="126" y="62"/>
                  </a:lnTo>
                  <a:lnTo>
                    <a:pt x="124" y="49"/>
                  </a:lnTo>
                  <a:lnTo>
                    <a:pt x="122" y="37"/>
                  </a:lnTo>
                  <a:lnTo>
                    <a:pt x="116" y="27"/>
                  </a:lnTo>
                  <a:lnTo>
                    <a:pt x="108" y="17"/>
                  </a:lnTo>
                  <a:lnTo>
                    <a:pt x="98" y="9"/>
                  </a:lnTo>
                  <a:lnTo>
                    <a:pt x="88" y="3"/>
                  </a:lnTo>
                  <a:lnTo>
                    <a:pt x="77" y="1"/>
                  </a:lnTo>
                  <a:lnTo>
                    <a:pt x="63" y="0"/>
                  </a:lnTo>
                  <a:lnTo>
                    <a:pt x="51" y="1"/>
                  </a:lnTo>
                  <a:lnTo>
                    <a:pt x="39" y="3"/>
                  </a:lnTo>
                  <a:lnTo>
                    <a:pt x="28" y="9"/>
                  </a:lnTo>
                  <a:lnTo>
                    <a:pt x="20" y="17"/>
                  </a:lnTo>
                  <a:lnTo>
                    <a:pt x="12" y="27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2"/>
                  </a:lnTo>
                  <a:lnTo>
                    <a:pt x="2" y="74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5"/>
                  </a:lnTo>
                  <a:lnTo>
                    <a:pt x="28" y="113"/>
                  </a:lnTo>
                  <a:lnTo>
                    <a:pt x="39" y="119"/>
                  </a:lnTo>
                  <a:lnTo>
                    <a:pt x="51" y="121"/>
                  </a:lnTo>
                  <a:lnTo>
                    <a:pt x="63" y="123"/>
                  </a:lnTo>
                  <a:close/>
                </a:path>
              </a:pathLst>
            </a:custGeom>
            <a:solidFill>
              <a:srgbClr val="00F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9" name="Freeform 24"/>
            <p:cNvSpPr>
              <a:spLocks/>
            </p:cNvSpPr>
            <p:nvPr/>
          </p:nvSpPr>
          <p:spPr bwMode="auto">
            <a:xfrm>
              <a:off x="3771" y="2648"/>
              <a:ext cx="93" cy="87"/>
            </a:xfrm>
            <a:custGeom>
              <a:avLst/>
              <a:gdLst>
                <a:gd name="T0" fmla="*/ 43 w 86"/>
                <a:gd name="T1" fmla="*/ 87 h 87"/>
                <a:gd name="T2" fmla="*/ 61 w 86"/>
                <a:gd name="T3" fmla="*/ 83 h 87"/>
                <a:gd name="T4" fmla="*/ 74 w 86"/>
                <a:gd name="T5" fmla="*/ 73 h 87"/>
                <a:gd name="T6" fmla="*/ 82 w 86"/>
                <a:gd name="T7" fmla="*/ 59 h 87"/>
                <a:gd name="T8" fmla="*/ 86 w 86"/>
                <a:gd name="T9" fmla="*/ 44 h 87"/>
                <a:gd name="T10" fmla="*/ 82 w 86"/>
                <a:gd name="T11" fmla="*/ 26 h 87"/>
                <a:gd name="T12" fmla="*/ 74 w 86"/>
                <a:gd name="T13" fmla="*/ 12 h 87"/>
                <a:gd name="T14" fmla="*/ 61 w 86"/>
                <a:gd name="T15" fmla="*/ 4 h 87"/>
                <a:gd name="T16" fmla="*/ 43 w 86"/>
                <a:gd name="T17" fmla="*/ 0 h 87"/>
                <a:gd name="T18" fmla="*/ 27 w 86"/>
                <a:gd name="T19" fmla="*/ 4 h 87"/>
                <a:gd name="T20" fmla="*/ 14 w 86"/>
                <a:gd name="T21" fmla="*/ 12 h 87"/>
                <a:gd name="T22" fmla="*/ 4 w 86"/>
                <a:gd name="T23" fmla="*/ 26 h 87"/>
                <a:gd name="T24" fmla="*/ 0 w 86"/>
                <a:gd name="T25" fmla="*/ 44 h 87"/>
                <a:gd name="T26" fmla="*/ 4 w 86"/>
                <a:gd name="T27" fmla="*/ 59 h 87"/>
                <a:gd name="T28" fmla="*/ 14 w 86"/>
                <a:gd name="T29" fmla="*/ 73 h 87"/>
                <a:gd name="T30" fmla="*/ 27 w 86"/>
                <a:gd name="T31" fmla="*/ 83 h 87"/>
                <a:gd name="T32" fmla="*/ 43 w 86"/>
                <a:gd name="T33" fmla="*/ 87 h 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6"/>
                <a:gd name="T52" fmla="*/ 0 h 87"/>
                <a:gd name="T53" fmla="*/ 86 w 86"/>
                <a:gd name="T54" fmla="*/ 87 h 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6" h="87">
                  <a:moveTo>
                    <a:pt x="43" y="87"/>
                  </a:moveTo>
                  <a:lnTo>
                    <a:pt x="61" y="83"/>
                  </a:lnTo>
                  <a:lnTo>
                    <a:pt x="74" y="73"/>
                  </a:lnTo>
                  <a:lnTo>
                    <a:pt x="82" y="59"/>
                  </a:lnTo>
                  <a:lnTo>
                    <a:pt x="86" y="44"/>
                  </a:lnTo>
                  <a:lnTo>
                    <a:pt x="82" y="26"/>
                  </a:lnTo>
                  <a:lnTo>
                    <a:pt x="74" y="12"/>
                  </a:lnTo>
                  <a:lnTo>
                    <a:pt x="61" y="4"/>
                  </a:lnTo>
                  <a:lnTo>
                    <a:pt x="43" y="0"/>
                  </a:lnTo>
                  <a:lnTo>
                    <a:pt x="27" y="4"/>
                  </a:lnTo>
                  <a:lnTo>
                    <a:pt x="14" y="12"/>
                  </a:lnTo>
                  <a:lnTo>
                    <a:pt x="4" y="26"/>
                  </a:lnTo>
                  <a:lnTo>
                    <a:pt x="0" y="44"/>
                  </a:lnTo>
                  <a:lnTo>
                    <a:pt x="4" y="59"/>
                  </a:lnTo>
                  <a:lnTo>
                    <a:pt x="14" y="73"/>
                  </a:lnTo>
                  <a:lnTo>
                    <a:pt x="27" y="83"/>
                  </a:lnTo>
                  <a:lnTo>
                    <a:pt x="43" y="87"/>
                  </a:lnTo>
                  <a:close/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0" name="Freeform 25"/>
            <p:cNvSpPr>
              <a:spLocks/>
            </p:cNvSpPr>
            <p:nvPr/>
          </p:nvSpPr>
          <p:spPr bwMode="auto">
            <a:xfrm>
              <a:off x="2405" y="2856"/>
              <a:ext cx="93" cy="86"/>
            </a:xfrm>
            <a:custGeom>
              <a:avLst/>
              <a:gdLst>
                <a:gd name="T0" fmla="*/ 43 w 86"/>
                <a:gd name="T1" fmla="*/ 86 h 86"/>
                <a:gd name="T2" fmla="*/ 61 w 86"/>
                <a:gd name="T3" fmla="*/ 83 h 86"/>
                <a:gd name="T4" fmla="*/ 75 w 86"/>
                <a:gd name="T5" fmla="*/ 73 h 86"/>
                <a:gd name="T6" fmla="*/ 83 w 86"/>
                <a:gd name="T7" fmla="*/ 59 h 86"/>
                <a:gd name="T8" fmla="*/ 86 w 86"/>
                <a:gd name="T9" fmla="*/ 43 h 86"/>
                <a:gd name="T10" fmla="*/ 83 w 86"/>
                <a:gd name="T11" fmla="*/ 26 h 86"/>
                <a:gd name="T12" fmla="*/ 75 w 86"/>
                <a:gd name="T13" fmla="*/ 12 h 86"/>
                <a:gd name="T14" fmla="*/ 61 w 86"/>
                <a:gd name="T15" fmla="*/ 4 h 86"/>
                <a:gd name="T16" fmla="*/ 43 w 86"/>
                <a:gd name="T17" fmla="*/ 0 h 86"/>
                <a:gd name="T18" fmla="*/ 28 w 86"/>
                <a:gd name="T19" fmla="*/ 4 h 86"/>
                <a:gd name="T20" fmla="*/ 14 w 86"/>
                <a:gd name="T21" fmla="*/ 12 h 86"/>
                <a:gd name="T22" fmla="*/ 4 w 86"/>
                <a:gd name="T23" fmla="*/ 26 h 86"/>
                <a:gd name="T24" fmla="*/ 0 w 86"/>
                <a:gd name="T25" fmla="*/ 43 h 86"/>
                <a:gd name="T26" fmla="*/ 4 w 86"/>
                <a:gd name="T27" fmla="*/ 59 h 86"/>
                <a:gd name="T28" fmla="*/ 14 w 86"/>
                <a:gd name="T29" fmla="*/ 73 h 86"/>
                <a:gd name="T30" fmla="*/ 28 w 86"/>
                <a:gd name="T31" fmla="*/ 83 h 86"/>
                <a:gd name="T32" fmla="*/ 43 w 86"/>
                <a:gd name="T33" fmla="*/ 86 h 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6"/>
                <a:gd name="T52" fmla="*/ 0 h 86"/>
                <a:gd name="T53" fmla="*/ 86 w 86"/>
                <a:gd name="T54" fmla="*/ 86 h 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6" h="86">
                  <a:moveTo>
                    <a:pt x="43" y="86"/>
                  </a:moveTo>
                  <a:lnTo>
                    <a:pt x="61" y="83"/>
                  </a:lnTo>
                  <a:lnTo>
                    <a:pt x="75" y="73"/>
                  </a:lnTo>
                  <a:lnTo>
                    <a:pt x="83" y="59"/>
                  </a:lnTo>
                  <a:lnTo>
                    <a:pt x="86" y="43"/>
                  </a:lnTo>
                  <a:lnTo>
                    <a:pt x="83" y="26"/>
                  </a:lnTo>
                  <a:lnTo>
                    <a:pt x="75" y="12"/>
                  </a:lnTo>
                  <a:lnTo>
                    <a:pt x="61" y="4"/>
                  </a:lnTo>
                  <a:lnTo>
                    <a:pt x="43" y="0"/>
                  </a:lnTo>
                  <a:lnTo>
                    <a:pt x="28" y="4"/>
                  </a:lnTo>
                  <a:lnTo>
                    <a:pt x="14" y="12"/>
                  </a:lnTo>
                  <a:lnTo>
                    <a:pt x="4" y="26"/>
                  </a:lnTo>
                  <a:lnTo>
                    <a:pt x="0" y="43"/>
                  </a:lnTo>
                  <a:lnTo>
                    <a:pt x="4" y="59"/>
                  </a:lnTo>
                  <a:lnTo>
                    <a:pt x="14" y="73"/>
                  </a:lnTo>
                  <a:lnTo>
                    <a:pt x="28" y="83"/>
                  </a:lnTo>
                  <a:lnTo>
                    <a:pt x="43" y="86"/>
                  </a:lnTo>
                  <a:close/>
                </a:path>
              </a:pathLst>
            </a:custGeom>
            <a:solidFill>
              <a:srgbClr val="028C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1" name="Freeform 26"/>
            <p:cNvSpPr>
              <a:spLocks/>
            </p:cNvSpPr>
            <p:nvPr/>
          </p:nvSpPr>
          <p:spPr bwMode="auto">
            <a:xfrm>
              <a:off x="2927" y="2243"/>
              <a:ext cx="404" cy="372"/>
            </a:xfrm>
            <a:custGeom>
              <a:avLst/>
              <a:gdLst>
                <a:gd name="T0" fmla="*/ 0 w 373"/>
                <a:gd name="T1" fmla="*/ 188 h 372"/>
                <a:gd name="T2" fmla="*/ 4 w 373"/>
                <a:gd name="T3" fmla="*/ 151 h 372"/>
                <a:gd name="T4" fmla="*/ 16 w 373"/>
                <a:gd name="T5" fmla="*/ 115 h 372"/>
                <a:gd name="T6" fmla="*/ 32 w 373"/>
                <a:gd name="T7" fmla="*/ 82 h 372"/>
                <a:gd name="T8" fmla="*/ 55 w 373"/>
                <a:gd name="T9" fmla="*/ 55 h 372"/>
                <a:gd name="T10" fmla="*/ 83 w 373"/>
                <a:gd name="T11" fmla="*/ 31 h 372"/>
                <a:gd name="T12" fmla="*/ 116 w 373"/>
                <a:gd name="T13" fmla="*/ 15 h 372"/>
                <a:gd name="T14" fmla="*/ 151 w 373"/>
                <a:gd name="T15" fmla="*/ 4 h 372"/>
                <a:gd name="T16" fmla="*/ 189 w 373"/>
                <a:gd name="T17" fmla="*/ 0 h 372"/>
                <a:gd name="T18" fmla="*/ 226 w 373"/>
                <a:gd name="T19" fmla="*/ 4 h 372"/>
                <a:gd name="T20" fmla="*/ 259 w 373"/>
                <a:gd name="T21" fmla="*/ 15 h 372"/>
                <a:gd name="T22" fmla="*/ 291 w 373"/>
                <a:gd name="T23" fmla="*/ 31 h 372"/>
                <a:gd name="T24" fmla="*/ 318 w 373"/>
                <a:gd name="T25" fmla="*/ 55 h 372"/>
                <a:gd name="T26" fmla="*/ 342 w 373"/>
                <a:gd name="T27" fmla="*/ 82 h 372"/>
                <a:gd name="T28" fmla="*/ 357 w 373"/>
                <a:gd name="T29" fmla="*/ 115 h 372"/>
                <a:gd name="T30" fmla="*/ 369 w 373"/>
                <a:gd name="T31" fmla="*/ 151 h 372"/>
                <a:gd name="T32" fmla="*/ 373 w 373"/>
                <a:gd name="T33" fmla="*/ 188 h 372"/>
                <a:gd name="T34" fmla="*/ 369 w 373"/>
                <a:gd name="T35" fmla="*/ 225 h 372"/>
                <a:gd name="T36" fmla="*/ 357 w 373"/>
                <a:gd name="T37" fmla="*/ 260 h 372"/>
                <a:gd name="T38" fmla="*/ 342 w 373"/>
                <a:gd name="T39" fmla="*/ 292 h 372"/>
                <a:gd name="T40" fmla="*/ 318 w 373"/>
                <a:gd name="T41" fmla="*/ 317 h 372"/>
                <a:gd name="T42" fmla="*/ 291 w 373"/>
                <a:gd name="T43" fmla="*/ 341 h 372"/>
                <a:gd name="T44" fmla="*/ 259 w 373"/>
                <a:gd name="T45" fmla="*/ 358 h 372"/>
                <a:gd name="T46" fmla="*/ 226 w 373"/>
                <a:gd name="T47" fmla="*/ 368 h 372"/>
                <a:gd name="T48" fmla="*/ 189 w 373"/>
                <a:gd name="T49" fmla="*/ 372 h 372"/>
                <a:gd name="T50" fmla="*/ 151 w 373"/>
                <a:gd name="T51" fmla="*/ 368 h 372"/>
                <a:gd name="T52" fmla="*/ 116 w 373"/>
                <a:gd name="T53" fmla="*/ 358 h 372"/>
                <a:gd name="T54" fmla="*/ 83 w 373"/>
                <a:gd name="T55" fmla="*/ 341 h 372"/>
                <a:gd name="T56" fmla="*/ 55 w 373"/>
                <a:gd name="T57" fmla="*/ 317 h 372"/>
                <a:gd name="T58" fmla="*/ 32 w 373"/>
                <a:gd name="T59" fmla="*/ 292 h 372"/>
                <a:gd name="T60" fmla="*/ 16 w 373"/>
                <a:gd name="T61" fmla="*/ 260 h 372"/>
                <a:gd name="T62" fmla="*/ 4 w 373"/>
                <a:gd name="T63" fmla="*/ 225 h 372"/>
                <a:gd name="T64" fmla="*/ 0 w 373"/>
                <a:gd name="T65" fmla="*/ 188 h 3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3"/>
                <a:gd name="T100" fmla="*/ 0 h 372"/>
                <a:gd name="T101" fmla="*/ 373 w 373"/>
                <a:gd name="T102" fmla="*/ 372 h 3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3" h="372">
                  <a:moveTo>
                    <a:pt x="0" y="188"/>
                  </a:moveTo>
                  <a:lnTo>
                    <a:pt x="4" y="151"/>
                  </a:lnTo>
                  <a:lnTo>
                    <a:pt x="16" y="115"/>
                  </a:lnTo>
                  <a:lnTo>
                    <a:pt x="32" y="82"/>
                  </a:lnTo>
                  <a:lnTo>
                    <a:pt x="55" y="55"/>
                  </a:lnTo>
                  <a:lnTo>
                    <a:pt x="83" y="31"/>
                  </a:lnTo>
                  <a:lnTo>
                    <a:pt x="116" y="15"/>
                  </a:lnTo>
                  <a:lnTo>
                    <a:pt x="151" y="4"/>
                  </a:lnTo>
                  <a:lnTo>
                    <a:pt x="189" y="0"/>
                  </a:lnTo>
                  <a:lnTo>
                    <a:pt x="226" y="4"/>
                  </a:lnTo>
                  <a:lnTo>
                    <a:pt x="259" y="15"/>
                  </a:lnTo>
                  <a:lnTo>
                    <a:pt x="291" y="31"/>
                  </a:lnTo>
                  <a:lnTo>
                    <a:pt x="318" y="55"/>
                  </a:lnTo>
                  <a:lnTo>
                    <a:pt x="342" y="82"/>
                  </a:lnTo>
                  <a:lnTo>
                    <a:pt x="357" y="115"/>
                  </a:lnTo>
                  <a:lnTo>
                    <a:pt x="369" y="151"/>
                  </a:lnTo>
                  <a:lnTo>
                    <a:pt x="373" y="188"/>
                  </a:lnTo>
                  <a:lnTo>
                    <a:pt x="369" y="225"/>
                  </a:lnTo>
                  <a:lnTo>
                    <a:pt x="357" y="260"/>
                  </a:lnTo>
                  <a:lnTo>
                    <a:pt x="342" y="292"/>
                  </a:lnTo>
                  <a:lnTo>
                    <a:pt x="318" y="317"/>
                  </a:lnTo>
                  <a:lnTo>
                    <a:pt x="291" y="341"/>
                  </a:lnTo>
                  <a:lnTo>
                    <a:pt x="259" y="358"/>
                  </a:lnTo>
                  <a:lnTo>
                    <a:pt x="226" y="368"/>
                  </a:lnTo>
                  <a:lnTo>
                    <a:pt x="189" y="372"/>
                  </a:lnTo>
                  <a:lnTo>
                    <a:pt x="151" y="368"/>
                  </a:lnTo>
                  <a:lnTo>
                    <a:pt x="116" y="358"/>
                  </a:lnTo>
                  <a:lnTo>
                    <a:pt x="83" y="341"/>
                  </a:lnTo>
                  <a:lnTo>
                    <a:pt x="55" y="317"/>
                  </a:lnTo>
                  <a:lnTo>
                    <a:pt x="32" y="292"/>
                  </a:lnTo>
                  <a:lnTo>
                    <a:pt x="16" y="260"/>
                  </a:lnTo>
                  <a:lnTo>
                    <a:pt x="4" y="225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FFB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2" name="Freeform 27"/>
            <p:cNvSpPr>
              <a:spLocks/>
            </p:cNvSpPr>
            <p:nvPr/>
          </p:nvSpPr>
          <p:spPr bwMode="auto">
            <a:xfrm>
              <a:off x="2934" y="2249"/>
              <a:ext cx="391" cy="360"/>
            </a:xfrm>
            <a:custGeom>
              <a:avLst/>
              <a:gdLst>
                <a:gd name="T0" fmla="*/ 183 w 361"/>
                <a:gd name="T1" fmla="*/ 0 h 360"/>
                <a:gd name="T2" fmla="*/ 218 w 361"/>
                <a:gd name="T3" fmla="*/ 3 h 360"/>
                <a:gd name="T4" fmla="*/ 251 w 361"/>
                <a:gd name="T5" fmla="*/ 13 h 360"/>
                <a:gd name="T6" fmla="*/ 283 w 361"/>
                <a:gd name="T7" fmla="*/ 31 h 360"/>
                <a:gd name="T8" fmla="*/ 308 w 361"/>
                <a:gd name="T9" fmla="*/ 52 h 360"/>
                <a:gd name="T10" fmla="*/ 330 w 361"/>
                <a:gd name="T11" fmla="*/ 80 h 360"/>
                <a:gd name="T12" fmla="*/ 347 w 361"/>
                <a:gd name="T13" fmla="*/ 111 h 360"/>
                <a:gd name="T14" fmla="*/ 357 w 361"/>
                <a:gd name="T15" fmla="*/ 145 h 360"/>
                <a:gd name="T16" fmla="*/ 361 w 361"/>
                <a:gd name="T17" fmla="*/ 182 h 360"/>
                <a:gd name="T18" fmla="*/ 357 w 361"/>
                <a:gd name="T19" fmla="*/ 219 h 360"/>
                <a:gd name="T20" fmla="*/ 347 w 361"/>
                <a:gd name="T21" fmla="*/ 252 h 360"/>
                <a:gd name="T22" fmla="*/ 330 w 361"/>
                <a:gd name="T23" fmla="*/ 282 h 360"/>
                <a:gd name="T24" fmla="*/ 308 w 361"/>
                <a:gd name="T25" fmla="*/ 309 h 360"/>
                <a:gd name="T26" fmla="*/ 283 w 361"/>
                <a:gd name="T27" fmla="*/ 331 h 360"/>
                <a:gd name="T28" fmla="*/ 251 w 361"/>
                <a:gd name="T29" fmla="*/ 347 h 360"/>
                <a:gd name="T30" fmla="*/ 218 w 361"/>
                <a:gd name="T31" fmla="*/ 356 h 360"/>
                <a:gd name="T32" fmla="*/ 183 w 361"/>
                <a:gd name="T33" fmla="*/ 360 h 360"/>
                <a:gd name="T34" fmla="*/ 145 w 361"/>
                <a:gd name="T35" fmla="*/ 356 h 360"/>
                <a:gd name="T36" fmla="*/ 112 w 361"/>
                <a:gd name="T37" fmla="*/ 347 h 360"/>
                <a:gd name="T38" fmla="*/ 81 w 361"/>
                <a:gd name="T39" fmla="*/ 331 h 360"/>
                <a:gd name="T40" fmla="*/ 53 w 361"/>
                <a:gd name="T41" fmla="*/ 309 h 360"/>
                <a:gd name="T42" fmla="*/ 32 w 361"/>
                <a:gd name="T43" fmla="*/ 282 h 360"/>
                <a:gd name="T44" fmla="*/ 14 w 361"/>
                <a:gd name="T45" fmla="*/ 252 h 360"/>
                <a:gd name="T46" fmla="*/ 4 w 361"/>
                <a:gd name="T47" fmla="*/ 219 h 360"/>
                <a:gd name="T48" fmla="*/ 0 w 361"/>
                <a:gd name="T49" fmla="*/ 182 h 360"/>
                <a:gd name="T50" fmla="*/ 4 w 361"/>
                <a:gd name="T51" fmla="*/ 145 h 360"/>
                <a:gd name="T52" fmla="*/ 14 w 361"/>
                <a:gd name="T53" fmla="*/ 111 h 360"/>
                <a:gd name="T54" fmla="*/ 32 w 361"/>
                <a:gd name="T55" fmla="*/ 80 h 360"/>
                <a:gd name="T56" fmla="*/ 53 w 361"/>
                <a:gd name="T57" fmla="*/ 52 h 360"/>
                <a:gd name="T58" fmla="*/ 81 w 361"/>
                <a:gd name="T59" fmla="*/ 31 h 360"/>
                <a:gd name="T60" fmla="*/ 112 w 361"/>
                <a:gd name="T61" fmla="*/ 13 h 360"/>
                <a:gd name="T62" fmla="*/ 145 w 361"/>
                <a:gd name="T63" fmla="*/ 3 h 360"/>
                <a:gd name="T64" fmla="*/ 183 w 361"/>
                <a:gd name="T65" fmla="*/ 0 h 3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1"/>
                <a:gd name="T100" fmla="*/ 0 h 360"/>
                <a:gd name="T101" fmla="*/ 361 w 361"/>
                <a:gd name="T102" fmla="*/ 360 h 3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1" h="360">
                  <a:moveTo>
                    <a:pt x="183" y="0"/>
                  </a:moveTo>
                  <a:lnTo>
                    <a:pt x="218" y="3"/>
                  </a:lnTo>
                  <a:lnTo>
                    <a:pt x="251" y="13"/>
                  </a:lnTo>
                  <a:lnTo>
                    <a:pt x="283" y="31"/>
                  </a:lnTo>
                  <a:lnTo>
                    <a:pt x="308" y="52"/>
                  </a:lnTo>
                  <a:lnTo>
                    <a:pt x="330" y="80"/>
                  </a:lnTo>
                  <a:lnTo>
                    <a:pt x="347" y="111"/>
                  </a:lnTo>
                  <a:lnTo>
                    <a:pt x="357" y="145"/>
                  </a:lnTo>
                  <a:lnTo>
                    <a:pt x="361" y="182"/>
                  </a:lnTo>
                  <a:lnTo>
                    <a:pt x="357" y="219"/>
                  </a:lnTo>
                  <a:lnTo>
                    <a:pt x="347" y="252"/>
                  </a:lnTo>
                  <a:lnTo>
                    <a:pt x="330" y="282"/>
                  </a:lnTo>
                  <a:lnTo>
                    <a:pt x="308" y="309"/>
                  </a:lnTo>
                  <a:lnTo>
                    <a:pt x="283" y="331"/>
                  </a:lnTo>
                  <a:lnTo>
                    <a:pt x="251" y="347"/>
                  </a:lnTo>
                  <a:lnTo>
                    <a:pt x="218" y="356"/>
                  </a:lnTo>
                  <a:lnTo>
                    <a:pt x="183" y="360"/>
                  </a:lnTo>
                  <a:lnTo>
                    <a:pt x="145" y="356"/>
                  </a:lnTo>
                  <a:lnTo>
                    <a:pt x="112" y="347"/>
                  </a:lnTo>
                  <a:lnTo>
                    <a:pt x="81" y="331"/>
                  </a:lnTo>
                  <a:lnTo>
                    <a:pt x="53" y="309"/>
                  </a:lnTo>
                  <a:lnTo>
                    <a:pt x="32" y="282"/>
                  </a:lnTo>
                  <a:lnTo>
                    <a:pt x="14" y="252"/>
                  </a:lnTo>
                  <a:lnTo>
                    <a:pt x="4" y="219"/>
                  </a:lnTo>
                  <a:lnTo>
                    <a:pt x="0" y="182"/>
                  </a:lnTo>
                  <a:lnTo>
                    <a:pt x="4" y="145"/>
                  </a:lnTo>
                  <a:lnTo>
                    <a:pt x="14" y="111"/>
                  </a:lnTo>
                  <a:lnTo>
                    <a:pt x="32" y="80"/>
                  </a:lnTo>
                  <a:lnTo>
                    <a:pt x="53" y="52"/>
                  </a:lnTo>
                  <a:lnTo>
                    <a:pt x="81" y="31"/>
                  </a:lnTo>
                  <a:lnTo>
                    <a:pt x="112" y="13"/>
                  </a:lnTo>
                  <a:lnTo>
                    <a:pt x="145" y="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C10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3" name="Freeform 28"/>
            <p:cNvSpPr>
              <a:spLocks/>
            </p:cNvSpPr>
            <p:nvPr/>
          </p:nvSpPr>
          <p:spPr bwMode="auto">
            <a:xfrm>
              <a:off x="2940" y="2254"/>
              <a:ext cx="380" cy="353"/>
            </a:xfrm>
            <a:custGeom>
              <a:avLst/>
              <a:gdLst>
                <a:gd name="T0" fmla="*/ 177 w 351"/>
                <a:gd name="T1" fmla="*/ 0 h 353"/>
                <a:gd name="T2" fmla="*/ 212 w 351"/>
                <a:gd name="T3" fmla="*/ 4 h 353"/>
                <a:gd name="T4" fmla="*/ 243 w 351"/>
                <a:gd name="T5" fmla="*/ 14 h 353"/>
                <a:gd name="T6" fmla="*/ 273 w 351"/>
                <a:gd name="T7" fmla="*/ 30 h 353"/>
                <a:gd name="T8" fmla="*/ 300 w 351"/>
                <a:gd name="T9" fmla="*/ 51 h 353"/>
                <a:gd name="T10" fmla="*/ 320 w 351"/>
                <a:gd name="T11" fmla="*/ 79 h 353"/>
                <a:gd name="T12" fmla="*/ 337 w 351"/>
                <a:gd name="T13" fmla="*/ 108 h 353"/>
                <a:gd name="T14" fmla="*/ 347 w 351"/>
                <a:gd name="T15" fmla="*/ 142 h 353"/>
                <a:gd name="T16" fmla="*/ 351 w 351"/>
                <a:gd name="T17" fmla="*/ 177 h 353"/>
                <a:gd name="T18" fmla="*/ 347 w 351"/>
                <a:gd name="T19" fmla="*/ 212 h 353"/>
                <a:gd name="T20" fmla="*/ 337 w 351"/>
                <a:gd name="T21" fmla="*/ 245 h 353"/>
                <a:gd name="T22" fmla="*/ 320 w 351"/>
                <a:gd name="T23" fmla="*/ 275 h 353"/>
                <a:gd name="T24" fmla="*/ 300 w 351"/>
                <a:gd name="T25" fmla="*/ 300 h 353"/>
                <a:gd name="T26" fmla="*/ 273 w 351"/>
                <a:gd name="T27" fmla="*/ 322 h 353"/>
                <a:gd name="T28" fmla="*/ 243 w 351"/>
                <a:gd name="T29" fmla="*/ 340 h 353"/>
                <a:gd name="T30" fmla="*/ 212 w 351"/>
                <a:gd name="T31" fmla="*/ 349 h 353"/>
                <a:gd name="T32" fmla="*/ 177 w 351"/>
                <a:gd name="T33" fmla="*/ 353 h 353"/>
                <a:gd name="T34" fmla="*/ 141 w 351"/>
                <a:gd name="T35" fmla="*/ 349 h 353"/>
                <a:gd name="T36" fmla="*/ 108 w 351"/>
                <a:gd name="T37" fmla="*/ 340 h 353"/>
                <a:gd name="T38" fmla="*/ 79 w 351"/>
                <a:gd name="T39" fmla="*/ 322 h 353"/>
                <a:gd name="T40" fmla="*/ 51 w 351"/>
                <a:gd name="T41" fmla="*/ 300 h 353"/>
                <a:gd name="T42" fmla="*/ 30 w 351"/>
                <a:gd name="T43" fmla="*/ 275 h 353"/>
                <a:gd name="T44" fmla="*/ 14 w 351"/>
                <a:gd name="T45" fmla="*/ 245 h 353"/>
                <a:gd name="T46" fmla="*/ 4 w 351"/>
                <a:gd name="T47" fmla="*/ 212 h 353"/>
                <a:gd name="T48" fmla="*/ 0 w 351"/>
                <a:gd name="T49" fmla="*/ 177 h 353"/>
                <a:gd name="T50" fmla="*/ 4 w 351"/>
                <a:gd name="T51" fmla="*/ 142 h 353"/>
                <a:gd name="T52" fmla="*/ 14 w 351"/>
                <a:gd name="T53" fmla="*/ 108 h 353"/>
                <a:gd name="T54" fmla="*/ 30 w 351"/>
                <a:gd name="T55" fmla="*/ 79 h 353"/>
                <a:gd name="T56" fmla="*/ 51 w 351"/>
                <a:gd name="T57" fmla="*/ 51 h 353"/>
                <a:gd name="T58" fmla="*/ 79 w 351"/>
                <a:gd name="T59" fmla="*/ 30 h 353"/>
                <a:gd name="T60" fmla="*/ 108 w 351"/>
                <a:gd name="T61" fmla="*/ 14 h 353"/>
                <a:gd name="T62" fmla="*/ 141 w 351"/>
                <a:gd name="T63" fmla="*/ 4 h 353"/>
                <a:gd name="T64" fmla="*/ 177 w 351"/>
                <a:gd name="T65" fmla="*/ 0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1"/>
                <a:gd name="T100" fmla="*/ 0 h 353"/>
                <a:gd name="T101" fmla="*/ 351 w 351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1" h="353">
                  <a:moveTo>
                    <a:pt x="177" y="0"/>
                  </a:moveTo>
                  <a:lnTo>
                    <a:pt x="212" y="4"/>
                  </a:lnTo>
                  <a:lnTo>
                    <a:pt x="243" y="14"/>
                  </a:lnTo>
                  <a:lnTo>
                    <a:pt x="273" y="30"/>
                  </a:lnTo>
                  <a:lnTo>
                    <a:pt x="300" y="51"/>
                  </a:lnTo>
                  <a:lnTo>
                    <a:pt x="320" y="79"/>
                  </a:lnTo>
                  <a:lnTo>
                    <a:pt x="337" y="108"/>
                  </a:lnTo>
                  <a:lnTo>
                    <a:pt x="347" y="142"/>
                  </a:lnTo>
                  <a:lnTo>
                    <a:pt x="351" y="177"/>
                  </a:lnTo>
                  <a:lnTo>
                    <a:pt x="347" y="212"/>
                  </a:lnTo>
                  <a:lnTo>
                    <a:pt x="337" y="245"/>
                  </a:lnTo>
                  <a:lnTo>
                    <a:pt x="320" y="275"/>
                  </a:lnTo>
                  <a:lnTo>
                    <a:pt x="300" y="300"/>
                  </a:lnTo>
                  <a:lnTo>
                    <a:pt x="273" y="322"/>
                  </a:lnTo>
                  <a:lnTo>
                    <a:pt x="243" y="340"/>
                  </a:lnTo>
                  <a:lnTo>
                    <a:pt x="212" y="349"/>
                  </a:lnTo>
                  <a:lnTo>
                    <a:pt x="177" y="353"/>
                  </a:lnTo>
                  <a:lnTo>
                    <a:pt x="141" y="349"/>
                  </a:lnTo>
                  <a:lnTo>
                    <a:pt x="108" y="340"/>
                  </a:lnTo>
                  <a:lnTo>
                    <a:pt x="79" y="322"/>
                  </a:lnTo>
                  <a:lnTo>
                    <a:pt x="51" y="300"/>
                  </a:lnTo>
                  <a:lnTo>
                    <a:pt x="30" y="275"/>
                  </a:lnTo>
                  <a:lnTo>
                    <a:pt x="14" y="245"/>
                  </a:lnTo>
                  <a:lnTo>
                    <a:pt x="4" y="212"/>
                  </a:lnTo>
                  <a:lnTo>
                    <a:pt x="0" y="177"/>
                  </a:lnTo>
                  <a:lnTo>
                    <a:pt x="4" y="142"/>
                  </a:lnTo>
                  <a:lnTo>
                    <a:pt x="14" y="108"/>
                  </a:lnTo>
                  <a:lnTo>
                    <a:pt x="30" y="79"/>
                  </a:lnTo>
                  <a:lnTo>
                    <a:pt x="51" y="51"/>
                  </a:lnTo>
                  <a:lnTo>
                    <a:pt x="79" y="30"/>
                  </a:lnTo>
                  <a:lnTo>
                    <a:pt x="108" y="14"/>
                  </a:lnTo>
                  <a:lnTo>
                    <a:pt x="141" y="4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FFC4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4" name="Freeform 29"/>
            <p:cNvSpPr>
              <a:spLocks/>
            </p:cNvSpPr>
            <p:nvPr/>
          </p:nvSpPr>
          <p:spPr bwMode="auto">
            <a:xfrm>
              <a:off x="2945" y="2260"/>
              <a:ext cx="369" cy="341"/>
            </a:xfrm>
            <a:custGeom>
              <a:avLst/>
              <a:gdLst>
                <a:gd name="T0" fmla="*/ 173 w 341"/>
                <a:gd name="T1" fmla="*/ 0 h 341"/>
                <a:gd name="T2" fmla="*/ 206 w 341"/>
                <a:gd name="T3" fmla="*/ 4 h 341"/>
                <a:gd name="T4" fmla="*/ 237 w 341"/>
                <a:gd name="T5" fmla="*/ 14 h 341"/>
                <a:gd name="T6" fmla="*/ 267 w 341"/>
                <a:gd name="T7" fmla="*/ 30 h 341"/>
                <a:gd name="T8" fmla="*/ 292 w 341"/>
                <a:gd name="T9" fmla="*/ 49 h 341"/>
                <a:gd name="T10" fmla="*/ 312 w 341"/>
                <a:gd name="T11" fmla="*/ 75 h 341"/>
                <a:gd name="T12" fmla="*/ 328 w 341"/>
                <a:gd name="T13" fmla="*/ 104 h 341"/>
                <a:gd name="T14" fmla="*/ 337 w 341"/>
                <a:gd name="T15" fmla="*/ 136 h 341"/>
                <a:gd name="T16" fmla="*/ 341 w 341"/>
                <a:gd name="T17" fmla="*/ 171 h 341"/>
                <a:gd name="T18" fmla="*/ 337 w 341"/>
                <a:gd name="T19" fmla="*/ 206 h 341"/>
                <a:gd name="T20" fmla="*/ 328 w 341"/>
                <a:gd name="T21" fmla="*/ 237 h 341"/>
                <a:gd name="T22" fmla="*/ 312 w 341"/>
                <a:gd name="T23" fmla="*/ 267 h 341"/>
                <a:gd name="T24" fmla="*/ 292 w 341"/>
                <a:gd name="T25" fmla="*/ 290 h 341"/>
                <a:gd name="T26" fmla="*/ 267 w 341"/>
                <a:gd name="T27" fmla="*/ 312 h 341"/>
                <a:gd name="T28" fmla="*/ 237 w 341"/>
                <a:gd name="T29" fmla="*/ 328 h 341"/>
                <a:gd name="T30" fmla="*/ 206 w 341"/>
                <a:gd name="T31" fmla="*/ 337 h 341"/>
                <a:gd name="T32" fmla="*/ 173 w 341"/>
                <a:gd name="T33" fmla="*/ 341 h 341"/>
                <a:gd name="T34" fmla="*/ 137 w 341"/>
                <a:gd name="T35" fmla="*/ 337 h 341"/>
                <a:gd name="T36" fmla="*/ 106 w 341"/>
                <a:gd name="T37" fmla="*/ 328 h 341"/>
                <a:gd name="T38" fmla="*/ 77 w 341"/>
                <a:gd name="T39" fmla="*/ 312 h 341"/>
                <a:gd name="T40" fmla="*/ 51 w 341"/>
                <a:gd name="T41" fmla="*/ 290 h 341"/>
                <a:gd name="T42" fmla="*/ 30 w 341"/>
                <a:gd name="T43" fmla="*/ 267 h 341"/>
                <a:gd name="T44" fmla="*/ 14 w 341"/>
                <a:gd name="T45" fmla="*/ 237 h 341"/>
                <a:gd name="T46" fmla="*/ 4 w 341"/>
                <a:gd name="T47" fmla="*/ 206 h 341"/>
                <a:gd name="T48" fmla="*/ 0 w 341"/>
                <a:gd name="T49" fmla="*/ 171 h 341"/>
                <a:gd name="T50" fmla="*/ 4 w 341"/>
                <a:gd name="T51" fmla="*/ 136 h 341"/>
                <a:gd name="T52" fmla="*/ 14 w 341"/>
                <a:gd name="T53" fmla="*/ 104 h 341"/>
                <a:gd name="T54" fmla="*/ 30 w 341"/>
                <a:gd name="T55" fmla="*/ 75 h 341"/>
                <a:gd name="T56" fmla="*/ 51 w 341"/>
                <a:gd name="T57" fmla="*/ 49 h 341"/>
                <a:gd name="T58" fmla="*/ 77 w 341"/>
                <a:gd name="T59" fmla="*/ 30 h 341"/>
                <a:gd name="T60" fmla="*/ 106 w 341"/>
                <a:gd name="T61" fmla="*/ 14 h 341"/>
                <a:gd name="T62" fmla="*/ 137 w 341"/>
                <a:gd name="T63" fmla="*/ 4 h 341"/>
                <a:gd name="T64" fmla="*/ 173 w 341"/>
                <a:gd name="T65" fmla="*/ 0 h 34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41"/>
                <a:gd name="T100" fmla="*/ 0 h 341"/>
                <a:gd name="T101" fmla="*/ 341 w 341"/>
                <a:gd name="T102" fmla="*/ 341 h 34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41" h="341">
                  <a:moveTo>
                    <a:pt x="173" y="0"/>
                  </a:moveTo>
                  <a:lnTo>
                    <a:pt x="206" y="4"/>
                  </a:lnTo>
                  <a:lnTo>
                    <a:pt x="237" y="14"/>
                  </a:lnTo>
                  <a:lnTo>
                    <a:pt x="267" y="30"/>
                  </a:lnTo>
                  <a:lnTo>
                    <a:pt x="292" y="49"/>
                  </a:lnTo>
                  <a:lnTo>
                    <a:pt x="312" y="75"/>
                  </a:lnTo>
                  <a:lnTo>
                    <a:pt x="328" y="104"/>
                  </a:lnTo>
                  <a:lnTo>
                    <a:pt x="337" y="136"/>
                  </a:lnTo>
                  <a:lnTo>
                    <a:pt x="341" y="171"/>
                  </a:lnTo>
                  <a:lnTo>
                    <a:pt x="337" y="206"/>
                  </a:lnTo>
                  <a:lnTo>
                    <a:pt x="328" y="237"/>
                  </a:lnTo>
                  <a:lnTo>
                    <a:pt x="312" y="267"/>
                  </a:lnTo>
                  <a:lnTo>
                    <a:pt x="292" y="290"/>
                  </a:lnTo>
                  <a:lnTo>
                    <a:pt x="267" y="312"/>
                  </a:lnTo>
                  <a:lnTo>
                    <a:pt x="237" y="328"/>
                  </a:lnTo>
                  <a:lnTo>
                    <a:pt x="206" y="337"/>
                  </a:lnTo>
                  <a:lnTo>
                    <a:pt x="173" y="341"/>
                  </a:lnTo>
                  <a:lnTo>
                    <a:pt x="137" y="337"/>
                  </a:lnTo>
                  <a:lnTo>
                    <a:pt x="106" y="328"/>
                  </a:lnTo>
                  <a:lnTo>
                    <a:pt x="77" y="312"/>
                  </a:lnTo>
                  <a:lnTo>
                    <a:pt x="51" y="290"/>
                  </a:lnTo>
                  <a:lnTo>
                    <a:pt x="30" y="267"/>
                  </a:lnTo>
                  <a:lnTo>
                    <a:pt x="14" y="237"/>
                  </a:lnTo>
                  <a:lnTo>
                    <a:pt x="4" y="206"/>
                  </a:lnTo>
                  <a:lnTo>
                    <a:pt x="0" y="171"/>
                  </a:lnTo>
                  <a:lnTo>
                    <a:pt x="4" y="136"/>
                  </a:lnTo>
                  <a:lnTo>
                    <a:pt x="14" y="104"/>
                  </a:lnTo>
                  <a:lnTo>
                    <a:pt x="30" y="75"/>
                  </a:lnTo>
                  <a:lnTo>
                    <a:pt x="51" y="49"/>
                  </a:lnTo>
                  <a:lnTo>
                    <a:pt x="77" y="30"/>
                  </a:lnTo>
                  <a:lnTo>
                    <a:pt x="106" y="14"/>
                  </a:lnTo>
                  <a:lnTo>
                    <a:pt x="137" y="4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FC61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5" name="Freeform 30"/>
            <p:cNvSpPr>
              <a:spLocks/>
            </p:cNvSpPr>
            <p:nvPr/>
          </p:nvSpPr>
          <p:spPr bwMode="auto">
            <a:xfrm>
              <a:off x="2951" y="2264"/>
              <a:ext cx="356" cy="332"/>
            </a:xfrm>
            <a:custGeom>
              <a:avLst/>
              <a:gdLst>
                <a:gd name="T0" fmla="*/ 167 w 329"/>
                <a:gd name="T1" fmla="*/ 0 h 332"/>
                <a:gd name="T2" fmla="*/ 198 w 329"/>
                <a:gd name="T3" fmla="*/ 4 h 332"/>
                <a:gd name="T4" fmla="*/ 229 w 329"/>
                <a:gd name="T5" fmla="*/ 14 h 332"/>
                <a:gd name="T6" fmla="*/ 257 w 329"/>
                <a:gd name="T7" fmla="*/ 30 h 332"/>
                <a:gd name="T8" fmla="*/ 280 w 329"/>
                <a:gd name="T9" fmla="*/ 49 h 332"/>
                <a:gd name="T10" fmla="*/ 302 w 329"/>
                <a:gd name="T11" fmla="*/ 73 h 332"/>
                <a:gd name="T12" fmla="*/ 316 w 329"/>
                <a:gd name="T13" fmla="*/ 102 h 332"/>
                <a:gd name="T14" fmla="*/ 326 w 329"/>
                <a:gd name="T15" fmla="*/ 134 h 332"/>
                <a:gd name="T16" fmla="*/ 329 w 329"/>
                <a:gd name="T17" fmla="*/ 167 h 332"/>
                <a:gd name="T18" fmla="*/ 326 w 329"/>
                <a:gd name="T19" fmla="*/ 200 h 332"/>
                <a:gd name="T20" fmla="*/ 316 w 329"/>
                <a:gd name="T21" fmla="*/ 232 h 332"/>
                <a:gd name="T22" fmla="*/ 302 w 329"/>
                <a:gd name="T23" fmla="*/ 259 h 332"/>
                <a:gd name="T24" fmla="*/ 280 w 329"/>
                <a:gd name="T25" fmla="*/ 284 h 332"/>
                <a:gd name="T26" fmla="*/ 257 w 329"/>
                <a:gd name="T27" fmla="*/ 304 h 332"/>
                <a:gd name="T28" fmla="*/ 229 w 329"/>
                <a:gd name="T29" fmla="*/ 318 h 332"/>
                <a:gd name="T30" fmla="*/ 198 w 329"/>
                <a:gd name="T31" fmla="*/ 328 h 332"/>
                <a:gd name="T32" fmla="*/ 167 w 329"/>
                <a:gd name="T33" fmla="*/ 332 h 332"/>
                <a:gd name="T34" fmla="*/ 133 w 329"/>
                <a:gd name="T35" fmla="*/ 328 h 332"/>
                <a:gd name="T36" fmla="*/ 102 w 329"/>
                <a:gd name="T37" fmla="*/ 318 h 332"/>
                <a:gd name="T38" fmla="*/ 73 w 329"/>
                <a:gd name="T39" fmla="*/ 304 h 332"/>
                <a:gd name="T40" fmla="*/ 49 w 329"/>
                <a:gd name="T41" fmla="*/ 284 h 332"/>
                <a:gd name="T42" fmla="*/ 29 w 329"/>
                <a:gd name="T43" fmla="*/ 259 h 332"/>
                <a:gd name="T44" fmla="*/ 14 w 329"/>
                <a:gd name="T45" fmla="*/ 232 h 332"/>
                <a:gd name="T46" fmla="*/ 4 w 329"/>
                <a:gd name="T47" fmla="*/ 200 h 332"/>
                <a:gd name="T48" fmla="*/ 0 w 329"/>
                <a:gd name="T49" fmla="*/ 167 h 332"/>
                <a:gd name="T50" fmla="*/ 4 w 329"/>
                <a:gd name="T51" fmla="*/ 134 h 332"/>
                <a:gd name="T52" fmla="*/ 14 w 329"/>
                <a:gd name="T53" fmla="*/ 102 h 332"/>
                <a:gd name="T54" fmla="*/ 29 w 329"/>
                <a:gd name="T55" fmla="*/ 73 h 332"/>
                <a:gd name="T56" fmla="*/ 49 w 329"/>
                <a:gd name="T57" fmla="*/ 49 h 332"/>
                <a:gd name="T58" fmla="*/ 73 w 329"/>
                <a:gd name="T59" fmla="*/ 30 h 332"/>
                <a:gd name="T60" fmla="*/ 102 w 329"/>
                <a:gd name="T61" fmla="*/ 14 h 332"/>
                <a:gd name="T62" fmla="*/ 133 w 329"/>
                <a:gd name="T63" fmla="*/ 4 h 332"/>
                <a:gd name="T64" fmla="*/ 167 w 329"/>
                <a:gd name="T65" fmla="*/ 0 h 3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9"/>
                <a:gd name="T100" fmla="*/ 0 h 332"/>
                <a:gd name="T101" fmla="*/ 329 w 329"/>
                <a:gd name="T102" fmla="*/ 332 h 3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9" h="332">
                  <a:moveTo>
                    <a:pt x="167" y="0"/>
                  </a:moveTo>
                  <a:lnTo>
                    <a:pt x="198" y="4"/>
                  </a:lnTo>
                  <a:lnTo>
                    <a:pt x="229" y="14"/>
                  </a:lnTo>
                  <a:lnTo>
                    <a:pt x="257" y="30"/>
                  </a:lnTo>
                  <a:lnTo>
                    <a:pt x="280" y="49"/>
                  </a:lnTo>
                  <a:lnTo>
                    <a:pt x="302" y="73"/>
                  </a:lnTo>
                  <a:lnTo>
                    <a:pt x="316" y="102"/>
                  </a:lnTo>
                  <a:lnTo>
                    <a:pt x="326" y="134"/>
                  </a:lnTo>
                  <a:lnTo>
                    <a:pt x="329" y="167"/>
                  </a:lnTo>
                  <a:lnTo>
                    <a:pt x="326" y="200"/>
                  </a:lnTo>
                  <a:lnTo>
                    <a:pt x="316" y="232"/>
                  </a:lnTo>
                  <a:lnTo>
                    <a:pt x="302" y="259"/>
                  </a:lnTo>
                  <a:lnTo>
                    <a:pt x="280" y="284"/>
                  </a:lnTo>
                  <a:lnTo>
                    <a:pt x="257" y="304"/>
                  </a:lnTo>
                  <a:lnTo>
                    <a:pt x="229" y="318"/>
                  </a:lnTo>
                  <a:lnTo>
                    <a:pt x="198" y="328"/>
                  </a:lnTo>
                  <a:lnTo>
                    <a:pt x="167" y="332"/>
                  </a:lnTo>
                  <a:lnTo>
                    <a:pt x="133" y="328"/>
                  </a:lnTo>
                  <a:lnTo>
                    <a:pt x="102" y="318"/>
                  </a:lnTo>
                  <a:lnTo>
                    <a:pt x="73" y="304"/>
                  </a:lnTo>
                  <a:lnTo>
                    <a:pt x="49" y="284"/>
                  </a:lnTo>
                  <a:lnTo>
                    <a:pt x="29" y="259"/>
                  </a:lnTo>
                  <a:lnTo>
                    <a:pt x="14" y="232"/>
                  </a:lnTo>
                  <a:lnTo>
                    <a:pt x="4" y="200"/>
                  </a:lnTo>
                  <a:lnTo>
                    <a:pt x="0" y="167"/>
                  </a:lnTo>
                  <a:lnTo>
                    <a:pt x="4" y="134"/>
                  </a:lnTo>
                  <a:lnTo>
                    <a:pt x="14" y="102"/>
                  </a:lnTo>
                  <a:lnTo>
                    <a:pt x="29" y="73"/>
                  </a:lnTo>
                  <a:lnTo>
                    <a:pt x="49" y="49"/>
                  </a:lnTo>
                  <a:lnTo>
                    <a:pt x="73" y="30"/>
                  </a:lnTo>
                  <a:lnTo>
                    <a:pt x="102" y="14"/>
                  </a:lnTo>
                  <a:lnTo>
                    <a:pt x="133" y="4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FFC92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6" name="Freeform 31"/>
            <p:cNvSpPr>
              <a:spLocks/>
            </p:cNvSpPr>
            <p:nvPr/>
          </p:nvSpPr>
          <p:spPr bwMode="auto">
            <a:xfrm>
              <a:off x="2958" y="2270"/>
              <a:ext cx="344" cy="322"/>
            </a:xfrm>
            <a:custGeom>
              <a:avLst/>
              <a:gdLst>
                <a:gd name="T0" fmla="*/ 161 w 318"/>
                <a:gd name="T1" fmla="*/ 0 h 322"/>
                <a:gd name="T2" fmla="*/ 192 w 318"/>
                <a:gd name="T3" fmla="*/ 4 h 322"/>
                <a:gd name="T4" fmla="*/ 221 w 318"/>
                <a:gd name="T5" fmla="*/ 12 h 322"/>
                <a:gd name="T6" fmla="*/ 249 w 318"/>
                <a:gd name="T7" fmla="*/ 28 h 322"/>
                <a:gd name="T8" fmla="*/ 272 w 318"/>
                <a:gd name="T9" fmla="*/ 47 h 322"/>
                <a:gd name="T10" fmla="*/ 290 w 318"/>
                <a:gd name="T11" fmla="*/ 71 h 322"/>
                <a:gd name="T12" fmla="*/ 306 w 318"/>
                <a:gd name="T13" fmla="*/ 98 h 322"/>
                <a:gd name="T14" fmla="*/ 314 w 318"/>
                <a:gd name="T15" fmla="*/ 129 h 322"/>
                <a:gd name="T16" fmla="*/ 318 w 318"/>
                <a:gd name="T17" fmla="*/ 161 h 322"/>
                <a:gd name="T18" fmla="*/ 314 w 318"/>
                <a:gd name="T19" fmla="*/ 192 h 322"/>
                <a:gd name="T20" fmla="*/ 306 w 318"/>
                <a:gd name="T21" fmla="*/ 224 h 322"/>
                <a:gd name="T22" fmla="*/ 290 w 318"/>
                <a:gd name="T23" fmla="*/ 251 h 322"/>
                <a:gd name="T24" fmla="*/ 272 w 318"/>
                <a:gd name="T25" fmla="*/ 275 h 322"/>
                <a:gd name="T26" fmla="*/ 249 w 318"/>
                <a:gd name="T27" fmla="*/ 294 h 322"/>
                <a:gd name="T28" fmla="*/ 221 w 318"/>
                <a:gd name="T29" fmla="*/ 310 h 322"/>
                <a:gd name="T30" fmla="*/ 192 w 318"/>
                <a:gd name="T31" fmla="*/ 318 h 322"/>
                <a:gd name="T32" fmla="*/ 161 w 318"/>
                <a:gd name="T33" fmla="*/ 322 h 322"/>
                <a:gd name="T34" fmla="*/ 127 w 318"/>
                <a:gd name="T35" fmla="*/ 318 h 322"/>
                <a:gd name="T36" fmla="*/ 98 w 318"/>
                <a:gd name="T37" fmla="*/ 310 h 322"/>
                <a:gd name="T38" fmla="*/ 71 w 318"/>
                <a:gd name="T39" fmla="*/ 294 h 322"/>
                <a:gd name="T40" fmla="*/ 47 w 318"/>
                <a:gd name="T41" fmla="*/ 275 h 322"/>
                <a:gd name="T42" fmla="*/ 27 w 318"/>
                <a:gd name="T43" fmla="*/ 251 h 322"/>
                <a:gd name="T44" fmla="*/ 12 w 318"/>
                <a:gd name="T45" fmla="*/ 224 h 322"/>
                <a:gd name="T46" fmla="*/ 4 w 318"/>
                <a:gd name="T47" fmla="*/ 192 h 322"/>
                <a:gd name="T48" fmla="*/ 0 w 318"/>
                <a:gd name="T49" fmla="*/ 161 h 322"/>
                <a:gd name="T50" fmla="*/ 4 w 318"/>
                <a:gd name="T51" fmla="*/ 129 h 322"/>
                <a:gd name="T52" fmla="*/ 12 w 318"/>
                <a:gd name="T53" fmla="*/ 98 h 322"/>
                <a:gd name="T54" fmla="*/ 27 w 318"/>
                <a:gd name="T55" fmla="*/ 71 h 322"/>
                <a:gd name="T56" fmla="*/ 47 w 318"/>
                <a:gd name="T57" fmla="*/ 47 h 322"/>
                <a:gd name="T58" fmla="*/ 71 w 318"/>
                <a:gd name="T59" fmla="*/ 28 h 322"/>
                <a:gd name="T60" fmla="*/ 98 w 318"/>
                <a:gd name="T61" fmla="*/ 12 h 322"/>
                <a:gd name="T62" fmla="*/ 127 w 318"/>
                <a:gd name="T63" fmla="*/ 4 h 322"/>
                <a:gd name="T64" fmla="*/ 161 w 318"/>
                <a:gd name="T65" fmla="*/ 0 h 3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8"/>
                <a:gd name="T100" fmla="*/ 0 h 322"/>
                <a:gd name="T101" fmla="*/ 318 w 318"/>
                <a:gd name="T102" fmla="*/ 322 h 3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8" h="322">
                  <a:moveTo>
                    <a:pt x="161" y="0"/>
                  </a:moveTo>
                  <a:lnTo>
                    <a:pt x="192" y="4"/>
                  </a:lnTo>
                  <a:lnTo>
                    <a:pt x="221" y="12"/>
                  </a:lnTo>
                  <a:lnTo>
                    <a:pt x="249" y="28"/>
                  </a:lnTo>
                  <a:lnTo>
                    <a:pt x="272" y="47"/>
                  </a:lnTo>
                  <a:lnTo>
                    <a:pt x="290" y="71"/>
                  </a:lnTo>
                  <a:lnTo>
                    <a:pt x="306" y="98"/>
                  </a:lnTo>
                  <a:lnTo>
                    <a:pt x="314" y="129"/>
                  </a:lnTo>
                  <a:lnTo>
                    <a:pt x="318" y="161"/>
                  </a:lnTo>
                  <a:lnTo>
                    <a:pt x="314" y="192"/>
                  </a:lnTo>
                  <a:lnTo>
                    <a:pt x="306" y="224"/>
                  </a:lnTo>
                  <a:lnTo>
                    <a:pt x="290" y="251"/>
                  </a:lnTo>
                  <a:lnTo>
                    <a:pt x="272" y="275"/>
                  </a:lnTo>
                  <a:lnTo>
                    <a:pt x="249" y="294"/>
                  </a:lnTo>
                  <a:lnTo>
                    <a:pt x="221" y="310"/>
                  </a:lnTo>
                  <a:lnTo>
                    <a:pt x="192" y="318"/>
                  </a:lnTo>
                  <a:lnTo>
                    <a:pt x="161" y="322"/>
                  </a:lnTo>
                  <a:lnTo>
                    <a:pt x="127" y="318"/>
                  </a:lnTo>
                  <a:lnTo>
                    <a:pt x="98" y="310"/>
                  </a:lnTo>
                  <a:lnTo>
                    <a:pt x="71" y="294"/>
                  </a:lnTo>
                  <a:lnTo>
                    <a:pt x="47" y="275"/>
                  </a:lnTo>
                  <a:lnTo>
                    <a:pt x="27" y="251"/>
                  </a:lnTo>
                  <a:lnTo>
                    <a:pt x="12" y="224"/>
                  </a:lnTo>
                  <a:lnTo>
                    <a:pt x="4" y="192"/>
                  </a:lnTo>
                  <a:lnTo>
                    <a:pt x="0" y="161"/>
                  </a:lnTo>
                  <a:lnTo>
                    <a:pt x="4" y="129"/>
                  </a:lnTo>
                  <a:lnTo>
                    <a:pt x="12" y="98"/>
                  </a:lnTo>
                  <a:lnTo>
                    <a:pt x="27" y="71"/>
                  </a:lnTo>
                  <a:lnTo>
                    <a:pt x="47" y="47"/>
                  </a:lnTo>
                  <a:lnTo>
                    <a:pt x="71" y="28"/>
                  </a:lnTo>
                  <a:lnTo>
                    <a:pt x="98" y="12"/>
                  </a:lnTo>
                  <a:lnTo>
                    <a:pt x="127" y="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CC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7" name="Freeform 32"/>
            <p:cNvSpPr>
              <a:spLocks/>
            </p:cNvSpPr>
            <p:nvPr/>
          </p:nvSpPr>
          <p:spPr bwMode="auto">
            <a:xfrm>
              <a:off x="2964" y="2276"/>
              <a:ext cx="334" cy="310"/>
            </a:xfrm>
            <a:custGeom>
              <a:avLst/>
              <a:gdLst>
                <a:gd name="T0" fmla="*/ 155 w 308"/>
                <a:gd name="T1" fmla="*/ 0 h 310"/>
                <a:gd name="T2" fmla="*/ 184 w 308"/>
                <a:gd name="T3" fmla="*/ 4 h 310"/>
                <a:gd name="T4" fmla="*/ 214 w 308"/>
                <a:gd name="T5" fmla="*/ 12 h 310"/>
                <a:gd name="T6" fmla="*/ 239 w 308"/>
                <a:gd name="T7" fmla="*/ 25 h 310"/>
                <a:gd name="T8" fmla="*/ 263 w 308"/>
                <a:gd name="T9" fmla="*/ 45 h 310"/>
                <a:gd name="T10" fmla="*/ 280 w 308"/>
                <a:gd name="T11" fmla="*/ 69 h 310"/>
                <a:gd name="T12" fmla="*/ 296 w 308"/>
                <a:gd name="T13" fmla="*/ 94 h 310"/>
                <a:gd name="T14" fmla="*/ 304 w 308"/>
                <a:gd name="T15" fmla="*/ 123 h 310"/>
                <a:gd name="T16" fmla="*/ 308 w 308"/>
                <a:gd name="T17" fmla="*/ 155 h 310"/>
                <a:gd name="T18" fmla="*/ 304 w 308"/>
                <a:gd name="T19" fmla="*/ 186 h 310"/>
                <a:gd name="T20" fmla="*/ 296 w 308"/>
                <a:gd name="T21" fmla="*/ 216 h 310"/>
                <a:gd name="T22" fmla="*/ 280 w 308"/>
                <a:gd name="T23" fmla="*/ 241 h 310"/>
                <a:gd name="T24" fmla="*/ 263 w 308"/>
                <a:gd name="T25" fmla="*/ 265 h 310"/>
                <a:gd name="T26" fmla="*/ 239 w 308"/>
                <a:gd name="T27" fmla="*/ 284 h 310"/>
                <a:gd name="T28" fmla="*/ 214 w 308"/>
                <a:gd name="T29" fmla="*/ 298 h 310"/>
                <a:gd name="T30" fmla="*/ 184 w 308"/>
                <a:gd name="T31" fmla="*/ 306 h 310"/>
                <a:gd name="T32" fmla="*/ 155 w 308"/>
                <a:gd name="T33" fmla="*/ 310 h 310"/>
                <a:gd name="T34" fmla="*/ 123 w 308"/>
                <a:gd name="T35" fmla="*/ 306 h 310"/>
                <a:gd name="T36" fmla="*/ 94 w 308"/>
                <a:gd name="T37" fmla="*/ 298 h 310"/>
                <a:gd name="T38" fmla="*/ 68 w 308"/>
                <a:gd name="T39" fmla="*/ 284 h 310"/>
                <a:gd name="T40" fmla="*/ 45 w 308"/>
                <a:gd name="T41" fmla="*/ 265 h 310"/>
                <a:gd name="T42" fmla="*/ 25 w 308"/>
                <a:gd name="T43" fmla="*/ 241 h 310"/>
                <a:gd name="T44" fmla="*/ 12 w 308"/>
                <a:gd name="T45" fmla="*/ 216 h 310"/>
                <a:gd name="T46" fmla="*/ 4 w 308"/>
                <a:gd name="T47" fmla="*/ 186 h 310"/>
                <a:gd name="T48" fmla="*/ 0 w 308"/>
                <a:gd name="T49" fmla="*/ 155 h 310"/>
                <a:gd name="T50" fmla="*/ 4 w 308"/>
                <a:gd name="T51" fmla="*/ 123 h 310"/>
                <a:gd name="T52" fmla="*/ 12 w 308"/>
                <a:gd name="T53" fmla="*/ 94 h 310"/>
                <a:gd name="T54" fmla="*/ 25 w 308"/>
                <a:gd name="T55" fmla="*/ 69 h 310"/>
                <a:gd name="T56" fmla="*/ 45 w 308"/>
                <a:gd name="T57" fmla="*/ 45 h 310"/>
                <a:gd name="T58" fmla="*/ 68 w 308"/>
                <a:gd name="T59" fmla="*/ 25 h 310"/>
                <a:gd name="T60" fmla="*/ 94 w 308"/>
                <a:gd name="T61" fmla="*/ 12 h 310"/>
                <a:gd name="T62" fmla="*/ 123 w 308"/>
                <a:gd name="T63" fmla="*/ 4 h 310"/>
                <a:gd name="T64" fmla="*/ 155 w 308"/>
                <a:gd name="T65" fmla="*/ 0 h 3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08"/>
                <a:gd name="T100" fmla="*/ 0 h 310"/>
                <a:gd name="T101" fmla="*/ 308 w 308"/>
                <a:gd name="T102" fmla="*/ 310 h 3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08" h="310">
                  <a:moveTo>
                    <a:pt x="155" y="0"/>
                  </a:moveTo>
                  <a:lnTo>
                    <a:pt x="184" y="4"/>
                  </a:lnTo>
                  <a:lnTo>
                    <a:pt x="214" y="12"/>
                  </a:lnTo>
                  <a:lnTo>
                    <a:pt x="239" y="25"/>
                  </a:lnTo>
                  <a:lnTo>
                    <a:pt x="263" y="45"/>
                  </a:lnTo>
                  <a:lnTo>
                    <a:pt x="280" y="69"/>
                  </a:lnTo>
                  <a:lnTo>
                    <a:pt x="296" y="94"/>
                  </a:lnTo>
                  <a:lnTo>
                    <a:pt x="304" y="123"/>
                  </a:lnTo>
                  <a:lnTo>
                    <a:pt x="308" y="155"/>
                  </a:lnTo>
                  <a:lnTo>
                    <a:pt x="304" y="186"/>
                  </a:lnTo>
                  <a:lnTo>
                    <a:pt x="296" y="216"/>
                  </a:lnTo>
                  <a:lnTo>
                    <a:pt x="280" y="241"/>
                  </a:lnTo>
                  <a:lnTo>
                    <a:pt x="263" y="265"/>
                  </a:lnTo>
                  <a:lnTo>
                    <a:pt x="239" y="284"/>
                  </a:lnTo>
                  <a:lnTo>
                    <a:pt x="214" y="298"/>
                  </a:lnTo>
                  <a:lnTo>
                    <a:pt x="184" y="306"/>
                  </a:lnTo>
                  <a:lnTo>
                    <a:pt x="155" y="310"/>
                  </a:lnTo>
                  <a:lnTo>
                    <a:pt x="123" y="306"/>
                  </a:lnTo>
                  <a:lnTo>
                    <a:pt x="94" y="298"/>
                  </a:lnTo>
                  <a:lnTo>
                    <a:pt x="68" y="284"/>
                  </a:lnTo>
                  <a:lnTo>
                    <a:pt x="45" y="265"/>
                  </a:lnTo>
                  <a:lnTo>
                    <a:pt x="25" y="241"/>
                  </a:lnTo>
                  <a:lnTo>
                    <a:pt x="12" y="216"/>
                  </a:lnTo>
                  <a:lnTo>
                    <a:pt x="4" y="186"/>
                  </a:lnTo>
                  <a:lnTo>
                    <a:pt x="0" y="155"/>
                  </a:lnTo>
                  <a:lnTo>
                    <a:pt x="4" y="123"/>
                  </a:lnTo>
                  <a:lnTo>
                    <a:pt x="12" y="94"/>
                  </a:lnTo>
                  <a:lnTo>
                    <a:pt x="25" y="69"/>
                  </a:lnTo>
                  <a:lnTo>
                    <a:pt x="45" y="45"/>
                  </a:lnTo>
                  <a:lnTo>
                    <a:pt x="68" y="25"/>
                  </a:lnTo>
                  <a:lnTo>
                    <a:pt x="94" y="12"/>
                  </a:lnTo>
                  <a:lnTo>
                    <a:pt x="123" y="4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FFCE3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8" name="Freeform 33"/>
            <p:cNvSpPr>
              <a:spLocks/>
            </p:cNvSpPr>
            <p:nvPr/>
          </p:nvSpPr>
          <p:spPr bwMode="auto">
            <a:xfrm>
              <a:off x="2968" y="2282"/>
              <a:ext cx="323" cy="298"/>
            </a:xfrm>
            <a:custGeom>
              <a:avLst/>
              <a:gdLst>
                <a:gd name="T0" fmla="*/ 151 w 298"/>
                <a:gd name="T1" fmla="*/ 0 h 298"/>
                <a:gd name="T2" fmla="*/ 180 w 298"/>
                <a:gd name="T3" fmla="*/ 4 h 298"/>
                <a:gd name="T4" fmla="*/ 208 w 298"/>
                <a:gd name="T5" fmla="*/ 12 h 298"/>
                <a:gd name="T6" fmla="*/ 233 w 298"/>
                <a:gd name="T7" fmla="*/ 25 h 298"/>
                <a:gd name="T8" fmla="*/ 255 w 298"/>
                <a:gd name="T9" fmla="*/ 43 h 298"/>
                <a:gd name="T10" fmla="*/ 272 w 298"/>
                <a:gd name="T11" fmla="*/ 65 h 298"/>
                <a:gd name="T12" fmla="*/ 286 w 298"/>
                <a:gd name="T13" fmla="*/ 90 h 298"/>
                <a:gd name="T14" fmla="*/ 294 w 298"/>
                <a:gd name="T15" fmla="*/ 119 h 298"/>
                <a:gd name="T16" fmla="*/ 298 w 298"/>
                <a:gd name="T17" fmla="*/ 149 h 298"/>
                <a:gd name="T18" fmla="*/ 294 w 298"/>
                <a:gd name="T19" fmla="*/ 178 h 298"/>
                <a:gd name="T20" fmla="*/ 286 w 298"/>
                <a:gd name="T21" fmla="*/ 208 h 298"/>
                <a:gd name="T22" fmla="*/ 272 w 298"/>
                <a:gd name="T23" fmla="*/ 233 h 298"/>
                <a:gd name="T24" fmla="*/ 255 w 298"/>
                <a:gd name="T25" fmla="*/ 255 h 298"/>
                <a:gd name="T26" fmla="*/ 233 w 298"/>
                <a:gd name="T27" fmla="*/ 272 h 298"/>
                <a:gd name="T28" fmla="*/ 208 w 298"/>
                <a:gd name="T29" fmla="*/ 286 h 298"/>
                <a:gd name="T30" fmla="*/ 180 w 298"/>
                <a:gd name="T31" fmla="*/ 294 h 298"/>
                <a:gd name="T32" fmla="*/ 151 w 298"/>
                <a:gd name="T33" fmla="*/ 298 h 298"/>
                <a:gd name="T34" fmla="*/ 121 w 298"/>
                <a:gd name="T35" fmla="*/ 294 h 298"/>
                <a:gd name="T36" fmla="*/ 92 w 298"/>
                <a:gd name="T37" fmla="*/ 286 h 298"/>
                <a:gd name="T38" fmla="*/ 66 w 298"/>
                <a:gd name="T39" fmla="*/ 272 h 298"/>
                <a:gd name="T40" fmla="*/ 45 w 298"/>
                <a:gd name="T41" fmla="*/ 255 h 298"/>
                <a:gd name="T42" fmla="*/ 25 w 298"/>
                <a:gd name="T43" fmla="*/ 233 h 298"/>
                <a:gd name="T44" fmla="*/ 12 w 298"/>
                <a:gd name="T45" fmla="*/ 208 h 298"/>
                <a:gd name="T46" fmla="*/ 4 w 298"/>
                <a:gd name="T47" fmla="*/ 178 h 298"/>
                <a:gd name="T48" fmla="*/ 0 w 298"/>
                <a:gd name="T49" fmla="*/ 149 h 298"/>
                <a:gd name="T50" fmla="*/ 4 w 298"/>
                <a:gd name="T51" fmla="*/ 119 h 298"/>
                <a:gd name="T52" fmla="*/ 12 w 298"/>
                <a:gd name="T53" fmla="*/ 90 h 298"/>
                <a:gd name="T54" fmla="*/ 25 w 298"/>
                <a:gd name="T55" fmla="*/ 65 h 298"/>
                <a:gd name="T56" fmla="*/ 45 w 298"/>
                <a:gd name="T57" fmla="*/ 43 h 298"/>
                <a:gd name="T58" fmla="*/ 66 w 298"/>
                <a:gd name="T59" fmla="*/ 25 h 298"/>
                <a:gd name="T60" fmla="*/ 92 w 298"/>
                <a:gd name="T61" fmla="*/ 12 h 298"/>
                <a:gd name="T62" fmla="*/ 121 w 298"/>
                <a:gd name="T63" fmla="*/ 4 h 298"/>
                <a:gd name="T64" fmla="*/ 151 w 298"/>
                <a:gd name="T65" fmla="*/ 0 h 29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8"/>
                <a:gd name="T100" fmla="*/ 0 h 298"/>
                <a:gd name="T101" fmla="*/ 298 w 298"/>
                <a:gd name="T102" fmla="*/ 298 h 29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8" h="298">
                  <a:moveTo>
                    <a:pt x="151" y="0"/>
                  </a:moveTo>
                  <a:lnTo>
                    <a:pt x="180" y="4"/>
                  </a:lnTo>
                  <a:lnTo>
                    <a:pt x="208" y="12"/>
                  </a:lnTo>
                  <a:lnTo>
                    <a:pt x="233" y="25"/>
                  </a:lnTo>
                  <a:lnTo>
                    <a:pt x="255" y="43"/>
                  </a:lnTo>
                  <a:lnTo>
                    <a:pt x="272" y="65"/>
                  </a:lnTo>
                  <a:lnTo>
                    <a:pt x="286" y="90"/>
                  </a:lnTo>
                  <a:lnTo>
                    <a:pt x="294" y="119"/>
                  </a:lnTo>
                  <a:lnTo>
                    <a:pt x="298" y="149"/>
                  </a:lnTo>
                  <a:lnTo>
                    <a:pt x="294" y="178"/>
                  </a:lnTo>
                  <a:lnTo>
                    <a:pt x="286" y="208"/>
                  </a:lnTo>
                  <a:lnTo>
                    <a:pt x="272" y="233"/>
                  </a:lnTo>
                  <a:lnTo>
                    <a:pt x="255" y="255"/>
                  </a:lnTo>
                  <a:lnTo>
                    <a:pt x="233" y="272"/>
                  </a:lnTo>
                  <a:lnTo>
                    <a:pt x="208" y="286"/>
                  </a:lnTo>
                  <a:lnTo>
                    <a:pt x="180" y="294"/>
                  </a:lnTo>
                  <a:lnTo>
                    <a:pt x="151" y="298"/>
                  </a:lnTo>
                  <a:lnTo>
                    <a:pt x="121" y="294"/>
                  </a:lnTo>
                  <a:lnTo>
                    <a:pt x="92" y="286"/>
                  </a:lnTo>
                  <a:lnTo>
                    <a:pt x="66" y="272"/>
                  </a:lnTo>
                  <a:lnTo>
                    <a:pt x="45" y="255"/>
                  </a:lnTo>
                  <a:lnTo>
                    <a:pt x="25" y="233"/>
                  </a:lnTo>
                  <a:lnTo>
                    <a:pt x="12" y="208"/>
                  </a:lnTo>
                  <a:lnTo>
                    <a:pt x="4" y="178"/>
                  </a:lnTo>
                  <a:lnTo>
                    <a:pt x="0" y="149"/>
                  </a:lnTo>
                  <a:lnTo>
                    <a:pt x="4" y="119"/>
                  </a:lnTo>
                  <a:lnTo>
                    <a:pt x="12" y="90"/>
                  </a:lnTo>
                  <a:lnTo>
                    <a:pt x="25" y="65"/>
                  </a:lnTo>
                  <a:lnTo>
                    <a:pt x="45" y="43"/>
                  </a:lnTo>
                  <a:lnTo>
                    <a:pt x="66" y="25"/>
                  </a:lnTo>
                  <a:lnTo>
                    <a:pt x="92" y="12"/>
                  </a:lnTo>
                  <a:lnTo>
                    <a:pt x="121" y="4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FD1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9" name="Freeform 34"/>
            <p:cNvSpPr>
              <a:spLocks/>
            </p:cNvSpPr>
            <p:nvPr/>
          </p:nvSpPr>
          <p:spPr bwMode="auto">
            <a:xfrm>
              <a:off x="2975" y="2288"/>
              <a:ext cx="310" cy="286"/>
            </a:xfrm>
            <a:custGeom>
              <a:avLst/>
              <a:gdLst>
                <a:gd name="T0" fmla="*/ 145 w 286"/>
                <a:gd name="T1" fmla="*/ 0 h 286"/>
                <a:gd name="T2" fmla="*/ 174 w 286"/>
                <a:gd name="T3" fmla="*/ 2 h 286"/>
                <a:gd name="T4" fmla="*/ 200 w 286"/>
                <a:gd name="T5" fmla="*/ 11 h 286"/>
                <a:gd name="T6" fmla="*/ 223 w 286"/>
                <a:gd name="T7" fmla="*/ 23 h 286"/>
                <a:gd name="T8" fmla="*/ 245 w 286"/>
                <a:gd name="T9" fmla="*/ 41 h 286"/>
                <a:gd name="T10" fmla="*/ 262 w 286"/>
                <a:gd name="T11" fmla="*/ 62 h 286"/>
                <a:gd name="T12" fmla="*/ 274 w 286"/>
                <a:gd name="T13" fmla="*/ 86 h 286"/>
                <a:gd name="T14" fmla="*/ 284 w 286"/>
                <a:gd name="T15" fmla="*/ 113 h 286"/>
                <a:gd name="T16" fmla="*/ 286 w 286"/>
                <a:gd name="T17" fmla="*/ 143 h 286"/>
                <a:gd name="T18" fmla="*/ 284 w 286"/>
                <a:gd name="T19" fmla="*/ 172 h 286"/>
                <a:gd name="T20" fmla="*/ 274 w 286"/>
                <a:gd name="T21" fmla="*/ 200 h 286"/>
                <a:gd name="T22" fmla="*/ 262 w 286"/>
                <a:gd name="T23" fmla="*/ 223 h 286"/>
                <a:gd name="T24" fmla="*/ 245 w 286"/>
                <a:gd name="T25" fmla="*/ 245 h 286"/>
                <a:gd name="T26" fmla="*/ 223 w 286"/>
                <a:gd name="T27" fmla="*/ 262 h 286"/>
                <a:gd name="T28" fmla="*/ 200 w 286"/>
                <a:gd name="T29" fmla="*/ 274 h 286"/>
                <a:gd name="T30" fmla="*/ 174 w 286"/>
                <a:gd name="T31" fmla="*/ 284 h 286"/>
                <a:gd name="T32" fmla="*/ 145 w 286"/>
                <a:gd name="T33" fmla="*/ 286 h 286"/>
                <a:gd name="T34" fmla="*/ 115 w 286"/>
                <a:gd name="T35" fmla="*/ 284 h 286"/>
                <a:gd name="T36" fmla="*/ 88 w 286"/>
                <a:gd name="T37" fmla="*/ 274 h 286"/>
                <a:gd name="T38" fmla="*/ 64 w 286"/>
                <a:gd name="T39" fmla="*/ 262 h 286"/>
                <a:gd name="T40" fmla="*/ 43 w 286"/>
                <a:gd name="T41" fmla="*/ 245 h 286"/>
                <a:gd name="T42" fmla="*/ 25 w 286"/>
                <a:gd name="T43" fmla="*/ 223 h 286"/>
                <a:gd name="T44" fmla="*/ 11 w 286"/>
                <a:gd name="T45" fmla="*/ 200 h 286"/>
                <a:gd name="T46" fmla="*/ 2 w 286"/>
                <a:gd name="T47" fmla="*/ 172 h 286"/>
                <a:gd name="T48" fmla="*/ 0 w 286"/>
                <a:gd name="T49" fmla="*/ 143 h 286"/>
                <a:gd name="T50" fmla="*/ 2 w 286"/>
                <a:gd name="T51" fmla="*/ 113 h 286"/>
                <a:gd name="T52" fmla="*/ 11 w 286"/>
                <a:gd name="T53" fmla="*/ 86 h 286"/>
                <a:gd name="T54" fmla="*/ 25 w 286"/>
                <a:gd name="T55" fmla="*/ 62 h 286"/>
                <a:gd name="T56" fmla="*/ 43 w 286"/>
                <a:gd name="T57" fmla="*/ 41 h 286"/>
                <a:gd name="T58" fmla="*/ 64 w 286"/>
                <a:gd name="T59" fmla="*/ 23 h 286"/>
                <a:gd name="T60" fmla="*/ 88 w 286"/>
                <a:gd name="T61" fmla="*/ 11 h 286"/>
                <a:gd name="T62" fmla="*/ 115 w 286"/>
                <a:gd name="T63" fmla="*/ 2 h 286"/>
                <a:gd name="T64" fmla="*/ 145 w 286"/>
                <a:gd name="T65" fmla="*/ 0 h 2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6"/>
                <a:gd name="T100" fmla="*/ 0 h 286"/>
                <a:gd name="T101" fmla="*/ 286 w 286"/>
                <a:gd name="T102" fmla="*/ 286 h 2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6" h="286">
                  <a:moveTo>
                    <a:pt x="145" y="0"/>
                  </a:moveTo>
                  <a:lnTo>
                    <a:pt x="174" y="2"/>
                  </a:lnTo>
                  <a:lnTo>
                    <a:pt x="200" y="11"/>
                  </a:lnTo>
                  <a:lnTo>
                    <a:pt x="223" y="23"/>
                  </a:lnTo>
                  <a:lnTo>
                    <a:pt x="245" y="41"/>
                  </a:lnTo>
                  <a:lnTo>
                    <a:pt x="262" y="62"/>
                  </a:lnTo>
                  <a:lnTo>
                    <a:pt x="274" y="86"/>
                  </a:lnTo>
                  <a:lnTo>
                    <a:pt x="284" y="113"/>
                  </a:lnTo>
                  <a:lnTo>
                    <a:pt x="286" y="143"/>
                  </a:lnTo>
                  <a:lnTo>
                    <a:pt x="284" y="172"/>
                  </a:lnTo>
                  <a:lnTo>
                    <a:pt x="274" y="200"/>
                  </a:lnTo>
                  <a:lnTo>
                    <a:pt x="262" y="223"/>
                  </a:lnTo>
                  <a:lnTo>
                    <a:pt x="245" y="245"/>
                  </a:lnTo>
                  <a:lnTo>
                    <a:pt x="223" y="262"/>
                  </a:lnTo>
                  <a:lnTo>
                    <a:pt x="200" y="274"/>
                  </a:lnTo>
                  <a:lnTo>
                    <a:pt x="174" y="284"/>
                  </a:lnTo>
                  <a:lnTo>
                    <a:pt x="145" y="286"/>
                  </a:lnTo>
                  <a:lnTo>
                    <a:pt x="115" y="284"/>
                  </a:lnTo>
                  <a:lnTo>
                    <a:pt x="88" y="274"/>
                  </a:lnTo>
                  <a:lnTo>
                    <a:pt x="64" y="262"/>
                  </a:lnTo>
                  <a:lnTo>
                    <a:pt x="43" y="245"/>
                  </a:lnTo>
                  <a:lnTo>
                    <a:pt x="25" y="223"/>
                  </a:lnTo>
                  <a:lnTo>
                    <a:pt x="11" y="200"/>
                  </a:lnTo>
                  <a:lnTo>
                    <a:pt x="2" y="172"/>
                  </a:lnTo>
                  <a:lnTo>
                    <a:pt x="0" y="143"/>
                  </a:lnTo>
                  <a:lnTo>
                    <a:pt x="2" y="113"/>
                  </a:lnTo>
                  <a:lnTo>
                    <a:pt x="11" y="86"/>
                  </a:lnTo>
                  <a:lnTo>
                    <a:pt x="25" y="62"/>
                  </a:lnTo>
                  <a:lnTo>
                    <a:pt x="43" y="41"/>
                  </a:lnTo>
                  <a:lnTo>
                    <a:pt x="64" y="23"/>
                  </a:lnTo>
                  <a:lnTo>
                    <a:pt x="88" y="11"/>
                  </a:lnTo>
                  <a:lnTo>
                    <a:pt x="115" y="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D3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0" name="Freeform 35"/>
            <p:cNvSpPr>
              <a:spLocks/>
            </p:cNvSpPr>
            <p:nvPr/>
          </p:nvSpPr>
          <p:spPr bwMode="auto">
            <a:xfrm>
              <a:off x="2981" y="2292"/>
              <a:ext cx="297" cy="278"/>
            </a:xfrm>
            <a:custGeom>
              <a:avLst/>
              <a:gdLst>
                <a:gd name="T0" fmla="*/ 139 w 274"/>
                <a:gd name="T1" fmla="*/ 0 h 278"/>
                <a:gd name="T2" fmla="*/ 166 w 274"/>
                <a:gd name="T3" fmla="*/ 2 h 278"/>
                <a:gd name="T4" fmla="*/ 192 w 274"/>
                <a:gd name="T5" fmla="*/ 11 h 278"/>
                <a:gd name="T6" fmla="*/ 215 w 274"/>
                <a:gd name="T7" fmla="*/ 23 h 278"/>
                <a:gd name="T8" fmla="*/ 235 w 274"/>
                <a:gd name="T9" fmla="*/ 41 h 278"/>
                <a:gd name="T10" fmla="*/ 250 w 274"/>
                <a:gd name="T11" fmla="*/ 60 h 278"/>
                <a:gd name="T12" fmla="*/ 264 w 274"/>
                <a:gd name="T13" fmla="*/ 84 h 278"/>
                <a:gd name="T14" fmla="*/ 272 w 274"/>
                <a:gd name="T15" fmla="*/ 111 h 278"/>
                <a:gd name="T16" fmla="*/ 274 w 274"/>
                <a:gd name="T17" fmla="*/ 139 h 278"/>
                <a:gd name="T18" fmla="*/ 272 w 274"/>
                <a:gd name="T19" fmla="*/ 166 h 278"/>
                <a:gd name="T20" fmla="*/ 264 w 274"/>
                <a:gd name="T21" fmla="*/ 194 h 278"/>
                <a:gd name="T22" fmla="*/ 250 w 274"/>
                <a:gd name="T23" fmla="*/ 217 h 278"/>
                <a:gd name="T24" fmla="*/ 235 w 274"/>
                <a:gd name="T25" fmla="*/ 237 h 278"/>
                <a:gd name="T26" fmla="*/ 215 w 274"/>
                <a:gd name="T27" fmla="*/ 254 h 278"/>
                <a:gd name="T28" fmla="*/ 192 w 274"/>
                <a:gd name="T29" fmla="*/ 266 h 278"/>
                <a:gd name="T30" fmla="*/ 166 w 274"/>
                <a:gd name="T31" fmla="*/ 276 h 278"/>
                <a:gd name="T32" fmla="*/ 139 w 274"/>
                <a:gd name="T33" fmla="*/ 278 h 278"/>
                <a:gd name="T34" fmla="*/ 111 w 274"/>
                <a:gd name="T35" fmla="*/ 276 h 278"/>
                <a:gd name="T36" fmla="*/ 84 w 274"/>
                <a:gd name="T37" fmla="*/ 266 h 278"/>
                <a:gd name="T38" fmla="*/ 60 w 274"/>
                <a:gd name="T39" fmla="*/ 254 h 278"/>
                <a:gd name="T40" fmla="*/ 41 w 274"/>
                <a:gd name="T41" fmla="*/ 237 h 278"/>
                <a:gd name="T42" fmla="*/ 23 w 274"/>
                <a:gd name="T43" fmla="*/ 217 h 278"/>
                <a:gd name="T44" fmla="*/ 11 w 274"/>
                <a:gd name="T45" fmla="*/ 194 h 278"/>
                <a:gd name="T46" fmla="*/ 1 w 274"/>
                <a:gd name="T47" fmla="*/ 166 h 278"/>
                <a:gd name="T48" fmla="*/ 0 w 274"/>
                <a:gd name="T49" fmla="*/ 139 h 278"/>
                <a:gd name="T50" fmla="*/ 1 w 274"/>
                <a:gd name="T51" fmla="*/ 111 h 278"/>
                <a:gd name="T52" fmla="*/ 11 w 274"/>
                <a:gd name="T53" fmla="*/ 84 h 278"/>
                <a:gd name="T54" fmla="*/ 23 w 274"/>
                <a:gd name="T55" fmla="*/ 60 h 278"/>
                <a:gd name="T56" fmla="*/ 41 w 274"/>
                <a:gd name="T57" fmla="*/ 41 h 278"/>
                <a:gd name="T58" fmla="*/ 60 w 274"/>
                <a:gd name="T59" fmla="*/ 23 h 278"/>
                <a:gd name="T60" fmla="*/ 84 w 274"/>
                <a:gd name="T61" fmla="*/ 11 h 278"/>
                <a:gd name="T62" fmla="*/ 111 w 274"/>
                <a:gd name="T63" fmla="*/ 2 h 278"/>
                <a:gd name="T64" fmla="*/ 139 w 274"/>
                <a:gd name="T65" fmla="*/ 0 h 2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4"/>
                <a:gd name="T100" fmla="*/ 0 h 278"/>
                <a:gd name="T101" fmla="*/ 274 w 274"/>
                <a:gd name="T102" fmla="*/ 278 h 2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4" h="278">
                  <a:moveTo>
                    <a:pt x="139" y="0"/>
                  </a:moveTo>
                  <a:lnTo>
                    <a:pt x="166" y="2"/>
                  </a:lnTo>
                  <a:lnTo>
                    <a:pt x="192" y="11"/>
                  </a:lnTo>
                  <a:lnTo>
                    <a:pt x="215" y="23"/>
                  </a:lnTo>
                  <a:lnTo>
                    <a:pt x="235" y="41"/>
                  </a:lnTo>
                  <a:lnTo>
                    <a:pt x="250" y="60"/>
                  </a:lnTo>
                  <a:lnTo>
                    <a:pt x="264" y="84"/>
                  </a:lnTo>
                  <a:lnTo>
                    <a:pt x="272" y="111"/>
                  </a:lnTo>
                  <a:lnTo>
                    <a:pt x="274" y="139"/>
                  </a:lnTo>
                  <a:lnTo>
                    <a:pt x="272" y="166"/>
                  </a:lnTo>
                  <a:lnTo>
                    <a:pt x="264" y="194"/>
                  </a:lnTo>
                  <a:lnTo>
                    <a:pt x="250" y="217"/>
                  </a:lnTo>
                  <a:lnTo>
                    <a:pt x="235" y="237"/>
                  </a:lnTo>
                  <a:lnTo>
                    <a:pt x="215" y="254"/>
                  </a:lnTo>
                  <a:lnTo>
                    <a:pt x="192" y="266"/>
                  </a:lnTo>
                  <a:lnTo>
                    <a:pt x="166" y="276"/>
                  </a:lnTo>
                  <a:lnTo>
                    <a:pt x="139" y="278"/>
                  </a:lnTo>
                  <a:lnTo>
                    <a:pt x="111" y="276"/>
                  </a:lnTo>
                  <a:lnTo>
                    <a:pt x="84" y="266"/>
                  </a:lnTo>
                  <a:lnTo>
                    <a:pt x="60" y="254"/>
                  </a:lnTo>
                  <a:lnTo>
                    <a:pt x="41" y="237"/>
                  </a:lnTo>
                  <a:lnTo>
                    <a:pt x="23" y="217"/>
                  </a:lnTo>
                  <a:lnTo>
                    <a:pt x="11" y="194"/>
                  </a:lnTo>
                  <a:lnTo>
                    <a:pt x="1" y="166"/>
                  </a:lnTo>
                  <a:lnTo>
                    <a:pt x="0" y="139"/>
                  </a:lnTo>
                  <a:lnTo>
                    <a:pt x="1" y="111"/>
                  </a:lnTo>
                  <a:lnTo>
                    <a:pt x="11" y="84"/>
                  </a:lnTo>
                  <a:lnTo>
                    <a:pt x="23" y="60"/>
                  </a:lnTo>
                  <a:lnTo>
                    <a:pt x="41" y="41"/>
                  </a:lnTo>
                  <a:lnTo>
                    <a:pt x="60" y="23"/>
                  </a:lnTo>
                  <a:lnTo>
                    <a:pt x="84" y="11"/>
                  </a:lnTo>
                  <a:lnTo>
                    <a:pt x="111" y="2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D6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1" name="Freeform 36"/>
            <p:cNvSpPr>
              <a:spLocks/>
            </p:cNvSpPr>
            <p:nvPr/>
          </p:nvSpPr>
          <p:spPr bwMode="auto">
            <a:xfrm>
              <a:off x="2987" y="2298"/>
              <a:ext cx="287" cy="266"/>
            </a:xfrm>
            <a:custGeom>
              <a:avLst/>
              <a:gdLst>
                <a:gd name="T0" fmla="*/ 134 w 265"/>
                <a:gd name="T1" fmla="*/ 0 h 266"/>
                <a:gd name="T2" fmla="*/ 161 w 265"/>
                <a:gd name="T3" fmla="*/ 1 h 266"/>
                <a:gd name="T4" fmla="*/ 185 w 265"/>
                <a:gd name="T5" fmla="*/ 9 h 266"/>
                <a:gd name="T6" fmla="*/ 206 w 265"/>
                <a:gd name="T7" fmla="*/ 23 h 266"/>
                <a:gd name="T8" fmla="*/ 226 w 265"/>
                <a:gd name="T9" fmla="*/ 39 h 266"/>
                <a:gd name="T10" fmla="*/ 244 w 265"/>
                <a:gd name="T11" fmla="*/ 58 h 266"/>
                <a:gd name="T12" fmla="*/ 255 w 265"/>
                <a:gd name="T13" fmla="*/ 82 h 266"/>
                <a:gd name="T14" fmla="*/ 263 w 265"/>
                <a:gd name="T15" fmla="*/ 105 h 266"/>
                <a:gd name="T16" fmla="*/ 265 w 265"/>
                <a:gd name="T17" fmla="*/ 133 h 266"/>
                <a:gd name="T18" fmla="*/ 263 w 265"/>
                <a:gd name="T19" fmla="*/ 160 h 266"/>
                <a:gd name="T20" fmla="*/ 255 w 265"/>
                <a:gd name="T21" fmla="*/ 186 h 266"/>
                <a:gd name="T22" fmla="*/ 244 w 265"/>
                <a:gd name="T23" fmla="*/ 207 h 266"/>
                <a:gd name="T24" fmla="*/ 226 w 265"/>
                <a:gd name="T25" fmla="*/ 227 h 266"/>
                <a:gd name="T26" fmla="*/ 206 w 265"/>
                <a:gd name="T27" fmla="*/ 245 h 266"/>
                <a:gd name="T28" fmla="*/ 185 w 265"/>
                <a:gd name="T29" fmla="*/ 256 h 266"/>
                <a:gd name="T30" fmla="*/ 161 w 265"/>
                <a:gd name="T31" fmla="*/ 264 h 266"/>
                <a:gd name="T32" fmla="*/ 134 w 265"/>
                <a:gd name="T33" fmla="*/ 266 h 266"/>
                <a:gd name="T34" fmla="*/ 106 w 265"/>
                <a:gd name="T35" fmla="*/ 264 h 266"/>
                <a:gd name="T36" fmla="*/ 81 w 265"/>
                <a:gd name="T37" fmla="*/ 256 h 266"/>
                <a:gd name="T38" fmla="*/ 59 w 265"/>
                <a:gd name="T39" fmla="*/ 245 h 266"/>
                <a:gd name="T40" fmla="*/ 40 w 265"/>
                <a:gd name="T41" fmla="*/ 227 h 266"/>
                <a:gd name="T42" fmla="*/ 22 w 265"/>
                <a:gd name="T43" fmla="*/ 207 h 266"/>
                <a:gd name="T44" fmla="*/ 10 w 265"/>
                <a:gd name="T45" fmla="*/ 186 h 266"/>
                <a:gd name="T46" fmla="*/ 2 w 265"/>
                <a:gd name="T47" fmla="*/ 160 h 266"/>
                <a:gd name="T48" fmla="*/ 0 w 265"/>
                <a:gd name="T49" fmla="*/ 133 h 266"/>
                <a:gd name="T50" fmla="*/ 2 w 265"/>
                <a:gd name="T51" fmla="*/ 105 h 266"/>
                <a:gd name="T52" fmla="*/ 10 w 265"/>
                <a:gd name="T53" fmla="*/ 82 h 266"/>
                <a:gd name="T54" fmla="*/ 22 w 265"/>
                <a:gd name="T55" fmla="*/ 58 h 266"/>
                <a:gd name="T56" fmla="*/ 40 w 265"/>
                <a:gd name="T57" fmla="*/ 39 h 266"/>
                <a:gd name="T58" fmla="*/ 59 w 265"/>
                <a:gd name="T59" fmla="*/ 23 h 266"/>
                <a:gd name="T60" fmla="*/ 81 w 265"/>
                <a:gd name="T61" fmla="*/ 9 h 266"/>
                <a:gd name="T62" fmla="*/ 106 w 265"/>
                <a:gd name="T63" fmla="*/ 1 h 266"/>
                <a:gd name="T64" fmla="*/ 134 w 265"/>
                <a:gd name="T65" fmla="*/ 0 h 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5"/>
                <a:gd name="T100" fmla="*/ 0 h 266"/>
                <a:gd name="T101" fmla="*/ 265 w 265"/>
                <a:gd name="T102" fmla="*/ 266 h 2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5" h="266">
                  <a:moveTo>
                    <a:pt x="134" y="0"/>
                  </a:moveTo>
                  <a:lnTo>
                    <a:pt x="161" y="1"/>
                  </a:lnTo>
                  <a:lnTo>
                    <a:pt x="185" y="9"/>
                  </a:lnTo>
                  <a:lnTo>
                    <a:pt x="206" y="23"/>
                  </a:lnTo>
                  <a:lnTo>
                    <a:pt x="226" y="39"/>
                  </a:lnTo>
                  <a:lnTo>
                    <a:pt x="244" y="58"/>
                  </a:lnTo>
                  <a:lnTo>
                    <a:pt x="255" y="82"/>
                  </a:lnTo>
                  <a:lnTo>
                    <a:pt x="263" y="105"/>
                  </a:lnTo>
                  <a:lnTo>
                    <a:pt x="265" y="133"/>
                  </a:lnTo>
                  <a:lnTo>
                    <a:pt x="263" y="160"/>
                  </a:lnTo>
                  <a:lnTo>
                    <a:pt x="255" y="186"/>
                  </a:lnTo>
                  <a:lnTo>
                    <a:pt x="244" y="207"/>
                  </a:lnTo>
                  <a:lnTo>
                    <a:pt x="226" y="227"/>
                  </a:lnTo>
                  <a:lnTo>
                    <a:pt x="206" y="245"/>
                  </a:lnTo>
                  <a:lnTo>
                    <a:pt x="185" y="256"/>
                  </a:lnTo>
                  <a:lnTo>
                    <a:pt x="161" y="264"/>
                  </a:lnTo>
                  <a:lnTo>
                    <a:pt x="134" y="266"/>
                  </a:lnTo>
                  <a:lnTo>
                    <a:pt x="106" y="264"/>
                  </a:lnTo>
                  <a:lnTo>
                    <a:pt x="81" y="256"/>
                  </a:lnTo>
                  <a:lnTo>
                    <a:pt x="59" y="245"/>
                  </a:lnTo>
                  <a:lnTo>
                    <a:pt x="40" y="227"/>
                  </a:lnTo>
                  <a:lnTo>
                    <a:pt x="22" y="207"/>
                  </a:lnTo>
                  <a:lnTo>
                    <a:pt x="10" y="186"/>
                  </a:lnTo>
                  <a:lnTo>
                    <a:pt x="2" y="160"/>
                  </a:lnTo>
                  <a:lnTo>
                    <a:pt x="0" y="133"/>
                  </a:lnTo>
                  <a:lnTo>
                    <a:pt x="2" y="105"/>
                  </a:lnTo>
                  <a:lnTo>
                    <a:pt x="10" y="82"/>
                  </a:lnTo>
                  <a:lnTo>
                    <a:pt x="22" y="58"/>
                  </a:lnTo>
                  <a:lnTo>
                    <a:pt x="40" y="39"/>
                  </a:lnTo>
                  <a:lnTo>
                    <a:pt x="59" y="23"/>
                  </a:lnTo>
                  <a:lnTo>
                    <a:pt x="81" y="9"/>
                  </a:lnTo>
                  <a:lnTo>
                    <a:pt x="106" y="1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D86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2" name="Freeform 37"/>
            <p:cNvSpPr>
              <a:spLocks/>
            </p:cNvSpPr>
            <p:nvPr/>
          </p:nvSpPr>
          <p:spPr bwMode="auto">
            <a:xfrm>
              <a:off x="2993" y="2303"/>
              <a:ext cx="274" cy="255"/>
            </a:xfrm>
            <a:custGeom>
              <a:avLst/>
              <a:gdLst>
                <a:gd name="T0" fmla="*/ 128 w 253"/>
                <a:gd name="T1" fmla="*/ 0 h 255"/>
                <a:gd name="T2" fmla="*/ 153 w 253"/>
                <a:gd name="T3" fmla="*/ 2 h 255"/>
                <a:gd name="T4" fmla="*/ 177 w 253"/>
                <a:gd name="T5" fmla="*/ 10 h 255"/>
                <a:gd name="T6" fmla="*/ 198 w 253"/>
                <a:gd name="T7" fmla="*/ 22 h 255"/>
                <a:gd name="T8" fmla="*/ 218 w 253"/>
                <a:gd name="T9" fmla="*/ 38 h 255"/>
                <a:gd name="T10" fmla="*/ 232 w 253"/>
                <a:gd name="T11" fmla="*/ 57 h 255"/>
                <a:gd name="T12" fmla="*/ 243 w 253"/>
                <a:gd name="T13" fmla="*/ 79 h 255"/>
                <a:gd name="T14" fmla="*/ 251 w 253"/>
                <a:gd name="T15" fmla="*/ 102 h 255"/>
                <a:gd name="T16" fmla="*/ 253 w 253"/>
                <a:gd name="T17" fmla="*/ 128 h 255"/>
                <a:gd name="T18" fmla="*/ 251 w 253"/>
                <a:gd name="T19" fmla="*/ 153 h 255"/>
                <a:gd name="T20" fmla="*/ 243 w 253"/>
                <a:gd name="T21" fmla="*/ 177 h 255"/>
                <a:gd name="T22" fmla="*/ 232 w 253"/>
                <a:gd name="T23" fmla="*/ 198 h 255"/>
                <a:gd name="T24" fmla="*/ 218 w 253"/>
                <a:gd name="T25" fmla="*/ 218 h 255"/>
                <a:gd name="T26" fmla="*/ 198 w 253"/>
                <a:gd name="T27" fmla="*/ 234 h 255"/>
                <a:gd name="T28" fmla="*/ 177 w 253"/>
                <a:gd name="T29" fmla="*/ 245 h 255"/>
                <a:gd name="T30" fmla="*/ 153 w 253"/>
                <a:gd name="T31" fmla="*/ 253 h 255"/>
                <a:gd name="T32" fmla="*/ 128 w 253"/>
                <a:gd name="T33" fmla="*/ 255 h 255"/>
                <a:gd name="T34" fmla="*/ 102 w 253"/>
                <a:gd name="T35" fmla="*/ 253 h 255"/>
                <a:gd name="T36" fmla="*/ 79 w 253"/>
                <a:gd name="T37" fmla="*/ 245 h 255"/>
                <a:gd name="T38" fmla="*/ 57 w 253"/>
                <a:gd name="T39" fmla="*/ 234 h 255"/>
                <a:gd name="T40" fmla="*/ 38 w 253"/>
                <a:gd name="T41" fmla="*/ 218 h 255"/>
                <a:gd name="T42" fmla="*/ 22 w 253"/>
                <a:gd name="T43" fmla="*/ 198 h 255"/>
                <a:gd name="T44" fmla="*/ 10 w 253"/>
                <a:gd name="T45" fmla="*/ 177 h 255"/>
                <a:gd name="T46" fmla="*/ 2 w 253"/>
                <a:gd name="T47" fmla="*/ 153 h 255"/>
                <a:gd name="T48" fmla="*/ 0 w 253"/>
                <a:gd name="T49" fmla="*/ 128 h 255"/>
                <a:gd name="T50" fmla="*/ 2 w 253"/>
                <a:gd name="T51" fmla="*/ 102 h 255"/>
                <a:gd name="T52" fmla="*/ 10 w 253"/>
                <a:gd name="T53" fmla="*/ 79 h 255"/>
                <a:gd name="T54" fmla="*/ 22 w 253"/>
                <a:gd name="T55" fmla="*/ 57 h 255"/>
                <a:gd name="T56" fmla="*/ 38 w 253"/>
                <a:gd name="T57" fmla="*/ 38 h 255"/>
                <a:gd name="T58" fmla="*/ 57 w 253"/>
                <a:gd name="T59" fmla="*/ 22 h 255"/>
                <a:gd name="T60" fmla="*/ 79 w 253"/>
                <a:gd name="T61" fmla="*/ 10 h 255"/>
                <a:gd name="T62" fmla="*/ 102 w 253"/>
                <a:gd name="T63" fmla="*/ 2 h 255"/>
                <a:gd name="T64" fmla="*/ 128 w 253"/>
                <a:gd name="T65" fmla="*/ 0 h 25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3"/>
                <a:gd name="T100" fmla="*/ 0 h 255"/>
                <a:gd name="T101" fmla="*/ 253 w 253"/>
                <a:gd name="T102" fmla="*/ 255 h 25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3" h="255">
                  <a:moveTo>
                    <a:pt x="128" y="0"/>
                  </a:moveTo>
                  <a:lnTo>
                    <a:pt x="153" y="2"/>
                  </a:lnTo>
                  <a:lnTo>
                    <a:pt x="177" y="10"/>
                  </a:lnTo>
                  <a:lnTo>
                    <a:pt x="198" y="22"/>
                  </a:lnTo>
                  <a:lnTo>
                    <a:pt x="218" y="38"/>
                  </a:lnTo>
                  <a:lnTo>
                    <a:pt x="232" y="57"/>
                  </a:lnTo>
                  <a:lnTo>
                    <a:pt x="243" y="79"/>
                  </a:lnTo>
                  <a:lnTo>
                    <a:pt x="251" y="102"/>
                  </a:lnTo>
                  <a:lnTo>
                    <a:pt x="253" y="128"/>
                  </a:lnTo>
                  <a:lnTo>
                    <a:pt x="251" y="153"/>
                  </a:lnTo>
                  <a:lnTo>
                    <a:pt x="243" y="177"/>
                  </a:lnTo>
                  <a:lnTo>
                    <a:pt x="232" y="198"/>
                  </a:lnTo>
                  <a:lnTo>
                    <a:pt x="218" y="218"/>
                  </a:lnTo>
                  <a:lnTo>
                    <a:pt x="198" y="234"/>
                  </a:lnTo>
                  <a:lnTo>
                    <a:pt x="177" y="245"/>
                  </a:lnTo>
                  <a:lnTo>
                    <a:pt x="153" y="253"/>
                  </a:lnTo>
                  <a:lnTo>
                    <a:pt x="128" y="255"/>
                  </a:lnTo>
                  <a:lnTo>
                    <a:pt x="102" y="253"/>
                  </a:lnTo>
                  <a:lnTo>
                    <a:pt x="79" y="245"/>
                  </a:lnTo>
                  <a:lnTo>
                    <a:pt x="57" y="234"/>
                  </a:lnTo>
                  <a:lnTo>
                    <a:pt x="38" y="218"/>
                  </a:lnTo>
                  <a:lnTo>
                    <a:pt x="22" y="198"/>
                  </a:lnTo>
                  <a:lnTo>
                    <a:pt x="10" y="177"/>
                  </a:lnTo>
                  <a:lnTo>
                    <a:pt x="2" y="153"/>
                  </a:lnTo>
                  <a:lnTo>
                    <a:pt x="0" y="128"/>
                  </a:lnTo>
                  <a:lnTo>
                    <a:pt x="2" y="102"/>
                  </a:lnTo>
                  <a:lnTo>
                    <a:pt x="10" y="79"/>
                  </a:lnTo>
                  <a:lnTo>
                    <a:pt x="22" y="57"/>
                  </a:lnTo>
                  <a:lnTo>
                    <a:pt x="38" y="38"/>
                  </a:lnTo>
                  <a:lnTo>
                    <a:pt x="57" y="22"/>
                  </a:lnTo>
                  <a:lnTo>
                    <a:pt x="79" y="10"/>
                  </a:lnTo>
                  <a:lnTo>
                    <a:pt x="102" y="2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D8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3" name="Freeform 38"/>
            <p:cNvSpPr>
              <a:spLocks/>
            </p:cNvSpPr>
            <p:nvPr/>
          </p:nvSpPr>
          <p:spPr bwMode="auto">
            <a:xfrm>
              <a:off x="2998" y="2309"/>
              <a:ext cx="263" cy="245"/>
            </a:xfrm>
            <a:custGeom>
              <a:avLst/>
              <a:gdLst>
                <a:gd name="T0" fmla="*/ 124 w 243"/>
                <a:gd name="T1" fmla="*/ 0 h 245"/>
                <a:gd name="T2" fmla="*/ 147 w 243"/>
                <a:gd name="T3" fmla="*/ 2 h 245"/>
                <a:gd name="T4" fmla="*/ 171 w 243"/>
                <a:gd name="T5" fmla="*/ 10 h 245"/>
                <a:gd name="T6" fmla="*/ 190 w 243"/>
                <a:gd name="T7" fmla="*/ 22 h 245"/>
                <a:gd name="T8" fmla="*/ 208 w 243"/>
                <a:gd name="T9" fmla="*/ 36 h 245"/>
                <a:gd name="T10" fmla="*/ 224 w 243"/>
                <a:gd name="T11" fmla="*/ 53 h 245"/>
                <a:gd name="T12" fmla="*/ 234 w 243"/>
                <a:gd name="T13" fmla="*/ 75 h 245"/>
                <a:gd name="T14" fmla="*/ 241 w 243"/>
                <a:gd name="T15" fmla="*/ 98 h 245"/>
                <a:gd name="T16" fmla="*/ 243 w 243"/>
                <a:gd name="T17" fmla="*/ 122 h 245"/>
                <a:gd name="T18" fmla="*/ 241 w 243"/>
                <a:gd name="T19" fmla="*/ 147 h 245"/>
                <a:gd name="T20" fmla="*/ 234 w 243"/>
                <a:gd name="T21" fmla="*/ 171 h 245"/>
                <a:gd name="T22" fmla="*/ 224 w 243"/>
                <a:gd name="T23" fmla="*/ 190 h 245"/>
                <a:gd name="T24" fmla="*/ 208 w 243"/>
                <a:gd name="T25" fmla="*/ 210 h 245"/>
                <a:gd name="T26" fmla="*/ 190 w 243"/>
                <a:gd name="T27" fmla="*/ 224 h 245"/>
                <a:gd name="T28" fmla="*/ 171 w 243"/>
                <a:gd name="T29" fmla="*/ 236 h 245"/>
                <a:gd name="T30" fmla="*/ 147 w 243"/>
                <a:gd name="T31" fmla="*/ 243 h 245"/>
                <a:gd name="T32" fmla="*/ 124 w 243"/>
                <a:gd name="T33" fmla="*/ 245 h 245"/>
                <a:gd name="T34" fmla="*/ 98 w 243"/>
                <a:gd name="T35" fmla="*/ 243 h 245"/>
                <a:gd name="T36" fmla="*/ 75 w 243"/>
                <a:gd name="T37" fmla="*/ 236 h 245"/>
                <a:gd name="T38" fmla="*/ 55 w 243"/>
                <a:gd name="T39" fmla="*/ 224 h 245"/>
                <a:gd name="T40" fmla="*/ 35 w 243"/>
                <a:gd name="T41" fmla="*/ 210 h 245"/>
                <a:gd name="T42" fmla="*/ 22 w 243"/>
                <a:gd name="T43" fmla="*/ 190 h 245"/>
                <a:gd name="T44" fmla="*/ 10 w 243"/>
                <a:gd name="T45" fmla="*/ 171 h 245"/>
                <a:gd name="T46" fmla="*/ 2 w 243"/>
                <a:gd name="T47" fmla="*/ 147 h 245"/>
                <a:gd name="T48" fmla="*/ 0 w 243"/>
                <a:gd name="T49" fmla="*/ 122 h 245"/>
                <a:gd name="T50" fmla="*/ 2 w 243"/>
                <a:gd name="T51" fmla="*/ 98 h 245"/>
                <a:gd name="T52" fmla="*/ 10 w 243"/>
                <a:gd name="T53" fmla="*/ 75 h 245"/>
                <a:gd name="T54" fmla="*/ 22 w 243"/>
                <a:gd name="T55" fmla="*/ 53 h 245"/>
                <a:gd name="T56" fmla="*/ 35 w 243"/>
                <a:gd name="T57" fmla="*/ 36 h 245"/>
                <a:gd name="T58" fmla="*/ 55 w 243"/>
                <a:gd name="T59" fmla="*/ 22 h 245"/>
                <a:gd name="T60" fmla="*/ 75 w 243"/>
                <a:gd name="T61" fmla="*/ 10 h 245"/>
                <a:gd name="T62" fmla="*/ 98 w 243"/>
                <a:gd name="T63" fmla="*/ 2 h 245"/>
                <a:gd name="T64" fmla="*/ 124 w 243"/>
                <a:gd name="T65" fmla="*/ 0 h 2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3"/>
                <a:gd name="T100" fmla="*/ 0 h 245"/>
                <a:gd name="T101" fmla="*/ 243 w 243"/>
                <a:gd name="T102" fmla="*/ 245 h 24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3" h="245">
                  <a:moveTo>
                    <a:pt x="124" y="0"/>
                  </a:moveTo>
                  <a:lnTo>
                    <a:pt x="147" y="2"/>
                  </a:lnTo>
                  <a:lnTo>
                    <a:pt x="171" y="10"/>
                  </a:lnTo>
                  <a:lnTo>
                    <a:pt x="190" y="22"/>
                  </a:lnTo>
                  <a:lnTo>
                    <a:pt x="208" y="36"/>
                  </a:lnTo>
                  <a:lnTo>
                    <a:pt x="224" y="53"/>
                  </a:lnTo>
                  <a:lnTo>
                    <a:pt x="234" y="75"/>
                  </a:lnTo>
                  <a:lnTo>
                    <a:pt x="241" y="98"/>
                  </a:lnTo>
                  <a:lnTo>
                    <a:pt x="243" y="122"/>
                  </a:lnTo>
                  <a:lnTo>
                    <a:pt x="241" y="147"/>
                  </a:lnTo>
                  <a:lnTo>
                    <a:pt x="234" y="171"/>
                  </a:lnTo>
                  <a:lnTo>
                    <a:pt x="224" y="190"/>
                  </a:lnTo>
                  <a:lnTo>
                    <a:pt x="208" y="210"/>
                  </a:lnTo>
                  <a:lnTo>
                    <a:pt x="190" y="224"/>
                  </a:lnTo>
                  <a:lnTo>
                    <a:pt x="171" y="236"/>
                  </a:lnTo>
                  <a:lnTo>
                    <a:pt x="147" y="243"/>
                  </a:lnTo>
                  <a:lnTo>
                    <a:pt x="124" y="245"/>
                  </a:lnTo>
                  <a:lnTo>
                    <a:pt x="98" y="243"/>
                  </a:lnTo>
                  <a:lnTo>
                    <a:pt x="75" y="236"/>
                  </a:lnTo>
                  <a:lnTo>
                    <a:pt x="55" y="224"/>
                  </a:lnTo>
                  <a:lnTo>
                    <a:pt x="35" y="210"/>
                  </a:lnTo>
                  <a:lnTo>
                    <a:pt x="22" y="190"/>
                  </a:lnTo>
                  <a:lnTo>
                    <a:pt x="10" y="171"/>
                  </a:lnTo>
                  <a:lnTo>
                    <a:pt x="2" y="147"/>
                  </a:lnTo>
                  <a:lnTo>
                    <a:pt x="0" y="122"/>
                  </a:lnTo>
                  <a:lnTo>
                    <a:pt x="2" y="98"/>
                  </a:lnTo>
                  <a:lnTo>
                    <a:pt x="10" y="75"/>
                  </a:lnTo>
                  <a:lnTo>
                    <a:pt x="22" y="53"/>
                  </a:lnTo>
                  <a:lnTo>
                    <a:pt x="35" y="36"/>
                  </a:lnTo>
                  <a:lnTo>
                    <a:pt x="55" y="22"/>
                  </a:lnTo>
                  <a:lnTo>
                    <a:pt x="75" y="10"/>
                  </a:lnTo>
                  <a:lnTo>
                    <a:pt x="98" y="2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FFDD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4" name="Freeform 39"/>
            <p:cNvSpPr>
              <a:spLocks/>
            </p:cNvSpPr>
            <p:nvPr/>
          </p:nvSpPr>
          <p:spPr bwMode="auto">
            <a:xfrm>
              <a:off x="3004" y="2315"/>
              <a:ext cx="250" cy="233"/>
            </a:xfrm>
            <a:custGeom>
              <a:avLst/>
              <a:gdLst>
                <a:gd name="T0" fmla="*/ 118 w 231"/>
                <a:gd name="T1" fmla="*/ 0 h 233"/>
                <a:gd name="T2" fmla="*/ 141 w 231"/>
                <a:gd name="T3" fmla="*/ 2 h 233"/>
                <a:gd name="T4" fmla="*/ 163 w 231"/>
                <a:gd name="T5" fmla="*/ 10 h 233"/>
                <a:gd name="T6" fmla="*/ 182 w 231"/>
                <a:gd name="T7" fmla="*/ 20 h 233"/>
                <a:gd name="T8" fmla="*/ 198 w 231"/>
                <a:gd name="T9" fmla="*/ 33 h 233"/>
                <a:gd name="T10" fmla="*/ 212 w 231"/>
                <a:gd name="T11" fmla="*/ 51 h 233"/>
                <a:gd name="T12" fmla="*/ 224 w 231"/>
                <a:gd name="T13" fmla="*/ 71 h 233"/>
                <a:gd name="T14" fmla="*/ 229 w 231"/>
                <a:gd name="T15" fmla="*/ 92 h 233"/>
                <a:gd name="T16" fmla="*/ 231 w 231"/>
                <a:gd name="T17" fmla="*/ 116 h 233"/>
                <a:gd name="T18" fmla="*/ 229 w 231"/>
                <a:gd name="T19" fmla="*/ 139 h 233"/>
                <a:gd name="T20" fmla="*/ 224 w 231"/>
                <a:gd name="T21" fmla="*/ 161 h 233"/>
                <a:gd name="T22" fmla="*/ 212 w 231"/>
                <a:gd name="T23" fmla="*/ 181 h 233"/>
                <a:gd name="T24" fmla="*/ 198 w 231"/>
                <a:gd name="T25" fmla="*/ 198 h 233"/>
                <a:gd name="T26" fmla="*/ 182 w 231"/>
                <a:gd name="T27" fmla="*/ 214 h 233"/>
                <a:gd name="T28" fmla="*/ 163 w 231"/>
                <a:gd name="T29" fmla="*/ 224 h 233"/>
                <a:gd name="T30" fmla="*/ 141 w 231"/>
                <a:gd name="T31" fmla="*/ 231 h 233"/>
                <a:gd name="T32" fmla="*/ 118 w 231"/>
                <a:gd name="T33" fmla="*/ 233 h 233"/>
                <a:gd name="T34" fmla="*/ 94 w 231"/>
                <a:gd name="T35" fmla="*/ 231 h 233"/>
                <a:gd name="T36" fmla="*/ 73 w 231"/>
                <a:gd name="T37" fmla="*/ 224 h 233"/>
                <a:gd name="T38" fmla="*/ 53 w 231"/>
                <a:gd name="T39" fmla="*/ 214 h 233"/>
                <a:gd name="T40" fmla="*/ 35 w 231"/>
                <a:gd name="T41" fmla="*/ 198 h 233"/>
                <a:gd name="T42" fmla="*/ 20 w 231"/>
                <a:gd name="T43" fmla="*/ 181 h 233"/>
                <a:gd name="T44" fmla="*/ 10 w 231"/>
                <a:gd name="T45" fmla="*/ 161 h 233"/>
                <a:gd name="T46" fmla="*/ 2 w 231"/>
                <a:gd name="T47" fmla="*/ 139 h 233"/>
                <a:gd name="T48" fmla="*/ 0 w 231"/>
                <a:gd name="T49" fmla="*/ 116 h 233"/>
                <a:gd name="T50" fmla="*/ 2 w 231"/>
                <a:gd name="T51" fmla="*/ 92 h 233"/>
                <a:gd name="T52" fmla="*/ 10 w 231"/>
                <a:gd name="T53" fmla="*/ 71 h 233"/>
                <a:gd name="T54" fmla="*/ 20 w 231"/>
                <a:gd name="T55" fmla="*/ 51 h 233"/>
                <a:gd name="T56" fmla="*/ 35 w 231"/>
                <a:gd name="T57" fmla="*/ 33 h 233"/>
                <a:gd name="T58" fmla="*/ 53 w 231"/>
                <a:gd name="T59" fmla="*/ 20 h 233"/>
                <a:gd name="T60" fmla="*/ 73 w 231"/>
                <a:gd name="T61" fmla="*/ 10 h 233"/>
                <a:gd name="T62" fmla="*/ 94 w 231"/>
                <a:gd name="T63" fmla="*/ 2 h 233"/>
                <a:gd name="T64" fmla="*/ 118 w 231"/>
                <a:gd name="T65" fmla="*/ 0 h 2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1"/>
                <a:gd name="T100" fmla="*/ 0 h 233"/>
                <a:gd name="T101" fmla="*/ 231 w 231"/>
                <a:gd name="T102" fmla="*/ 233 h 23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1" h="233">
                  <a:moveTo>
                    <a:pt x="118" y="0"/>
                  </a:moveTo>
                  <a:lnTo>
                    <a:pt x="141" y="2"/>
                  </a:lnTo>
                  <a:lnTo>
                    <a:pt x="163" y="10"/>
                  </a:lnTo>
                  <a:lnTo>
                    <a:pt x="182" y="20"/>
                  </a:lnTo>
                  <a:lnTo>
                    <a:pt x="198" y="33"/>
                  </a:lnTo>
                  <a:lnTo>
                    <a:pt x="212" y="51"/>
                  </a:lnTo>
                  <a:lnTo>
                    <a:pt x="224" y="71"/>
                  </a:lnTo>
                  <a:lnTo>
                    <a:pt x="229" y="92"/>
                  </a:lnTo>
                  <a:lnTo>
                    <a:pt x="231" y="116"/>
                  </a:lnTo>
                  <a:lnTo>
                    <a:pt x="229" y="139"/>
                  </a:lnTo>
                  <a:lnTo>
                    <a:pt x="224" y="161"/>
                  </a:lnTo>
                  <a:lnTo>
                    <a:pt x="212" y="181"/>
                  </a:lnTo>
                  <a:lnTo>
                    <a:pt x="198" y="198"/>
                  </a:lnTo>
                  <a:lnTo>
                    <a:pt x="182" y="214"/>
                  </a:lnTo>
                  <a:lnTo>
                    <a:pt x="163" y="224"/>
                  </a:lnTo>
                  <a:lnTo>
                    <a:pt x="141" y="231"/>
                  </a:lnTo>
                  <a:lnTo>
                    <a:pt x="118" y="233"/>
                  </a:lnTo>
                  <a:lnTo>
                    <a:pt x="94" y="231"/>
                  </a:lnTo>
                  <a:lnTo>
                    <a:pt x="73" y="224"/>
                  </a:lnTo>
                  <a:lnTo>
                    <a:pt x="53" y="214"/>
                  </a:lnTo>
                  <a:lnTo>
                    <a:pt x="35" y="198"/>
                  </a:lnTo>
                  <a:lnTo>
                    <a:pt x="20" y="181"/>
                  </a:lnTo>
                  <a:lnTo>
                    <a:pt x="10" y="161"/>
                  </a:lnTo>
                  <a:lnTo>
                    <a:pt x="2" y="139"/>
                  </a:lnTo>
                  <a:lnTo>
                    <a:pt x="0" y="116"/>
                  </a:lnTo>
                  <a:lnTo>
                    <a:pt x="2" y="92"/>
                  </a:lnTo>
                  <a:lnTo>
                    <a:pt x="10" y="71"/>
                  </a:lnTo>
                  <a:lnTo>
                    <a:pt x="20" y="51"/>
                  </a:lnTo>
                  <a:lnTo>
                    <a:pt x="35" y="33"/>
                  </a:lnTo>
                  <a:lnTo>
                    <a:pt x="53" y="20"/>
                  </a:lnTo>
                  <a:lnTo>
                    <a:pt x="73" y="10"/>
                  </a:lnTo>
                  <a:lnTo>
                    <a:pt x="94" y="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FFDD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5" name="Freeform 40"/>
            <p:cNvSpPr>
              <a:spLocks/>
            </p:cNvSpPr>
            <p:nvPr/>
          </p:nvSpPr>
          <p:spPr bwMode="auto">
            <a:xfrm>
              <a:off x="3011" y="2319"/>
              <a:ext cx="240" cy="224"/>
            </a:xfrm>
            <a:custGeom>
              <a:avLst/>
              <a:gdLst>
                <a:gd name="T0" fmla="*/ 112 w 222"/>
                <a:gd name="T1" fmla="*/ 0 h 224"/>
                <a:gd name="T2" fmla="*/ 133 w 222"/>
                <a:gd name="T3" fmla="*/ 2 h 224"/>
                <a:gd name="T4" fmla="*/ 155 w 222"/>
                <a:gd name="T5" fmla="*/ 10 h 224"/>
                <a:gd name="T6" fmla="*/ 172 w 222"/>
                <a:gd name="T7" fmla="*/ 20 h 224"/>
                <a:gd name="T8" fmla="*/ 190 w 222"/>
                <a:gd name="T9" fmla="*/ 33 h 224"/>
                <a:gd name="T10" fmla="*/ 202 w 222"/>
                <a:gd name="T11" fmla="*/ 49 h 224"/>
                <a:gd name="T12" fmla="*/ 214 w 222"/>
                <a:gd name="T13" fmla="*/ 69 h 224"/>
                <a:gd name="T14" fmla="*/ 220 w 222"/>
                <a:gd name="T15" fmla="*/ 90 h 224"/>
                <a:gd name="T16" fmla="*/ 222 w 222"/>
                <a:gd name="T17" fmla="*/ 112 h 224"/>
                <a:gd name="T18" fmla="*/ 220 w 222"/>
                <a:gd name="T19" fmla="*/ 135 h 224"/>
                <a:gd name="T20" fmla="*/ 214 w 222"/>
                <a:gd name="T21" fmla="*/ 155 h 224"/>
                <a:gd name="T22" fmla="*/ 202 w 222"/>
                <a:gd name="T23" fmla="*/ 175 h 224"/>
                <a:gd name="T24" fmla="*/ 190 w 222"/>
                <a:gd name="T25" fmla="*/ 190 h 224"/>
                <a:gd name="T26" fmla="*/ 172 w 222"/>
                <a:gd name="T27" fmla="*/ 204 h 224"/>
                <a:gd name="T28" fmla="*/ 155 w 222"/>
                <a:gd name="T29" fmla="*/ 216 h 224"/>
                <a:gd name="T30" fmla="*/ 133 w 222"/>
                <a:gd name="T31" fmla="*/ 222 h 224"/>
                <a:gd name="T32" fmla="*/ 112 w 222"/>
                <a:gd name="T33" fmla="*/ 224 h 224"/>
                <a:gd name="T34" fmla="*/ 88 w 222"/>
                <a:gd name="T35" fmla="*/ 222 h 224"/>
                <a:gd name="T36" fmla="*/ 69 w 222"/>
                <a:gd name="T37" fmla="*/ 216 h 224"/>
                <a:gd name="T38" fmla="*/ 49 w 222"/>
                <a:gd name="T39" fmla="*/ 204 h 224"/>
                <a:gd name="T40" fmla="*/ 33 w 222"/>
                <a:gd name="T41" fmla="*/ 190 h 224"/>
                <a:gd name="T42" fmla="*/ 20 w 222"/>
                <a:gd name="T43" fmla="*/ 175 h 224"/>
                <a:gd name="T44" fmla="*/ 8 w 222"/>
                <a:gd name="T45" fmla="*/ 155 h 224"/>
                <a:gd name="T46" fmla="*/ 2 w 222"/>
                <a:gd name="T47" fmla="*/ 135 h 224"/>
                <a:gd name="T48" fmla="*/ 0 w 222"/>
                <a:gd name="T49" fmla="*/ 112 h 224"/>
                <a:gd name="T50" fmla="*/ 2 w 222"/>
                <a:gd name="T51" fmla="*/ 90 h 224"/>
                <a:gd name="T52" fmla="*/ 8 w 222"/>
                <a:gd name="T53" fmla="*/ 69 h 224"/>
                <a:gd name="T54" fmla="*/ 20 w 222"/>
                <a:gd name="T55" fmla="*/ 49 h 224"/>
                <a:gd name="T56" fmla="*/ 33 w 222"/>
                <a:gd name="T57" fmla="*/ 33 h 224"/>
                <a:gd name="T58" fmla="*/ 49 w 222"/>
                <a:gd name="T59" fmla="*/ 20 h 224"/>
                <a:gd name="T60" fmla="*/ 69 w 222"/>
                <a:gd name="T61" fmla="*/ 10 h 224"/>
                <a:gd name="T62" fmla="*/ 88 w 222"/>
                <a:gd name="T63" fmla="*/ 2 h 224"/>
                <a:gd name="T64" fmla="*/ 112 w 222"/>
                <a:gd name="T65" fmla="*/ 0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2"/>
                <a:gd name="T100" fmla="*/ 0 h 224"/>
                <a:gd name="T101" fmla="*/ 222 w 222"/>
                <a:gd name="T102" fmla="*/ 224 h 2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2" h="224">
                  <a:moveTo>
                    <a:pt x="112" y="0"/>
                  </a:moveTo>
                  <a:lnTo>
                    <a:pt x="133" y="2"/>
                  </a:lnTo>
                  <a:lnTo>
                    <a:pt x="155" y="10"/>
                  </a:lnTo>
                  <a:lnTo>
                    <a:pt x="172" y="20"/>
                  </a:lnTo>
                  <a:lnTo>
                    <a:pt x="190" y="33"/>
                  </a:lnTo>
                  <a:lnTo>
                    <a:pt x="202" y="49"/>
                  </a:lnTo>
                  <a:lnTo>
                    <a:pt x="214" y="69"/>
                  </a:lnTo>
                  <a:lnTo>
                    <a:pt x="220" y="90"/>
                  </a:lnTo>
                  <a:lnTo>
                    <a:pt x="222" y="112"/>
                  </a:lnTo>
                  <a:lnTo>
                    <a:pt x="220" y="135"/>
                  </a:lnTo>
                  <a:lnTo>
                    <a:pt x="214" y="155"/>
                  </a:lnTo>
                  <a:lnTo>
                    <a:pt x="202" y="175"/>
                  </a:lnTo>
                  <a:lnTo>
                    <a:pt x="190" y="190"/>
                  </a:lnTo>
                  <a:lnTo>
                    <a:pt x="172" y="204"/>
                  </a:lnTo>
                  <a:lnTo>
                    <a:pt x="155" y="216"/>
                  </a:lnTo>
                  <a:lnTo>
                    <a:pt x="133" y="222"/>
                  </a:lnTo>
                  <a:lnTo>
                    <a:pt x="112" y="224"/>
                  </a:lnTo>
                  <a:lnTo>
                    <a:pt x="88" y="222"/>
                  </a:lnTo>
                  <a:lnTo>
                    <a:pt x="69" y="216"/>
                  </a:lnTo>
                  <a:lnTo>
                    <a:pt x="49" y="204"/>
                  </a:lnTo>
                  <a:lnTo>
                    <a:pt x="33" y="190"/>
                  </a:lnTo>
                  <a:lnTo>
                    <a:pt x="20" y="175"/>
                  </a:lnTo>
                  <a:lnTo>
                    <a:pt x="8" y="155"/>
                  </a:lnTo>
                  <a:lnTo>
                    <a:pt x="2" y="135"/>
                  </a:lnTo>
                  <a:lnTo>
                    <a:pt x="0" y="112"/>
                  </a:lnTo>
                  <a:lnTo>
                    <a:pt x="2" y="90"/>
                  </a:lnTo>
                  <a:lnTo>
                    <a:pt x="8" y="69"/>
                  </a:lnTo>
                  <a:lnTo>
                    <a:pt x="20" y="49"/>
                  </a:lnTo>
                  <a:lnTo>
                    <a:pt x="33" y="33"/>
                  </a:lnTo>
                  <a:lnTo>
                    <a:pt x="49" y="20"/>
                  </a:lnTo>
                  <a:lnTo>
                    <a:pt x="69" y="10"/>
                  </a:lnTo>
                  <a:lnTo>
                    <a:pt x="88" y="2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FE2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6" name="Freeform 41"/>
            <p:cNvSpPr>
              <a:spLocks/>
            </p:cNvSpPr>
            <p:nvPr/>
          </p:nvSpPr>
          <p:spPr bwMode="auto">
            <a:xfrm>
              <a:off x="3017" y="2325"/>
              <a:ext cx="228" cy="212"/>
            </a:xfrm>
            <a:custGeom>
              <a:avLst/>
              <a:gdLst>
                <a:gd name="T0" fmla="*/ 106 w 210"/>
                <a:gd name="T1" fmla="*/ 0 h 212"/>
                <a:gd name="T2" fmla="*/ 127 w 210"/>
                <a:gd name="T3" fmla="*/ 2 h 212"/>
                <a:gd name="T4" fmla="*/ 147 w 210"/>
                <a:gd name="T5" fmla="*/ 8 h 212"/>
                <a:gd name="T6" fmla="*/ 165 w 210"/>
                <a:gd name="T7" fmla="*/ 18 h 212"/>
                <a:gd name="T8" fmla="*/ 180 w 210"/>
                <a:gd name="T9" fmla="*/ 31 h 212"/>
                <a:gd name="T10" fmla="*/ 192 w 210"/>
                <a:gd name="T11" fmla="*/ 47 h 212"/>
                <a:gd name="T12" fmla="*/ 202 w 210"/>
                <a:gd name="T13" fmla="*/ 65 h 212"/>
                <a:gd name="T14" fmla="*/ 208 w 210"/>
                <a:gd name="T15" fmla="*/ 84 h 212"/>
                <a:gd name="T16" fmla="*/ 210 w 210"/>
                <a:gd name="T17" fmla="*/ 106 h 212"/>
                <a:gd name="T18" fmla="*/ 208 w 210"/>
                <a:gd name="T19" fmla="*/ 127 h 212"/>
                <a:gd name="T20" fmla="*/ 202 w 210"/>
                <a:gd name="T21" fmla="*/ 147 h 212"/>
                <a:gd name="T22" fmla="*/ 192 w 210"/>
                <a:gd name="T23" fmla="*/ 165 h 212"/>
                <a:gd name="T24" fmla="*/ 180 w 210"/>
                <a:gd name="T25" fmla="*/ 180 h 212"/>
                <a:gd name="T26" fmla="*/ 165 w 210"/>
                <a:gd name="T27" fmla="*/ 194 h 212"/>
                <a:gd name="T28" fmla="*/ 147 w 210"/>
                <a:gd name="T29" fmla="*/ 204 h 212"/>
                <a:gd name="T30" fmla="*/ 127 w 210"/>
                <a:gd name="T31" fmla="*/ 210 h 212"/>
                <a:gd name="T32" fmla="*/ 106 w 210"/>
                <a:gd name="T33" fmla="*/ 212 h 212"/>
                <a:gd name="T34" fmla="*/ 84 w 210"/>
                <a:gd name="T35" fmla="*/ 210 h 212"/>
                <a:gd name="T36" fmla="*/ 65 w 210"/>
                <a:gd name="T37" fmla="*/ 204 h 212"/>
                <a:gd name="T38" fmla="*/ 47 w 210"/>
                <a:gd name="T39" fmla="*/ 194 h 212"/>
                <a:gd name="T40" fmla="*/ 31 w 210"/>
                <a:gd name="T41" fmla="*/ 180 h 212"/>
                <a:gd name="T42" fmla="*/ 17 w 210"/>
                <a:gd name="T43" fmla="*/ 165 h 212"/>
                <a:gd name="T44" fmla="*/ 8 w 210"/>
                <a:gd name="T45" fmla="*/ 147 h 212"/>
                <a:gd name="T46" fmla="*/ 2 w 210"/>
                <a:gd name="T47" fmla="*/ 127 h 212"/>
                <a:gd name="T48" fmla="*/ 0 w 210"/>
                <a:gd name="T49" fmla="*/ 106 h 212"/>
                <a:gd name="T50" fmla="*/ 2 w 210"/>
                <a:gd name="T51" fmla="*/ 84 h 212"/>
                <a:gd name="T52" fmla="*/ 8 w 210"/>
                <a:gd name="T53" fmla="*/ 65 h 212"/>
                <a:gd name="T54" fmla="*/ 17 w 210"/>
                <a:gd name="T55" fmla="*/ 47 h 212"/>
                <a:gd name="T56" fmla="*/ 31 w 210"/>
                <a:gd name="T57" fmla="*/ 31 h 212"/>
                <a:gd name="T58" fmla="*/ 47 w 210"/>
                <a:gd name="T59" fmla="*/ 18 h 212"/>
                <a:gd name="T60" fmla="*/ 65 w 210"/>
                <a:gd name="T61" fmla="*/ 8 h 212"/>
                <a:gd name="T62" fmla="*/ 84 w 210"/>
                <a:gd name="T63" fmla="*/ 2 h 212"/>
                <a:gd name="T64" fmla="*/ 106 w 210"/>
                <a:gd name="T65" fmla="*/ 0 h 21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0"/>
                <a:gd name="T100" fmla="*/ 0 h 212"/>
                <a:gd name="T101" fmla="*/ 210 w 210"/>
                <a:gd name="T102" fmla="*/ 212 h 21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0" h="212">
                  <a:moveTo>
                    <a:pt x="106" y="0"/>
                  </a:moveTo>
                  <a:lnTo>
                    <a:pt x="127" y="2"/>
                  </a:lnTo>
                  <a:lnTo>
                    <a:pt x="147" y="8"/>
                  </a:lnTo>
                  <a:lnTo>
                    <a:pt x="165" y="18"/>
                  </a:lnTo>
                  <a:lnTo>
                    <a:pt x="180" y="31"/>
                  </a:lnTo>
                  <a:lnTo>
                    <a:pt x="192" y="47"/>
                  </a:lnTo>
                  <a:lnTo>
                    <a:pt x="202" y="65"/>
                  </a:lnTo>
                  <a:lnTo>
                    <a:pt x="208" y="84"/>
                  </a:lnTo>
                  <a:lnTo>
                    <a:pt x="210" y="106"/>
                  </a:lnTo>
                  <a:lnTo>
                    <a:pt x="208" y="127"/>
                  </a:lnTo>
                  <a:lnTo>
                    <a:pt x="202" y="147"/>
                  </a:lnTo>
                  <a:lnTo>
                    <a:pt x="192" y="165"/>
                  </a:lnTo>
                  <a:lnTo>
                    <a:pt x="180" y="180"/>
                  </a:lnTo>
                  <a:lnTo>
                    <a:pt x="165" y="194"/>
                  </a:lnTo>
                  <a:lnTo>
                    <a:pt x="147" y="204"/>
                  </a:lnTo>
                  <a:lnTo>
                    <a:pt x="127" y="210"/>
                  </a:lnTo>
                  <a:lnTo>
                    <a:pt x="106" y="212"/>
                  </a:lnTo>
                  <a:lnTo>
                    <a:pt x="84" y="210"/>
                  </a:lnTo>
                  <a:lnTo>
                    <a:pt x="65" y="204"/>
                  </a:lnTo>
                  <a:lnTo>
                    <a:pt x="47" y="194"/>
                  </a:lnTo>
                  <a:lnTo>
                    <a:pt x="31" y="180"/>
                  </a:lnTo>
                  <a:lnTo>
                    <a:pt x="17" y="165"/>
                  </a:lnTo>
                  <a:lnTo>
                    <a:pt x="8" y="147"/>
                  </a:lnTo>
                  <a:lnTo>
                    <a:pt x="2" y="127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8" y="65"/>
                  </a:lnTo>
                  <a:lnTo>
                    <a:pt x="17" y="47"/>
                  </a:lnTo>
                  <a:lnTo>
                    <a:pt x="31" y="31"/>
                  </a:lnTo>
                  <a:lnTo>
                    <a:pt x="47" y="18"/>
                  </a:lnTo>
                  <a:lnTo>
                    <a:pt x="65" y="8"/>
                  </a:lnTo>
                  <a:lnTo>
                    <a:pt x="84" y="2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FE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7" name="Freeform 42"/>
            <p:cNvSpPr>
              <a:spLocks/>
            </p:cNvSpPr>
            <p:nvPr/>
          </p:nvSpPr>
          <p:spPr bwMode="auto">
            <a:xfrm>
              <a:off x="3021" y="2331"/>
              <a:ext cx="217" cy="202"/>
            </a:xfrm>
            <a:custGeom>
              <a:avLst/>
              <a:gdLst>
                <a:gd name="T0" fmla="*/ 102 w 200"/>
                <a:gd name="T1" fmla="*/ 0 h 202"/>
                <a:gd name="T2" fmla="*/ 121 w 200"/>
                <a:gd name="T3" fmla="*/ 2 h 202"/>
                <a:gd name="T4" fmla="*/ 141 w 200"/>
                <a:gd name="T5" fmla="*/ 8 h 202"/>
                <a:gd name="T6" fmla="*/ 157 w 200"/>
                <a:gd name="T7" fmla="*/ 17 h 202"/>
                <a:gd name="T8" fmla="*/ 172 w 200"/>
                <a:gd name="T9" fmla="*/ 29 h 202"/>
                <a:gd name="T10" fmla="*/ 184 w 200"/>
                <a:gd name="T11" fmla="*/ 45 h 202"/>
                <a:gd name="T12" fmla="*/ 192 w 200"/>
                <a:gd name="T13" fmla="*/ 61 h 202"/>
                <a:gd name="T14" fmla="*/ 198 w 200"/>
                <a:gd name="T15" fmla="*/ 80 h 202"/>
                <a:gd name="T16" fmla="*/ 200 w 200"/>
                <a:gd name="T17" fmla="*/ 100 h 202"/>
                <a:gd name="T18" fmla="*/ 198 w 200"/>
                <a:gd name="T19" fmla="*/ 121 h 202"/>
                <a:gd name="T20" fmla="*/ 192 w 200"/>
                <a:gd name="T21" fmla="*/ 139 h 202"/>
                <a:gd name="T22" fmla="*/ 184 w 200"/>
                <a:gd name="T23" fmla="*/ 157 h 202"/>
                <a:gd name="T24" fmla="*/ 172 w 200"/>
                <a:gd name="T25" fmla="*/ 172 h 202"/>
                <a:gd name="T26" fmla="*/ 157 w 200"/>
                <a:gd name="T27" fmla="*/ 184 h 202"/>
                <a:gd name="T28" fmla="*/ 141 w 200"/>
                <a:gd name="T29" fmla="*/ 194 h 202"/>
                <a:gd name="T30" fmla="*/ 121 w 200"/>
                <a:gd name="T31" fmla="*/ 200 h 202"/>
                <a:gd name="T32" fmla="*/ 102 w 200"/>
                <a:gd name="T33" fmla="*/ 202 h 202"/>
                <a:gd name="T34" fmla="*/ 80 w 200"/>
                <a:gd name="T35" fmla="*/ 200 h 202"/>
                <a:gd name="T36" fmla="*/ 63 w 200"/>
                <a:gd name="T37" fmla="*/ 194 h 202"/>
                <a:gd name="T38" fmla="*/ 45 w 200"/>
                <a:gd name="T39" fmla="*/ 184 h 202"/>
                <a:gd name="T40" fmla="*/ 29 w 200"/>
                <a:gd name="T41" fmla="*/ 172 h 202"/>
                <a:gd name="T42" fmla="*/ 17 w 200"/>
                <a:gd name="T43" fmla="*/ 157 h 202"/>
                <a:gd name="T44" fmla="*/ 8 w 200"/>
                <a:gd name="T45" fmla="*/ 139 h 202"/>
                <a:gd name="T46" fmla="*/ 2 w 200"/>
                <a:gd name="T47" fmla="*/ 121 h 202"/>
                <a:gd name="T48" fmla="*/ 0 w 200"/>
                <a:gd name="T49" fmla="*/ 100 h 202"/>
                <a:gd name="T50" fmla="*/ 2 w 200"/>
                <a:gd name="T51" fmla="*/ 80 h 202"/>
                <a:gd name="T52" fmla="*/ 8 w 200"/>
                <a:gd name="T53" fmla="*/ 61 h 202"/>
                <a:gd name="T54" fmla="*/ 17 w 200"/>
                <a:gd name="T55" fmla="*/ 45 h 202"/>
                <a:gd name="T56" fmla="*/ 29 w 200"/>
                <a:gd name="T57" fmla="*/ 29 h 202"/>
                <a:gd name="T58" fmla="*/ 45 w 200"/>
                <a:gd name="T59" fmla="*/ 17 h 202"/>
                <a:gd name="T60" fmla="*/ 63 w 200"/>
                <a:gd name="T61" fmla="*/ 8 h 202"/>
                <a:gd name="T62" fmla="*/ 80 w 200"/>
                <a:gd name="T63" fmla="*/ 2 h 202"/>
                <a:gd name="T64" fmla="*/ 102 w 200"/>
                <a:gd name="T65" fmla="*/ 0 h 2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0"/>
                <a:gd name="T100" fmla="*/ 0 h 202"/>
                <a:gd name="T101" fmla="*/ 200 w 200"/>
                <a:gd name="T102" fmla="*/ 202 h 20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0" h="202">
                  <a:moveTo>
                    <a:pt x="102" y="0"/>
                  </a:moveTo>
                  <a:lnTo>
                    <a:pt x="121" y="2"/>
                  </a:lnTo>
                  <a:lnTo>
                    <a:pt x="141" y="8"/>
                  </a:lnTo>
                  <a:lnTo>
                    <a:pt x="157" y="17"/>
                  </a:lnTo>
                  <a:lnTo>
                    <a:pt x="172" y="29"/>
                  </a:lnTo>
                  <a:lnTo>
                    <a:pt x="184" y="45"/>
                  </a:lnTo>
                  <a:lnTo>
                    <a:pt x="192" y="61"/>
                  </a:lnTo>
                  <a:lnTo>
                    <a:pt x="198" y="80"/>
                  </a:lnTo>
                  <a:lnTo>
                    <a:pt x="200" y="100"/>
                  </a:lnTo>
                  <a:lnTo>
                    <a:pt x="198" y="121"/>
                  </a:lnTo>
                  <a:lnTo>
                    <a:pt x="192" y="139"/>
                  </a:lnTo>
                  <a:lnTo>
                    <a:pt x="184" y="157"/>
                  </a:lnTo>
                  <a:lnTo>
                    <a:pt x="172" y="172"/>
                  </a:lnTo>
                  <a:lnTo>
                    <a:pt x="157" y="184"/>
                  </a:lnTo>
                  <a:lnTo>
                    <a:pt x="141" y="194"/>
                  </a:lnTo>
                  <a:lnTo>
                    <a:pt x="121" y="200"/>
                  </a:lnTo>
                  <a:lnTo>
                    <a:pt x="102" y="202"/>
                  </a:lnTo>
                  <a:lnTo>
                    <a:pt x="80" y="200"/>
                  </a:lnTo>
                  <a:lnTo>
                    <a:pt x="63" y="194"/>
                  </a:lnTo>
                  <a:lnTo>
                    <a:pt x="45" y="184"/>
                  </a:lnTo>
                  <a:lnTo>
                    <a:pt x="29" y="172"/>
                  </a:lnTo>
                  <a:lnTo>
                    <a:pt x="17" y="157"/>
                  </a:lnTo>
                  <a:lnTo>
                    <a:pt x="8" y="139"/>
                  </a:lnTo>
                  <a:lnTo>
                    <a:pt x="2" y="121"/>
                  </a:lnTo>
                  <a:lnTo>
                    <a:pt x="0" y="100"/>
                  </a:lnTo>
                  <a:lnTo>
                    <a:pt x="2" y="80"/>
                  </a:lnTo>
                  <a:lnTo>
                    <a:pt x="8" y="61"/>
                  </a:lnTo>
                  <a:lnTo>
                    <a:pt x="17" y="45"/>
                  </a:lnTo>
                  <a:lnTo>
                    <a:pt x="29" y="29"/>
                  </a:lnTo>
                  <a:lnTo>
                    <a:pt x="45" y="17"/>
                  </a:lnTo>
                  <a:lnTo>
                    <a:pt x="63" y="8"/>
                  </a:lnTo>
                  <a:lnTo>
                    <a:pt x="80" y="2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E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8" name="Freeform 43"/>
            <p:cNvSpPr>
              <a:spLocks/>
            </p:cNvSpPr>
            <p:nvPr/>
          </p:nvSpPr>
          <p:spPr bwMode="auto">
            <a:xfrm>
              <a:off x="3028" y="2337"/>
              <a:ext cx="204" cy="190"/>
            </a:xfrm>
            <a:custGeom>
              <a:avLst/>
              <a:gdLst>
                <a:gd name="T0" fmla="*/ 96 w 188"/>
                <a:gd name="T1" fmla="*/ 0 h 190"/>
                <a:gd name="T2" fmla="*/ 115 w 188"/>
                <a:gd name="T3" fmla="*/ 2 h 190"/>
                <a:gd name="T4" fmla="*/ 133 w 188"/>
                <a:gd name="T5" fmla="*/ 8 h 190"/>
                <a:gd name="T6" fmla="*/ 149 w 188"/>
                <a:gd name="T7" fmla="*/ 15 h 190"/>
                <a:gd name="T8" fmla="*/ 162 w 188"/>
                <a:gd name="T9" fmla="*/ 27 h 190"/>
                <a:gd name="T10" fmla="*/ 172 w 188"/>
                <a:gd name="T11" fmla="*/ 41 h 190"/>
                <a:gd name="T12" fmla="*/ 180 w 188"/>
                <a:gd name="T13" fmla="*/ 57 h 190"/>
                <a:gd name="T14" fmla="*/ 186 w 188"/>
                <a:gd name="T15" fmla="*/ 74 h 190"/>
                <a:gd name="T16" fmla="*/ 188 w 188"/>
                <a:gd name="T17" fmla="*/ 94 h 190"/>
                <a:gd name="T18" fmla="*/ 186 w 188"/>
                <a:gd name="T19" fmla="*/ 113 h 190"/>
                <a:gd name="T20" fmla="*/ 180 w 188"/>
                <a:gd name="T21" fmla="*/ 131 h 190"/>
                <a:gd name="T22" fmla="*/ 172 w 188"/>
                <a:gd name="T23" fmla="*/ 147 h 190"/>
                <a:gd name="T24" fmla="*/ 162 w 188"/>
                <a:gd name="T25" fmla="*/ 162 h 190"/>
                <a:gd name="T26" fmla="*/ 149 w 188"/>
                <a:gd name="T27" fmla="*/ 174 h 190"/>
                <a:gd name="T28" fmla="*/ 133 w 188"/>
                <a:gd name="T29" fmla="*/ 182 h 190"/>
                <a:gd name="T30" fmla="*/ 115 w 188"/>
                <a:gd name="T31" fmla="*/ 188 h 190"/>
                <a:gd name="T32" fmla="*/ 96 w 188"/>
                <a:gd name="T33" fmla="*/ 190 h 190"/>
                <a:gd name="T34" fmla="*/ 76 w 188"/>
                <a:gd name="T35" fmla="*/ 188 h 190"/>
                <a:gd name="T36" fmla="*/ 58 w 188"/>
                <a:gd name="T37" fmla="*/ 182 h 190"/>
                <a:gd name="T38" fmla="*/ 43 w 188"/>
                <a:gd name="T39" fmla="*/ 174 h 190"/>
                <a:gd name="T40" fmla="*/ 27 w 188"/>
                <a:gd name="T41" fmla="*/ 162 h 190"/>
                <a:gd name="T42" fmla="*/ 15 w 188"/>
                <a:gd name="T43" fmla="*/ 147 h 190"/>
                <a:gd name="T44" fmla="*/ 7 w 188"/>
                <a:gd name="T45" fmla="*/ 131 h 190"/>
                <a:gd name="T46" fmla="*/ 2 w 188"/>
                <a:gd name="T47" fmla="*/ 113 h 190"/>
                <a:gd name="T48" fmla="*/ 0 w 188"/>
                <a:gd name="T49" fmla="*/ 94 h 190"/>
                <a:gd name="T50" fmla="*/ 2 w 188"/>
                <a:gd name="T51" fmla="*/ 74 h 190"/>
                <a:gd name="T52" fmla="*/ 7 w 188"/>
                <a:gd name="T53" fmla="*/ 57 h 190"/>
                <a:gd name="T54" fmla="*/ 15 w 188"/>
                <a:gd name="T55" fmla="*/ 41 h 190"/>
                <a:gd name="T56" fmla="*/ 27 w 188"/>
                <a:gd name="T57" fmla="*/ 27 h 190"/>
                <a:gd name="T58" fmla="*/ 43 w 188"/>
                <a:gd name="T59" fmla="*/ 15 h 190"/>
                <a:gd name="T60" fmla="*/ 58 w 188"/>
                <a:gd name="T61" fmla="*/ 8 h 190"/>
                <a:gd name="T62" fmla="*/ 76 w 188"/>
                <a:gd name="T63" fmla="*/ 2 h 190"/>
                <a:gd name="T64" fmla="*/ 96 w 188"/>
                <a:gd name="T65" fmla="*/ 0 h 19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8"/>
                <a:gd name="T100" fmla="*/ 0 h 190"/>
                <a:gd name="T101" fmla="*/ 188 w 188"/>
                <a:gd name="T102" fmla="*/ 190 h 19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8" h="190">
                  <a:moveTo>
                    <a:pt x="96" y="0"/>
                  </a:moveTo>
                  <a:lnTo>
                    <a:pt x="115" y="2"/>
                  </a:lnTo>
                  <a:lnTo>
                    <a:pt x="133" y="8"/>
                  </a:lnTo>
                  <a:lnTo>
                    <a:pt x="149" y="15"/>
                  </a:lnTo>
                  <a:lnTo>
                    <a:pt x="162" y="27"/>
                  </a:lnTo>
                  <a:lnTo>
                    <a:pt x="172" y="41"/>
                  </a:lnTo>
                  <a:lnTo>
                    <a:pt x="180" y="57"/>
                  </a:lnTo>
                  <a:lnTo>
                    <a:pt x="186" y="74"/>
                  </a:lnTo>
                  <a:lnTo>
                    <a:pt x="188" y="94"/>
                  </a:lnTo>
                  <a:lnTo>
                    <a:pt x="186" y="113"/>
                  </a:lnTo>
                  <a:lnTo>
                    <a:pt x="180" y="131"/>
                  </a:lnTo>
                  <a:lnTo>
                    <a:pt x="172" y="147"/>
                  </a:lnTo>
                  <a:lnTo>
                    <a:pt x="162" y="162"/>
                  </a:lnTo>
                  <a:lnTo>
                    <a:pt x="149" y="174"/>
                  </a:lnTo>
                  <a:lnTo>
                    <a:pt x="133" y="182"/>
                  </a:lnTo>
                  <a:lnTo>
                    <a:pt x="115" y="188"/>
                  </a:lnTo>
                  <a:lnTo>
                    <a:pt x="96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3" y="174"/>
                  </a:lnTo>
                  <a:lnTo>
                    <a:pt x="27" y="162"/>
                  </a:lnTo>
                  <a:lnTo>
                    <a:pt x="15" y="147"/>
                  </a:lnTo>
                  <a:lnTo>
                    <a:pt x="7" y="131"/>
                  </a:lnTo>
                  <a:lnTo>
                    <a:pt x="2" y="113"/>
                  </a:lnTo>
                  <a:lnTo>
                    <a:pt x="0" y="94"/>
                  </a:lnTo>
                  <a:lnTo>
                    <a:pt x="2" y="74"/>
                  </a:lnTo>
                  <a:lnTo>
                    <a:pt x="7" y="57"/>
                  </a:lnTo>
                  <a:lnTo>
                    <a:pt x="15" y="41"/>
                  </a:lnTo>
                  <a:lnTo>
                    <a:pt x="27" y="27"/>
                  </a:lnTo>
                  <a:lnTo>
                    <a:pt x="43" y="15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E8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9" name="Freeform 44"/>
            <p:cNvSpPr>
              <a:spLocks/>
            </p:cNvSpPr>
            <p:nvPr/>
          </p:nvSpPr>
          <p:spPr bwMode="auto">
            <a:xfrm>
              <a:off x="3034" y="2341"/>
              <a:ext cx="193" cy="180"/>
            </a:xfrm>
            <a:custGeom>
              <a:avLst/>
              <a:gdLst>
                <a:gd name="T0" fmla="*/ 90 w 178"/>
                <a:gd name="T1" fmla="*/ 0 h 180"/>
                <a:gd name="T2" fmla="*/ 107 w 178"/>
                <a:gd name="T3" fmla="*/ 2 h 180"/>
                <a:gd name="T4" fmla="*/ 125 w 178"/>
                <a:gd name="T5" fmla="*/ 7 h 180"/>
                <a:gd name="T6" fmla="*/ 139 w 178"/>
                <a:gd name="T7" fmla="*/ 15 h 180"/>
                <a:gd name="T8" fmla="*/ 152 w 178"/>
                <a:gd name="T9" fmla="*/ 27 h 180"/>
                <a:gd name="T10" fmla="*/ 162 w 178"/>
                <a:gd name="T11" fmla="*/ 39 h 180"/>
                <a:gd name="T12" fmla="*/ 170 w 178"/>
                <a:gd name="T13" fmla="*/ 55 h 180"/>
                <a:gd name="T14" fmla="*/ 176 w 178"/>
                <a:gd name="T15" fmla="*/ 72 h 180"/>
                <a:gd name="T16" fmla="*/ 178 w 178"/>
                <a:gd name="T17" fmla="*/ 90 h 180"/>
                <a:gd name="T18" fmla="*/ 176 w 178"/>
                <a:gd name="T19" fmla="*/ 107 h 180"/>
                <a:gd name="T20" fmla="*/ 170 w 178"/>
                <a:gd name="T21" fmla="*/ 125 h 180"/>
                <a:gd name="T22" fmla="*/ 162 w 178"/>
                <a:gd name="T23" fmla="*/ 141 h 180"/>
                <a:gd name="T24" fmla="*/ 152 w 178"/>
                <a:gd name="T25" fmla="*/ 155 h 180"/>
                <a:gd name="T26" fmla="*/ 139 w 178"/>
                <a:gd name="T27" fmla="*/ 164 h 180"/>
                <a:gd name="T28" fmla="*/ 125 w 178"/>
                <a:gd name="T29" fmla="*/ 172 h 180"/>
                <a:gd name="T30" fmla="*/ 107 w 178"/>
                <a:gd name="T31" fmla="*/ 178 h 180"/>
                <a:gd name="T32" fmla="*/ 90 w 178"/>
                <a:gd name="T33" fmla="*/ 180 h 180"/>
                <a:gd name="T34" fmla="*/ 72 w 178"/>
                <a:gd name="T35" fmla="*/ 178 h 180"/>
                <a:gd name="T36" fmla="*/ 54 w 178"/>
                <a:gd name="T37" fmla="*/ 172 h 180"/>
                <a:gd name="T38" fmla="*/ 39 w 178"/>
                <a:gd name="T39" fmla="*/ 164 h 180"/>
                <a:gd name="T40" fmla="*/ 25 w 178"/>
                <a:gd name="T41" fmla="*/ 155 h 180"/>
                <a:gd name="T42" fmla="*/ 15 w 178"/>
                <a:gd name="T43" fmla="*/ 141 h 180"/>
                <a:gd name="T44" fmla="*/ 7 w 178"/>
                <a:gd name="T45" fmla="*/ 125 h 180"/>
                <a:gd name="T46" fmla="*/ 1 w 178"/>
                <a:gd name="T47" fmla="*/ 107 h 180"/>
                <a:gd name="T48" fmla="*/ 0 w 178"/>
                <a:gd name="T49" fmla="*/ 90 h 180"/>
                <a:gd name="T50" fmla="*/ 1 w 178"/>
                <a:gd name="T51" fmla="*/ 72 h 180"/>
                <a:gd name="T52" fmla="*/ 7 w 178"/>
                <a:gd name="T53" fmla="*/ 55 h 180"/>
                <a:gd name="T54" fmla="*/ 15 w 178"/>
                <a:gd name="T55" fmla="*/ 39 h 180"/>
                <a:gd name="T56" fmla="*/ 25 w 178"/>
                <a:gd name="T57" fmla="*/ 27 h 180"/>
                <a:gd name="T58" fmla="*/ 39 w 178"/>
                <a:gd name="T59" fmla="*/ 15 h 180"/>
                <a:gd name="T60" fmla="*/ 54 w 178"/>
                <a:gd name="T61" fmla="*/ 7 h 180"/>
                <a:gd name="T62" fmla="*/ 72 w 178"/>
                <a:gd name="T63" fmla="*/ 2 h 180"/>
                <a:gd name="T64" fmla="*/ 90 w 178"/>
                <a:gd name="T65" fmla="*/ 0 h 1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8"/>
                <a:gd name="T100" fmla="*/ 0 h 180"/>
                <a:gd name="T101" fmla="*/ 178 w 178"/>
                <a:gd name="T102" fmla="*/ 180 h 1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8" h="180">
                  <a:moveTo>
                    <a:pt x="90" y="0"/>
                  </a:moveTo>
                  <a:lnTo>
                    <a:pt x="107" y="2"/>
                  </a:lnTo>
                  <a:lnTo>
                    <a:pt x="125" y="7"/>
                  </a:lnTo>
                  <a:lnTo>
                    <a:pt x="139" y="15"/>
                  </a:lnTo>
                  <a:lnTo>
                    <a:pt x="152" y="27"/>
                  </a:lnTo>
                  <a:lnTo>
                    <a:pt x="162" y="39"/>
                  </a:lnTo>
                  <a:lnTo>
                    <a:pt x="170" y="55"/>
                  </a:lnTo>
                  <a:lnTo>
                    <a:pt x="176" y="72"/>
                  </a:lnTo>
                  <a:lnTo>
                    <a:pt x="178" y="90"/>
                  </a:lnTo>
                  <a:lnTo>
                    <a:pt x="176" y="107"/>
                  </a:lnTo>
                  <a:lnTo>
                    <a:pt x="170" y="125"/>
                  </a:lnTo>
                  <a:lnTo>
                    <a:pt x="162" y="141"/>
                  </a:lnTo>
                  <a:lnTo>
                    <a:pt x="152" y="155"/>
                  </a:lnTo>
                  <a:lnTo>
                    <a:pt x="139" y="164"/>
                  </a:lnTo>
                  <a:lnTo>
                    <a:pt x="125" y="172"/>
                  </a:lnTo>
                  <a:lnTo>
                    <a:pt x="107" y="178"/>
                  </a:lnTo>
                  <a:lnTo>
                    <a:pt x="90" y="180"/>
                  </a:lnTo>
                  <a:lnTo>
                    <a:pt x="72" y="178"/>
                  </a:lnTo>
                  <a:lnTo>
                    <a:pt x="54" y="172"/>
                  </a:lnTo>
                  <a:lnTo>
                    <a:pt x="39" y="164"/>
                  </a:lnTo>
                  <a:lnTo>
                    <a:pt x="25" y="155"/>
                  </a:lnTo>
                  <a:lnTo>
                    <a:pt x="15" y="141"/>
                  </a:lnTo>
                  <a:lnTo>
                    <a:pt x="7" y="125"/>
                  </a:lnTo>
                  <a:lnTo>
                    <a:pt x="1" y="107"/>
                  </a:lnTo>
                  <a:lnTo>
                    <a:pt x="0" y="90"/>
                  </a:lnTo>
                  <a:lnTo>
                    <a:pt x="1" y="72"/>
                  </a:lnTo>
                  <a:lnTo>
                    <a:pt x="7" y="55"/>
                  </a:lnTo>
                  <a:lnTo>
                    <a:pt x="15" y="39"/>
                  </a:lnTo>
                  <a:lnTo>
                    <a:pt x="25" y="27"/>
                  </a:lnTo>
                  <a:lnTo>
                    <a:pt x="39" y="15"/>
                  </a:lnTo>
                  <a:lnTo>
                    <a:pt x="54" y="7"/>
                  </a:lnTo>
                  <a:lnTo>
                    <a:pt x="72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EA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0" name="Freeform 45"/>
            <p:cNvSpPr>
              <a:spLocks/>
            </p:cNvSpPr>
            <p:nvPr/>
          </p:nvSpPr>
          <p:spPr bwMode="auto">
            <a:xfrm>
              <a:off x="3040" y="2347"/>
              <a:ext cx="181" cy="170"/>
            </a:xfrm>
            <a:custGeom>
              <a:avLst/>
              <a:gdLst>
                <a:gd name="T0" fmla="*/ 85 w 167"/>
                <a:gd name="T1" fmla="*/ 0 h 170"/>
                <a:gd name="T2" fmla="*/ 102 w 167"/>
                <a:gd name="T3" fmla="*/ 1 h 170"/>
                <a:gd name="T4" fmla="*/ 118 w 167"/>
                <a:gd name="T5" fmla="*/ 5 h 170"/>
                <a:gd name="T6" fmla="*/ 132 w 167"/>
                <a:gd name="T7" fmla="*/ 15 h 170"/>
                <a:gd name="T8" fmla="*/ 144 w 167"/>
                <a:gd name="T9" fmla="*/ 25 h 170"/>
                <a:gd name="T10" fmla="*/ 153 w 167"/>
                <a:gd name="T11" fmla="*/ 37 h 170"/>
                <a:gd name="T12" fmla="*/ 161 w 167"/>
                <a:gd name="T13" fmla="*/ 52 h 170"/>
                <a:gd name="T14" fmla="*/ 165 w 167"/>
                <a:gd name="T15" fmla="*/ 68 h 170"/>
                <a:gd name="T16" fmla="*/ 167 w 167"/>
                <a:gd name="T17" fmla="*/ 84 h 170"/>
                <a:gd name="T18" fmla="*/ 165 w 167"/>
                <a:gd name="T19" fmla="*/ 101 h 170"/>
                <a:gd name="T20" fmla="*/ 161 w 167"/>
                <a:gd name="T21" fmla="*/ 117 h 170"/>
                <a:gd name="T22" fmla="*/ 153 w 167"/>
                <a:gd name="T23" fmla="*/ 131 h 170"/>
                <a:gd name="T24" fmla="*/ 144 w 167"/>
                <a:gd name="T25" fmla="*/ 145 h 170"/>
                <a:gd name="T26" fmla="*/ 132 w 167"/>
                <a:gd name="T27" fmla="*/ 154 h 170"/>
                <a:gd name="T28" fmla="*/ 118 w 167"/>
                <a:gd name="T29" fmla="*/ 162 h 170"/>
                <a:gd name="T30" fmla="*/ 102 w 167"/>
                <a:gd name="T31" fmla="*/ 168 h 170"/>
                <a:gd name="T32" fmla="*/ 85 w 167"/>
                <a:gd name="T33" fmla="*/ 170 h 170"/>
                <a:gd name="T34" fmla="*/ 67 w 167"/>
                <a:gd name="T35" fmla="*/ 168 h 170"/>
                <a:gd name="T36" fmla="*/ 51 w 167"/>
                <a:gd name="T37" fmla="*/ 162 h 170"/>
                <a:gd name="T38" fmla="*/ 38 w 167"/>
                <a:gd name="T39" fmla="*/ 154 h 170"/>
                <a:gd name="T40" fmla="*/ 26 w 167"/>
                <a:gd name="T41" fmla="*/ 145 h 170"/>
                <a:gd name="T42" fmla="*/ 14 w 167"/>
                <a:gd name="T43" fmla="*/ 131 h 170"/>
                <a:gd name="T44" fmla="*/ 6 w 167"/>
                <a:gd name="T45" fmla="*/ 117 h 170"/>
                <a:gd name="T46" fmla="*/ 2 w 167"/>
                <a:gd name="T47" fmla="*/ 101 h 170"/>
                <a:gd name="T48" fmla="*/ 0 w 167"/>
                <a:gd name="T49" fmla="*/ 84 h 170"/>
                <a:gd name="T50" fmla="*/ 2 w 167"/>
                <a:gd name="T51" fmla="*/ 68 h 170"/>
                <a:gd name="T52" fmla="*/ 6 w 167"/>
                <a:gd name="T53" fmla="*/ 52 h 170"/>
                <a:gd name="T54" fmla="*/ 14 w 167"/>
                <a:gd name="T55" fmla="*/ 37 h 170"/>
                <a:gd name="T56" fmla="*/ 26 w 167"/>
                <a:gd name="T57" fmla="*/ 25 h 170"/>
                <a:gd name="T58" fmla="*/ 38 w 167"/>
                <a:gd name="T59" fmla="*/ 15 h 170"/>
                <a:gd name="T60" fmla="*/ 51 w 167"/>
                <a:gd name="T61" fmla="*/ 5 h 170"/>
                <a:gd name="T62" fmla="*/ 67 w 167"/>
                <a:gd name="T63" fmla="*/ 1 h 170"/>
                <a:gd name="T64" fmla="*/ 85 w 167"/>
                <a:gd name="T65" fmla="*/ 0 h 17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7"/>
                <a:gd name="T100" fmla="*/ 0 h 170"/>
                <a:gd name="T101" fmla="*/ 167 w 167"/>
                <a:gd name="T102" fmla="*/ 170 h 17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7" h="170">
                  <a:moveTo>
                    <a:pt x="85" y="0"/>
                  </a:moveTo>
                  <a:lnTo>
                    <a:pt x="102" y="1"/>
                  </a:lnTo>
                  <a:lnTo>
                    <a:pt x="118" y="5"/>
                  </a:lnTo>
                  <a:lnTo>
                    <a:pt x="132" y="15"/>
                  </a:lnTo>
                  <a:lnTo>
                    <a:pt x="144" y="25"/>
                  </a:lnTo>
                  <a:lnTo>
                    <a:pt x="153" y="37"/>
                  </a:lnTo>
                  <a:lnTo>
                    <a:pt x="161" y="52"/>
                  </a:lnTo>
                  <a:lnTo>
                    <a:pt x="165" y="68"/>
                  </a:lnTo>
                  <a:lnTo>
                    <a:pt x="167" y="84"/>
                  </a:lnTo>
                  <a:lnTo>
                    <a:pt x="165" y="101"/>
                  </a:lnTo>
                  <a:lnTo>
                    <a:pt x="161" y="117"/>
                  </a:lnTo>
                  <a:lnTo>
                    <a:pt x="153" y="131"/>
                  </a:lnTo>
                  <a:lnTo>
                    <a:pt x="144" y="145"/>
                  </a:lnTo>
                  <a:lnTo>
                    <a:pt x="132" y="154"/>
                  </a:lnTo>
                  <a:lnTo>
                    <a:pt x="118" y="162"/>
                  </a:lnTo>
                  <a:lnTo>
                    <a:pt x="102" y="168"/>
                  </a:lnTo>
                  <a:lnTo>
                    <a:pt x="85" y="170"/>
                  </a:lnTo>
                  <a:lnTo>
                    <a:pt x="67" y="168"/>
                  </a:lnTo>
                  <a:lnTo>
                    <a:pt x="51" y="162"/>
                  </a:lnTo>
                  <a:lnTo>
                    <a:pt x="38" y="154"/>
                  </a:lnTo>
                  <a:lnTo>
                    <a:pt x="26" y="145"/>
                  </a:lnTo>
                  <a:lnTo>
                    <a:pt x="14" y="131"/>
                  </a:lnTo>
                  <a:lnTo>
                    <a:pt x="6" y="117"/>
                  </a:lnTo>
                  <a:lnTo>
                    <a:pt x="2" y="101"/>
                  </a:lnTo>
                  <a:lnTo>
                    <a:pt x="0" y="84"/>
                  </a:lnTo>
                  <a:lnTo>
                    <a:pt x="2" y="68"/>
                  </a:lnTo>
                  <a:lnTo>
                    <a:pt x="6" y="52"/>
                  </a:lnTo>
                  <a:lnTo>
                    <a:pt x="14" y="37"/>
                  </a:lnTo>
                  <a:lnTo>
                    <a:pt x="26" y="25"/>
                  </a:lnTo>
                  <a:lnTo>
                    <a:pt x="38" y="15"/>
                  </a:lnTo>
                  <a:lnTo>
                    <a:pt x="51" y="5"/>
                  </a:lnTo>
                  <a:lnTo>
                    <a:pt x="67" y="1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ED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1" name="Freeform 46"/>
            <p:cNvSpPr>
              <a:spLocks/>
            </p:cNvSpPr>
            <p:nvPr/>
          </p:nvSpPr>
          <p:spPr bwMode="auto">
            <a:xfrm>
              <a:off x="3044" y="2352"/>
              <a:ext cx="172" cy="159"/>
            </a:xfrm>
            <a:custGeom>
              <a:avLst/>
              <a:gdLst>
                <a:gd name="T0" fmla="*/ 81 w 159"/>
                <a:gd name="T1" fmla="*/ 0 h 159"/>
                <a:gd name="T2" fmla="*/ 96 w 159"/>
                <a:gd name="T3" fmla="*/ 2 h 159"/>
                <a:gd name="T4" fmla="*/ 112 w 159"/>
                <a:gd name="T5" fmla="*/ 6 h 159"/>
                <a:gd name="T6" fmla="*/ 124 w 159"/>
                <a:gd name="T7" fmla="*/ 14 h 159"/>
                <a:gd name="T8" fmla="*/ 136 w 159"/>
                <a:gd name="T9" fmla="*/ 24 h 159"/>
                <a:gd name="T10" fmla="*/ 145 w 159"/>
                <a:gd name="T11" fmla="*/ 36 h 159"/>
                <a:gd name="T12" fmla="*/ 153 w 159"/>
                <a:gd name="T13" fmla="*/ 47 h 159"/>
                <a:gd name="T14" fmla="*/ 157 w 159"/>
                <a:gd name="T15" fmla="*/ 63 h 159"/>
                <a:gd name="T16" fmla="*/ 159 w 159"/>
                <a:gd name="T17" fmla="*/ 79 h 159"/>
                <a:gd name="T18" fmla="*/ 157 w 159"/>
                <a:gd name="T19" fmla="*/ 95 h 159"/>
                <a:gd name="T20" fmla="*/ 153 w 159"/>
                <a:gd name="T21" fmla="*/ 110 h 159"/>
                <a:gd name="T22" fmla="*/ 145 w 159"/>
                <a:gd name="T23" fmla="*/ 124 h 159"/>
                <a:gd name="T24" fmla="*/ 136 w 159"/>
                <a:gd name="T25" fmla="*/ 136 h 159"/>
                <a:gd name="T26" fmla="*/ 124 w 159"/>
                <a:gd name="T27" fmla="*/ 145 h 159"/>
                <a:gd name="T28" fmla="*/ 112 w 159"/>
                <a:gd name="T29" fmla="*/ 153 h 159"/>
                <a:gd name="T30" fmla="*/ 96 w 159"/>
                <a:gd name="T31" fmla="*/ 157 h 159"/>
                <a:gd name="T32" fmla="*/ 81 w 159"/>
                <a:gd name="T33" fmla="*/ 159 h 159"/>
                <a:gd name="T34" fmla="*/ 65 w 159"/>
                <a:gd name="T35" fmla="*/ 157 h 159"/>
                <a:gd name="T36" fmla="*/ 49 w 159"/>
                <a:gd name="T37" fmla="*/ 153 h 159"/>
                <a:gd name="T38" fmla="*/ 36 w 159"/>
                <a:gd name="T39" fmla="*/ 145 h 159"/>
                <a:gd name="T40" fmla="*/ 24 w 159"/>
                <a:gd name="T41" fmla="*/ 136 h 159"/>
                <a:gd name="T42" fmla="*/ 14 w 159"/>
                <a:gd name="T43" fmla="*/ 124 h 159"/>
                <a:gd name="T44" fmla="*/ 6 w 159"/>
                <a:gd name="T45" fmla="*/ 110 h 159"/>
                <a:gd name="T46" fmla="*/ 2 w 159"/>
                <a:gd name="T47" fmla="*/ 95 h 159"/>
                <a:gd name="T48" fmla="*/ 0 w 159"/>
                <a:gd name="T49" fmla="*/ 79 h 159"/>
                <a:gd name="T50" fmla="*/ 2 w 159"/>
                <a:gd name="T51" fmla="*/ 63 h 159"/>
                <a:gd name="T52" fmla="*/ 6 w 159"/>
                <a:gd name="T53" fmla="*/ 47 h 159"/>
                <a:gd name="T54" fmla="*/ 14 w 159"/>
                <a:gd name="T55" fmla="*/ 36 h 159"/>
                <a:gd name="T56" fmla="*/ 24 w 159"/>
                <a:gd name="T57" fmla="*/ 24 h 159"/>
                <a:gd name="T58" fmla="*/ 36 w 159"/>
                <a:gd name="T59" fmla="*/ 14 h 159"/>
                <a:gd name="T60" fmla="*/ 49 w 159"/>
                <a:gd name="T61" fmla="*/ 6 h 159"/>
                <a:gd name="T62" fmla="*/ 65 w 159"/>
                <a:gd name="T63" fmla="*/ 2 h 159"/>
                <a:gd name="T64" fmla="*/ 81 w 159"/>
                <a:gd name="T65" fmla="*/ 0 h 15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9"/>
                <a:gd name="T100" fmla="*/ 0 h 159"/>
                <a:gd name="T101" fmla="*/ 159 w 159"/>
                <a:gd name="T102" fmla="*/ 159 h 15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9" h="159">
                  <a:moveTo>
                    <a:pt x="81" y="0"/>
                  </a:moveTo>
                  <a:lnTo>
                    <a:pt x="96" y="2"/>
                  </a:lnTo>
                  <a:lnTo>
                    <a:pt x="112" y="6"/>
                  </a:lnTo>
                  <a:lnTo>
                    <a:pt x="124" y="14"/>
                  </a:lnTo>
                  <a:lnTo>
                    <a:pt x="136" y="24"/>
                  </a:lnTo>
                  <a:lnTo>
                    <a:pt x="145" y="36"/>
                  </a:lnTo>
                  <a:lnTo>
                    <a:pt x="153" y="47"/>
                  </a:lnTo>
                  <a:lnTo>
                    <a:pt x="157" y="63"/>
                  </a:lnTo>
                  <a:lnTo>
                    <a:pt x="159" y="79"/>
                  </a:lnTo>
                  <a:lnTo>
                    <a:pt x="157" y="95"/>
                  </a:lnTo>
                  <a:lnTo>
                    <a:pt x="153" y="110"/>
                  </a:lnTo>
                  <a:lnTo>
                    <a:pt x="145" y="124"/>
                  </a:lnTo>
                  <a:lnTo>
                    <a:pt x="136" y="136"/>
                  </a:lnTo>
                  <a:lnTo>
                    <a:pt x="124" y="145"/>
                  </a:lnTo>
                  <a:lnTo>
                    <a:pt x="112" y="153"/>
                  </a:lnTo>
                  <a:lnTo>
                    <a:pt x="96" y="157"/>
                  </a:lnTo>
                  <a:lnTo>
                    <a:pt x="81" y="159"/>
                  </a:lnTo>
                  <a:lnTo>
                    <a:pt x="65" y="157"/>
                  </a:lnTo>
                  <a:lnTo>
                    <a:pt x="49" y="153"/>
                  </a:lnTo>
                  <a:lnTo>
                    <a:pt x="36" y="145"/>
                  </a:lnTo>
                  <a:lnTo>
                    <a:pt x="24" y="136"/>
                  </a:lnTo>
                  <a:lnTo>
                    <a:pt x="14" y="124"/>
                  </a:lnTo>
                  <a:lnTo>
                    <a:pt x="6" y="110"/>
                  </a:lnTo>
                  <a:lnTo>
                    <a:pt x="2" y="95"/>
                  </a:lnTo>
                  <a:lnTo>
                    <a:pt x="0" y="79"/>
                  </a:lnTo>
                  <a:lnTo>
                    <a:pt x="2" y="63"/>
                  </a:lnTo>
                  <a:lnTo>
                    <a:pt x="6" y="47"/>
                  </a:lnTo>
                  <a:lnTo>
                    <a:pt x="14" y="36"/>
                  </a:lnTo>
                  <a:lnTo>
                    <a:pt x="24" y="24"/>
                  </a:lnTo>
                  <a:lnTo>
                    <a:pt x="36" y="14"/>
                  </a:lnTo>
                  <a:lnTo>
                    <a:pt x="49" y="6"/>
                  </a:lnTo>
                  <a:lnTo>
                    <a:pt x="65" y="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EFC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2" name="Freeform 47"/>
            <p:cNvSpPr>
              <a:spLocks/>
            </p:cNvSpPr>
            <p:nvPr/>
          </p:nvSpPr>
          <p:spPr bwMode="auto">
            <a:xfrm>
              <a:off x="3051" y="2358"/>
              <a:ext cx="161" cy="147"/>
            </a:xfrm>
            <a:custGeom>
              <a:avLst/>
              <a:gdLst>
                <a:gd name="T0" fmla="*/ 75 w 149"/>
                <a:gd name="T1" fmla="*/ 0 h 147"/>
                <a:gd name="T2" fmla="*/ 90 w 149"/>
                <a:gd name="T3" fmla="*/ 2 h 147"/>
                <a:gd name="T4" fmla="*/ 104 w 149"/>
                <a:gd name="T5" fmla="*/ 6 h 147"/>
                <a:gd name="T6" fmla="*/ 116 w 149"/>
                <a:gd name="T7" fmla="*/ 12 h 147"/>
                <a:gd name="T8" fmla="*/ 128 w 149"/>
                <a:gd name="T9" fmla="*/ 22 h 147"/>
                <a:gd name="T10" fmla="*/ 137 w 149"/>
                <a:gd name="T11" fmla="*/ 34 h 147"/>
                <a:gd name="T12" fmla="*/ 143 w 149"/>
                <a:gd name="T13" fmla="*/ 45 h 147"/>
                <a:gd name="T14" fmla="*/ 147 w 149"/>
                <a:gd name="T15" fmla="*/ 59 h 147"/>
                <a:gd name="T16" fmla="*/ 149 w 149"/>
                <a:gd name="T17" fmla="*/ 75 h 147"/>
                <a:gd name="T18" fmla="*/ 147 w 149"/>
                <a:gd name="T19" fmla="*/ 89 h 147"/>
                <a:gd name="T20" fmla="*/ 143 w 149"/>
                <a:gd name="T21" fmla="*/ 102 h 147"/>
                <a:gd name="T22" fmla="*/ 137 w 149"/>
                <a:gd name="T23" fmla="*/ 114 h 147"/>
                <a:gd name="T24" fmla="*/ 128 w 149"/>
                <a:gd name="T25" fmla="*/ 126 h 147"/>
                <a:gd name="T26" fmla="*/ 116 w 149"/>
                <a:gd name="T27" fmla="*/ 136 h 147"/>
                <a:gd name="T28" fmla="*/ 104 w 149"/>
                <a:gd name="T29" fmla="*/ 141 h 147"/>
                <a:gd name="T30" fmla="*/ 90 w 149"/>
                <a:gd name="T31" fmla="*/ 145 h 147"/>
                <a:gd name="T32" fmla="*/ 75 w 149"/>
                <a:gd name="T33" fmla="*/ 147 h 147"/>
                <a:gd name="T34" fmla="*/ 59 w 149"/>
                <a:gd name="T35" fmla="*/ 145 h 147"/>
                <a:gd name="T36" fmla="*/ 45 w 149"/>
                <a:gd name="T37" fmla="*/ 141 h 147"/>
                <a:gd name="T38" fmla="*/ 34 w 149"/>
                <a:gd name="T39" fmla="*/ 136 h 147"/>
                <a:gd name="T40" fmla="*/ 22 w 149"/>
                <a:gd name="T41" fmla="*/ 126 h 147"/>
                <a:gd name="T42" fmla="*/ 12 w 149"/>
                <a:gd name="T43" fmla="*/ 114 h 147"/>
                <a:gd name="T44" fmla="*/ 6 w 149"/>
                <a:gd name="T45" fmla="*/ 102 h 147"/>
                <a:gd name="T46" fmla="*/ 2 w 149"/>
                <a:gd name="T47" fmla="*/ 89 h 147"/>
                <a:gd name="T48" fmla="*/ 0 w 149"/>
                <a:gd name="T49" fmla="*/ 75 h 147"/>
                <a:gd name="T50" fmla="*/ 2 w 149"/>
                <a:gd name="T51" fmla="*/ 59 h 147"/>
                <a:gd name="T52" fmla="*/ 6 w 149"/>
                <a:gd name="T53" fmla="*/ 45 h 147"/>
                <a:gd name="T54" fmla="*/ 12 w 149"/>
                <a:gd name="T55" fmla="*/ 34 h 147"/>
                <a:gd name="T56" fmla="*/ 22 w 149"/>
                <a:gd name="T57" fmla="*/ 22 h 147"/>
                <a:gd name="T58" fmla="*/ 34 w 149"/>
                <a:gd name="T59" fmla="*/ 12 h 147"/>
                <a:gd name="T60" fmla="*/ 45 w 149"/>
                <a:gd name="T61" fmla="*/ 6 h 147"/>
                <a:gd name="T62" fmla="*/ 59 w 149"/>
                <a:gd name="T63" fmla="*/ 2 h 147"/>
                <a:gd name="T64" fmla="*/ 75 w 149"/>
                <a:gd name="T65" fmla="*/ 0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9"/>
                <a:gd name="T100" fmla="*/ 0 h 147"/>
                <a:gd name="T101" fmla="*/ 149 w 149"/>
                <a:gd name="T102" fmla="*/ 147 h 1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9" h="147">
                  <a:moveTo>
                    <a:pt x="75" y="0"/>
                  </a:moveTo>
                  <a:lnTo>
                    <a:pt x="90" y="2"/>
                  </a:lnTo>
                  <a:lnTo>
                    <a:pt x="104" y="6"/>
                  </a:lnTo>
                  <a:lnTo>
                    <a:pt x="116" y="12"/>
                  </a:lnTo>
                  <a:lnTo>
                    <a:pt x="128" y="22"/>
                  </a:lnTo>
                  <a:lnTo>
                    <a:pt x="137" y="34"/>
                  </a:lnTo>
                  <a:lnTo>
                    <a:pt x="143" y="45"/>
                  </a:lnTo>
                  <a:lnTo>
                    <a:pt x="147" y="59"/>
                  </a:lnTo>
                  <a:lnTo>
                    <a:pt x="149" y="75"/>
                  </a:lnTo>
                  <a:lnTo>
                    <a:pt x="147" y="89"/>
                  </a:lnTo>
                  <a:lnTo>
                    <a:pt x="143" y="102"/>
                  </a:lnTo>
                  <a:lnTo>
                    <a:pt x="137" y="114"/>
                  </a:lnTo>
                  <a:lnTo>
                    <a:pt x="128" y="126"/>
                  </a:lnTo>
                  <a:lnTo>
                    <a:pt x="116" y="136"/>
                  </a:lnTo>
                  <a:lnTo>
                    <a:pt x="104" y="141"/>
                  </a:lnTo>
                  <a:lnTo>
                    <a:pt x="90" y="145"/>
                  </a:lnTo>
                  <a:lnTo>
                    <a:pt x="75" y="147"/>
                  </a:lnTo>
                  <a:lnTo>
                    <a:pt x="59" y="145"/>
                  </a:lnTo>
                  <a:lnTo>
                    <a:pt x="45" y="141"/>
                  </a:lnTo>
                  <a:lnTo>
                    <a:pt x="34" y="136"/>
                  </a:lnTo>
                  <a:lnTo>
                    <a:pt x="22" y="126"/>
                  </a:lnTo>
                  <a:lnTo>
                    <a:pt x="12" y="114"/>
                  </a:lnTo>
                  <a:lnTo>
                    <a:pt x="6" y="102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4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2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3" name="Freeform 48"/>
            <p:cNvSpPr>
              <a:spLocks/>
            </p:cNvSpPr>
            <p:nvPr/>
          </p:nvSpPr>
          <p:spPr bwMode="auto">
            <a:xfrm>
              <a:off x="3057" y="2364"/>
              <a:ext cx="149" cy="135"/>
            </a:xfrm>
            <a:custGeom>
              <a:avLst/>
              <a:gdLst>
                <a:gd name="T0" fmla="*/ 69 w 137"/>
                <a:gd name="T1" fmla="*/ 0 h 135"/>
                <a:gd name="T2" fmla="*/ 82 w 137"/>
                <a:gd name="T3" fmla="*/ 2 h 135"/>
                <a:gd name="T4" fmla="*/ 94 w 137"/>
                <a:gd name="T5" fmla="*/ 6 h 135"/>
                <a:gd name="T6" fmla="*/ 106 w 137"/>
                <a:gd name="T7" fmla="*/ 12 h 135"/>
                <a:gd name="T8" fmla="*/ 118 w 137"/>
                <a:gd name="T9" fmla="*/ 20 h 135"/>
                <a:gd name="T10" fmla="*/ 126 w 137"/>
                <a:gd name="T11" fmla="*/ 30 h 135"/>
                <a:gd name="T12" fmla="*/ 131 w 137"/>
                <a:gd name="T13" fmla="*/ 41 h 135"/>
                <a:gd name="T14" fmla="*/ 135 w 137"/>
                <a:gd name="T15" fmla="*/ 55 h 135"/>
                <a:gd name="T16" fmla="*/ 137 w 137"/>
                <a:gd name="T17" fmla="*/ 69 h 135"/>
                <a:gd name="T18" fmla="*/ 135 w 137"/>
                <a:gd name="T19" fmla="*/ 83 h 135"/>
                <a:gd name="T20" fmla="*/ 131 w 137"/>
                <a:gd name="T21" fmla="*/ 94 h 135"/>
                <a:gd name="T22" fmla="*/ 126 w 137"/>
                <a:gd name="T23" fmla="*/ 106 h 135"/>
                <a:gd name="T24" fmla="*/ 118 w 137"/>
                <a:gd name="T25" fmla="*/ 116 h 135"/>
                <a:gd name="T26" fmla="*/ 106 w 137"/>
                <a:gd name="T27" fmla="*/ 124 h 135"/>
                <a:gd name="T28" fmla="*/ 94 w 137"/>
                <a:gd name="T29" fmla="*/ 130 h 135"/>
                <a:gd name="T30" fmla="*/ 82 w 137"/>
                <a:gd name="T31" fmla="*/ 133 h 135"/>
                <a:gd name="T32" fmla="*/ 69 w 137"/>
                <a:gd name="T33" fmla="*/ 135 h 135"/>
                <a:gd name="T34" fmla="*/ 55 w 137"/>
                <a:gd name="T35" fmla="*/ 133 h 135"/>
                <a:gd name="T36" fmla="*/ 43 w 137"/>
                <a:gd name="T37" fmla="*/ 130 h 135"/>
                <a:gd name="T38" fmla="*/ 31 w 137"/>
                <a:gd name="T39" fmla="*/ 124 h 135"/>
                <a:gd name="T40" fmla="*/ 20 w 137"/>
                <a:gd name="T41" fmla="*/ 116 h 135"/>
                <a:gd name="T42" fmla="*/ 12 w 137"/>
                <a:gd name="T43" fmla="*/ 106 h 135"/>
                <a:gd name="T44" fmla="*/ 6 w 137"/>
                <a:gd name="T45" fmla="*/ 94 h 135"/>
                <a:gd name="T46" fmla="*/ 2 w 137"/>
                <a:gd name="T47" fmla="*/ 83 h 135"/>
                <a:gd name="T48" fmla="*/ 0 w 137"/>
                <a:gd name="T49" fmla="*/ 69 h 135"/>
                <a:gd name="T50" fmla="*/ 2 w 137"/>
                <a:gd name="T51" fmla="*/ 55 h 135"/>
                <a:gd name="T52" fmla="*/ 6 w 137"/>
                <a:gd name="T53" fmla="*/ 41 h 135"/>
                <a:gd name="T54" fmla="*/ 12 w 137"/>
                <a:gd name="T55" fmla="*/ 30 h 135"/>
                <a:gd name="T56" fmla="*/ 20 w 137"/>
                <a:gd name="T57" fmla="*/ 20 h 135"/>
                <a:gd name="T58" fmla="*/ 31 w 137"/>
                <a:gd name="T59" fmla="*/ 12 h 135"/>
                <a:gd name="T60" fmla="*/ 43 w 137"/>
                <a:gd name="T61" fmla="*/ 6 h 135"/>
                <a:gd name="T62" fmla="*/ 55 w 137"/>
                <a:gd name="T63" fmla="*/ 2 h 135"/>
                <a:gd name="T64" fmla="*/ 69 w 137"/>
                <a:gd name="T65" fmla="*/ 0 h 1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35"/>
                <a:gd name="T101" fmla="*/ 137 w 137"/>
                <a:gd name="T102" fmla="*/ 135 h 13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35">
                  <a:moveTo>
                    <a:pt x="69" y="0"/>
                  </a:moveTo>
                  <a:lnTo>
                    <a:pt x="82" y="2"/>
                  </a:lnTo>
                  <a:lnTo>
                    <a:pt x="94" y="6"/>
                  </a:lnTo>
                  <a:lnTo>
                    <a:pt x="106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1" y="41"/>
                  </a:lnTo>
                  <a:lnTo>
                    <a:pt x="135" y="55"/>
                  </a:lnTo>
                  <a:lnTo>
                    <a:pt x="137" y="69"/>
                  </a:lnTo>
                  <a:lnTo>
                    <a:pt x="135" y="83"/>
                  </a:lnTo>
                  <a:lnTo>
                    <a:pt x="131" y="94"/>
                  </a:lnTo>
                  <a:lnTo>
                    <a:pt x="126" y="106"/>
                  </a:lnTo>
                  <a:lnTo>
                    <a:pt x="118" y="116"/>
                  </a:lnTo>
                  <a:lnTo>
                    <a:pt x="106" y="124"/>
                  </a:lnTo>
                  <a:lnTo>
                    <a:pt x="94" y="130"/>
                  </a:lnTo>
                  <a:lnTo>
                    <a:pt x="82" y="133"/>
                  </a:lnTo>
                  <a:lnTo>
                    <a:pt x="69" y="135"/>
                  </a:lnTo>
                  <a:lnTo>
                    <a:pt x="55" y="133"/>
                  </a:lnTo>
                  <a:lnTo>
                    <a:pt x="43" y="130"/>
                  </a:lnTo>
                  <a:lnTo>
                    <a:pt x="31" y="124"/>
                  </a:lnTo>
                  <a:lnTo>
                    <a:pt x="20" y="116"/>
                  </a:lnTo>
                  <a:lnTo>
                    <a:pt x="12" y="106"/>
                  </a:lnTo>
                  <a:lnTo>
                    <a:pt x="6" y="94"/>
                  </a:lnTo>
                  <a:lnTo>
                    <a:pt x="2" y="83"/>
                  </a:lnTo>
                  <a:lnTo>
                    <a:pt x="0" y="69"/>
                  </a:lnTo>
                  <a:lnTo>
                    <a:pt x="2" y="55"/>
                  </a:lnTo>
                  <a:lnTo>
                    <a:pt x="6" y="41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1" y="12"/>
                  </a:lnTo>
                  <a:lnTo>
                    <a:pt x="43" y="6"/>
                  </a:lnTo>
                  <a:lnTo>
                    <a:pt x="55" y="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4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4" name="Freeform 49"/>
            <p:cNvSpPr>
              <a:spLocks/>
            </p:cNvSpPr>
            <p:nvPr/>
          </p:nvSpPr>
          <p:spPr bwMode="auto">
            <a:xfrm>
              <a:off x="3064" y="2368"/>
              <a:ext cx="135" cy="128"/>
            </a:xfrm>
            <a:custGeom>
              <a:avLst/>
              <a:gdLst>
                <a:gd name="T0" fmla="*/ 63 w 125"/>
                <a:gd name="T1" fmla="*/ 0 h 128"/>
                <a:gd name="T2" fmla="*/ 76 w 125"/>
                <a:gd name="T3" fmla="*/ 2 h 128"/>
                <a:gd name="T4" fmla="*/ 88 w 125"/>
                <a:gd name="T5" fmla="*/ 6 h 128"/>
                <a:gd name="T6" fmla="*/ 98 w 125"/>
                <a:gd name="T7" fmla="*/ 12 h 128"/>
                <a:gd name="T8" fmla="*/ 108 w 125"/>
                <a:gd name="T9" fmla="*/ 20 h 128"/>
                <a:gd name="T10" fmla="*/ 116 w 125"/>
                <a:gd name="T11" fmla="*/ 30 h 128"/>
                <a:gd name="T12" fmla="*/ 122 w 125"/>
                <a:gd name="T13" fmla="*/ 39 h 128"/>
                <a:gd name="T14" fmla="*/ 123 w 125"/>
                <a:gd name="T15" fmla="*/ 51 h 128"/>
                <a:gd name="T16" fmla="*/ 125 w 125"/>
                <a:gd name="T17" fmla="*/ 65 h 128"/>
                <a:gd name="T18" fmla="*/ 123 w 125"/>
                <a:gd name="T19" fmla="*/ 77 h 128"/>
                <a:gd name="T20" fmla="*/ 122 w 125"/>
                <a:gd name="T21" fmla="*/ 88 h 128"/>
                <a:gd name="T22" fmla="*/ 116 w 125"/>
                <a:gd name="T23" fmla="*/ 100 h 128"/>
                <a:gd name="T24" fmla="*/ 108 w 125"/>
                <a:gd name="T25" fmla="*/ 108 h 128"/>
                <a:gd name="T26" fmla="*/ 98 w 125"/>
                <a:gd name="T27" fmla="*/ 116 h 128"/>
                <a:gd name="T28" fmla="*/ 88 w 125"/>
                <a:gd name="T29" fmla="*/ 122 h 128"/>
                <a:gd name="T30" fmla="*/ 76 w 125"/>
                <a:gd name="T31" fmla="*/ 126 h 128"/>
                <a:gd name="T32" fmla="*/ 63 w 125"/>
                <a:gd name="T33" fmla="*/ 128 h 128"/>
                <a:gd name="T34" fmla="*/ 49 w 125"/>
                <a:gd name="T35" fmla="*/ 126 h 128"/>
                <a:gd name="T36" fmla="*/ 37 w 125"/>
                <a:gd name="T37" fmla="*/ 122 h 128"/>
                <a:gd name="T38" fmla="*/ 27 w 125"/>
                <a:gd name="T39" fmla="*/ 116 h 128"/>
                <a:gd name="T40" fmla="*/ 18 w 125"/>
                <a:gd name="T41" fmla="*/ 108 h 128"/>
                <a:gd name="T42" fmla="*/ 10 w 125"/>
                <a:gd name="T43" fmla="*/ 100 h 128"/>
                <a:gd name="T44" fmla="*/ 4 w 125"/>
                <a:gd name="T45" fmla="*/ 88 h 128"/>
                <a:gd name="T46" fmla="*/ 2 w 125"/>
                <a:gd name="T47" fmla="*/ 77 h 128"/>
                <a:gd name="T48" fmla="*/ 0 w 125"/>
                <a:gd name="T49" fmla="*/ 65 h 128"/>
                <a:gd name="T50" fmla="*/ 2 w 125"/>
                <a:gd name="T51" fmla="*/ 51 h 128"/>
                <a:gd name="T52" fmla="*/ 4 w 125"/>
                <a:gd name="T53" fmla="*/ 39 h 128"/>
                <a:gd name="T54" fmla="*/ 10 w 125"/>
                <a:gd name="T55" fmla="*/ 30 h 128"/>
                <a:gd name="T56" fmla="*/ 18 w 125"/>
                <a:gd name="T57" fmla="*/ 20 h 128"/>
                <a:gd name="T58" fmla="*/ 27 w 125"/>
                <a:gd name="T59" fmla="*/ 12 h 128"/>
                <a:gd name="T60" fmla="*/ 37 w 125"/>
                <a:gd name="T61" fmla="*/ 6 h 128"/>
                <a:gd name="T62" fmla="*/ 49 w 125"/>
                <a:gd name="T63" fmla="*/ 2 h 128"/>
                <a:gd name="T64" fmla="*/ 63 w 125"/>
                <a:gd name="T65" fmla="*/ 0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5"/>
                <a:gd name="T100" fmla="*/ 0 h 128"/>
                <a:gd name="T101" fmla="*/ 125 w 125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5" h="128">
                  <a:moveTo>
                    <a:pt x="63" y="0"/>
                  </a:moveTo>
                  <a:lnTo>
                    <a:pt x="76" y="2"/>
                  </a:lnTo>
                  <a:lnTo>
                    <a:pt x="88" y="6"/>
                  </a:lnTo>
                  <a:lnTo>
                    <a:pt x="98" y="12"/>
                  </a:lnTo>
                  <a:lnTo>
                    <a:pt x="108" y="20"/>
                  </a:lnTo>
                  <a:lnTo>
                    <a:pt x="116" y="30"/>
                  </a:lnTo>
                  <a:lnTo>
                    <a:pt x="122" y="39"/>
                  </a:lnTo>
                  <a:lnTo>
                    <a:pt x="123" y="51"/>
                  </a:lnTo>
                  <a:lnTo>
                    <a:pt x="125" y="65"/>
                  </a:lnTo>
                  <a:lnTo>
                    <a:pt x="123" y="77"/>
                  </a:lnTo>
                  <a:lnTo>
                    <a:pt x="122" y="88"/>
                  </a:lnTo>
                  <a:lnTo>
                    <a:pt x="116" y="100"/>
                  </a:lnTo>
                  <a:lnTo>
                    <a:pt x="108" y="108"/>
                  </a:lnTo>
                  <a:lnTo>
                    <a:pt x="98" y="116"/>
                  </a:lnTo>
                  <a:lnTo>
                    <a:pt x="88" y="122"/>
                  </a:lnTo>
                  <a:lnTo>
                    <a:pt x="76" y="126"/>
                  </a:lnTo>
                  <a:lnTo>
                    <a:pt x="63" y="128"/>
                  </a:lnTo>
                  <a:lnTo>
                    <a:pt x="49" y="126"/>
                  </a:lnTo>
                  <a:lnTo>
                    <a:pt x="37" y="122"/>
                  </a:lnTo>
                  <a:lnTo>
                    <a:pt x="27" y="116"/>
                  </a:lnTo>
                  <a:lnTo>
                    <a:pt x="18" y="108"/>
                  </a:lnTo>
                  <a:lnTo>
                    <a:pt x="10" y="100"/>
                  </a:lnTo>
                  <a:lnTo>
                    <a:pt x="4" y="88"/>
                  </a:lnTo>
                  <a:lnTo>
                    <a:pt x="2" y="77"/>
                  </a:lnTo>
                  <a:lnTo>
                    <a:pt x="0" y="65"/>
                  </a:lnTo>
                  <a:lnTo>
                    <a:pt x="2" y="51"/>
                  </a:lnTo>
                  <a:lnTo>
                    <a:pt x="4" y="39"/>
                  </a:lnTo>
                  <a:lnTo>
                    <a:pt x="10" y="30"/>
                  </a:lnTo>
                  <a:lnTo>
                    <a:pt x="18" y="20"/>
                  </a:lnTo>
                  <a:lnTo>
                    <a:pt x="27" y="12"/>
                  </a:lnTo>
                  <a:lnTo>
                    <a:pt x="37" y="6"/>
                  </a:lnTo>
                  <a:lnTo>
                    <a:pt x="49" y="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7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5" name="Freeform 50"/>
            <p:cNvSpPr>
              <a:spLocks/>
            </p:cNvSpPr>
            <p:nvPr/>
          </p:nvSpPr>
          <p:spPr bwMode="auto">
            <a:xfrm>
              <a:off x="3068" y="2374"/>
              <a:ext cx="126" cy="116"/>
            </a:xfrm>
            <a:custGeom>
              <a:avLst/>
              <a:gdLst>
                <a:gd name="T0" fmla="*/ 59 w 116"/>
                <a:gd name="T1" fmla="*/ 0 h 116"/>
                <a:gd name="T2" fmla="*/ 80 w 116"/>
                <a:gd name="T3" fmla="*/ 4 h 116"/>
                <a:gd name="T4" fmla="*/ 100 w 116"/>
                <a:gd name="T5" fmla="*/ 18 h 116"/>
                <a:gd name="T6" fmla="*/ 112 w 116"/>
                <a:gd name="T7" fmla="*/ 35 h 116"/>
                <a:gd name="T8" fmla="*/ 116 w 116"/>
                <a:gd name="T9" fmla="*/ 59 h 116"/>
                <a:gd name="T10" fmla="*/ 112 w 116"/>
                <a:gd name="T11" fmla="*/ 80 h 116"/>
                <a:gd name="T12" fmla="*/ 100 w 116"/>
                <a:gd name="T13" fmla="*/ 98 h 116"/>
                <a:gd name="T14" fmla="*/ 80 w 116"/>
                <a:gd name="T15" fmla="*/ 112 h 116"/>
                <a:gd name="T16" fmla="*/ 59 w 116"/>
                <a:gd name="T17" fmla="*/ 116 h 116"/>
                <a:gd name="T18" fmla="*/ 47 w 116"/>
                <a:gd name="T19" fmla="*/ 114 h 116"/>
                <a:gd name="T20" fmla="*/ 37 w 116"/>
                <a:gd name="T21" fmla="*/ 112 h 116"/>
                <a:gd name="T22" fmla="*/ 25 w 116"/>
                <a:gd name="T23" fmla="*/ 106 h 116"/>
                <a:gd name="T24" fmla="*/ 18 w 116"/>
                <a:gd name="T25" fmla="*/ 98 h 116"/>
                <a:gd name="T26" fmla="*/ 10 w 116"/>
                <a:gd name="T27" fmla="*/ 90 h 116"/>
                <a:gd name="T28" fmla="*/ 4 w 116"/>
                <a:gd name="T29" fmla="*/ 80 h 116"/>
                <a:gd name="T30" fmla="*/ 2 w 116"/>
                <a:gd name="T31" fmla="*/ 71 h 116"/>
                <a:gd name="T32" fmla="*/ 0 w 116"/>
                <a:gd name="T33" fmla="*/ 59 h 116"/>
                <a:gd name="T34" fmla="*/ 2 w 116"/>
                <a:gd name="T35" fmla="*/ 47 h 116"/>
                <a:gd name="T36" fmla="*/ 4 w 116"/>
                <a:gd name="T37" fmla="*/ 35 h 116"/>
                <a:gd name="T38" fmla="*/ 10 w 116"/>
                <a:gd name="T39" fmla="*/ 25 h 116"/>
                <a:gd name="T40" fmla="*/ 18 w 116"/>
                <a:gd name="T41" fmla="*/ 18 h 116"/>
                <a:gd name="T42" fmla="*/ 25 w 116"/>
                <a:gd name="T43" fmla="*/ 10 h 116"/>
                <a:gd name="T44" fmla="*/ 37 w 116"/>
                <a:gd name="T45" fmla="*/ 4 h 116"/>
                <a:gd name="T46" fmla="*/ 47 w 116"/>
                <a:gd name="T47" fmla="*/ 2 h 116"/>
                <a:gd name="T48" fmla="*/ 59 w 116"/>
                <a:gd name="T49" fmla="*/ 0 h 1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6"/>
                <a:gd name="T76" fmla="*/ 0 h 116"/>
                <a:gd name="T77" fmla="*/ 116 w 116"/>
                <a:gd name="T78" fmla="*/ 116 h 1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6" h="116">
                  <a:moveTo>
                    <a:pt x="59" y="0"/>
                  </a:moveTo>
                  <a:lnTo>
                    <a:pt x="80" y="4"/>
                  </a:lnTo>
                  <a:lnTo>
                    <a:pt x="100" y="18"/>
                  </a:lnTo>
                  <a:lnTo>
                    <a:pt x="112" y="35"/>
                  </a:lnTo>
                  <a:lnTo>
                    <a:pt x="116" y="59"/>
                  </a:lnTo>
                  <a:lnTo>
                    <a:pt x="112" y="80"/>
                  </a:lnTo>
                  <a:lnTo>
                    <a:pt x="100" y="98"/>
                  </a:lnTo>
                  <a:lnTo>
                    <a:pt x="80" y="112"/>
                  </a:lnTo>
                  <a:lnTo>
                    <a:pt x="59" y="116"/>
                  </a:lnTo>
                  <a:lnTo>
                    <a:pt x="47" y="114"/>
                  </a:lnTo>
                  <a:lnTo>
                    <a:pt x="37" y="112"/>
                  </a:lnTo>
                  <a:lnTo>
                    <a:pt x="25" y="106"/>
                  </a:lnTo>
                  <a:lnTo>
                    <a:pt x="18" y="98"/>
                  </a:lnTo>
                  <a:lnTo>
                    <a:pt x="10" y="90"/>
                  </a:lnTo>
                  <a:lnTo>
                    <a:pt x="4" y="80"/>
                  </a:lnTo>
                  <a:lnTo>
                    <a:pt x="2" y="71"/>
                  </a:lnTo>
                  <a:lnTo>
                    <a:pt x="0" y="59"/>
                  </a:lnTo>
                  <a:lnTo>
                    <a:pt x="2" y="47"/>
                  </a:lnTo>
                  <a:lnTo>
                    <a:pt x="4" y="35"/>
                  </a:lnTo>
                  <a:lnTo>
                    <a:pt x="10" y="25"/>
                  </a:lnTo>
                  <a:lnTo>
                    <a:pt x="18" y="18"/>
                  </a:lnTo>
                  <a:lnTo>
                    <a:pt x="25" y="10"/>
                  </a:lnTo>
                  <a:lnTo>
                    <a:pt x="37" y="4"/>
                  </a:lnTo>
                  <a:lnTo>
                    <a:pt x="47" y="2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FF9E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6" name="Freeform 51"/>
            <p:cNvSpPr>
              <a:spLocks/>
            </p:cNvSpPr>
            <p:nvPr/>
          </p:nvSpPr>
          <p:spPr bwMode="auto">
            <a:xfrm>
              <a:off x="3075" y="2380"/>
              <a:ext cx="114" cy="104"/>
            </a:xfrm>
            <a:custGeom>
              <a:avLst/>
              <a:gdLst>
                <a:gd name="T0" fmla="*/ 53 w 106"/>
                <a:gd name="T1" fmla="*/ 0 h 104"/>
                <a:gd name="T2" fmla="*/ 74 w 106"/>
                <a:gd name="T3" fmla="*/ 4 h 104"/>
                <a:gd name="T4" fmla="*/ 90 w 106"/>
                <a:gd name="T5" fmla="*/ 16 h 104"/>
                <a:gd name="T6" fmla="*/ 102 w 106"/>
                <a:gd name="T7" fmla="*/ 31 h 104"/>
                <a:gd name="T8" fmla="*/ 106 w 106"/>
                <a:gd name="T9" fmla="*/ 53 h 104"/>
                <a:gd name="T10" fmla="*/ 102 w 106"/>
                <a:gd name="T11" fmla="*/ 72 h 104"/>
                <a:gd name="T12" fmla="*/ 90 w 106"/>
                <a:gd name="T13" fmla="*/ 88 h 104"/>
                <a:gd name="T14" fmla="*/ 74 w 106"/>
                <a:gd name="T15" fmla="*/ 100 h 104"/>
                <a:gd name="T16" fmla="*/ 53 w 106"/>
                <a:gd name="T17" fmla="*/ 104 h 104"/>
                <a:gd name="T18" fmla="*/ 31 w 106"/>
                <a:gd name="T19" fmla="*/ 100 h 104"/>
                <a:gd name="T20" fmla="*/ 15 w 106"/>
                <a:gd name="T21" fmla="*/ 88 h 104"/>
                <a:gd name="T22" fmla="*/ 4 w 106"/>
                <a:gd name="T23" fmla="*/ 72 h 104"/>
                <a:gd name="T24" fmla="*/ 0 w 106"/>
                <a:gd name="T25" fmla="*/ 53 h 104"/>
                <a:gd name="T26" fmla="*/ 4 w 106"/>
                <a:gd name="T27" fmla="*/ 31 h 104"/>
                <a:gd name="T28" fmla="*/ 15 w 106"/>
                <a:gd name="T29" fmla="*/ 16 h 104"/>
                <a:gd name="T30" fmla="*/ 31 w 106"/>
                <a:gd name="T31" fmla="*/ 4 h 104"/>
                <a:gd name="T32" fmla="*/ 53 w 106"/>
                <a:gd name="T33" fmla="*/ 0 h 10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6"/>
                <a:gd name="T52" fmla="*/ 0 h 104"/>
                <a:gd name="T53" fmla="*/ 106 w 106"/>
                <a:gd name="T54" fmla="*/ 104 h 10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6" h="104">
                  <a:moveTo>
                    <a:pt x="53" y="0"/>
                  </a:moveTo>
                  <a:lnTo>
                    <a:pt x="74" y="4"/>
                  </a:lnTo>
                  <a:lnTo>
                    <a:pt x="90" y="16"/>
                  </a:lnTo>
                  <a:lnTo>
                    <a:pt x="102" y="31"/>
                  </a:lnTo>
                  <a:lnTo>
                    <a:pt x="106" y="53"/>
                  </a:lnTo>
                  <a:lnTo>
                    <a:pt x="102" y="72"/>
                  </a:lnTo>
                  <a:lnTo>
                    <a:pt x="90" y="88"/>
                  </a:lnTo>
                  <a:lnTo>
                    <a:pt x="74" y="100"/>
                  </a:lnTo>
                  <a:lnTo>
                    <a:pt x="53" y="104"/>
                  </a:lnTo>
                  <a:lnTo>
                    <a:pt x="31" y="100"/>
                  </a:lnTo>
                  <a:lnTo>
                    <a:pt x="15" y="88"/>
                  </a:lnTo>
                  <a:lnTo>
                    <a:pt x="4" y="72"/>
                  </a:lnTo>
                  <a:lnTo>
                    <a:pt x="0" y="53"/>
                  </a:lnTo>
                  <a:lnTo>
                    <a:pt x="4" y="31"/>
                  </a:lnTo>
                  <a:lnTo>
                    <a:pt x="15" y="16"/>
                  </a:lnTo>
                  <a:lnTo>
                    <a:pt x="31" y="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FCF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7" name="Freeform 52"/>
            <p:cNvSpPr>
              <a:spLocks/>
            </p:cNvSpPr>
            <p:nvPr/>
          </p:nvSpPr>
          <p:spPr bwMode="auto">
            <a:xfrm>
              <a:off x="3081" y="2386"/>
              <a:ext cx="102" cy="94"/>
            </a:xfrm>
            <a:custGeom>
              <a:avLst/>
              <a:gdLst>
                <a:gd name="T0" fmla="*/ 0 w 94"/>
                <a:gd name="T1" fmla="*/ 47 h 94"/>
                <a:gd name="T2" fmla="*/ 4 w 94"/>
                <a:gd name="T3" fmla="*/ 29 h 94"/>
                <a:gd name="T4" fmla="*/ 13 w 94"/>
                <a:gd name="T5" fmla="*/ 13 h 94"/>
                <a:gd name="T6" fmla="*/ 29 w 94"/>
                <a:gd name="T7" fmla="*/ 4 h 94"/>
                <a:gd name="T8" fmla="*/ 47 w 94"/>
                <a:gd name="T9" fmla="*/ 0 h 94"/>
                <a:gd name="T10" fmla="*/ 64 w 94"/>
                <a:gd name="T11" fmla="*/ 4 h 94"/>
                <a:gd name="T12" fmla="*/ 80 w 94"/>
                <a:gd name="T13" fmla="*/ 13 h 94"/>
                <a:gd name="T14" fmla="*/ 90 w 94"/>
                <a:gd name="T15" fmla="*/ 29 h 94"/>
                <a:gd name="T16" fmla="*/ 94 w 94"/>
                <a:gd name="T17" fmla="*/ 47 h 94"/>
                <a:gd name="T18" fmla="*/ 90 w 94"/>
                <a:gd name="T19" fmla="*/ 64 h 94"/>
                <a:gd name="T20" fmla="*/ 80 w 94"/>
                <a:gd name="T21" fmla="*/ 80 h 94"/>
                <a:gd name="T22" fmla="*/ 64 w 94"/>
                <a:gd name="T23" fmla="*/ 90 h 94"/>
                <a:gd name="T24" fmla="*/ 47 w 94"/>
                <a:gd name="T25" fmla="*/ 94 h 94"/>
                <a:gd name="T26" fmla="*/ 29 w 94"/>
                <a:gd name="T27" fmla="*/ 90 h 94"/>
                <a:gd name="T28" fmla="*/ 13 w 94"/>
                <a:gd name="T29" fmla="*/ 80 h 94"/>
                <a:gd name="T30" fmla="*/ 4 w 94"/>
                <a:gd name="T31" fmla="*/ 64 h 94"/>
                <a:gd name="T32" fmla="*/ 0 w 94"/>
                <a:gd name="T33" fmla="*/ 47 h 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4"/>
                <a:gd name="T52" fmla="*/ 0 h 94"/>
                <a:gd name="T53" fmla="*/ 94 w 94"/>
                <a:gd name="T54" fmla="*/ 94 h 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4" h="94">
                  <a:moveTo>
                    <a:pt x="0" y="47"/>
                  </a:moveTo>
                  <a:lnTo>
                    <a:pt x="4" y="29"/>
                  </a:lnTo>
                  <a:lnTo>
                    <a:pt x="13" y="13"/>
                  </a:lnTo>
                  <a:lnTo>
                    <a:pt x="29" y="4"/>
                  </a:lnTo>
                  <a:lnTo>
                    <a:pt x="47" y="0"/>
                  </a:lnTo>
                  <a:lnTo>
                    <a:pt x="64" y="4"/>
                  </a:lnTo>
                  <a:lnTo>
                    <a:pt x="80" y="13"/>
                  </a:lnTo>
                  <a:lnTo>
                    <a:pt x="90" y="29"/>
                  </a:lnTo>
                  <a:lnTo>
                    <a:pt x="94" y="47"/>
                  </a:lnTo>
                  <a:lnTo>
                    <a:pt x="90" y="64"/>
                  </a:lnTo>
                  <a:lnTo>
                    <a:pt x="80" y="80"/>
                  </a:lnTo>
                  <a:lnTo>
                    <a:pt x="64" y="90"/>
                  </a:lnTo>
                  <a:lnTo>
                    <a:pt x="47" y="94"/>
                  </a:lnTo>
                  <a:lnTo>
                    <a:pt x="29" y="90"/>
                  </a:lnTo>
                  <a:lnTo>
                    <a:pt x="13" y="80"/>
                  </a:lnTo>
                  <a:lnTo>
                    <a:pt x="4" y="64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8" name="Freeform 53"/>
            <p:cNvSpPr>
              <a:spLocks/>
            </p:cNvSpPr>
            <p:nvPr/>
          </p:nvSpPr>
          <p:spPr bwMode="auto">
            <a:xfrm>
              <a:off x="3192" y="3099"/>
              <a:ext cx="159" cy="151"/>
            </a:xfrm>
            <a:custGeom>
              <a:avLst/>
              <a:gdLst>
                <a:gd name="T0" fmla="*/ 0 w 147"/>
                <a:gd name="T1" fmla="*/ 75 h 151"/>
                <a:gd name="T2" fmla="*/ 2 w 147"/>
                <a:gd name="T3" fmla="*/ 59 h 151"/>
                <a:gd name="T4" fmla="*/ 5 w 147"/>
                <a:gd name="T5" fmla="*/ 45 h 151"/>
                <a:gd name="T6" fmla="*/ 11 w 147"/>
                <a:gd name="T7" fmla="*/ 34 h 151"/>
                <a:gd name="T8" fmla="*/ 21 w 147"/>
                <a:gd name="T9" fmla="*/ 22 h 151"/>
                <a:gd name="T10" fmla="*/ 31 w 147"/>
                <a:gd name="T11" fmla="*/ 12 h 151"/>
                <a:gd name="T12" fmla="*/ 43 w 147"/>
                <a:gd name="T13" fmla="*/ 6 h 151"/>
                <a:gd name="T14" fmla="*/ 56 w 147"/>
                <a:gd name="T15" fmla="*/ 2 h 151"/>
                <a:gd name="T16" fmla="*/ 72 w 147"/>
                <a:gd name="T17" fmla="*/ 0 h 151"/>
                <a:gd name="T18" fmla="*/ 88 w 147"/>
                <a:gd name="T19" fmla="*/ 2 h 151"/>
                <a:gd name="T20" fmla="*/ 102 w 147"/>
                <a:gd name="T21" fmla="*/ 6 h 151"/>
                <a:gd name="T22" fmla="*/ 113 w 147"/>
                <a:gd name="T23" fmla="*/ 12 h 151"/>
                <a:gd name="T24" fmla="*/ 125 w 147"/>
                <a:gd name="T25" fmla="*/ 22 h 151"/>
                <a:gd name="T26" fmla="*/ 135 w 147"/>
                <a:gd name="T27" fmla="*/ 34 h 151"/>
                <a:gd name="T28" fmla="*/ 141 w 147"/>
                <a:gd name="T29" fmla="*/ 45 h 151"/>
                <a:gd name="T30" fmla="*/ 145 w 147"/>
                <a:gd name="T31" fmla="*/ 59 h 151"/>
                <a:gd name="T32" fmla="*/ 147 w 147"/>
                <a:gd name="T33" fmla="*/ 75 h 151"/>
                <a:gd name="T34" fmla="*/ 145 w 147"/>
                <a:gd name="T35" fmla="*/ 91 h 151"/>
                <a:gd name="T36" fmla="*/ 141 w 147"/>
                <a:gd name="T37" fmla="*/ 104 h 151"/>
                <a:gd name="T38" fmla="*/ 135 w 147"/>
                <a:gd name="T39" fmla="*/ 118 h 151"/>
                <a:gd name="T40" fmla="*/ 125 w 147"/>
                <a:gd name="T41" fmla="*/ 130 h 151"/>
                <a:gd name="T42" fmla="*/ 113 w 147"/>
                <a:gd name="T43" fmla="*/ 138 h 151"/>
                <a:gd name="T44" fmla="*/ 102 w 147"/>
                <a:gd name="T45" fmla="*/ 145 h 151"/>
                <a:gd name="T46" fmla="*/ 88 w 147"/>
                <a:gd name="T47" fmla="*/ 149 h 151"/>
                <a:gd name="T48" fmla="*/ 72 w 147"/>
                <a:gd name="T49" fmla="*/ 151 h 151"/>
                <a:gd name="T50" fmla="*/ 56 w 147"/>
                <a:gd name="T51" fmla="*/ 149 h 151"/>
                <a:gd name="T52" fmla="*/ 43 w 147"/>
                <a:gd name="T53" fmla="*/ 145 h 151"/>
                <a:gd name="T54" fmla="*/ 31 w 147"/>
                <a:gd name="T55" fmla="*/ 138 h 151"/>
                <a:gd name="T56" fmla="*/ 21 w 147"/>
                <a:gd name="T57" fmla="*/ 130 h 151"/>
                <a:gd name="T58" fmla="*/ 11 w 147"/>
                <a:gd name="T59" fmla="*/ 118 h 151"/>
                <a:gd name="T60" fmla="*/ 5 w 147"/>
                <a:gd name="T61" fmla="*/ 104 h 151"/>
                <a:gd name="T62" fmla="*/ 2 w 147"/>
                <a:gd name="T63" fmla="*/ 91 h 151"/>
                <a:gd name="T64" fmla="*/ 0 w 147"/>
                <a:gd name="T65" fmla="*/ 75 h 1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7"/>
                <a:gd name="T100" fmla="*/ 0 h 151"/>
                <a:gd name="T101" fmla="*/ 147 w 147"/>
                <a:gd name="T102" fmla="*/ 151 h 1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7" h="151">
                  <a:moveTo>
                    <a:pt x="0" y="75"/>
                  </a:moveTo>
                  <a:lnTo>
                    <a:pt x="2" y="59"/>
                  </a:lnTo>
                  <a:lnTo>
                    <a:pt x="5" y="45"/>
                  </a:lnTo>
                  <a:lnTo>
                    <a:pt x="11" y="34"/>
                  </a:lnTo>
                  <a:lnTo>
                    <a:pt x="21" y="22"/>
                  </a:lnTo>
                  <a:lnTo>
                    <a:pt x="31" y="12"/>
                  </a:lnTo>
                  <a:lnTo>
                    <a:pt x="43" y="6"/>
                  </a:lnTo>
                  <a:lnTo>
                    <a:pt x="56" y="2"/>
                  </a:lnTo>
                  <a:lnTo>
                    <a:pt x="72" y="0"/>
                  </a:lnTo>
                  <a:lnTo>
                    <a:pt x="88" y="2"/>
                  </a:lnTo>
                  <a:lnTo>
                    <a:pt x="102" y="6"/>
                  </a:lnTo>
                  <a:lnTo>
                    <a:pt x="113" y="12"/>
                  </a:lnTo>
                  <a:lnTo>
                    <a:pt x="125" y="22"/>
                  </a:lnTo>
                  <a:lnTo>
                    <a:pt x="135" y="34"/>
                  </a:lnTo>
                  <a:lnTo>
                    <a:pt x="141" y="45"/>
                  </a:lnTo>
                  <a:lnTo>
                    <a:pt x="145" y="59"/>
                  </a:lnTo>
                  <a:lnTo>
                    <a:pt x="147" y="75"/>
                  </a:lnTo>
                  <a:lnTo>
                    <a:pt x="145" y="91"/>
                  </a:lnTo>
                  <a:lnTo>
                    <a:pt x="141" y="104"/>
                  </a:lnTo>
                  <a:lnTo>
                    <a:pt x="135" y="118"/>
                  </a:lnTo>
                  <a:lnTo>
                    <a:pt x="125" y="130"/>
                  </a:lnTo>
                  <a:lnTo>
                    <a:pt x="113" y="138"/>
                  </a:lnTo>
                  <a:lnTo>
                    <a:pt x="102" y="145"/>
                  </a:lnTo>
                  <a:lnTo>
                    <a:pt x="88" y="149"/>
                  </a:lnTo>
                  <a:lnTo>
                    <a:pt x="72" y="151"/>
                  </a:lnTo>
                  <a:lnTo>
                    <a:pt x="56" y="149"/>
                  </a:lnTo>
                  <a:lnTo>
                    <a:pt x="43" y="145"/>
                  </a:lnTo>
                  <a:lnTo>
                    <a:pt x="31" y="138"/>
                  </a:lnTo>
                  <a:lnTo>
                    <a:pt x="21" y="130"/>
                  </a:lnTo>
                  <a:lnTo>
                    <a:pt x="11" y="118"/>
                  </a:lnTo>
                  <a:lnTo>
                    <a:pt x="5" y="104"/>
                  </a:lnTo>
                  <a:lnTo>
                    <a:pt x="2" y="91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00F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9" name="Freeform 54"/>
            <p:cNvSpPr>
              <a:spLocks/>
            </p:cNvSpPr>
            <p:nvPr/>
          </p:nvSpPr>
          <p:spPr bwMode="auto">
            <a:xfrm>
              <a:off x="3194" y="3101"/>
              <a:ext cx="155" cy="147"/>
            </a:xfrm>
            <a:custGeom>
              <a:avLst/>
              <a:gdLst>
                <a:gd name="T0" fmla="*/ 70 w 143"/>
                <a:gd name="T1" fmla="*/ 0 h 147"/>
                <a:gd name="T2" fmla="*/ 86 w 143"/>
                <a:gd name="T3" fmla="*/ 2 h 147"/>
                <a:gd name="T4" fmla="*/ 100 w 143"/>
                <a:gd name="T5" fmla="*/ 6 h 147"/>
                <a:gd name="T6" fmla="*/ 111 w 143"/>
                <a:gd name="T7" fmla="*/ 12 h 147"/>
                <a:gd name="T8" fmla="*/ 121 w 143"/>
                <a:gd name="T9" fmla="*/ 22 h 147"/>
                <a:gd name="T10" fmla="*/ 131 w 143"/>
                <a:gd name="T11" fmla="*/ 34 h 147"/>
                <a:gd name="T12" fmla="*/ 137 w 143"/>
                <a:gd name="T13" fmla="*/ 45 h 147"/>
                <a:gd name="T14" fmla="*/ 141 w 143"/>
                <a:gd name="T15" fmla="*/ 59 h 147"/>
                <a:gd name="T16" fmla="*/ 143 w 143"/>
                <a:gd name="T17" fmla="*/ 73 h 147"/>
                <a:gd name="T18" fmla="*/ 141 w 143"/>
                <a:gd name="T19" fmla="*/ 89 h 147"/>
                <a:gd name="T20" fmla="*/ 137 w 143"/>
                <a:gd name="T21" fmla="*/ 102 h 147"/>
                <a:gd name="T22" fmla="*/ 131 w 143"/>
                <a:gd name="T23" fmla="*/ 114 h 147"/>
                <a:gd name="T24" fmla="*/ 121 w 143"/>
                <a:gd name="T25" fmla="*/ 126 h 147"/>
                <a:gd name="T26" fmla="*/ 111 w 143"/>
                <a:gd name="T27" fmla="*/ 136 h 147"/>
                <a:gd name="T28" fmla="*/ 100 w 143"/>
                <a:gd name="T29" fmla="*/ 141 h 147"/>
                <a:gd name="T30" fmla="*/ 86 w 143"/>
                <a:gd name="T31" fmla="*/ 145 h 147"/>
                <a:gd name="T32" fmla="*/ 70 w 143"/>
                <a:gd name="T33" fmla="*/ 147 h 147"/>
                <a:gd name="T34" fmla="*/ 56 w 143"/>
                <a:gd name="T35" fmla="*/ 145 h 147"/>
                <a:gd name="T36" fmla="*/ 43 w 143"/>
                <a:gd name="T37" fmla="*/ 141 h 147"/>
                <a:gd name="T38" fmla="*/ 31 w 143"/>
                <a:gd name="T39" fmla="*/ 136 h 147"/>
                <a:gd name="T40" fmla="*/ 21 w 143"/>
                <a:gd name="T41" fmla="*/ 126 h 147"/>
                <a:gd name="T42" fmla="*/ 11 w 143"/>
                <a:gd name="T43" fmla="*/ 114 h 147"/>
                <a:gd name="T44" fmla="*/ 5 w 143"/>
                <a:gd name="T45" fmla="*/ 102 h 147"/>
                <a:gd name="T46" fmla="*/ 2 w 143"/>
                <a:gd name="T47" fmla="*/ 89 h 147"/>
                <a:gd name="T48" fmla="*/ 0 w 143"/>
                <a:gd name="T49" fmla="*/ 73 h 147"/>
                <a:gd name="T50" fmla="*/ 2 w 143"/>
                <a:gd name="T51" fmla="*/ 59 h 147"/>
                <a:gd name="T52" fmla="*/ 5 w 143"/>
                <a:gd name="T53" fmla="*/ 45 h 147"/>
                <a:gd name="T54" fmla="*/ 11 w 143"/>
                <a:gd name="T55" fmla="*/ 34 h 147"/>
                <a:gd name="T56" fmla="*/ 21 w 143"/>
                <a:gd name="T57" fmla="*/ 22 h 147"/>
                <a:gd name="T58" fmla="*/ 31 w 143"/>
                <a:gd name="T59" fmla="*/ 12 h 147"/>
                <a:gd name="T60" fmla="*/ 43 w 143"/>
                <a:gd name="T61" fmla="*/ 6 h 147"/>
                <a:gd name="T62" fmla="*/ 56 w 143"/>
                <a:gd name="T63" fmla="*/ 2 h 147"/>
                <a:gd name="T64" fmla="*/ 70 w 143"/>
                <a:gd name="T65" fmla="*/ 0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3"/>
                <a:gd name="T100" fmla="*/ 0 h 147"/>
                <a:gd name="T101" fmla="*/ 143 w 143"/>
                <a:gd name="T102" fmla="*/ 147 h 1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3" h="147">
                  <a:moveTo>
                    <a:pt x="70" y="0"/>
                  </a:moveTo>
                  <a:lnTo>
                    <a:pt x="86" y="2"/>
                  </a:lnTo>
                  <a:lnTo>
                    <a:pt x="100" y="6"/>
                  </a:lnTo>
                  <a:lnTo>
                    <a:pt x="111" y="12"/>
                  </a:lnTo>
                  <a:lnTo>
                    <a:pt x="121" y="22"/>
                  </a:lnTo>
                  <a:lnTo>
                    <a:pt x="131" y="34"/>
                  </a:lnTo>
                  <a:lnTo>
                    <a:pt x="137" y="45"/>
                  </a:lnTo>
                  <a:lnTo>
                    <a:pt x="141" y="59"/>
                  </a:lnTo>
                  <a:lnTo>
                    <a:pt x="143" y="73"/>
                  </a:lnTo>
                  <a:lnTo>
                    <a:pt x="141" y="89"/>
                  </a:lnTo>
                  <a:lnTo>
                    <a:pt x="137" y="102"/>
                  </a:lnTo>
                  <a:lnTo>
                    <a:pt x="131" y="114"/>
                  </a:lnTo>
                  <a:lnTo>
                    <a:pt x="121" y="126"/>
                  </a:lnTo>
                  <a:lnTo>
                    <a:pt x="111" y="136"/>
                  </a:lnTo>
                  <a:lnTo>
                    <a:pt x="100" y="141"/>
                  </a:lnTo>
                  <a:lnTo>
                    <a:pt x="86" y="145"/>
                  </a:lnTo>
                  <a:lnTo>
                    <a:pt x="70" y="147"/>
                  </a:lnTo>
                  <a:lnTo>
                    <a:pt x="56" y="145"/>
                  </a:lnTo>
                  <a:lnTo>
                    <a:pt x="43" y="141"/>
                  </a:lnTo>
                  <a:lnTo>
                    <a:pt x="31" y="136"/>
                  </a:lnTo>
                  <a:lnTo>
                    <a:pt x="21" y="126"/>
                  </a:lnTo>
                  <a:lnTo>
                    <a:pt x="11" y="114"/>
                  </a:lnTo>
                  <a:lnTo>
                    <a:pt x="5" y="102"/>
                  </a:lnTo>
                  <a:lnTo>
                    <a:pt x="2" y="89"/>
                  </a:lnTo>
                  <a:lnTo>
                    <a:pt x="0" y="73"/>
                  </a:lnTo>
                  <a:lnTo>
                    <a:pt x="2" y="59"/>
                  </a:lnTo>
                  <a:lnTo>
                    <a:pt x="5" y="45"/>
                  </a:lnTo>
                  <a:lnTo>
                    <a:pt x="11" y="34"/>
                  </a:lnTo>
                  <a:lnTo>
                    <a:pt x="21" y="22"/>
                  </a:lnTo>
                  <a:lnTo>
                    <a:pt x="31" y="12"/>
                  </a:lnTo>
                  <a:lnTo>
                    <a:pt x="43" y="6"/>
                  </a:lnTo>
                  <a:lnTo>
                    <a:pt x="56" y="2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AFF4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0" name="Freeform 55"/>
            <p:cNvSpPr>
              <a:spLocks/>
            </p:cNvSpPr>
            <p:nvPr/>
          </p:nvSpPr>
          <p:spPr bwMode="auto">
            <a:xfrm>
              <a:off x="3196" y="3103"/>
              <a:ext cx="150" cy="141"/>
            </a:xfrm>
            <a:custGeom>
              <a:avLst/>
              <a:gdLst>
                <a:gd name="T0" fmla="*/ 68 w 139"/>
                <a:gd name="T1" fmla="*/ 0 h 141"/>
                <a:gd name="T2" fmla="*/ 82 w 139"/>
                <a:gd name="T3" fmla="*/ 2 h 141"/>
                <a:gd name="T4" fmla="*/ 96 w 139"/>
                <a:gd name="T5" fmla="*/ 6 h 141"/>
                <a:gd name="T6" fmla="*/ 107 w 139"/>
                <a:gd name="T7" fmla="*/ 12 h 141"/>
                <a:gd name="T8" fmla="*/ 119 w 139"/>
                <a:gd name="T9" fmla="*/ 22 h 141"/>
                <a:gd name="T10" fmla="*/ 127 w 139"/>
                <a:gd name="T11" fmla="*/ 32 h 141"/>
                <a:gd name="T12" fmla="*/ 133 w 139"/>
                <a:gd name="T13" fmla="*/ 43 h 141"/>
                <a:gd name="T14" fmla="*/ 137 w 139"/>
                <a:gd name="T15" fmla="*/ 57 h 141"/>
                <a:gd name="T16" fmla="*/ 139 w 139"/>
                <a:gd name="T17" fmla="*/ 71 h 141"/>
                <a:gd name="T18" fmla="*/ 137 w 139"/>
                <a:gd name="T19" fmla="*/ 85 h 141"/>
                <a:gd name="T20" fmla="*/ 133 w 139"/>
                <a:gd name="T21" fmla="*/ 98 h 141"/>
                <a:gd name="T22" fmla="*/ 127 w 139"/>
                <a:gd name="T23" fmla="*/ 110 h 141"/>
                <a:gd name="T24" fmla="*/ 119 w 139"/>
                <a:gd name="T25" fmla="*/ 120 h 141"/>
                <a:gd name="T26" fmla="*/ 107 w 139"/>
                <a:gd name="T27" fmla="*/ 130 h 141"/>
                <a:gd name="T28" fmla="*/ 96 w 139"/>
                <a:gd name="T29" fmla="*/ 136 h 141"/>
                <a:gd name="T30" fmla="*/ 82 w 139"/>
                <a:gd name="T31" fmla="*/ 139 h 141"/>
                <a:gd name="T32" fmla="*/ 68 w 139"/>
                <a:gd name="T33" fmla="*/ 141 h 141"/>
                <a:gd name="T34" fmla="*/ 54 w 139"/>
                <a:gd name="T35" fmla="*/ 139 h 141"/>
                <a:gd name="T36" fmla="*/ 41 w 139"/>
                <a:gd name="T37" fmla="*/ 136 h 141"/>
                <a:gd name="T38" fmla="*/ 29 w 139"/>
                <a:gd name="T39" fmla="*/ 130 h 141"/>
                <a:gd name="T40" fmla="*/ 19 w 139"/>
                <a:gd name="T41" fmla="*/ 120 h 141"/>
                <a:gd name="T42" fmla="*/ 11 w 139"/>
                <a:gd name="T43" fmla="*/ 110 h 141"/>
                <a:gd name="T44" fmla="*/ 5 w 139"/>
                <a:gd name="T45" fmla="*/ 98 h 141"/>
                <a:gd name="T46" fmla="*/ 1 w 139"/>
                <a:gd name="T47" fmla="*/ 85 h 141"/>
                <a:gd name="T48" fmla="*/ 0 w 139"/>
                <a:gd name="T49" fmla="*/ 71 h 141"/>
                <a:gd name="T50" fmla="*/ 1 w 139"/>
                <a:gd name="T51" fmla="*/ 57 h 141"/>
                <a:gd name="T52" fmla="*/ 5 w 139"/>
                <a:gd name="T53" fmla="*/ 43 h 141"/>
                <a:gd name="T54" fmla="*/ 11 w 139"/>
                <a:gd name="T55" fmla="*/ 32 h 141"/>
                <a:gd name="T56" fmla="*/ 19 w 139"/>
                <a:gd name="T57" fmla="*/ 22 h 141"/>
                <a:gd name="T58" fmla="*/ 29 w 139"/>
                <a:gd name="T59" fmla="*/ 12 h 141"/>
                <a:gd name="T60" fmla="*/ 41 w 139"/>
                <a:gd name="T61" fmla="*/ 6 h 141"/>
                <a:gd name="T62" fmla="*/ 54 w 139"/>
                <a:gd name="T63" fmla="*/ 2 h 141"/>
                <a:gd name="T64" fmla="*/ 68 w 139"/>
                <a:gd name="T65" fmla="*/ 0 h 14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9"/>
                <a:gd name="T100" fmla="*/ 0 h 141"/>
                <a:gd name="T101" fmla="*/ 139 w 139"/>
                <a:gd name="T102" fmla="*/ 141 h 14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9" h="141">
                  <a:moveTo>
                    <a:pt x="68" y="0"/>
                  </a:moveTo>
                  <a:lnTo>
                    <a:pt x="82" y="2"/>
                  </a:lnTo>
                  <a:lnTo>
                    <a:pt x="96" y="6"/>
                  </a:lnTo>
                  <a:lnTo>
                    <a:pt x="107" y="12"/>
                  </a:lnTo>
                  <a:lnTo>
                    <a:pt x="119" y="22"/>
                  </a:lnTo>
                  <a:lnTo>
                    <a:pt x="127" y="32"/>
                  </a:lnTo>
                  <a:lnTo>
                    <a:pt x="133" y="43"/>
                  </a:lnTo>
                  <a:lnTo>
                    <a:pt x="137" y="57"/>
                  </a:lnTo>
                  <a:lnTo>
                    <a:pt x="139" y="71"/>
                  </a:lnTo>
                  <a:lnTo>
                    <a:pt x="137" y="85"/>
                  </a:lnTo>
                  <a:lnTo>
                    <a:pt x="133" y="98"/>
                  </a:lnTo>
                  <a:lnTo>
                    <a:pt x="127" y="110"/>
                  </a:lnTo>
                  <a:lnTo>
                    <a:pt x="119" y="120"/>
                  </a:lnTo>
                  <a:lnTo>
                    <a:pt x="107" y="130"/>
                  </a:lnTo>
                  <a:lnTo>
                    <a:pt x="96" y="136"/>
                  </a:lnTo>
                  <a:lnTo>
                    <a:pt x="82" y="139"/>
                  </a:lnTo>
                  <a:lnTo>
                    <a:pt x="68" y="141"/>
                  </a:lnTo>
                  <a:lnTo>
                    <a:pt x="54" y="139"/>
                  </a:lnTo>
                  <a:lnTo>
                    <a:pt x="41" y="136"/>
                  </a:lnTo>
                  <a:lnTo>
                    <a:pt x="29" y="130"/>
                  </a:lnTo>
                  <a:lnTo>
                    <a:pt x="19" y="120"/>
                  </a:lnTo>
                  <a:lnTo>
                    <a:pt x="11" y="110"/>
                  </a:lnTo>
                  <a:lnTo>
                    <a:pt x="5" y="98"/>
                  </a:lnTo>
                  <a:lnTo>
                    <a:pt x="1" y="85"/>
                  </a:lnTo>
                  <a:lnTo>
                    <a:pt x="0" y="71"/>
                  </a:lnTo>
                  <a:lnTo>
                    <a:pt x="1" y="57"/>
                  </a:lnTo>
                  <a:lnTo>
                    <a:pt x="5" y="43"/>
                  </a:lnTo>
                  <a:lnTo>
                    <a:pt x="11" y="32"/>
                  </a:lnTo>
                  <a:lnTo>
                    <a:pt x="19" y="22"/>
                  </a:lnTo>
                  <a:lnTo>
                    <a:pt x="29" y="12"/>
                  </a:lnTo>
                  <a:lnTo>
                    <a:pt x="41" y="6"/>
                  </a:lnTo>
                  <a:lnTo>
                    <a:pt x="54" y="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14FF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1" name="Freeform 56"/>
            <p:cNvSpPr>
              <a:spLocks/>
            </p:cNvSpPr>
            <p:nvPr/>
          </p:nvSpPr>
          <p:spPr bwMode="auto">
            <a:xfrm>
              <a:off x="3197" y="3107"/>
              <a:ext cx="147" cy="135"/>
            </a:xfrm>
            <a:custGeom>
              <a:avLst/>
              <a:gdLst>
                <a:gd name="T0" fmla="*/ 67 w 136"/>
                <a:gd name="T1" fmla="*/ 0 h 135"/>
                <a:gd name="T2" fmla="*/ 81 w 136"/>
                <a:gd name="T3" fmla="*/ 2 h 135"/>
                <a:gd name="T4" fmla="*/ 93 w 136"/>
                <a:gd name="T5" fmla="*/ 6 h 135"/>
                <a:gd name="T6" fmla="*/ 104 w 136"/>
                <a:gd name="T7" fmla="*/ 12 h 135"/>
                <a:gd name="T8" fmla="*/ 116 w 136"/>
                <a:gd name="T9" fmla="*/ 20 h 135"/>
                <a:gd name="T10" fmla="*/ 124 w 136"/>
                <a:gd name="T11" fmla="*/ 30 h 135"/>
                <a:gd name="T12" fmla="*/ 130 w 136"/>
                <a:gd name="T13" fmla="*/ 41 h 135"/>
                <a:gd name="T14" fmla="*/ 134 w 136"/>
                <a:gd name="T15" fmla="*/ 53 h 135"/>
                <a:gd name="T16" fmla="*/ 136 w 136"/>
                <a:gd name="T17" fmla="*/ 67 h 135"/>
                <a:gd name="T18" fmla="*/ 134 w 136"/>
                <a:gd name="T19" fmla="*/ 81 h 135"/>
                <a:gd name="T20" fmla="*/ 130 w 136"/>
                <a:gd name="T21" fmla="*/ 94 h 135"/>
                <a:gd name="T22" fmla="*/ 124 w 136"/>
                <a:gd name="T23" fmla="*/ 106 h 135"/>
                <a:gd name="T24" fmla="*/ 116 w 136"/>
                <a:gd name="T25" fmla="*/ 116 h 135"/>
                <a:gd name="T26" fmla="*/ 104 w 136"/>
                <a:gd name="T27" fmla="*/ 124 h 135"/>
                <a:gd name="T28" fmla="*/ 93 w 136"/>
                <a:gd name="T29" fmla="*/ 130 h 135"/>
                <a:gd name="T30" fmla="*/ 81 w 136"/>
                <a:gd name="T31" fmla="*/ 133 h 135"/>
                <a:gd name="T32" fmla="*/ 67 w 136"/>
                <a:gd name="T33" fmla="*/ 135 h 135"/>
                <a:gd name="T34" fmla="*/ 53 w 136"/>
                <a:gd name="T35" fmla="*/ 133 h 135"/>
                <a:gd name="T36" fmla="*/ 42 w 136"/>
                <a:gd name="T37" fmla="*/ 130 h 135"/>
                <a:gd name="T38" fmla="*/ 30 w 136"/>
                <a:gd name="T39" fmla="*/ 124 h 135"/>
                <a:gd name="T40" fmla="*/ 20 w 136"/>
                <a:gd name="T41" fmla="*/ 116 h 135"/>
                <a:gd name="T42" fmla="*/ 12 w 136"/>
                <a:gd name="T43" fmla="*/ 106 h 135"/>
                <a:gd name="T44" fmla="*/ 6 w 136"/>
                <a:gd name="T45" fmla="*/ 94 h 135"/>
                <a:gd name="T46" fmla="*/ 2 w 136"/>
                <a:gd name="T47" fmla="*/ 81 h 135"/>
                <a:gd name="T48" fmla="*/ 0 w 136"/>
                <a:gd name="T49" fmla="*/ 67 h 135"/>
                <a:gd name="T50" fmla="*/ 2 w 136"/>
                <a:gd name="T51" fmla="*/ 53 h 135"/>
                <a:gd name="T52" fmla="*/ 6 w 136"/>
                <a:gd name="T53" fmla="*/ 41 h 135"/>
                <a:gd name="T54" fmla="*/ 12 w 136"/>
                <a:gd name="T55" fmla="*/ 30 h 135"/>
                <a:gd name="T56" fmla="*/ 20 w 136"/>
                <a:gd name="T57" fmla="*/ 20 h 135"/>
                <a:gd name="T58" fmla="*/ 30 w 136"/>
                <a:gd name="T59" fmla="*/ 12 h 135"/>
                <a:gd name="T60" fmla="*/ 42 w 136"/>
                <a:gd name="T61" fmla="*/ 6 h 135"/>
                <a:gd name="T62" fmla="*/ 53 w 136"/>
                <a:gd name="T63" fmla="*/ 2 h 135"/>
                <a:gd name="T64" fmla="*/ 67 w 136"/>
                <a:gd name="T65" fmla="*/ 0 h 1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35"/>
                <a:gd name="T101" fmla="*/ 136 w 136"/>
                <a:gd name="T102" fmla="*/ 135 h 13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35">
                  <a:moveTo>
                    <a:pt x="67" y="0"/>
                  </a:moveTo>
                  <a:lnTo>
                    <a:pt x="81" y="2"/>
                  </a:lnTo>
                  <a:lnTo>
                    <a:pt x="93" y="6"/>
                  </a:lnTo>
                  <a:lnTo>
                    <a:pt x="104" y="12"/>
                  </a:lnTo>
                  <a:lnTo>
                    <a:pt x="116" y="20"/>
                  </a:lnTo>
                  <a:lnTo>
                    <a:pt x="124" y="30"/>
                  </a:lnTo>
                  <a:lnTo>
                    <a:pt x="130" y="41"/>
                  </a:lnTo>
                  <a:lnTo>
                    <a:pt x="134" y="53"/>
                  </a:lnTo>
                  <a:lnTo>
                    <a:pt x="136" y="67"/>
                  </a:lnTo>
                  <a:lnTo>
                    <a:pt x="134" y="81"/>
                  </a:lnTo>
                  <a:lnTo>
                    <a:pt x="130" y="94"/>
                  </a:lnTo>
                  <a:lnTo>
                    <a:pt x="124" y="106"/>
                  </a:lnTo>
                  <a:lnTo>
                    <a:pt x="116" y="116"/>
                  </a:lnTo>
                  <a:lnTo>
                    <a:pt x="104" y="124"/>
                  </a:lnTo>
                  <a:lnTo>
                    <a:pt x="93" y="130"/>
                  </a:lnTo>
                  <a:lnTo>
                    <a:pt x="81" y="133"/>
                  </a:lnTo>
                  <a:lnTo>
                    <a:pt x="67" y="135"/>
                  </a:lnTo>
                  <a:lnTo>
                    <a:pt x="53" y="133"/>
                  </a:lnTo>
                  <a:lnTo>
                    <a:pt x="42" y="130"/>
                  </a:lnTo>
                  <a:lnTo>
                    <a:pt x="30" y="124"/>
                  </a:lnTo>
                  <a:lnTo>
                    <a:pt x="20" y="116"/>
                  </a:lnTo>
                  <a:lnTo>
                    <a:pt x="12" y="106"/>
                  </a:lnTo>
                  <a:lnTo>
                    <a:pt x="6" y="94"/>
                  </a:lnTo>
                  <a:lnTo>
                    <a:pt x="2" y="81"/>
                  </a:lnTo>
                  <a:lnTo>
                    <a:pt x="0" y="67"/>
                  </a:lnTo>
                  <a:lnTo>
                    <a:pt x="2" y="53"/>
                  </a:lnTo>
                  <a:lnTo>
                    <a:pt x="6" y="41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3" y="2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CFF5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2" name="Freeform 57"/>
            <p:cNvSpPr>
              <a:spLocks/>
            </p:cNvSpPr>
            <p:nvPr/>
          </p:nvSpPr>
          <p:spPr bwMode="auto">
            <a:xfrm>
              <a:off x="3199" y="3109"/>
              <a:ext cx="143" cy="131"/>
            </a:xfrm>
            <a:custGeom>
              <a:avLst/>
              <a:gdLst>
                <a:gd name="T0" fmla="*/ 65 w 132"/>
                <a:gd name="T1" fmla="*/ 0 h 131"/>
                <a:gd name="T2" fmla="*/ 79 w 132"/>
                <a:gd name="T3" fmla="*/ 2 h 131"/>
                <a:gd name="T4" fmla="*/ 91 w 132"/>
                <a:gd name="T5" fmla="*/ 6 h 131"/>
                <a:gd name="T6" fmla="*/ 102 w 132"/>
                <a:gd name="T7" fmla="*/ 12 h 131"/>
                <a:gd name="T8" fmla="*/ 112 w 132"/>
                <a:gd name="T9" fmla="*/ 20 h 131"/>
                <a:gd name="T10" fmla="*/ 120 w 132"/>
                <a:gd name="T11" fmla="*/ 30 h 131"/>
                <a:gd name="T12" fmla="*/ 126 w 132"/>
                <a:gd name="T13" fmla="*/ 39 h 131"/>
                <a:gd name="T14" fmla="*/ 130 w 132"/>
                <a:gd name="T15" fmla="*/ 51 h 131"/>
                <a:gd name="T16" fmla="*/ 132 w 132"/>
                <a:gd name="T17" fmla="*/ 65 h 131"/>
                <a:gd name="T18" fmla="*/ 130 w 132"/>
                <a:gd name="T19" fmla="*/ 79 h 131"/>
                <a:gd name="T20" fmla="*/ 126 w 132"/>
                <a:gd name="T21" fmla="*/ 90 h 131"/>
                <a:gd name="T22" fmla="*/ 120 w 132"/>
                <a:gd name="T23" fmla="*/ 102 h 131"/>
                <a:gd name="T24" fmla="*/ 112 w 132"/>
                <a:gd name="T25" fmla="*/ 112 h 131"/>
                <a:gd name="T26" fmla="*/ 102 w 132"/>
                <a:gd name="T27" fmla="*/ 120 h 131"/>
                <a:gd name="T28" fmla="*/ 91 w 132"/>
                <a:gd name="T29" fmla="*/ 126 h 131"/>
                <a:gd name="T30" fmla="*/ 79 w 132"/>
                <a:gd name="T31" fmla="*/ 130 h 131"/>
                <a:gd name="T32" fmla="*/ 65 w 132"/>
                <a:gd name="T33" fmla="*/ 131 h 131"/>
                <a:gd name="T34" fmla="*/ 51 w 132"/>
                <a:gd name="T35" fmla="*/ 130 h 131"/>
                <a:gd name="T36" fmla="*/ 40 w 132"/>
                <a:gd name="T37" fmla="*/ 126 h 131"/>
                <a:gd name="T38" fmla="*/ 28 w 132"/>
                <a:gd name="T39" fmla="*/ 120 h 131"/>
                <a:gd name="T40" fmla="*/ 18 w 132"/>
                <a:gd name="T41" fmla="*/ 112 h 131"/>
                <a:gd name="T42" fmla="*/ 10 w 132"/>
                <a:gd name="T43" fmla="*/ 102 h 131"/>
                <a:gd name="T44" fmla="*/ 4 w 132"/>
                <a:gd name="T45" fmla="*/ 90 h 131"/>
                <a:gd name="T46" fmla="*/ 2 w 132"/>
                <a:gd name="T47" fmla="*/ 79 h 131"/>
                <a:gd name="T48" fmla="*/ 0 w 132"/>
                <a:gd name="T49" fmla="*/ 65 h 131"/>
                <a:gd name="T50" fmla="*/ 2 w 132"/>
                <a:gd name="T51" fmla="*/ 51 h 131"/>
                <a:gd name="T52" fmla="*/ 4 w 132"/>
                <a:gd name="T53" fmla="*/ 39 h 131"/>
                <a:gd name="T54" fmla="*/ 10 w 132"/>
                <a:gd name="T55" fmla="*/ 30 h 131"/>
                <a:gd name="T56" fmla="*/ 18 w 132"/>
                <a:gd name="T57" fmla="*/ 20 h 131"/>
                <a:gd name="T58" fmla="*/ 28 w 132"/>
                <a:gd name="T59" fmla="*/ 12 h 131"/>
                <a:gd name="T60" fmla="*/ 40 w 132"/>
                <a:gd name="T61" fmla="*/ 6 h 131"/>
                <a:gd name="T62" fmla="*/ 51 w 132"/>
                <a:gd name="T63" fmla="*/ 2 h 131"/>
                <a:gd name="T64" fmla="*/ 65 w 132"/>
                <a:gd name="T65" fmla="*/ 0 h 13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2"/>
                <a:gd name="T100" fmla="*/ 0 h 131"/>
                <a:gd name="T101" fmla="*/ 132 w 132"/>
                <a:gd name="T102" fmla="*/ 131 h 13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2" h="131">
                  <a:moveTo>
                    <a:pt x="65" y="0"/>
                  </a:moveTo>
                  <a:lnTo>
                    <a:pt x="79" y="2"/>
                  </a:lnTo>
                  <a:lnTo>
                    <a:pt x="91" y="6"/>
                  </a:lnTo>
                  <a:lnTo>
                    <a:pt x="102" y="12"/>
                  </a:lnTo>
                  <a:lnTo>
                    <a:pt x="112" y="20"/>
                  </a:lnTo>
                  <a:lnTo>
                    <a:pt x="120" y="30"/>
                  </a:lnTo>
                  <a:lnTo>
                    <a:pt x="126" y="39"/>
                  </a:lnTo>
                  <a:lnTo>
                    <a:pt x="130" y="51"/>
                  </a:lnTo>
                  <a:lnTo>
                    <a:pt x="132" y="65"/>
                  </a:lnTo>
                  <a:lnTo>
                    <a:pt x="130" y="79"/>
                  </a:lnTo>
                  <a:lnTo>
                    <a:pt x="126" y="90"/>
                  </a:lnTo>
                  <a:lnTo>
                    <a:pt x="120" y="102"/>
                  </a:lnTo>
                  <a:lnTo>
                    <a:pt x="112" y="112"/>
                  </a:lnTo>
                  <a:lnTo>
                    <a:pt x="102" y="120"/>
                  </a:lnTo>
                  <a:lnTo>
                    <a:pt x="91" y="126"/>
                  </a:lnTo>
                  <a:lnTo>
                    <a:pt x="79" y="130"/>
                  </a:lnTo>
                  <a:lnTo>
                    <a:pt x="65" y="131"/>
                  </a:lnTo>
                  <a:lnTo>
                    <a:pt x="51" y="130"/>
                  </a:lnTo>
                  <a:lnTo>
                    <a:pt x="40" y="126"/>
                  </a:lnTo>
                  <a:lnTo>
                    <a:pt x="28" y="120"/>
                  </a:lnTo>
                  <a:lnTo>
                    <a:pt x="18" y="112"/>
                  </a:lnTo>
                  <a:lnTo>
                    <a:pt x="10" y="102"/>
                  </a:lnTo>
                  <a:lnTo>
                    <a:pt x="4" y="90"/>
                  </a:lnTo>
                  <a:lnTo>
                    <a:pt x="2" y="79"/>
                  </a:lnTo>
                  <a:lnTo>
                    <a:pt x="0" y="65"/>
                  </a:lnTo>
                  <a:lnTo>
                    <a:pt x="2" y="51"/>
                  </a:lnTo>
                  <a:lnTo>
                    <a:pt x="4" y="39"/>
                  </a:lnTo>
                  <a:lnTo>
                    <a:pt x="10" y="30"/>
                  </a:lnTo>
                  <a:lnTo>
                    <a:pt x="18" y="20"/>
                  </a:lnTo>
                  <a:lnTo>
                    <a:pt x="28" y="12"/>
                  </a:lnTo>
                  <a:lnTo>
                    <a:pt x="40" y="6"/>
                  </a:lnTo>
                  <a:lnTo>
                    <a:pt x="51" y="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26FF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3" name="Freeform 58"/>
            <p:cNvSpPr>
              <a:spLocks/>
            </p:cNvSpPr>
            <p:nvPr/>
          </p:nvSpPr>
          <p:spPr bwMode="auto">
            <a:xfrm>
              <a:off x="3201" y="3111"/>
              <a:ext cx="139" cy="128"/>
            </a:xfrm>
            <a:custGeom>
              <a:avLst/>
              <a:gdLst>
                <a:gd name="T0" fmla="*/ 63 w 128"/>
                <a:gd name="T1" fmla="*/ 0 h 128"/>
                <a:gd name="T2" fmla="*/ 77 w 128"/>
                <a:gd name="T3" fmla="*/ 2 h 128"/>
                <a:gd name="T4" fmla="*/ 89 w 128"/>
                <a:gd name="T5" fmla="*/ 4 h 128"/>
                <a:gd name="T6" fmla="*/ 98 w 128"/>
                <a:gd name="T7" fmla="*/ 10 h 128"/>
                <a:gd name="T8" fmla="*/ 108 w 128"/>
                <a:gd name="T9" fmla="*/ 18 h 128"/>
                <a:gd name="T10" fmla="*/ 116 w 128"/>
                <a:gd name="T11" fmla="*/ 28 h 128"/>
                <a:gd name="T12" fmla="*/ 122 w 128"/>
                <a:gd name="T13" fmla="*/ 37 h 128"/>
                <a:gd name="T14" fmla="*/ 126 w 128"/>
                <a:gd name="T15" fmla="*/ 49 h 128"/>
                <a:gd name="T16" fmla="*/ 128 w 128"/>
                <a:gd name="T17" fmla="*/ 63 h 128"/>
                <a:gd name="T18" fmla="*/ 126 w 128"/>
                <a:gd name="T19" fmla="*/ 77 h 128"/>
                <a:gd name="T20" fmla="*/ 122 w 128"/>
                <a:gd name="T21" fmla="*/ 88 h 128"/>
                <a:gd name="T22" fmla="*/ 116 w 128"/>
                <a:gd name="T23" fmla="*/ 100 h 128"/>
                <a:gd name="T24" fmla="*/ 108 w 128"/>
                <a:gd name="T25" fmla="*/ 110 h 128"/>
                <a:gd name="T26" fmla="*/ 98 w 128"/>
                <a:gd name="T27" fmla="*/ 118 h 128"/>
                <a:gd name="T28" fmla="*/ 89 w 128"/>
                <a:gd name="T29" fmla="*/ 124 h 128"/>
                <a:gd name="T30" fmla="*/ 77 w 128"/>
                <a:gd name="T31" fmla="*/ 126 h 128"/>
                <a:gd name="T32" fmla="*/ 63 w 128"/>
                <a:gd name="T33" fmla="*/ 128 h 128"/>
                <a:gd name="T34" fmla="*/ 49 w 128"/>
                <a:gd name="T35" fmla="*/ 126 h 128"/>
                <a:gd name="T36" fmla="*/ 38 w 128"/>
                <a:gd name="T37" fmla="*/ 124 h 128"/>
                <a:gd name="T38" fmla="*/ 28 w 128"/>
                <a:gd name="T39" fmla="*/ 118 h 128"/>
                <a:gd name="T40" fmla="*/ 18 w 128"/>
                <a:gd name="T41" fmla="*/ 110 h 128"/>
                <a:gd name="T42" fmla="*/ 10 w 128"/>
                <a:gd name="T43" fmla="*/ 100 h 128"/>
                <a:gd name="T44" fmla="*/ 4 w 128"/>
                <a:gd name="T45" fmla="*/ 88 h 128"/>
                <a:gd name="T46" fmla="*/ 2 w 128"/>
                <a:gd name="T47" fmla="*/ 77 h 128"/>
                <a:gd name="T48" fmla="*/ 0 w 128"/>
                <a:gd name="T49" fmla="*/ 63 h 128"/>
                <a:gd name="T50" fmla="*/ 2 w 128"/>
                <a:gd name="T51" fmla="*/ 49 h 128"/>
                <a:gd name="T52" fmla="*/ 4 w 128"/>
                <a:gd name="T53" fmla="*/ 37 h 128"/>
                <a:gd name="T54" fmla="*/ 10 w 128"/>
                <a:gd name="T55" fmla="*/ 28 h 128"/>
                <a:gd name="T56" fmla="*/ 18 w 128"/>
                <a:gd name="T57" fmla="*/ 18 h 128"/>
                <a:gd name="T58" fmla="*/ 28 w 128"/>
                <a:gd name="T59" fmla="*/ 10 h 128"/>
                <a:gd name="T60" fmla="*/ 38 w 128"/>
                <a:gd name="T61" fmla="*/ 4 h 128"/>
                <a:gd name="T62" fmla="*/ 49 w 128"/>
                <a:gd name="T63" fmla="*/ 2 h 128"/>
                <a:gd name="T64" fmla="*/ 63 w 128"/>
                <a:gd name="T65" fmla="*/ 0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28"/>
                <a:gd name="T101" fmla="*/ 128 w 128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28">
                  <a:moveTo>
                    <a:pt x="63" y="0"/>
                  </a:moveTo>
                  <a:lnTo>
                    <a:pt x="77" y="2"/>
                  </a:lnTo>
                  <a:lnTo>
                    <a:pt x="89" y="4"/>
                  </a:lnTo>
                  <a:lnTo>
                    <a:pt x="98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7"/>
                  </a:lnTo>
                  <a:lnTo>
                    <a:pt x="126" y="49"/>
                  </a:lnTo>
                  <a:lnTo>
                    <a:pt x="128" y="63"/>
                  </a:lnTo>
                  <a:lnTo>
                    <a:pt x="126" y="77"/>
                  </a:lnTo>
                  <a:lnTo>
                    <a:pt x="122" y="88"/>
                  </a:lnTo>
                  <a:lnTo>
                    <a:pt x="116" y="100"/>
                  </a:lnTo>
                  <a:lnTo>
                    <a:pt x="108" y="110"/>
                  </a:lnTo>
                  <a:lnTo>
                    <a:pt x="98" y="118"/>
                  </a:lnTo>
                  <a:lnTo>
                    <a:pt x="89" y="124"/>
                  </a:lnTo>
                  <a:lnTo>
                    <a:pt x="77" y="126"/>
                  </a:lnTo>
                  <a:lnTo>
                    <a:pt x="63" y="128"/>
                  </a:lnTo>
                  <a:lnTo>
                    <a:pt x="49" y="126"/>
                  </a:lnTo>
                  <a:lnTo>
                    <a:pt x="38" y="124"/>
                  </a:lnTo>
                  <a:lnTo>
                    <a:pt x="28" y="118"/>
                  </a:lnTo>
                  <a:lnTo>
                    <a:pt x="18" y="110"/>
                  </a:lnTo>
                  <a:lnTo>
                    <a:pt x="10" y="100"/>
                  </a:lnTo>
                  <a:lnTo>
                    <a:pt x="4" y="88"/>
                  </a:lnTo>
                  <a:lnTo>
                    <a:pt x="2" y="77"/>
                  </a:lnTo>
                  <a:lnTo>
                    <a:pt x="0" y="63"/>
                  </a:lnTo>
                  <a:lnTo>
                    <a:pt x="2" y="49"/>
                  </a:lnTo>
                  <a:lnTo>
                    <a:pt x="4" y="37"/>
                  </a:lnTo>
                  <a:lnTo>
                    <a:pt x="10" y="2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49" y="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30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4" name="Freeform 59"/>
            <p:cNvSpPr>
              <a:spLocks/>
            </p:cNvSpPr>
            <p:nvPr/>
          </p:nvSpPr>
          <p:spPr bwMode="auto">
            <a:xfrm>
              <a:off x="3203" y="3113"/>
              <a:ext cx="135" cy="124"/>
            </a:xfrm>
            <a:custGeom>
              <a:avLst/>
              <a:gdLst>
                <a:gd name="T0" fmla="*/ 61 w 124"/>
                <a:gd name="T1" fmla="*/ 0 h 124"/>
                <a:gd name="T2" fmla="*/ 73 w 124"/>
                <a:gd name="T3" fmla="*/ 2 h 124"/>
                <a:gd name="T4" fmla="*/ 85 w 124"/>
                <a:gd name="T5" fmla="*/ 4 h 124"/>
                <a:gd name="T6" fmla="*/ 96 w 124"/>
                <a:gd name="T7" fmla="*/ 10 h 124"/>
                <a:gd name="T8" fmla="*/ 104 w 124"/>
                <a:gd name="T9" fmla="*/ 18 h 124"/>
                <a:gd name="T10" fmla="*/ 112 w 124"/>
                <a:gd name="T11" fmla="*/ 27 h 124"/>
                <a:gd name="T12" fmla="*/ 118 w 124"/>
                <a:gd name="T13" fmla="*/ 37 h 124"/>
                <a:gd name="T14" fmla="*/ 122 w 124"/>
                <a:gd name="T15" fmla="*/ 49 h 124"/>
                <a:gd name="T16" fmla="*/ 124 w 124"/>
                <a:gd name="T17" fmla="*/ 63 h 124"/>
                <a:gd name="T18" fmla="*/ 122 w 124"/>
                <a:gd name="T19" fmla="*/ 75 h 124"/>
                <a:gd name="T20" fmla="*/ 118 w 124"/>
                <a:gd name="T21" fmla="*/ 86 h 124"/>
                <a:gd name="T22" fmla="*/ 112 w 124"/>
                <a:gd name="T23" fmla="*/ 96 h 124"/>
                <a:gd name="T24" fmla="*/ 104 w 124"/>
                <a:gd name="T25" fmla="*/ 106 h 124"/>
                <a:gd name="T26" fmla="*/ 96 w 124"/>
                <a:gd name="T27" fmla="*/ 114 h 124"/>
                <a:gd name="T28" fmla="*/ 85 w 124"/>
                <a:gd name="T29" fmla="*/ 120 h 124"/>
                <a:gd name="T30" fmla="*/ 73 w 124"/>
                <a:gd name="T31" fmla="*/ 122 h 124"/>
                <a:gd name="T32" fmla="*/ 61 w 124"/>
                <a:gd name="T33" fmla="*/ 124 h 124"/>
                <a:gd name="T34" fmla="*/ 49 w 124"/>
                <a:gd name="T35" fmla="*/ 122 h 124"/>
                <a:gd name="T36" fmla="*/ 38 w 124"/>
                <a:gd name="T37" fmla="*/ 120 h 124"/>
                <a:gd name="T38" fmla="*/ 28 w 124"/>
                <a:gd name="T39" fmla="*/ 114 h 124"/>
                <a:gd name="T40" fmla="*/ 18 w 124"/>
                <a:gd name="T41" fmla="*/ 106 h 124"/>
                <a:gd name="T42" fmla="*/ 10 w 124"/>
                <a:gd name="T43" fmla="*/ 96 h 124"/>
                <a:gd name="T44" fmla="*/ 4 w 124"/>
                <a:gd name="T45" fmla="*/ 86 h 124"/>
                <a:gd name="T46" fmla="*/ 2 w 124"/>
                <a:gd name="T47" fmla="*/ 75 h 124"/>
                <a:gd name="T48" fmla="*/ 0 w 124"/>
                <a:gd name="T49" fmla="*/ 63 h 124"/>
                <a:gd name="T50" fmla="*/ 2 w 124"/>
                <a:gd name="T51" fmla="*/ 49 h 124"/>
                <a:gd name="T52" fmla="*/ 4 w 124"/>
                <a:gd name="T53" fmla="*/ 37 h 124"/>
                <a:gd name="T54" fmla="*/ 10 w 124"/>
                <a:gd name="T55" fmla="*/ 27 h 124"/>
                <a:gd name="T56" fmla="*/ 18 w 124"/>
                <a:gd name="T57" fmla="*/ 18 h 124"/>
                <a:gd name="T58" fmla="*/ 28 w 124"/>
                <a:gd name="T59" fmla="*/ 10 h 124"/>
                <a:gd name="T60" fmla="*/ 38 w 124"/>
                <a:gd name="T61" fmla="*/ 4 h 124"/>
                <a:gd name="T62" fmla="*/ 49 w 124"/>
                <a:gd name="T63" fmla="*/ 2 h 124"/>
                <a:gd name="T64" fmla="*/ 61 w 124"/>
                <a:gd name="T65" fmla="*/ 0 h 1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4"/>
                <a:gd name="T100" fmla="*/ 0 h 124"/>
                <a:gd name="T101" fmla="*/ 124 w 124"/>
                <a:gd name="T102" fmla="*/ 124 h 1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4" h="124">
                  <a:moveTo>
                    <a:pt x="61" y="0"/>
                  </a:moveTo>
                  <a:lnTo>
                    <a:pt x="73" y="2"/>
                  </a:lnTo>
                  <a:lnTo>
                    <a:pt x="85" y="4"/>
                  </a:lnTo>
                  <a:lnTo>
                    <a:pt x="96" y="10"/>
                  </a:lnTo>
                  <a:lnTo>
                    <a:pt x="104" y="18"/>
                  </a:lnTo>
                  <a:lnTo>
                    <a:pt x="112" y="27"/>
                  </a:lnTo>
                  <a:lnTo>
                    <a:pt x="118" y="37"/>
                  </a:lnTo>
                  <a:lnTo>
                    <a:pt x="122" y="49"/>
                  </a:lnTo>
                  <a:lnTo>
                    <a:pt x="124" y="63"/>
                  </a:lnTo>
                  <a:lnTo>
                    <a:pt x="122" y="75"/>
                  </a:lnTo>
                  <a:lnTo>
                    <a:pt x="118" y="86"/>
                  </a:lnTo>
                  <a:lnTo>
                    <a:pt x="112" y="96"/>
                  </a:lnTo>
                  <a:lnTo>
                    <a:pt x="104" y="106"/>
                  </a:lnTo>
                  <a:lnTo>
                    <a:pt x="96" y="114"/>
                  </a:lnTo>
                  <a:lnTo>
                    <a:pt x="85" y="120"/>
                  </a:lnTo>
                  <a:lnTo>
                    <a:pt x="73" y="122"/>
                  </a:lnTo>
                  <a:lnTo>
                    <a:pt x="61" y="124"/>
                  </a:lnTo>
                  <a:lnTo>
                    <a:pt x="49" y="122"/>
                  </a:lnTo>
                  <a:lnTo>
                    <a:pt x="38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0" y="96"/>
                  </a:lnTo>
                  <a:lnTo>
                    <a:pt x="4" y="86"/>
                  </a:lnTo>
                  <a:lnTo>
                    <a:pt x="2" y="75"/>
                  </a:lnTo>
                  <a:lnTo>
                    <a:pt x="0" y="63"/>
                  </a:lnTo>
                  <a:lnTo>
                    <a:pt x="2" y="49"/>
                  </a:lnTo>
                  <a:lnTo>
                    <a:pt x="4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49" y="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3AFF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5" name="Freeform 60"/>
            <p:cNvSpPr>
              <a:spLocks/>
            </p:cNvSpPr>
            <p:nvPr/>
          </p:nvSpPr>
          <p:spPr bwMode="auto">
            <a:xfrm>
              <a:off x="3208" y="3115"/>
              <a:ext cx="128" cy="120"/>
            </a:xfrm>
            <a:custGeom>
              <a:avLst/>
              <a:gdLst>
                <a:gd name="T0" fmla="*/ 57 w 118"/>
                <a:gd name="T1" fmla="*/ 0 h 120"/>
                <a:gd name="T2" fmla="*/ 69 w 118"/>
                <a:gd name="T3" fmla="*/ 2 h 120"/>
                <a:gd name="T4" fmla="*/ 81 w 118"/>
                <a:gd name="T5" fmla="*/ 4 h 120"/>
                <a:gd name="T6" fmla="*/ 90 w 118"/>
                <a:gd name="T7" fmla="*/ 10 h 120"/>
                <a:gd name="T8" fmla="*/ 100 w 118"/>
                <a:gd name="T9" fmla="*/ 18 h 120"/>
                <a:gd name="T10" fmla="*/ 108 w 118"/>
                <a:gd name="T11" fmla="*/ 27 h 120"/>
                <a:gd name="T12" fmla="*/ 114 w 118"/>
                <a:gd name="T13" fmla="*/ 37 h 120"/>
                <a:gd name="T14" fmla="*/ 116 w 118"/>
                <a:gd name="T15" fmla="*/ 49 h 120"/>
                <a:gd name="T16" fmla="*/ 118 w 118"/>
                <a:gd name="T17" fmla="*/ 61 h 120"/>
                <a:gd name="T18" fmla="*/ 116 w 118"/>
                <a:gd name="T19" fmla="*/ 73 h 120"/>
                <a:gd name="T20" fmla="*/ 114 w 118"/>
                <a:gd name="T21" fmla="*/ 82 h 120"/>
                <a:gd name="T22" fmla="*/ 108 w 118"/>
                <a:gd name="T23" fmla="*/ 94 h 120"/>
                <a:gd name="T24" fmla="*/ 100 w 118"/>
                <a:gd name="T25" fmla="*/ 102 h 120"/>
                <a:gd name="T26" fmla="*/ 90 w 118"/>
                <a:gd name="T27" fmla="*/ 110 h 120"/>
                <a:gd name="T28" fmla="*/ 81 w 118"/>
                <a:gd name="T29" fmla="*/ 116 h 120"/>
                <a:gd name="T30" fmla="*/ 69 w 118"/>
                <a:gd name="T31" fmla="*/ 118 h 120"/>
                <a:gd name="T32" fmla="*/ 57 w 118"/>
                <a:gd name="T33" fmla="*/ 120 h 120"/>
                <a:gd name="T34" fmla="*/ 34 w 118"/>
                <a:gd name="T35" fmla="*/ 116 h 120"/>
                <a:gd name="T36" fmla="*/ 16 w 118"/>
                <a:gd name="T37" fmla="*/ 102 h 120"/>
                <a:gd name="T38" fmla="*/ 4 w 118"/>
                <a:gd name="T39" fmla="*/ 82 h 120"/>
                <a:gd name="T40" fmla="*/ 0 w 118"/>
                <a:gd name="T41" fmla="*/ 61 h 120"/>
                <a:gd name="T42" fmla="*/ 4 w 118"/>
                <a:gd name="T43" fmla="*/ 37 h 120"/>
                <a:gd name="T44" fmla="*/ 16 w 118"/>
                <a:gd name="T45" fmla="*/ 18 h 120"/>
                <a:gd name="T46" fmla="*/ 34 w 118"/>
                <a:gd name="T47" fmla="*/ 4 h 120"/>
                <a:gd name="T48" fmla="*/ 57 w 118"/>
                <a:gd name="T49" fmla="*/ 0 h 1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8"/>
                <a:gd name="T76" fmla="*/ 0 h 120"/>
                <a:gd name="T77" fmla="*/ 118 w 118"/>
                <a:gd name="T78" fmla="*/ 120 h 1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8" h="120">
                  <a:moveTo>
                    <a:pt x="57" y="0"/>
                  </a:moveTo>
                  <a:lnTo>
                    <a:pt x="69" y="2"/>
                  </a:lnTo>
                  <a:lnTo>
                    <a:pt x="81" y="4"/>
                  </a:lnTo>
                  <a:lnTo>
                    <a:pt x="90" y="10"/>
                  </a:lnTo>
                  <a:lnTo>
                    <a:pt x="100" y="18"/>
                  </a:lnTo>
                  <a:lnTo>
                    <a:pt x="108" y="27"/>
                  </a:lnTo>
                  <a:lnTo>
                    <a:pt x="114" y="37"/>
                  </a:lnTo>
                  <a:lnTo>
                    <a:pt x="116" y="49"/>
                  </a:lnTo>
                  <a:lnTo>
                    <a:pt x="118" y="61"/>
                  </a:lnTo>
                  <a:lnTo>
                    <a:pt x="116" y="73"/>
                  </a:lnTo>
                  <a:lnTo>
                    <a:pt x="114" y="82"/>
                  </a:lnTo>
                  <a:lnTo>
                    <a:pt x="108" y="94"/>
                  </a:lnTo>
                  <a:lnTo>
                    <a:pt x="100" y="102"/>
                  </a:lnTo>
                  <a:lnTo>
                    <a:pt x="90" y="110"/>
                  </a:lnTo>
                  <a:lnTo>
                    <a:pt x="81" y="116"/>
                  </a:lnTo>
                  <a:lnTo>
                    <a:pt x="69" y="118"/>
                  </a:lnTo>
                  <a:lnTo>
                    <a:pt x="57" y="120"/>
                  </a:lnTo>
                  <a:lnTo>
                    <a:pt x="34" y="116"/>
                  </a:lnTo>
                  <a:lnTo>
                    <a:pt x="16" y="102"/>
                  </a:lnTo>
                  <a:lnTo>
                    <a:pt x="4" y="82"/>
                  </a:lnTo>
                  <a:lnTo>
                    <a:pt x="0" y="61"/>
                  </a:lnTo>
                  <a:lnTo>
                    <a:pt x="4" y="37"/>
                  </a:lnTo>
                  <a:lnTo>
                    <a:pt x="16" y="18"/>
                  </a:lnTo>
                  <a:lnTo>
                    <a:pt x="34" y="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44FF7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6" name="Freeform 61"/>
            <p:cNvSpPr>
              <a:spLocks/>
            </p:cNvSpPr>
            <p:nvPr/>
          </p:nvSpPr>
          <p:spPr bwMode="auto">
            <a:xfrm>
              <a:off x="3210" y="3117"/>
              <a:ext cx="121" cy="116"/>
            </a:xfrm>
            <a:custGeom>
              <a:avLst/>
              <a:gdLst>
                <a:gd name="T0" fmla="*/ 55 w 112"/>
                <a:gd name="T1" fmla="*/ 0 h 116"/>
                <a:gd name="T2" fmla="*/ 77 w 112"/>
                <a:gd name="T3" fmla="*/ 4 h 116"/>
                <a:gd name="T4" fmla="*/ 96 w 112"/>
                <a:gd name="T5" fmla="*/ 18 h 116"/>
                <a:gd name="T6" fmla="*/ 108 w 112"/>
                <a:gd name="T7" fmla="*/ 35 h 116"/>
                <a:gd name="T8" fmla="*/ 112 w 112"/>
                <a:gd name="T9" fmla="*/ 59 h 116"/>
                <a:gd name="T10" fmla="*/ 108 w 112"/>
                <a:gd name="T11" fmla="*/ 80 h 116"/>
                <a:gd name="T12" fmla="*/ 96 w 112"/>
                <a:gd name="T13" fmla="*/ 98 h 116"/>
                <a:gd name="T14" fmla="*/ 77 w 112"/>
                <a:gd name="T15" fmla="*/ 112 h 116"/>
                <a:gd name="T16" fmla="*/ 55 w 112"/>
                <a:gd name="T17" fmla="*/ 116 h 116"/>
                <a:gd name="T18" fmla="*/ 34 w 112"/>
                <a:gd name="T19" fmla="*/ 112 h 116"/>
                <a:gd name="T20" fmla="*/ 16 w 112"/>
                <a:gd name="T21" fmla="*/ 98 h 116"/>
                <a:gd name="T22" fmla="*/ 4 w 112"/>
                <a:gd name="T23" fmla="*/ 80 h 116"/>
                <a:gd name="T24" fmla="*/ 0 w 112"/>
                <a:gd name="T25" fmla="*/ 59 h 116"/>
                <a:gd name="T26" fmla="*/ 4 w 112"/>
                <a:gd name="T27" fmla="*/ 35 h 116"/>
                <a:gd name="T28" fmla="*/ 16 w 112"/>
                <a:gd name="T29" fmla="*/ 18 h 116"/>
                <a:gd name="T30" fmla="*/ 34 w 112"/>
                <a:gd name="T31" fmla="*/ 4 h 116"/>
                <a:gd name="T32" fmla="*/ 55 w 112"/>
                <a:gd name="T33" fmla="*/ 0 h 1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"/>
                <a:gd name="T52" fmla="*/ 0 h 116"/>
                <a:gd name="T53" fmla="*/ 112 w 112"/>
                <a:gd name="T54" fmla="*/ 116 h 1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" h="116">
                  <a:moveTo>
                    <a:pt x="55" y="0"/>
                  </a:moveTo>
                  <a:lnTo>
                    <a:pt x="77" y="4"/>
                  </a:lnTo>
                  <a:lnTo>
                    <a:pt x="96" y="18"/>
                  </a:lnTo>
                  <a:lnTo>
                    <a:pt x="108" y="35"/>
                  </a:lnTo>
                  <a:lnTo>
                    <a:pt x="112" y="59"/>
                  </a:lnTo>
                  <a:lnTo>
                    <a:pt x="108" y="80"/>
                  </a:lnTo>
                  <a:lnTo>
                    <a:pt x="96" y="98"/>
                  </a:lnTo>
                  <a:lnTo>
                    <a:pt x="77" y="112"/>
                  </a:lnTo>
                  <a:lnTo>
                    <a:pt x="55" y="116"/>
                  </a:lnTo>
                  <a:lnTo>
                    <a:pt x="34" y="112"/>
                  </a:lnTo>
                  <a:lnTo>
                    <a:pt x="16" y="98"/>
                  </a:lnTo>
                  <a:lnTo>
                    <a:pt x="4" y="80"/>
                  </a:lnTo>
                  <a:lnTo>
                    <a:pt x="0" y="59"/>
                  </a:lnTo>
                  <a:lnTo>
                    <a:pt x="4" y="35"/>
                  </a:lnTo>
                  <a:lnTo>
                    <a:pt x="16" y="18"/>
                  </a:lnTo>
                  <a:lnTo>
                    <a:pt x="34" y="4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4FFF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7" name="Freeform 62"/>
            <p:cNvSpPr>
              <a:spLocks/>
            </p:cNvSpPr>
            <p:nvPr/>
          </p:nvSpPr>
          <p:spPr bwMode="auto">
            <a:xfrm>
              <a:off x="3212" y="3119"/>
              <a:ext cx="117" cy="112"/>
            </a:xfrm>
            <a:custGeom>
              <a:avLst/>
              <a:gdLst>
                <a:gd name="T0" fmla="*/ 53 w 108"/>
                <a:gd name="T1" fmla="*/ 0 h 112"/>
                <a:gd name="T2" fmla="*/ 75 w 108"/>
                <a:gd name="T3" fmla="*/ 4 h 112"/>
                <a:gd name="T4" fmla="*/ 92 w 108"/>
                <a:gd name="T5" fmla="*/ 16 h 112"/>
                <a:gd name="T6" fmla="*/ 104 w 108"/>
                <a:gd name="T7" fmla="*/ 35 h 112"/>
                <a:gd name="T8" fmla="*/ 108 w 108"/>
                <a:gd name="T9" fmla="*/ 57 h 112"/>
                <a:gd name="T10" fmla="*/ 104 w 108"/>
                <a:gd name="T11" fmla="*/ 78 h 112"/>
                <a:gd name="T12" fmla="*/ 92 w 108"/>
                <a:gd name="T13" fmla="*/ 96 h 112"/>
                <a:gd name="T14" fmla="*/ 75 w 108"/>
                <a:gd name="T15" fmla="*/ 108 h 112"/>
                <a:gd name="T16" fmla="*/ 53 w 108"/>
                <a:gd name="T17" fmla="*/ 112 h 112"/>
                <a:gd name="T18" fmla="*/ 32 w 108"/>
                <a:gd name="T19" fmla="*/ 108 h 112"/>
                <a:gd name="T20" fmla="*/ 16 w 108"/>
                <a:gd name="T21" fmla="*/ 96 h 112"/>
                <a:gd name="T22" fmla="*/ 4 w 108"/>
                <a:gd name="T23" fmla="*/ 78 h 112"/>
                <a:gd name="T24" fmla="*/ 0 w 108"/>
                <a:gd name="T25" fmla="*/ 57 h 112"/>
                <a:gd name="T26" fmla="*/ 4 w 108"/>
                <a:gd name="T27" fmla="*/ 35 h 112"/>
                <a:gd name="T28" fmla="*/ 16 w 108"/>
                <a:gd name="T29" fmla="*/ 16 h 112"/>
                <a:gd name="T30" fmla="*/ 32 w 108"/>
                <a:gd name="T31" fmla="*/ 4 h 112"/>
                <a:gd name="T32" fmla="*/ 53 w 108"/>
                <a:gd name="T33" fmla="*/ 0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8"/>
                <a:gd name="T52" fmla="*/ 0 h 112"/>
                <a:gd name="T53" fmla="*/ 108 w 108"/>
                <a:gd name="T54" fmla="*/ 112 h 11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8" h="112">
                  <a:moveTo>
                    <a:pt x="53" y="0"/>
                  </a:moveTo>
                  <a:lnTo>
                    <a:pt x="75" y="4"/>
                  </a:lnTo>
                  <a:lnTo>
                    <a:pt x="92" y="16"/>
                  </a:lnTo>
                  <a:lnTo>
                    <a:pt x="104" y="35"/>
                  </a:lnTo>
                  <a:lnTo>
                    <a:pt x="108" y="57"/>
                  </a:lnTo>
                  <a:lnTo>
                    <a:pt x="104" y="78"/>
                  </a:lnTo>
                  <a:lnTo>
                    <a:pt x="92" y="96"/>
                  </a:lnTo>
                  <a:lnTo>
                    <a:pt x="75" y="108"/>
                  </a:lnTo>
                  <a:lnTo>
                    <a:pt x="53" y="112"/>
                  </a:lnTo>
                  <a:lnTo>
                    <a:pt x="32" y="108"/>
                  </a:lnTo>
                  <a:lnTo>
                    <a:pt x="16" y="96"/>
                  </a:lnTo>
                  <a:lnTo>
                    <a:pt x="4" y="78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6" y="16"/>
                  </a:lnTo>
                  <a:lnTo>
                    <a:pt x="32" y="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59FF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8" name="Freeform 63"/>
            <p:cNvSpPr>
              <a:spLocks/>
            </p:cNvSpPr>
            <p:nvPr/>
          </p:nvSpPr>
          <p:spPr bwMode="auto">
            <a:xfrm>
              <a:off x="3214" y="3121"/>
              <a:ext cx="113" cy="108"/>
            </a:xfrm>
            <a:custGeom>
              <a:avLst/>
              <a:gdLst>
                <a:gd name="T0" fmla="*/ 51 w 104"/>
                <a:gd name="T1" fmla="*/ 0 h 108"/>
                <a:gd name="T2" fmla="*/ 73 w 104"/>
                <a:gd name="T3" fmla="*/ 4 h 108"/>
                <a:gd name="T4" fmla="*/ 88 w 104"/>
                <a:gd name="T5" fmla="*/ 16 h 108"/>
                <a:gd name="T6" fmla="*/ 100 w 104"/>
                <a:gd name="T7" fmla="*/ 33 h 108"/>
                <a:gd name="T8" fmla="*/ 104 w 104"/>
                <a:gd name="T9" fmla="*/ 55 h 108"/>
                <a:gd name="T10" fmla="*/ 100 w 104"/>
                <a:gd name="T11" fmla="*/ 76 h 108"/>
                <a:gd name="T12" fmla="*/ 88 w 104"/>
                <a:gd name="T13" fmla="*/ 92 h 108"/>
                <a:gd name="T14" fmla="*/ 73 w 104"/>
                <a:gd name="T15" fmla="*/ 104 h 108"/>
                <a:gd name="T16" fmla="*/ 51 w 104"/>
                <a:gd name="T17" fmla="*/ 108 h 108"/>
                <a:gd name="T18" fmla="*/ 32 w 104"/>
                <a:gd name="T19" fmla="*/ 104 h 108"/>
                <a:gd name="T20" fmla="*/ 14 w 104"/>
                <a:gd name="T21" fmla="*/ 92 h 108"/>
                <a:gd name="T22" fmla="*/ 4 w 104"/>
                <a:gd name="T23" fmla="*/ 76 h 108"/>
                <a:gd name="T24" fmla="*/ 0 w 104"/>
                <a:gd name="T25" fmla="*/ 55 h 108"/>
                <a:gd name="T26" fmla="*/ 4 w 104"/>
                <a:gd name="T27" fmla="*/ 33 h 108"/>
                <a:gd name="T28" fmla="*/ 14 w 104"/>
                <a:gd name="T29" fmla="*/ 16 h 108"/>
                <a:gd name="T30" fmla="*/ 32 w 104"/>
                <a:gd name="T31" fmla="*/ 4 h 108"/>
                <a:gd name="T32" fmla="*/ 51 w 104"/>
                <a:gd name="T33" fmla="*/ 0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4"/>
                <a:gd name="T52" fmla="*/ 0 h 108"/>
                <a:gd name="T53" fmla="*/ 104 w 104"/>
                <a:gd name="T54" fmla="*/ 108 h 10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4" h="108">
                  <a:moveTo>
                    <a:pt x="51" y="0"/>
                  </a:moveTo>
                  <a:lnTo>
                    <a:pt x="73" y="4"/>
                  </a:lnTo>
                  <a:lnTo>
                    <a:pt x="88" y="16"/>
                  </a:lnTo>
                  <a:lnTo>
                    <a:pt x="100" y="33"/>
                  </a:lnTo>
                  <a:lnTo>
                    <a:pt x="104" y="55"/>
                  </a:lnTo>
                  <a:lnTo>
                    <a:pt x="100" y="76"/>
                  </a:lnTo>
                  <a:lnTo>
                    <a:pt x="88" y="92"/>
                  </a:lnTo>
                  <a:lnTo>
                    <a:pt x="73" y="104"/>
                  </a:lnTo>
                  <a:lnTo>
                    <a:pt x="51" y="108"/>
                  </a:lnTo>
                  <a:lnTo>
                    <a:pt x="32" y="104"/>
                  </a:lnTo>
                  <a:lnTo>
                    <a:pt x="14" y="92"/>
                  </a:lnTo>
                  <a:lnTo>
                    <a:pt x="4" y="76"/>
                  </a:lnTo>
                  <a:lnTo>
                    <a:pt x="0" y="55"/>
                  </a:lnTo>
                  <a:lnTo>
                    <a:pt x="4" y="33"/>
                  </a:lnTo>
                  <a:lnTo>
                    <a:pt x="14" y="16"/>
                  </a:lnTo>
                  <a:lnTo>
                    <a:pt x="32" y="4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60FF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9" name="Freeform 64"/>
            <p:cNvSpPr>
              <a:spLocks/>
            </p:cNvSpPr>
            <p:nvPr/>
          </p:nvSpPr>
          <p:spPr bwMode="auto">
            <a:xfrm>
              <a:off x="3216" y="3123"/>
              <a:ext cx="109" cy="104"/>
            </a:xfrm>
            <a:custGeom>
              <a:avLst/>
              <a:gdLst>
                <a:gd name="T0" fmla="*/ 49 w 100"/>
                <a:gd name="T1" fmla="*/ 0 h 104"/>
                <a:gd name="T2" fmla="*/ 69 w 100"/>
                <a:gd name="T3" fmla="*/ 4 h 104"/>
                <a:gd name="T4" fmla="*/ 84 w 100"/>
                <a:gd name="T5" fmla="*/ 16 h 104"/>
                <a:gd name="T6" fmla="*/ 96 w 100"/>
                <a:gd name="T7" fmla="*/ 31 h 104"/>
                <a:gd name="T8" fmla="*/ 100 w 100"/>
                <a:gd name="T9" fmla="*/ 53 h 104"/>
                <a:gd name="T10" fmla="*/ 96 w 100"/>
                <a:gd name="T11" fmla="*/ 72 h 104"/>
                <a:gd name="T12" fmla="*/ 84 w 100"/>
                <a:gd name="T13" fmla="*/ 88 h 104"/>
                <a:gd name="T14" fmla="*/ 69 w 100"/>
                <a:gd name="T15" fmla="*/ 100 h 104"/>
                <a:gd name="T16" fmla="*/ 49 w 100"/>
                <a:gd name="T17" fmla="*/ 104 h 104"/>
                <a:gd name="T18" fmla="*/ 30 w 100"/>
                <a:gd name="T19" fmla="*/ 100 h 104"/>
                <a:gd name="T20" fmla="*/ 14 w 100"/>
                <a:gd name="T21" fmla="*/ 88 h 104"/>
                <a:gd name="T22" fmla="*/ 4 w 100"/>
                <a:gd name="T23" fmla="*/ 72 h 104"/>
                <a:gd name="T24" fmla="*/ 0 w 100"/>
                <a:gd name="T25" fmla="*/ 53 h 104"/>
                <a:gd name="T26" fmla="*/ 4 w 100"/>
                <a:gd name="T27" fmla="*/ 31 h 104"/>
                <a:gd name="T28" fmla="*/ 14 w 100"/>
                <a:gd name="T29" fmla="*/ 16 h 104"/>
                <a:gd name="T30" fmla="*/ 30 w 100"/>
                <a:gd name="T31" fmla="*/ 4 h 104"/>
                <a:gd name="T32" fmla="*/ 49 w 100"/>
                <a:gd name="T33" fmla="*/ 0 h 10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0"/>
                <a:gd name="T52" fmla="*/ 0 h 104"/>
                <a:gd name="T53" fmla="*/ 100 w 100"/>
                <a:gd name="T54" fmla="*/ 104 h 10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0" h="104">
                  <a:moveTo>
                    <a:pt x="49" y="0"/>
                  </a:moveTo>
                  <a:lnTo>
                    <a:pt x="69" y="4"/>
                  </a:lnTo>
                  <a:lnTo>
                    <a:pt x="84" y="16"/>
                  </a:lnTo>
                  <a:lnTo>
                    <a:pt x="96" y="31"/>
                  </a:lnTo>
                  <a:lnTo>
                    <a:pt x="100" y="53"/>
                  </a:lnTo>
                  <a:lnTo>
                    <a:pt x="96" y="72"/>
                  </a:lnTo>
                  <a:lnTo>
                    <a:pt x="84" y="88"/>
                  </a:lnTo>
                  <a:lnTo>
                    <a:pt x="69" y="100"/>
                  </a:lnTo>
                  <a:lnTo>
                    <a:pt x="49" y="104"/>
                  </a:lnTo>
                  <a:lnTo>
                    <a:pt x="30" y="100"/>
                  </a:lnTo>
                  <a:lnTo>
                    <a:pt x="14" y="88"/>
                  </a:lnTo>
                  <a:lnTo>
                    <a:pt x="4" y="72"/>
                  </a:lnTo>
                  <a:lnTo>
                    <a:pt x="0" y="53"/>
                  </a:lnTo>
                  <a:lnTo>
                    <a:pt x="4" y="31"/>
                  </a:lnTo>
                  <a:lnTo>
                    <a:pt x="14" y="16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6BFF9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0" name="Freeform 65"/>
            <p:cNvSpPr>
              <a:spLocks/>
            </p:cNvSpPr>
            <p:nvPr/>
          </p:nvSpPr>
          <p:spPr bwMode="auto">
            <a:xfrm>
              <a:off x="3216" y="3127"/>
              <a:ext cx="107" cy="98"/>
            </a:xfrm>
            <a:custGeom>
              <a:avLst/>
              <a:gdLst>
                <a:gd name="T0" fmla="*/ 49 w 98"/>
                <a:gd name="T1" fmla="*/ 0 h 98"/>
                <a:gd name="T2" fmla="*/ 69 w 98"/>
                <a:gd name="T3" fmla="*/ 4 h 98"/>
                <a:gd name="T4" fmla="*/ 84 w 98"/>
                <a:gd name="T5" fmla="*/ 13 h 98"/>
                <a:gd name="T6" fmla="*/ 94 w 98"/>
                <a:gd name="T7" fmla="*/ 29 h 98"/>
                <a:gd name="T8" fmla="*/ 98 w 98"/>
                <a:gd name="T9" fmla="*/ 49 h 98"/>
                <a:gd name="T10" fmla="*/ 94 w 98"/>
                <a:gd name="T11" fmla="*/ 66 h 98"/>
                <a:gd name="T12" fmla="*/ 84 w 98"/>
                <a:gd name="T13" fmla="*/ 82 h 98"/>
                <a:gd name="T14" fmla="*/ 69 w 98"/>
                <a:gd name="T15" fmla="*/ 94 h 98"/>
                <a:gd name="T16" fmla="*/ 49 w 98"/>
                <a:gd name="T17" fmla="*/ 98 h 98"/>
                <a:gd name="T18" fmla="*/ 30 w 98"/>
                <a:gd name="T19" fmla="*/ 94 h 98"/>
                <a:gd name="T20" fmla="*/ 14 w 98"/>
                <a:gd name="T21" fmla="*/ 82 h 98"/>
                <a:gd name="T22" fmla="*/ 4 w 98"/>
                <a:gd name="T23" fmla="*/ 66 h 98"/>
                <a:gd name="T24" fmla="*/ 0 w 98"/>
                <a:gd name="T25" fmla="*/ 49 h 98"/>
                <a:gd name="T26" fmla="*/ 4 w 98"/>
                <a:gd name="T27" fmla="*/ 29 h 98"/>
                <a:gd name="T28" fmla="*/ 14 w 98"/>
                <a:gd name="T29" fmla="*/ 13 h 98"/>
                <a:gd name="T30" fmla="*/ 30 w 98"/>
                <a:gd name="T31" fmla="*/ 4 h 98"/>
                <a:gd name="T32" fmla="*/ 49 w 98"/>
                <a:gd name="T33" fmla="*/ 0 h 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98"/>
                <a:gd name="T53" fmla="*/ 98 w 98"/>
                <a:gd name="T54" fmla="*/ 98 h 9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98">
                  <a:moveTo>
                    <a:pt x="49" y="0"/>
                  </a:moveTo>
                  <a:lnTo>
                    <a:pt x="69" y="4"/>
                  </a:lnTo>
                  <a:lnTo>
                    <a:pt x="84" y="13"/>
                  </a:lnTo>
                  <a:lnTo>
                    <a:pt x="94" y="29"/>
                  </a:lnTo>
                  <a:lnTo>
                    <a:pt x="98" y="49"/>
                  </a:lnTo>
                  <a:lnTo>
                    <a:pt x="94" y="66"/>
                  </a:lnTo>
                  <a:lnTo>
                    <a:pt x="84" y="82"/>
                  </a:lnTo>
                  <a:lnTo>
                    <a:pt x="69" y="94"/>
                  </a:lnTo>
                  <a:lnTo>
                    <a:pt x="49" y="98"/>
                  </a:lnTo>
                  <a:lnTo>
                    <a:pt x="30" y="94"/>
                  </a:lnTo>
                  <a:lnTo>
                    <a:pt x="14" y="82"/>
                  </a:lnTo>
                  <a:lnTo>
                    <a:pt x="4" y="66"/>
                  </a:lnTo>
                  <a:lnTo>
                    <a:pt x="0" y="49"/>
                  </a:lnTo>
                  <a:lnTo>
                    <a:pt x="4" y="29"/>
                  </a:lnTo>
                  <a:lnTo>
                    <a:pt x="14" y="13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5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1" name="Freeform 66"/>
            <p:cNvSpPr>
              <a:spLocks/>
            </p:cNvSpPr>
            <p:nvPr/>
          </p:nvSpPr>
          <p:spPr bwMode="auto">
            <a:xfrm>
              <a:off x="3219" y="3129"/>
              <a:ext cx="101" cy="92"/>
            </a:xfrm>
            <a:custGeom>
              <a:avLst/>
              <a:gdLst>
                <a:gd name="T0" fmla="*/ 47 w 94"/>
                <a:gd name="T1" fmla="*/ 0 h 92"/>
                <a:gd name="T2" fmla="*/ 65 w 94"/>
                <a:gd name="T3" fmla="*/ 4 h 92"/>
                <a:gd name="T4" fmla="*/ 80 w 94"/>
                <a:gd name="T5" fmla="*/ 13 h 92"/>
                <a:gd name="T6" fmla="*/ 90 w 94"/>
                <a:gd name="T7" fmla="*/ 27 h 92"/>
                <a:gd name="T8" fmla="*/ 94 w 94"/>
                <a:gd name="T9" fmla="*/ 47 h 92"/>
                <a:gd name="T10" fmla="*/ 90 w 94"/>
                <a:gd name="T11" fmla="*/ 64 h 92"/>
                <a:gd name="T12" fmla="*/ 80 w 94"/>
                <a:gd name="T13" fmla="*/ 78 h 92"/>
                <a:gd name="T14" fmla="*/ 65 w 94"/>
                <a:gd name="T15" fmla="*/ 88 h 92"/>
                <a:gd name="T16" fmla="*/ 47 w 94"/>
                <a:gd name="T17" fmla="*/ 92 h 92"/>
                <a:gd name="T18" fmla="*/ 30 w 94"/>
                <a:gd name="T19" fmla="*/ 88 h 92"/>
                <a:gd name="T20" fmla="*/ 14 w 94"/>
                <a:gd name="T21" fmla="*/ 78 h 92"/>
                <a:gd name="T22" fmla="*/ 4 w 94"/>
                <a:gd name="T23" fmla="*/ 64 h 92"/>
                <a:gd name="T24" fmla="*/ 0 w 94"/>
                <a:gd name="T25" fmla="*/ 47 h 92"/>
                <a:gd name="T26" fmla="*/ 4 w 94"/>
                <a:gd name="T27" fmla="*/ 27 h 92"/>
                <a:gd name="T28" fmla="*/ 14 w 94"/>
                <a:gd name="T29" fmla="*/ 13 h 92"/>
                <a:gd name="T30" fmla="*/ 30 w 94"/>
                <a:gd name="T31" fmla="*/ 4 h 92"/>
                <a:gd name="T32" fmla="*/ 47 w 94"/>
                <a:gd name="T33" fmla="*/ 0 h 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4"/>
                <a:gd name="T52" fmla="*/ 0 h 92"/>
                <a:gd name="T53" fmla="*/ 94 w 94"/>
                <a:gd name="T54" fmla="*/ 92 h 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4" h="92">
                  <a:moveTo>
                    <a:pt x="47" y="0"/>
                  </a:moveTo>
                  <a:lnTo>
                    <a:pt x="65" y="4"/>
                  </a:lnTo>
                  <a:lnTo>
                    <a:pt x="80" y="13"/>
                  </a:lnTo>
                  <a:lnTo>
                    <a:pt x="90" y="27"/>
                  </a:lnTo>
                  <a:lnTo>
                    <a:pt x="94" y="47"/>
                  </a:lnTo>
                  <a:lnTo>
                    <a:pt x="90" y="64"/>
                  </a:lnTo>
                  <a:lnTo>
                    <a:pt x="80" y="78"/>
                  </a:lnTo>
                  <a:lnTo>
                    <a:pt x="65" y="88"/>
                  </a:lnTo>
                  <a:lnTo>
                    <a:pt x="47" y="92"/>
                  </a:lnTo>
                  <a:lnTo>
                    <a:pt x="30" y="88"/>
                  </a:lnTo>
                  <a:lnTo>
                    <a:pt x="14" y="78"/>
                  </a:lnTo>
                  <a:lnTo>
                    <a:pt x="4" y="64"/>
                  </a:lnTo>
                  <a:lnTo>
                    <a:pt x="0" y="47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30" y="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7FFF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2" name="Freeform 67"/>
            <p:cNvSpPr>
              <a:spLocks/>
            </p:cNvSpPr>
            <p:nvPr/>
          </p:nvSpPr>
          <p:spPr bwMode="auto">
            <a:xfrm>
              <a:off x="3221" y="3131"/>
              <a:ext cx="97" cy="88"/>
            </a:xfrm>
            <a:custGeom>
              <a:avLst/>
              <a:gdLst>
                <a:gd name="T0" fmla="*/ 45 w 90"/>
                <a:gd name="T1" fmla="*/ 0 h 88"/>
                <a:gd name="T2" fmla="*/ 63 w 90"/>
                <a:gd name="T3" fmla="*/ 4 h 88"/>
                <a:gd name="T4" fmla="*/ 77 w 90"/>
                <a:gd name="T5" fmla="*/ 13 h 88"/>
                <a:gd name="T6" fmla="*/ 86 w 90"/>
                <a:gd name="T7" fmla="*/ 27 h 88"/>
                <a:gd name="T8" fmla="*/ 90 w 90"/>
                <a:gd name="T9" fmla="*/ 45 h 88"/>
                <a:gd name="T10" fmla="*/ 86 w 90"/>
                <a:gd name="T11" fmla="*/ 60 h 88"/>
                <a:gd name="T12" fmla="*/ 77 w 90"/>
                <a:gd name="T13" fmla="*/ 74 h 88"/>
                <a:gd name="T14" fmla="*/ 63 w 90"/>
                <a:gd name="T15" fmla="*/ 84 h 88"/>
                <a:gd name="T16" fmla="*/ 45 w 90"/>
                <a:gd name="T17" fmla="*/ 88 h 88"/>
                <a:gd name="T18" fmla="*/ 28 w 90"/>
                <a:gd name="T19" fmla="*/ 84 h 88"/>
                <a:gd name="T20" fmla="*/ 14 w 90"/>
                <a:gd name="T21" fmla="*/ 74 h 88"/>
                <a:gd name="T22" fmla="*/ 4 w 90"/>
                <a:gd name="T23" fmla="*/ 60 h 88"/>
                <a:gd name="T24" fmla="*/ 0 w 90"/>
                <a:gd name="T25" fmla="*/ 45 h 88"/>
                <a:gd name="T26" fmla="*/ 4 w 90"/>
                <a:gd name="T27" fmla="*/ 27 h 88"/>
                <a:gd name="T28" fmla="*/ 14 w 90"/>
                <a:gd name="T29" fmla="*/ 13 h 88"/>
                <a:gd name="T30" fmla="*/ 28 w 90"/>
                <a:gd name="T31" fmla="*/ 4 h 88"/>
                <a:gd name="T32" fmla="*/ 45 w 90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88"/>
                <a:gd name="T53" fmla="*/ 90 w 90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88">
                  <a:moveTo>
                    <a:pt x="45" y="0"/>
                  </a:moveTo>
                  <a:lnTo>
                    <a:pt x="63" y="4"/>
                  </a:lnTo>
                  <a:lnTo>
                    <a:pt x="77" y="13"/>
                  </a:lnTo>
                  <a:lnTo>
                    <a:pt x="86" y="27"/>
                  </a:lnTo>
                  <a:lnTo>
                    <a:pt x="90" y="45"/>
                  </a:lnTo>
                  <a:lnTo>
                    <a:pt x="86" y="60"/>
                  </a:lnTo>
                  <a:lnTo>
                    <a:pt x="77" y="74"/>
                  </a:lnTo>
                  <a:lnTo>
                    <a:pt x="63" y="84"/>
                  </a:lnTo>
                  <a:lnTo>
                    <a:pt x="45" y="88"/>
                  </a:lnTo>
                  <a:lnTo>
                    <a:pt x="28" y="84"/>
                  </a:lnTo>
                  <a:lnTo>
                    <a:pt x="14" y="74"/>
                  </a:lnTo>
                  <a:lnTo>
                    <a:pt x="4" y="60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89FF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3" name="Freeform 68"/>
            <p:cNvSpPr>
              <a:spLocks/>
            </p:cNvSpPr>
            <p:nvPr/>
          </p:nvSpPr>
          <p:spPr bwMode="auto">
            <a:xfrm>
              <a:off x="3223" y="3133"/>
              <a:ext cx="93" cy="84"/>
            </a:xfrm>
            <a:custGeom>
              <a:avLst/>
              <a:gdLst>
                <a:gd name="T0" fmla="*/ 43 w 86"/>
                <a:gd name="T1" fmla="*/ 0 h 84"/>
                <a:gd name="T2" fmla="*/ 61 w 86"/>
                <a:gd name="T3" fmla="*/ 4 h 84"/>
                <a:gd name="T4" fmla="*/ 75 w 86"/>
                <a:gd name="T5" fmla="*/ 11 h 84"/>
                <a:gd name="T6" fmla="*/ 82 w 86"/>
                <a:gd name="T7" fmla="*/ 25 h 84"/>
                <a:gd name="T8" fmla="*/ 86 w 86"/>
                <a:gd name="T9" fmla="*/ 43 h 84"/>
                <a:gd name="T10" fmla="*/ 82 w 86"/>
                <a:gd name="T11" fmla="*/ 58 h 84"/>
                <a:gd name="T12" fmla="*/ 75 w 86"/>
                <a:gd name="T13" fmla="*/ 72 h 84"/>
                <a:gd name="T14" fmla="*/ 61 w 86"/>
                <a:gd name="T15" fmla="*/ 80 h 84"/>
                <a:gd name="T16" fmla="*/ 43 w 86"/>
                <a:gd name="T17" fmla="*/ 84 h 84"/>
                <a:gd name="T18" fmla="*/ 27 w 86"/>
                <a:gd name="T19" fmla="*/ 80 h 84"/>
                <a:gd name="T20" fmla="*/ 14 w 86"/>
                <a:gd name="T21" fmla="*/ 72 h 84"/>
                <a:gd name="T22" fmla="*/ 4 w 86"/>
                <a:gd name="T23" fmla="*/ 58 h 84"/>
                <a:gd name="T24" fmla="*/ 0 w 86"/>
                <a:gd name="T25" fmla="*/ 43 h 84"/>
                <a:gd name="T26" fmla="*/ 4 w 86"/>
                <a:gd name="T27" fmla="*/ 25 h 84"/>
                <a:gd name="T28" fmla="*/ 14 w 86"/>
                <a:gd name="T29" fmla="*/ 11 h 84"/>
                <a:gd name="T30" fmla="*/ 27 w 86"/>
                <a:gd name="T31" fmla="*/ 4 h 84"/>
                <a:gd name="T32" fmla="*/ 43 w 86"/>
                <a:gd name="T33" fmla="*/ 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6"/>
                <a:gd name="T52" fmla="*/ 0 h 84"/>
                <a:gd name="T53" fmla="*/ 86 w 86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6" h="84">
                  <a:moveTo>
                    <a:pt x="43" y="0"/>
                  </a:moveTo>
                  <a:lnTo>
                    <a:pt x="61" y="4"/>
                  </a:lnTo>
                  <a:lnTo>
                    <a:pt x="75" y="11"/>
                  </a:lnTo>
                  <a:lnTo>
                    <a:pt x="82" y="25"/>
                  </a:lnTo>
                  <a:lnTo>
                    <a:pt x="86" y="43"/>
                  </a:lnTo>
                  <a:lnTo>
                    <a:pt x="82" y="58"/>
                  </a:lnTo>
                  <a:lnTo>
                    <a:pt x="75" y="72"/>
                  </a:lnTo>
                  <a:lnTo>
                    <a:pt x="61" y="80"/>
                  </a:lnTo>
                  <a:lnTo>
                    <a:pt x="43" y="84"/>
                  </a:lnTo>
                  <a:lnTo>
                    <a:pt x="27" y="80"/>
                  </a:lnTo>
                  <a:lnTo>
                    <a:pt x="14" y="72"/>
                  </a:lnTo>
                  <a:lnTo>
                    <a:pt x="4" y="58"/>
                  </a:lnTo>
                  <a:lnTo>
                    <a:pt x="0" y="43"/>
                  </a:lnTo>
                  <a:lnTo>
                    <a:pt x="4" y="25"/>
                  </a:lnTo>
                  <a:lnTo>
                    <a:pt x="14" y="11"/>
                  </a:lnTo>
                  <a:lnTo>
                    <a:pt x="27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93FF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4" name="Freeform 69"/>
            <p:cNvSpPr>
              <a:spLocks/>
            </p:cNvSpPr>
            <p:nvPr/>
          </p:nvSpPr>
          <p:spPr bwMode="auto">
            <a:xfrm>
              <a:off x="3227" y="3135"/>
              <a:ext cx="87" cy="80"/>
            </a:xfrm>
            <a:custGeom>
              <a:avLst/>
              <a:gdLst>
                <a:gd name="T0" fmla="*/ 39 w 80"/>
                <a:gd name="T1" fmla="*/ 0 h 80"/>
                <a:gd name="T2" fmla="*/ 55 w 80"/>
                <a:gd name="T3" fmla="*/ 4 h 80"/>
                <a:gd name="T4" fmla="*/ 69 w 80"/>
                <a:gd name="T5" fmla="*/ 11 h 80"/>
                <a:gd name="T6" fmla="*/ 76 w 80"/>
                <a:gd name="T7" fmla="*/ 25 h 80"/>
                <a:gd name="T8" fmla="*/ 80 w 80"/>
                <a:gd name="T9" fmla="*/ 41 h 80"/>
                <a:gd name="T10" fmla="*/ 76 w 80"/>
                <a:gd name="T11" fmla="*/ 56 h 80"/>
                <a:gd name="T12" fmla="*/ 69 w 80"/>
                <a:gd name="T13" fmla="*/ 68 h 80"/>
                <a:gd name="T14" fmla="*/ 55 w 80"/>
                <a:gd name="T15" fmla="*/ 76 h 80"/>
                <a:gd name="T16" fmla="*/ 39 w 80"/>
                <a:gd name="T17" fmla="*/ 80 h 80"/>
                <a:gd name="T18" fmla="*/ 23 w 80"/>
                <a:gd name="T19" fmla="*/ 76 h 80"/>
                <a:gd name="T20" fmla="*/ 12 w 80"/>
                <a:gd name="T21" fmla="*/ 68 h 80"/>
                <a:gd name="T22" fmla="*/ 4 w 80"/>
                <a:gd name="T23" fmla="*/ 56 h 80"/>
                <a:gd name="T24" fmla="*/ 0 w 80"/>
                <a:gd name="T25" fmla="*/ 41 h 80"/>
                <a:gd name="T26" fmla="*/ 4 w 80"/>
                <a:gd name="T27" fmla="*/ 25 h 80"/>
                <a:gd name="T28" fmla="*/ 12 w 80"/>
                <a:gd name="T29" fmla="*/ 11 h 80"/>
                <a:gd name="T30" fmla="*/ 23 w 80"/>
                <a:gd name="T31" fmla="*/ 4 h 80"/>
                <a:gd name="T32" fmla="*/ 39 w 80"/>
                <a:gd name="T33" fmla="*/ 0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80"/>
                <a:gd name="T53" fmla="*/ 80 w 80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80">
                  <a:moveTo>
                    <a:pt x="39" y="0"/>
                  </a:moveTo>
                  <a:lnTo>
                    <a:pt x="55" y="4"/>
                  </a:lnTo>
                  <a:lnTo>
                    <a:pt x="69" y="11"/>
                  </a:lnTo>
                  <a:lnTo>
                    <a:pt x="76" y="25"/>
                  </a:lnTo>
                  <a:lnTo>
                    <a:pt x="80" y="41"/>
                  </a:lnTo>
                  <a:lnTo>
                    <a:pt x="76" y="56"/>
                  </a:lnTo>
                  <a:lnTo>
                    <a:pt x="69" y="68"/>
                  </a:lnTo>
                  <a:lnTo>
                    <a:pt x="55" y="76"/>
                  </a:lnTo>
                  <a:lnTo>
                    <a:pt x="39" y="80"/>
                  </a:lnTo>
                  <a:lnTo>
                    <a:pt x="23" y="76"/>
                  </a:lnTo>
                  <a:lnTo>
                    <a:pt x="12" y="68"/>
                  </a:lnTo>
                  <a:lnTo>
                    <a:pt x="4" y="56"/>
                  </a:lnTo>
                  <a:lnTo>
                    <a:pt x="0" y="41"/>
                  </a:lnTo>
                  <a:lnTo>
                    <a:pt x="4" y="25"/>
                  </a:lnTo>
                  <a:lnTo>
                    <a:pt x="12" y="11"/>
                  </a:lnTo>
                  <a:lnTo>
                    <a:pt x="23" y="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EFF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5" name="Freeform 70"/>
            <p:cNvSpPr>
              <a:spLocks/>
            </p:cNvSpPr>
            <p:nvPr/>
          </p:nvSpPr>
          <p:spPr bwMode="auto">
            <a:xfrm>
              <a:off x="3229" y="3137"/>
              <a:ext cx="83" cy="76"/>
            </a:xfrm>
            <a:custGeom>
              <a:avLst/>
              <a:gdLst>
                <a:gd name="T0" fmla="*/ 37 w 76"/>
                <a:gd name="T1" fmla="*/ 0 h 76"/>
                <a:gd name="T2" fmla="*/ 53 w 76"/>
                <a:gd name="T3" fmla="*/ 3 h 76"/>
                <a:gd name="T4" fmla="*/ 65 w 76"/>
                <a:gd name="T5" fmla="*/ 11 h 76"/>
                <a:gd name="T6" fmla="*/ 72 w 76"/>
                <a:gd name="T7" fmla="*/ 23 h 76"/>
                <a:gd name="T8" fmla="*/ 76 w 76"/>
                <a:gd name="T9" fmla="*/ 39 h 76"/>
                <a:gd name="T10" fmla="*/ 72 w 76"/>
                <a:gd name="T11" fmla="*/ 53 h 76"/>
                <a:gd name="T12" fmla="*/ 65 w 76"/>
                <a:gd name="T13" fmla="*/ 64 h 76"/>
                <a:gd name="T14" fmla="*/ 53 w 76"/>
                <a:gd name="T15" fmla="*/ 72 h 76"/>
                <a:gd name="T16" fmla="*/ 37 w 76"/>
                <a:gd name="T17" fmla="*/ 76 h 76"/>
                <a:gd name="T18" fmla="*/ 21 w 76"/>
                <a:gd name="T19" fmla="*/ 72 h 76"/>
                <a:gd name="T20" fmla="*/ 10 w 76"/>
                <a:gd name="T21" fmla="*/ 64 h 76"/>
                <a:gd name="T22" fmla="*/ 2 w 76"/>
                <a:gd name="T23" fmla="*/ 53 h 76"/>
                <a:gd name="T24" fmla="*/ 0 w 76"/>
                <a:gd name="T25" fmla="*/ 39 h 76"/>
                <a:gd name="T26" fmla="*/ 2 w 76"/>
                <a:gd name="T27" fmla="*/ 23 h 76"/>
                <a:gd name="T28" fmla="*/ 10 w 76"/>
                <a:gd name="T29" fmla="*/ 11 h 76"/>
                <a:gd name="T30" fmla="*/ 21 w 76"/>
                <a:gd name="T31" fmla="*/ 3 h 76"/>
                <a:gd name="T32" fmla="*/ 37 w 76"/>
                <a:gd name="T33" fmla="*/ 0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"/>
                <a:gd name="T52" fmla="*/ 0 h 76"/>
                <a:gd name="T53" fmla="*/ 76 w 76"/>
                <a:gd name="T54" fmla="*/ 76 h 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" h="76">
                  <a:moveTo>
                    <a:pt x="37" y="0"/>
                  </a:moveTo>
                  <a:lnTo>
                    <a:pt x="53" y="3"/>
                  </a:lnTo>
                  <a:lnTo>
                    <a:pt x="65" y="11"/>
                  </a:lnTo>
                  <a:lnTo>
                    <a:pt x="72" y="23"/>
                  </a:lnTo>
                  <a:lnTo>
                    <a:pt x="76" y="39"/>
                  </a:lnTo>
                  <a:lnTo>
                    <a:pt x="72" y="53"/>
                  </a:lnTo>
                  <a:lnTo>
                    <a:pt x="65" y="64"/>
                  </a:lnTo>
                  <a:lnTo>
                    <a:pt x="53" y="72"/>
                  </a:lnTo>
                  <a:lnTo>
                    <a:pt x="37" y="76"/>
                  </a:lnTo>
                  <a:lnTo>
                    <a:pt x="21" y="72"/>
                  </a:lnTo>
                  <a:lnTo>
                    <a:pt x="10" y="64"/>
                  </a:lnTo>
                  <a:lnTo>
                    <a:pt x="2" y="53"/>
                  </a:lnTo>
                  <a:lnTo>
                    <a:pt x="0" y="39"/>
                  </a:lnTo>
                  <a:lnTo>
                    <a:pt x="2" y="23"/>
                  </a:lnTo>
                  <a:lnTo>
                    <a:pt x="10" y="11"/>
                  </a:lnTo>
                  <a:lnTo>
                    <a:pt x="21" y="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A5FFB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6" name="Freeform 71"/>
            <p:cNvSpPr>
              <a:spLocks/>
            </p:cNvSpPr>
            <p:nvPr/>
          </p:nvSpPr>
          <p:spPr bwMode="auto">
            <a:xfrm>
              <a:off x="3232" y="3139"/>
              <a:ext cx="75" cy="72"/>
            </a:xfrm>
            <a:custGeom>
              <a:avLst/>
              <a:gdLst>
                <a:gd name="T0" fmla="*/ 35 w 70"/>
                <a:gd name="T1" fmla="*/ 0 h 72"/>
                <a:gd name="T2" fmla="*/ 49 w 70"/>
                <a:gd name="T3" fmla="*/ 3 h 72"/>
                <a:gd name="T4" fmla="*/ 61 w 70"/>
                <a:gd name="T5" fmla="*/ 11 h 72"/>
                <a:gd name="T6" fmla="*/ 68 w 70"/>
                <a:gd name="T7" fmla="*/ 23 h 72"/>
                <a:gd name="T8" fmla="*/ 70 w 70"/>
                <a:gd name="T9" fmla="*/ 37 h 72"/>
                <a:gd name="T10" fmla="*/ 68 w 70"/>
                <a:gd name="T11" fmla="*/ 51 h 72"/>
                <a:gd name="T12" fmla="*/ 61 w 70"/>
                <a:gd name="T13" fmla="*/ 62 h 72"/>
                <a:gd name="T14" fmla="*/ 49 w 70"/>
                <a:gd name="T15" fmla="*/ 70 h 72"/>
                <a:gd name="T16" fmla="*/ 35 w 70"/>
                <a:gd name="T17" fmla="*/ 72 h 72"/>
                <a:gd name="T18" fmla="*/ 21 w 70"/>
                <a:gd name="T19" fmla="*/ 70 h 72"/>
                <a:gd name="T20" fmla="*/ 10 w 70"/>
                <a:gd name="T21" fmla="*/ 62 h 72"/>
                <a:gd name="T22" fmla="*/ 2 w 70"/>
                <a:gd name="T23" fmla="*/ 51 h 72"/>
                <a:gd name="T24" fmla="*/ 0 w 70"/>
                <a:gd name="T25" fmla="*/ 37 h 72"/>
                <a:gd name="T26" fmla="*/ 2 w 70"/>
                <a:gd name="T27" fmla="*/ 23 h 72"/>
                <a:gd name="T28" fmla="*/ 10 w 70"/>
                <a:gd name="T29" fmla="*/ 11 h 72"/>
                <a:gd name="T30" fmla="*/ 21 w 70"/>
                <a:gd name="T31" fmla="*/ 3 h 72"/>
                <a:gd name="T32" fmla="*/ 35 w 70"/>
                <a:gd name="T33" fmla="*/ 0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0"/>
                <a:gd name="T52" fmla="*/ 0 h 72"/>
                <a:gd name="T53" fmla="*/ 70 w 70"/>
                <a:gd name="T54" fmla="*/ 72 h 7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0" h="72">
                  <a:moveTo>
                    <a:pt x="35" y="0"/>
                  </a:moveTo>
                  <a:lnTo>
                    <a:pt x="49" y="3"/>
                  </a:lnTo>
                  <a:lnTo>
                    <a:pt x="61" y="11"/>
                  </a:lnTo>
                  <a:lnTo>
                    <a:pt x="68" y="23"/>
                  </a:lnTo>
                  <a:lnTo>
                    <a:pt x="70" y="37"/>
                  </a:lnTo>
                  <a:lnTo>
                    <a:pt x="68" y="51"/>
                  </a:lnTo>
                  <a:lnTo>
                    <a:pt x="61" y="62"/>
                  </a:lnTo>
                  <a:lnTo>
                    <a:pt x="49" y="70"/>
                  </a:lnTo>
                  <a:lnTo>
                    <a:pt x="35" y="72"/>
                  </a:lnTo>
                  <a:lnTo>
                    <a:pt x="21" y="70"/>
                  </a:lnTo>
                  <a:lnTo>
                    <a:pt x="10" y="62"/>
                  </a:lnTo>
                  <a:lnTo>
                    <a:pt x="2" y="51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10" y="11"/>
                  </a:lnTo>
                  <a:lnTo>
                    <a:pt x="21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AFFFC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7" name="Freeform 72"/>
            <p:cNvSpPr>
              <a:spLocks/>
            </p:cNvSpPr>
            <p:nvPr/>
          </p:nvSpPr>
          <p:spPr bwMode="auto">
            <a:xfrm>
              <a:off x="3234" y="3140"/>
              <a:ext cx="71" cy="69"/>
            </a:xfrm>
            <a:custGeom>
              <a:avLst/>
              <a:gdLst>
                <a:gd name="T0" fmla="*/ 33 w 66"/>
                <a:gd name="T1" fmla="*/ 0 h 69"/>
                <a:gd name="T2" fmla="*/ 47 w 66"/>
                <a:gd name="T3" fmla="*/ 2 h 69"/>
                <a:gd name="T4" fmla="*/ 57 w 66"/>
                <a:gd name="T5" fmla="*/ 10 h 69"/>
                <a:gd name="T6" fmla="*/ 65 w 66"/>
                <a:gd name="T7" fmla="*/ 22 h 69"/>
                <a:gd name="T8" fmla="*/ 66 w 66"/>
                <a:gd name="T9" fmla="*/ 36 h 69"/>
                <a:gd name="T10" fmla="*/ 65 w 66"/>
                <a:gd name="T11" fmla="*/ 48 h 69"/>
                <a:gd name="T12" fmla="*/ 57 w 66"/>
                <a:gd name="T13" fmla="*/ 59 h 69"/>
                <a:gd name="T14" fmla="*/ 47 w 66"/>
                <a:gd name="T15" fmla="*/ 67 h 69"/>
                <a:gd name="T16" fmla="*/ 33 w 66"/>
                <a:gd name="T17" fmla="*/ 69 h 69"/>
                <a:gd name="T18" fmla="*/ 21 w 66"/>
                <a:gd name="T19" fmla="*/ 67 h 69"/>
                <a:gd name="T20" fmla="*/ 10 w 66"/>
                <a:gd name="T21" fmla="*/ 59 h 69"/>
                <a:gd name="T22" fmla="*/ 2 w 66"/>
                <a:gd name="T23" fmla="*/ 48 h 69"/>
                <a:gd name="T24" fmla="*/ 0 w 66"/>
                <a:gd name="T25" fmla="*/ 36 h 69"/>
                <a:gd name="T26" fmla="*/ 2 w 66"/>
                <a:gd name="T27" fmla="*/ 22 h 69"/>
                <a:gd name="T28" fmla="*/ 10 w 66"/>
                <a:gd name="T29" fmla="*/ 10 h 69"/>
                <a:gd name="T30" fmla="*/ 21 w 66"/>
                <a:gd name="T31" fmla="*/ 2 h 69"/>
                <a:gd name="T32" fmla="*/ 33 w 66"/>
                <a:gd name="T33" fmla="*/ 0 h 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9"/>
                <a:gd name="T53" fmla="*/ 66 w 66"/>
                <a:gd name="T54" fmla="*/ 69 h 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9">
                  <a:moveTo>
                    <a:pt x="33" y="0"/>
                  </a:moveTo>
                  <a:lnTo>
                    <a:pt x="47" y="2"/>
                  </a:lnTo>
                  <a:lnTo>
                    <a:pt x="57" y="10"/>
                  </a:lnTo>
                  <a:lnTo>
                    <a:pt x="65" y="22"/>
                  </a:lnTo>
                  <a:lnTo>
                    <a:pt x="66" y="36"/>
                  </a:lnTo>
                  <a:lnTo>
                    <a:pt x="65" y="48"/>
                  </a:lnTo>
                  <a:lnTo>
                    <a:pt x="57" y="59"/>
                  </a:lnTo>
                  <a:lnTo>
                    <a:pt x="47" y="67"/>
                  </a:lnTo>
                  <a:lnTo>
                    <a:pt x="33" y="69"/>
                  </a:lnTo>
                  <a:lnTo>
                    <a:pt x="21" y="67"/>
                  </a:lnTo>
                  <a:lnTo>
                    <a:pt x="10" y="59"/>
                  </a:lnTo>
                  <a:lnTo>
                    <a:pt x="2" y="48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10" y="10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BA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8" name="Freeform 73"/>
            <p:cNvSpPr>
              <a:spLocks/>
            </p:cNvSpPr>
            <p:nvPr/>
          </p:nvSpPr>
          <p:spPr bwMode="auto">
            <a:xfrm>
              <a:off x="3236" y="3144"/>
              <a:ext cx="68" cy="63"/>
            </a:xfrm>
            <a:custGeom>
              <a:avLst/>
              <a:gdLst>
                <a:gd name="T0" fmla="*/ 31 w 63"/>
                <a:gd name="T1" fmla="*/ 0 h 63"/>
                <a:gd name="T2" fmla="*/ 43 w 63"/>
                <a:gd name="T3" fmla="*/ 2 h 63"/>
                <a:gd name="T4" fmla="*/ 53 w 63"/>
                <a:gd name="T5" fmla="*/ 10 h 63"/>
                <a:gd name="T6" fmla="*/ 61 w 63"/>
                <a:gd name="T7" fmla="*/ 20 h 63"/>
                <a:gd name="T8" fmla="*/ 63 w 63"/>
                <a:gd name="T9" fmla="*/ 32 h 63"/>
                <a:gd name="T10" fmla="*/ 61 w 63"/>
                <a:gd name="T11" fmla="*/ 44 h 63"/>
                <a:gd name="T12" fmla="*/ 53 w 63"/>
                <a:gd name="T13" fmla="*/ 53 h 63"/>
                <a:gd name="T14" fmla="*/ 43 w 63"/>
                <a:gd name="T15" fmla="*/ 61 h 63"/>
                <a:gd name="T16" fmla="*/ 31 w 63"/>
                <a:gd name="T17" fmla="*/ 63 h 63"/>
                <a:gd name="T18" fmla="*/ 19 w 63"/>
                <a:gd name="T19" fmla="*/ 61 h 63"/>
                <a:gd name="T20" fmla="*/ 10 w 63"/>
                <a:gd name="T21" fmla="*/ 53 h 63"/>
                <a:gd name="T22" fmla="*/ 2 w 63"/>
                <a:gd name="T23" fmla="*/ 44 h 63"/>
                <a:gd name="T24" fmla="*/ 0 w 63"/>
                <a:gd name="T25" fmla="*/ 32 h 63"/>
                <a:gd name="T26" fmla="*/ 2 w 63"/>
                <a:gd name="T27" fmla="*/ 20 h 63"/>
                <a:gd name="T28" fmla="*/ 10 w 63"/>
                <a:gd name="T29" fmla="*/ 10 h 63"/>
                <a:gd name="T30" fmla="*/ 19 w 63"/>
                <a:gd name="T31" fmla="*/ 2 h 63"/>
                <a:gd name="T32" fmla="*/ 31 w 63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63"/>
                <a:gd name="T53" fmla="*/ 63 w 63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63">
                  <a:moveTo>
                    <a:pt x="31" y="0"/>
                  </a:moveTo>
                  <a:lnTo>
                    <a:pt x="43" y="2"/>
                  </a:lnTo>
                  <a:lnTo>
                    <a:pt x="53" y="10"/>
                  </a:lnTo>
                  <a:lnTo>
                    <a:pt x="61" y="20"/>
                  </a:lnTo>
                  <a:lnTo>
                    <a:pt x="63" y="32"/>
                  </a:lnTo>
                  <a:lnTo>
                    <a:pt x="61" y="44"/>
                  </a:lnTo>
                  <a:lnTo>
                    <a:pt x="53" y="53"/>
                  </a:lnTo>
                  <a:lnTo>
                    <a:pt x="43" y="61"/>
                  </a:lnTo>
                  <a:lnTo>
                    <a:pt x="31" y="63"/>
                  </a:lnTo>
                  <a:lnTo>
                    <a:pt x="19" y="61"/>
                  </a:lnTo>
                  <a:lnTo>
                    <a:pt x="10" y="53"/>
                  </a:lnTo>
                  <a:lnTo>
                    <a:pt x="2" y="44"/>
                  </a:lnTo>
                  <a:lnTo>
                    <a:pt x="0" y="32"/>
                  </a:lnTo>
                  <a:lnTo>
                    <a:pt x="2" y="20"/>
                  </a:lnTo>
                  <a:lnTo>
                    <a:pt x="10" y="10"/>
                  </a:lnTo>
                  <a:lnTo>
                    <a:pt x="19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4FFD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19" name="Freeform 74"/>
            <p:cNvSpPr>
              <a:spLocks/>
            </p:cNvSpPr>
            <p:nvPr/>
          </p:nvSpPr>
          <p:spPr bwMode="auto">
            <a:xfrm>
              <a:off x="3238" y="3146"/>
              <a:ext cx="64" cy="59"/>
            </a:xfrm>
            <a:custGeom>
              <a:avLst/>
              <a:gdLst>
                <a:gd name="T0" fmla="*/ 29 w 59"/>
                <a:gd name="T1" fmla="*/ 0 h 59"/>
                <a:gd name="T2" fmla="*/ 41 w 59"/>
                <a:gd name="T3" fmla="*/ 2 h 59"/>
                <a:gd name="T4" fmla="*/ 51 w 59"/>
                <a:gd name="T5" fmla="*/ 8 h 59"/>
                <a:gd name="T6" fmla="*/ 57 w 59"/>
                <a:gd name="T7" fmla="*/ 18 h 59"/>
                <a:gd name="T8" fmla="*/ 59 w 59"/>
                <a:gd name="T9" fmla="*/ 30 h 59"/>
                <a:gd name="T10" fmla="*/ 57 w 59"/>
                <a:gd name="T11" fmla="*/ 42 h 59"/>
                <a:gd name="T12" fmla="*/ 51 w 59"/>
                <a:gd name="T13" fmla="*/ 49 h 59"/>
                <a:gd name="T14" fmla="*/ 41 w 59"/>
                <a:gd name="T15" fmla="*/ 57 h 59"/>
                <a:gd name="T16" fmla="*/ 29 w 59"/>
                <a:gd name="T17" fmla="*/ 59 h 59"/>
                <a:gd name="T18" fmla="*/ 17 w 59"/>
                <a:gd name="T19" fmla="*/ 57 h 59"/>
                <a:gd name="T20" fmla="*/ 10 w 59"/>
                <a:gd name="T21" fmla="*/ 49 h 59"/>
                <a:gd name="T22" fmla="*/ 2 w 59"/>
                <a:gd name="T23" fmla="*/ 42 h 59"/>
                <a:gd name="T24" fmla="*/ 0 w 59"/>
                <a:gd name="T25" fmla="*/ 30 h 59"/>
                <a:gd name="T26" fmla="*/ 2 w 59"/>
                <a:gd name="T27" fmla="*/ 18 h 59"/>
                <a:gd name="T28" fmla="*/ 10 w 59"/>
                <a:gd name="T29" fmla="*/ 8 h 59"/>
                <a:gd name="T30" fmla="*/ 17 w 59"/>
                <a:gd name="T31" fmla="*/ 2 h 59"/>
                <a:gd name="T32" fmla="*/ 29 w 59"/>
                <a:gd name="T33" fmla="*/ 0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9"/>
                <a:gd name="T52" fmla="*/ 0 h 59"/>
                <a:gd name="T53" fmla="*/ 59 w 59"/>
                <a:gd name="T54" fmla="*/ 59 h 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9" h="59">
                  <a:moveTo>
                    <a:pt x="29" y="0"/>
                  </a:moveTo>
                  <a:lnTo>
                    <a:pt x="41" y="2"/>
                  </a:lnTo>
                  <a:lnTo>
                    <a:pt x="51" y="8"/>
                  </a:lnTo>
                  <a:lnTo>
                    <a:pt x="57" y="18"/>
                  </a:lnTo>
                  <a:lnTo>
                    <a:pt x="59" y="30"/>
                  </a:lnTo>
                  <a:lnTo>
                    <a:pt x="57" y="42"/>
                  </a:lnTo>
                  <a:lnTo>
                    <a:pt x="51" y="49"/>
                  </a:lnTo>
                  <a:lnTo>
                    <a:pt x="41" y="57"/>
                  </a:lnTo>
                  <a:lnTo>
                    <a:pt x="29" y="59"/>
                  </a:lnTo>
                  <a:lnTo>
                    <a:pt x="17" y="57"/>
                  </a:lnTo>
                  <a:lnTo>
                    <a:pt x="10" y="49"/>
                  </a:lnTo>
                  <a:lnTo>
                    <a:pt x="2" y="42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10" y="8"/>
                  </a:lnTo>
                  <a:lnTo>
                    <a:pt x="17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EFF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0" name="Freeform 75"/>
            <p:cNvSpPr>
              <a:spLocks/>
            </p:cNvSpPr>
            <p:nvPr/>
          </p:nvSpPr>
          <p:spPr bwMode="auto">
            <a:xfrm>
              <a:off x="3240" y="3148"/>
              <a:ext cx="60" cy="55"/>
            </a:xfrm>
            <a:custGeom>
              <a:avLst/>
              <a:gdLst>
                <a:gd name="T0" fmla="*/ 27 w 55"/>
                <a:gd name="T1" fmla="*/ 0 h 55"/>
                <a:gd name="T2" fmla="*/ 39 w 55"/>
                <a:gd name="T3" fmla="*/ 2 h 55"/>
                <a:gd name="T4" fmla="*/ 47 w 55"/>
                <a:gd name="T5" fmla="*/ 8 h 55"/>
                <a:gd name="T6" fmla="*/ 53 w 55"/>
                <a:gd name="T7" fmla="*/ 16 h 55"/>
                <a:gd name="T8" fmla="*/ 55 w 55"/>
                <a:gd name="T9" fmla="*/ 28 h 55"/>
                <a:gd name="T10" fmla="*/ 53 w 55"/>
                <a:gd name="T11" fmla="*/ 38 h 55"/>
                <a:gd name="T12" fmla="*/ 47 w 55"/>
                <a:gd name="T13" fmla="*/ 47 h 55"/>
                <a:gd name="T14" fmla="*/ 39 w 55"/>
                <a:gd name="T15" fmla="*/ 53 h 55"/>
                <a:gd name="T16" fmla="*/ 27 w 55"/>
                <a:gd name="T17" fmla="*/ 55 h 55"/>
                <a:gd name="T18" fmla="*/ 15 w 55"/>
                <a:gd name="T19" fmla="*/ 53 h 55"/>
                <a:gd name="T20" fmla="*/ 8 w 55"/>
                <a:gd name="T21" fmla="*/ 47 h 55"/>
                <a:gd name="T22" fmla="*/ 2 w 55"/>
                <a:gd name="T23" fmla="*/ 38 h 55"/>
                <a:gd name="T24" fmla="*/ 0 w 55"/>
                <a:gd name="T25" fmla="*/ 28 h 55"/>
                <a:gd name="T26" fmla="*/ 2 w 55"/>
                <a:gd name="T27" fmla="*/ 16 h 55"/>
                <a:gd name="T28" fmla="*/ 8 w 55"/>
                <a:gd name="T29" fmla="*/ 8 h 55"/>
                <a:gd name="T30" fmla="*/ 15 w 55"/>
                <a:gd name="T31" fmla="*/ 2 h 55"/>
                <a:gd name="T32" fmla="*/ 27 w 55"/>
                <a:gd name="T33" fmla="*/ 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0"/>
                  </a:moveTo>
                  <a:lnTo>
                    <a:pt x="39" y="2"/>
                  </a:lnTo>
                  <a:lnTo>
                    <a:pt x="47" y="8"/>
                  </a:lnTo>
                  <a:lnTo>
                    <a:pt x="53" y="16"/>
                  </a:lnTo>
                  <a:lnTo>
                    <a:pt x="55" y="28"/>
                  </a:lnTo>
                  <a:lnTo>
                    <a:pt x="53" y="38"/>
                  </a:lnTo>
                  <a:lnTo>
                    <a:pt x="47" y="47"/>
                  </a:lnTo>
                  <a:lnTo>
                    <a:pt x="39" y="53"/>
                  </a:lnTo>
                  <a:lnTo>
                    <a:pt x="27" y="55"/>
                  </a:lnTo>
                  <a:lnTo>
                    <a:pt x="15" y="53"/>
                  </a:lnTo>
                  <a:lnTo>
                    <a:pt x="8" y="47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5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8F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1" name="Freeform 76"/>
            <p:cNvSpPr>
              <a:spLocks/>
            </p:cNvSpPr>
            <p:nvPr/>
          </p:nvSpPr>
          <p:spPr bwMode="auto">
            <a:xfrm>
              <a:off x="3242" y="3150"/>
              <a:ext cx="56" cy="51"/>
            </a:xfrm>
            <a:custGeom>
              <a:avLst/>
              <a:gdLst>
                <a:gd name="T0" fmla="*/ 25 w 51"/>
                <a:gd name="T1" fmla="*/ 0 h 51"/>
                <a:gd name="T2" fmla="*/ 35 w 51"/>
                <a:gd name="T3" fmla="*/ 2 h 51"/>
                <a:gd name="T4" fmla="*/ 43 w 51"/>
                <a:gd name="T5" fmla="*/ 8 h 51"/>
                <a:gd name="T6" fmla="*/ 49 w 51"/>
                <a:gd name="T7" fmla="*/ 16 h 51"/>
                <a:gd name="T8" fmla="*/ 51 w 51"/>
                <a:gd name="T9" fmla="*/ 26 h 51"/>
                <a:gd name="T10" fmla="*/ 49 w 51"/>
                <a:gd name="T11" fmla="*/ 36 h 51"/>
                <a:gd name="T12" fmla="*/ 43 w 51"/>
                <a:gd name="T13" fmla="*/ 43 h 51"/>
                <a:gd name="T14" fmla="*/ 35 w 51"/>
                <a:gd name="T15" fmla="*/ 49 h 51"/>
                <a:gd name="T16" fmla="*/ 25 w 51"/>
                <a:gd name="T17" fmla="*/ 51 h 51"/>
                <a:gd name="T18" fmla="*/ 15 w 51"/>
                <a:gd name="T19" fmla="*/ 49 h 51"/>
                <a:gd name="T20" fmla="*/ 8 w 51"/>
                <a:gd name="T21" fmla="*/ 43 h 51"/>
                <a:gd name="T22" fmla="*/ 2 w 51"/>
                <a:gd name="T23" fmla="*/ 36 h 51"/>
                <a:gd name="T24" fmla="*/ 0 w 51"/>
                <a:gd name="T25" fmla="*/ 26 h 51"/>
                <a:gd name="T26" fmla="*/ 2 w 51"/>
                <a:gd name="T27" fmla="*/ 16 h 51"/>
                <a:gd name="T28" fmla="*/ 8 w 51"/>
                <a:gd name="T29" fmla="*/ 8 h 51"/>
                <a:gd name="T30" fmla="*/ 15 w 51"/>
                <a:gd name="T31" fmla="*/ 2 h 51"/>
                <a:gd name="T32" fmla="*/ 25 w 51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1"/>
                <a:gd name="T52" fmla="*/ 0 h 51"/>
                <a:gd name="T53" fmla="*/ 51 w 51"/>
                <a:gd name="T54" fmla="*/ 51 h 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1" h="51">
                  <a:moveTo>
                    <a:pt x="25" y="0"/>
                  </a:moveTo>
                  <a:lnTo>
                    <a:pt x="35" y="2"/>
                  </a:lnTo>
                  <a:lnTo>
                    <a:pt x="43" y="8"/>
                  </a:lnTo>
                  <a:lnTo>
                    <a:pt x="49" y="16"/>
                  </a:lnTo>
                  <a:lnTo>
                    <a:pt x="51" y="26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5" y="49"/>
                  </a:lnTo>
                  <a:lnTo>
                    <a:pt x="25" y="51"/>
                  </a:lnTo>
                  <a:lnTo>
                    <a:pt x="15" y="49"/>
                  </a:lnTo>
                  <a:lnTo>
                    <a:pt x="8" y="43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2FF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2" name="Freeform 77"/>
            <p:cNvSpPr>
              <a:spLocks/>
            </p:cNvSpPr>
            <p:nvPr/>
          </p:nvSpPr>
          <p:spPr bwMode="auto">
            <a:xfrm>
              <a:off x="3245" y="3152"/>
              <a:ext cx="51" cy="47"/>
            </a:xfrm>
            <a:custGeom>
              <a:avLst/>
              <a:gdLst>
                <a:gd name="T0" fmla="*/ 23 w 47"/>
                <a:gd name="T1" fmla="*/ 0 h 47"/>
                <a:gd name="T2" fmla="*/ 33 w 47"/>
                <a:gd name="T3" fmla="*/ 2 h 47"/>
                <a:gd name="T4" fmla="*/ 41 w 47"/>
                <a:gd name="T5" fmla="*/ 6 h 47"/>
                <a:gd name="T6" fmla="*/ 45 w 47"/>
                <a:gd name="T7" fmla="*/ 14 h 47"/>
                <a:gd name="T8" fmla="*/ 47 w 47"/>
                <a:gd name="T9" fmla="*/ 24 h 47"/>
                <a:gd name="T10" fmla="*/ 45 w 47"/>
                <a:gd name="T11" fmla="*/ 32 h 47"/>
                <a:gd name="T12" fmla="*/ 41 w 47"/>
                <a:gd name="T13" fmla="*/ 39 h 47"/>
                <a:gd name="T14" fmla="*/ 33 w 47"/>
                <a:gd name="T15" fmla="*/ 45 h 47"/>
                <a:gd name="T16" fmla="*/ 23 w 47"/>
                <a:gd name="T17" fmla="*/ 47 h 47"/>
                <a:gd name="T18" fmla="*/ 15 w 47"/>
                <a:gd name="T19" fmla="*/ 45 h 47"/>
                <a:gd name="T20" fmla="*/ 7 w 47"/>
                <a:gd name="T21" fmla="*/ 39 h 47"/>
                <a:gd name="T22" fmla="*/ 2 w 47"/>
                <a:gd name="T23" fmla="*/ 32 h 47"/>
                <a:gd name="T24" fmla="*/ 0 w 47"/>
                <a:gd name="T25" fmla="*/ 24 h 47"/>
                <a:gd name="T26" fmla="*/ 2 w 47"/>
                <a:gd name="T27" fmla="*/ 14 h 47"/>
                <a:gd name="T28" fmla="*/ 7 w 47"/>
                <a:gd name="T29" fmla="*/ 6 h 47"/>
                <a:gd name="T30" fmla="*/ 15 w 47"/>
                <a:gd name="T31" fmla="*/ 2 h 47"/>
                <a:gd name="T32" fmla="*/ 23 w 47"/>
                <a:gd name="T33" fmla="*/ 0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7"/>
                <a:gd name="T53" fmla="*/ 47 w 4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7">
                  <a:moveTo>
                    <a:pt x="23" y="0"/>
                  </a:moveTo>
                  <a:lnTo>
                    <a:pt x="33" y="2"/>
                  </a:lnTo>
                  <a:lnTo>
                    <a:pt x="41" y="6"/>
                  </a:lnTo>
                  <a:lnTo>
                    <a:pt x="45" y="14"/>
                  </a:lnTo>
                  <a:lnTo>
                    <a:pt x="47" y="24"/>
                  </a:lnTo>
                  <a:lnTo>
                    <a:pt x="45" y="32"/>
                  </a:lnTo>
                  <a:lnTo>
                    <a:pt x="41" y="39"/>
                  </a:lnTo>
                  <a:lnTo>
                    <a:pt x="33" y="45"/>
                  </a:lnTo>
                  <a:lnTo>
                    <a:pt x="23" y="47"/>
                  </a:lnTo>
                  <a:lnTo>
                    <a:pt x="15" y="45"/>
                  </a:lnTo>
                  <a:lnTo>
                    <a:pt x="7" y="39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7" y="6"/>
                  </a:lnTo>
                  <a:lnTo>
                    <a:pt x="15" y="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A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3" name="Freeform 78"/>
            <p:cNvSpPr>
              <a:spLocks/>
            </p:cNvSpPr>
            <p:nvPr/>
          </p:nvSpPr>
          <p:spPr bwMode="auto">
            <a:xfrm>
              <a:off x="3247" y="3154"/>
              <a:ext cx="46" cy="41"/>
            </a:xfrm>
            <a:custGeom>
              <a:avLst/>
              <a:gdLst>
                <a:gd name="T0" fmla="*/ 21 w 43"/>
                <a:gd name="T1" fmla="*/ 0 h 41"/>
                <a:gd name="T2" fmla="*/ 29 w 43"/>
                <a:gd name="T3" fmla="*/ 2 h 41"/>
                <a:gd name="T4" fmla="*/ 37 w 43"/>
                <a:gd name="T5" fmla="*/ 6 h 41"/>
                <a:gd name="T6" fmla="*/ 41 w 43"/>
                <a:gd name="T7" fmla="*/ 14 h 41"/>
                <a:gd name="T8" fmla="*/ 43 w 43"/>
                <a:gd name="T9" fmla="*/ 22 h 41"/>
                <a:gd name="T10" fmla="*/ 41 w 43"/>
                <a:gd name="T11" fmla="*/ 30 h 41"/>
                <a:gd name="T12" fmla="*/ 37 w 43"/>
                <a:gd name="T13" fmla="*/ 36 h 41"/>
                <a:gd name="T14" fmla="*/ 29 w 43"/>
                <a:gd name="T15" fmla="*/ 39 h 41"/>
                <a:gd name="T16" fmla="*/ 21 w 43"/>
                <a:gd name="T17" fmla="*/ 41 h 41"/>
                <a:gd name="T18" fmla="*/ 13 w 43"/>
                <a:gd name="T19" fmla="*/ 39 h 41"/>
                <a:gd name="T20" fmla="*/ 5 w 43"/>
                <a:gd name="T21" fmla="*/ 36 h 41"/>
                <a:gd name="T22" fmla="*/ 2 w 43"/>
                <a:gd name="T23" fmla="*/ 30 h 41"/>
                <a:gd name="T24" fmla="*/ 0 w 43"/>
                <a:gd name="T25" fmla="*/ 22 h 41"/>
                <a:gd name="T26" fmla="*/ 2 w 43"/>
                <a:gd name="T27" fmla="*/ 14 h 41"/>
                <a:gd name="T28" fmla="*/ 5 w 43"/>
                <a:gd name="T29" fmla="*/ 6 h 41"/>
                <a:gd name="T30" fmla="*/ 13 w 43"/>
                <a:gd name="T31" fmla="*/ 2 h 41"/>
                <a:gd name="T32" fmla="*/ 21 w 43"/>
                <a:gd name="T33" fmla="*/ 0 h 4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3"/>
                <a:gd name="T52" fmla="*/ 0 h 41"/>
                <a:gd name="T53" fmla="*/ 43 w 43"/>
                <a:gd name="T54" fmla="*/ 41 h 4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3" h="41">
                  <a:moveTo>
                    <a:pt x="21" y="0"/>
                  </a:moveTo>
                  <a:lnTo>
                    <a:pt x="29" y="2"/>
                  </a:lnTo>
                  <a:lnTo>
                    <a:pt x="37" y="6"/>
                  </a:lnTo>
                  <a:lnTo>
                    <a:pt x="41" y="14"/>
                  </a:lnTo>
                  <a:lnTo>
                    <a:pt x="43" y="22"/>
                  </a:lnTo>
                  <a:lnTo>
                    <a:pt x="41" y="30"/>
                  </a:lnTo>
                  <a:lnTo>
                    <a:pt x="37" y="36"/>
                  </a:lnTo>
                  <a:lnTo>
                    <a:pt x="29" y="39"/>
                  </a:lnTo>
                  <a:lnTo>
                    <a:pt x="21" y="41"/>
                  </a:lnTo>
                  <a:lnTo>
                    <a:pt x="13" y="39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5" y="6"/>
                  </a:lnTo>
                  <a:lnTo>
                    <a:pt x="13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4FF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4" name="Freeform 79"/>
            <p:cNvSpPr>
              <a:spLocks/>
            </p:cNvSpPr>
            <p:nvPr/>
          </p:nvSpPr>
          <p:spPr bwMode="auto">
            <a:xfrm>
              <a:off x="3251" y="3156"/>
              <a:ext cx="40" cy="37"/>
            </a:xfrm>
            <a:custGeom>
              <a:avLst/>
              <a:gdLst>
                <a:gd name="T0" fmla="*/ 0 w 37"/>
                <a:gd name="T1" fmla="*/ 20 h 37"/>
                <a:gd name="T2" fmla="*/ 1 w 37"/>
                <a:gd name="T3" fmla="*/ 12 h 37"/>
                <a:gd name="T4" fmla="*/ 5 w 37"/>
                <a:gd name="T5" fmla="*/ 6 h 37"/>
                <a:gd name="T6" fmla="*/ 9 w 37"/>
                <a:gd name="T7" fmla="*/ 2 h 37"/>
                <a:gd name="T8" fmla="*/ 17 w 37"/>
                <a:gd name="T9" fmla="*/ 0 h 37"/>
                <a:gd name="T10" fmla="*/ 25 w 37"/>
                <a:gd name="T11" fmla="*/ 2 h 37"/>
                <a:gd name="T12" fmla="*/ 31 w 37"/>
                <a:gd name="T13" fmla="*/ 6 h 37"/>
                <a:gd name="T14" fmla="*/ 35 w 37"/>
                <a:gd name="T15" fmla="*/ 12 h 37"/>
                <a:gd name="T16" fmla="*/ 37 w 37"/>
                <a:gd name="T17" fmla="*/ 20 h 37"/>
                <a:gd name="T18" fmla="*/ 35 w 37"/>
                <a:gd name="T19" fmla="*/ 28 h 37"/>
                <a:gd name="T20" fmla="*/ 31 w 37"/>
                <a:gd name="T21" fmla="*/ 32 h 37"/>
                <a:gd name="T22" fmla="*/ 25 w 37"/>
                <a:gd name="T23" fmla="*/ 35 h 37"/>
                <a:gd name="T24" fmla="*/ 17 w 37"/>
                <a:gd name="T25" fmla="*/ 37 h 37"/>
                <a:gd name="T26" fmla="*/ 9 w 37"/>
                <a:gd name="T27" fmla="*/ 35 h 37"/>
                <a:gd name="T28" fmla="*/ 5 w 37"/>
                <a:gd name="T29" fmla="*/ 32 h 37"/>
                <a:gd name="T30" fmla="*/ 1 w 37"/>
                <a:gd name="T31" fmla="*/ 28 h 37"/>
                <a:gd name="T32" fmla="*/ 0 w 37"/>
                <a:gd name="T33" fmla="*/ 20 h 3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7"/>
                <a:gd name="T53" fmla="*/ 37 w 37"/>
                <a:gd name="T54" fmla="*/ 37 h 3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7">
                  <a:moveTo>
                    <a:pt x="0" y="20"/>
                  </a:moveTo>
                  <a:lnTo>
                    <a:pt x="1" y="12"/>
                  </a:lnTo>
                  <a:lnTo>
                    <a:pt x="5" y="6"/>
                  </a:lnTo>
                  <a:lnTo>
                    <a:pt x="9" y="2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20"/>
                  </a:lnTo>
                  <a:lnTo>
                    <a:pt x="35" y="28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17" y="37"/>
                  </a:lnTo>
                  <a:lnTo>
                    <a:pt x="9" y="35"/>
                  </a:lnTo>
                  <a:lnTo>
                    <a:pt x="5" y="32"/>
                  </a:lnTo>
                  <a:lnTo>
                    <a:pt x="1" y="28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5" name="Freeform 80"/>
            <p:cNvSpPr>
              <a:spLocks/>
            </p:cNvSpPr>
            <p:nvPr/>
          </p:nvSpPr>
          <p:spPr bwMode="auto">
            <a:xfrm>
              <a:off x="2688" y="1874"/>
              <a:ext cx="161" cy="151"/>
            </a:xfrm>
            <a:custGeom>
              <a:avLst/>
              <a:gdLst>
                <a:gd name="T0" fmla="*/ 0 w 149"/>
                <a:gd name="T1" fmla="*/ 77 h 151"/>
                <a:gd name="T2" fmla="*/ 2 w 149"/>
                <a:gd name="T3" fmla="*/ 61 h 151"/>
                <a:gd name="T4" fmla="*/ 6 w 149"/>
                <a:gd name="T5" fmla="*/ 47 h 151"/>
                <a:gd name="T6" fmla="*/ 12 w 149"/>
                <a:gd name="T7" fmla="*/ 33 h 151"/>
                <a:gd name="T8" fmla="*/ 22 w 149"/>
                <a:gd name="T9" fmla="*/ 24 h 151"/>
                <a:gd name="T10" fmla="*/ 33 w 149"/>
                <a:gd name="T11" fmla="*/ 14 h 151"/>
                <a:gd name="T12" fmla="*/ 45 w 149"/>
                <a:gd name="T13" fmla="*/ 6 h 151"/>
                <a:gd name="T14" fmla="*/ 59 w 149"/>
                <a:gd name="T15" fmla="*/ 2 h 151"/>
                <a:gd name="T16" fmla="*/ 74 w 149"/>
                <a:gd name="T17" fmla="*/ 0 h 151"/>
                <a:gd name="T18" fmla="*/ 90 w 149"/>
                <a:gd name="T19" fmla="*/ 2 h 151"/>
                <a:gd name="T20" fmla="*/ 104 w 149"/>
                <a:gd name="T21" fmla="*/ 6 h 151"/>
                <a:gd name="T22" fmla="*/ 116 w 149"/>
                <a:gd name="T23" fmla="*/ 14 h 151"/>
                <a:gd name="T24" fmla="*/ 127 w 149"/>
                <a:gd name="T25" fmla="*/ 24 h 151"/>
                <a:gd name="T26" fmla="*/ 137 w 149"/>
                <a:gd name="T27" fmla="*/ 33 h 151"/>
                <a:gd name="T28" fmla="*/ 143 w 149"/>
                <a:gd name="T29" fmla="*/ 47 h 151"/>
                <a:gd name="T30" fmla="*/ 147 w 149"/>
                <a:gd name="T31" fmla="*/ 61 h 151"/>
                <a:gd name="T32" fmla="*/ 149 w 149"/>
                <a:gd name="T33" fmla="*/ 77 h 151"/>
                <a:gd name="T34" fmla="*/ 147 w 149"/>
                <a:gd name="T35" fmla="*/ 92 h 151"/>
                <a:gd name="T36" fmla="*/ 143 w 149"/>
                <a:gd name="T37" fmla="*/ 106 h 151"/>
                <a:gd name="T38" fmla="*/ 137 w 149"/>
                <a:gd name="T39" fmla="*/ 118 h 151"/>
                <a:gd name="T40" fmla="*/ 127 w 149"/>
                <a:gd name="T41" fmla="*/ 129 h 151"/>
                <a:gd name="T42" fmla="*/ 116 w 149"/>
                <a:gd name="T43" fmla="*/ 139 h 151"/>
                <a:gd name="T44" fmla="*/ 104 w 149"/>
                <a:gd name="T45" fmla="*/ 145 h 151"/>
                <a:gd name="T46" fmla="*/ 90 w 149"/>
                <a:gd name="T47" fmla="*/ 149 h 151"/>
                <a:gd name="T48" fmla="*/ 74 w 149"/>
                <a:gd name="T49" fmla="*/ 151 h 151"/>
                <a:gd name="T50" fmla="*/ 59 w 149"/>
                <a:gd name="T51" fmla="*/ 149 h 151"/>
                <a:gd name="T52" fmla="*/ 45 w 149"/>
                <a:gd name="T53" fmla="*/ 145 h 151"/>
                <a:gd name="T54" fmla="*/ 33 w 149"/>
                <a:gd name="T55" fmla="*/ 139 h 151"/>
                <a:gd name="T56" fmla="*/ 22 w 149"/>
                <a:gd name="T57" fmla="*/ 129 h 151"/>
                <a:gd name="T58" fmla="*/ 12 w 149"/>
                <a:gd name="T59" fmla="*/ 118 h 151"/>
                <a:gd name="T60" fmla="*/ 6 w 149"/>
                <a:gd name="T61" fmla="*/ 106 h 151"/>
                <a:gd name="T62" fmla="*/ 2 w 149"/>
                <a:gd name="T63" fmla="*/ 92 h 151"/>
                <a:gd name="T64" fmla="*/ 0 w 149"/>
                <a:gd name="T65" fmla="*/ 77 h 1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9"/>
                <a:gd name="T100" fmla="*/ 0 h 151"/>
                <a:gd name="T101" fmla="*/ 149 w 149"/>
                <a:gd name="T102" fmla="*/ 151 h 1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9" h="151">
                  <a:moveTo>
                    <a:pt x="0" y="77"/>
                  </a:moveTo>
                  <a:lnTo>
                    <a:pt x="2" y="61"/>
                  </a:lnTo>
                  <a:lnTo>
                    <a:pt x="6" y="47"/>
                  </a:lnTo>
                  <a:lnTo>
                    <a:pt x="12" y="33"/>
                  </a:lnTo>
                  <a:lnTo>
                    <a:pt x="22" y="24"/>
                  </a:lnTo>
                  <a:lnTo>
                    <a:pt x="33" y="14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90" y="2"/>
                  </a:lnTo>
                  <a:lnTo>
                    <a:pt x="104" y="6"/>
                  </a:lnTo>
                  <a:lnTo>
                    <a:pt x="116" y="14"/>
                  </a:lnTo>
                  <a:lnTo>
                    <a:pt x="127" y="24"/>
                  </a:lnTo>
                  <a:lnTo>
                    <a:pt x="137" y="33"/>
                  </a:lnTo>
                  <a:lnTo>
                    <a:pt x="143" y="47"/>
                  </a:lnTo>
                  <a:lnTo>
                    <a:pt x="147" y="61"/>
                  </a:lnTo>
                  <a:lnTo>
                    <a:pt x="149" y="77"/>
                  </a:lnTo>
                  <a:lnTo>
                    <a:pt x="147" y="92"/>
                  </a:lnTo>
                  <a:lnTo>
                    <a:pt x="143" y="106"/>
                  </a:lnTo>
                  <a:lnTo>
                    <a:pt x="137" y="118"/>
                  </a:lnTo>
                  <a:lnTo>
                    <a:pt x="127" y="129"/>
                  </a:lnTo>
                  <a:lnTo>
                    <a:pt x="116" y="139"/>
                  </a:lnTo>
                  <a:lnTo>
                    <a:pt x="104" y="145"/>
                  </a:lnTo>
                  <a:lnTo>
                    <a:pt x="90" y="149"/>
                  </a:lnTo>
                  <a:lnTo>
                    <a:pt x="74" y="151"/>
                  </a:lnTo>
                  <a:lnTo>
                    <a:pt x="59" y="149"/>
                  </a:lnTo>
                  <a:lnTo>
                    <a:pt x="45" y="145"/>
                  </a:lnTo>
                  <a:lnTo>
                    <a:pt x="33" y="139"/>
                  </a:lnTo>
                  <a:lnTo>
                    <a:pt x="22" y="129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6" name="Freeform 81"/>
            <p:cNvSpPr>
              <a:spLocks/>
            </p:cNvSpPr>
            <p:nvPr/>
          </p:nvSpPr>
          <p:spPr bwMode="auto">
            <a:xfrm>
              <a:off x="2690" y="1878"/>
              <a:ext cx="157" cy="145"/>
            </a:xfrm>
            <a:custGeom>
              <a:avLst/>
              <a:gdLst>
                <a:gd name="T0" fmla="*/ 72 w 145"/>
                <a:gd name="T1" fmla="*/ 0 h 145"/>
                <a:gd name="T2" fmla="*/ 86 w 145"/>
                <a:gd name="T3" fmla="*/ 2 h 145"/>
                <a:gd name="T4" fmla="*/ 100 w 145"/>
                <a:gd name="T5" fmla="*/ 6 h 145"/>
                <a:gd name="T6" fmla="*/ 112 w 145"/>
                <a:gd name="T7" fmla="*/ 12 h 145"/>
                <a:gd name="T8" fmla="*/ 123 w 145"/>
                <a:gd name="T9" fmla="*/ 22 h 145"/>
                <a:gd name="T10" fmla="*/ 133 w 145"/>
                <a:gd name="T11" fmla="*/ 31 h 145"/>
                <a:gd name="T12" fmla="*/ 139 w 145"/>
                <a:gd name="T13" fmla="*/ 43 h 145"/>
                <a:gd name="T14" fmla="*/ 143 w 145"/>
                <a:gd name="T15" fmla="*/ 57 h 145"/>
                <a:gd name="T16" fmla="*/ 145 w 145"/>
                <a:gd name="T17" fmla="*/ 73 h 145"/>
                <a:gd name="T18" fmla="*/ 143 w 145"/>
                <a:gd name="T19" fmla="*/ 86 h 145"/>
                <a:gd name="T20" fmla="*/ 139 w 145"/>
                <a:gd name="T21" fmla="*/ 100 h 145"/>
                <a:gd name="T22" fmla="*/ 133 w 145"/>
                <a:gd name="T23" fmla="*/ 112 h 145"/>
                <a:gd name="T24" fmla="*/ 123 w 145"/>
                <a:gd name="T25" fmla="*/ 124 h 145"/>
                <a:gd name="T26" fmla="*/ 112 w 145"/>
                <a:gd name="T27" fmla="*/ 133 h 145"/>
                <a:gd name="T28" fmla="*/ 100 w 145"/>
                <a:gd name="T29" fmla="*/ 139 h 145"/>
                <a:gd name="T30" fmla="*/ 86 w 145"/>
                <a:gd name="T31" fmla="*/ 143 h 145"/>
                <a:gd name="T32" fmla="*/ 72 w 145"/>
                <a:gd name="T33" fmla="*/ 145 h 145"/>
                <a:gd name="T34" fmla="*/ 57 w 145"/>
                <a:gd name="T35" fmla="*/ 143 h 145"/>
                <a:gd name="T36" fmla="*/ 43 w 145"/>
                <a:gd name="T37" fmla="*/ 139 h 145"/>
                <a:gd name="T38" fmla="*/ 31 w 145"/>
                <a:gd name="T39" fmla="*/ 133 h 145"/>
                <a:gd name="T40" fmla="*/ 21 w 145"/>
                <a:gd name="T41" fmla="*/ 124 h 145"/>
                <a:gd name="T42" fmla="*/ 12 w 145"/>
                <a:gd name="T43" fmla="*/ 112 h 145"/>
                <a:gd name="T44" fmla="*/ 6 w 145"/>
                <a:gd name="T45" fmla="*/ 100 h 145"/>
                <a:gd name="T46" fmla="*/ 2 w 145"/>
                <a:gd name="T47" fmla="*/ 86 h 145"/>
                <a:gd name="T48" fmla="*/ 0 w 145"/>
                <a:gd name="T49" fmla="*/ 73 h 145"/>
                <a:gd name="T50" fmla="*/ 2 w 145"/>
                <a:gd name="T51" fmla="*/ 57 h 145"/>
                <a:gd name="T52" fmla="*/ 6 w 145"/>
                <a:gd name="T53" fmla="*/ 43 h 145"/>
                <a:gd name="T54" fmla="*/ 12 w 145"/>
                <a:gd name="T55" fmla="*/ 31 h 145"/>
                <a:gd name="T56" fmla="*/ 21 w 145"/>
                <a:gd name="T57" fmla="*/ 22 h 145"/>
                <a:gd name="T58" fmla="*/ 31 w 145"/>
                <a:gd name="T59" fmla="*/ 12 h 145"/>
                <a:gd name="T60" fmla="*/ 43 w 145"/>
                <a:gd name="T61" fmla="*/ 6 h 145"/>
                <a:gd name="T62" fmla="*/ 57 w 145"/>
                <a:gd name="T63" fmla="*/ 2 h 145"/>
                <a:gd name="T64" fmla="*/ 72 w 145"/>
                <a:gd name="T65" fmla="*/ 0 h 1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45"/>
                <a:gd name="T101" fmla="*/ 145 w 145"/>
                <a:gd name="T102" fmla="*/ 145 h 14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45">
                  <a:moveTo>
                    <a:pt x="72" y="0"/>
                  </a:moveTo>
                  <a:lnTo>
                    <a:pt x="86" y="2"/>
                  </a:lnTo>
                  <a:lnTo>
                    <a:pt x="100" y="6"/>
                  </a:lnTo>
                  <a:lnTo>
                    <a:pt x="112" y="12"/>
                  </a:lnTo>
                  <a:lnTo>
                    <a:pt x="123" y="22"/>
                  </a:lnTo>
                  <a:lnTo>
                    <a:pt x="133" y="31"/>
                  </a:lnTo>
                  <a:lnTo>
                    <a:pt x="139" y="43"/>
                  </a:lnTo>
                  <a:lnTo>
                    <a:pt x="143" y="57"/>
                  </a:lnTo>
                  <a:lnTo>
                    <a:pt x="145" y="73"/>
                  </a:lnTo>
                  <a:lnTo>
                    <a:pt x="143" y="86"/>
                  </a:lnTo>
                  <a:lnTo>
                    <a:pt x="139" y="100"/>
                  </a:lnTo>
                  <a:lnTo>
                    <a:pt x="133" y="112"/>
                  </a:lnTo>
                  <a:lnTo>
                    <a:pt x="123" y="124"/>
                  </a:lnTo>
                  <a:lnTo>
                    <a:pt x="112" y="133"/>
                  </a:lnTo>
                  <a:lnTo>
                    <a:pt x="100" y="139"/>
                  </a:lnTo>
                  <a:lnTo>
                    <a:pt x="86" y="143"/>
                  </a:lnTo>
                  <a:lnTo>
                    <a:pt x="72" y="145"/>
                  </a:lnTo>
                  <a:lnTo>
                    <a:pt x="57" y="143"/>
                  </a:lnTo>
                  <a:lnTo>
                    <a:pt x="43" y="139"/>
                  </a:lnTo>
                  <a:lnTo>
                    <a:pt x="31" y="133"/>
                  </a:lnTo>
                  <a:lnTo>
                    <a:pt x="21" y="124"/>
                  </a:lnTo>
                  <a:lnTo>
                    <a:pt x="12" y="112"/>
                  </a:lnTo>
                  <a:lnTo>
                    <a:pt x="6" y="100"/>
                  </a:lnTo>
                  <a:lnTo>
                    <a:pt x="2" y="86"/>
                  </a:lnTo>
                  <a:lnTo>
                    <a:pt x="0" y="73"/>
                  </a:lnTo>
                  <a:lnTo>
                    <a:pt x="2" y="57"/>
                  </a:lnTo>
                  <a:lnTo>
                    <a:pt x="6" y="43"/>
                  </a:lnTo>
                  <a:lnTo>
                    <a:pt x="12" y="31"/>
                  </a:lnTo>
                  <a:lnTo>
                    <a:pt x="21" y="22"/>
                  </a:lnTo>
                  <a:lnTo>
                    <a:pt x="31" y="12"/>
                  </a:lnTo>
                  <a:lnTo>
                    <a:pt x="43" y="6"/>
                  </a:lnTo>
                  <a:lnTo>
                    <a:pt x="57" y="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0A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7" name="Freeform 82"/>
            <p:cNvSpPr>
              <a:spLocks/>
            </p:cNvSpPr>
            <p:nvPr/>
          </p:nvSpPr>
          <p:spPr bwMode="auto">
            <a:xfrm>
              <a:off x="2692" y="1880"/>
              <a:ext cx="153" cy="141"/>
            </a:xfrm>
            <a:custGeom>
              <a:avLst/>
              <a:gdLst>
                <a:gd name="T0" fmla="*/ 70 w 141"/>
                <a:gd name="T1" fmla="*/ 0 h 141"/>
                <a:gd name="T2" fmla="*/ 84 w 141"/>
                <a:gd name="T3" fmla="*/ 2 h 141"/>
                <a:gd name="T4" fmla="*/ 98 w 141"/>
                <a:gd name="T5" fmla="*/ 6 h 141"/>
                <a:gd name="T6" fmla="*/ 110 w 141"/>
                <a:gd name="T7" fmla="*/ 12 h 141"/>
                <a:gd name="T8" fmla="*/ 121 w 141"/>
                <a:gd name="T9" fmla="*/ 20 h 141"/>
                <a:gd name="T10" fmla="*/ 129 w 141"/>
                <a:gd name="T11" fmla="*/ 31 h 141"/>
                <a:gd name="T12" fmla="*/ 135 w 141"/>
                <a:gd name="T13" fmla="*/ 43 h 141"/>
                <a:gd name="T14" fmla="*/ 139 w 141"/>
                <a:gd name="T15" fmla="*/ 57 h 141"/>
                <a:gd name="T16" fmla="*/ 141 w 141"/>
                <a:gd name="T17" fmla="*/ 71 h 141"/>
                <a:gd name="T18" fmla="*/ 139 w 141"/>
                <a:gd name="T19" fmla="*/ 84 h 141"/>
                <a:gd name="T20" fmla="*/ 135 w 141"/>
                <a:gd name="T21" fmla="*/ 98 h 141"/>
                <a:gd name="T22" fmla="*/ 129 w 141"/>
                <a:gd name="T23" fmla="*/ 110 h 141"/>
                <a:gd name="T24" fmla="*/ 121 w 141"/>
                <a:gd name="T25" fmla="*/ 120 h 141"/>
                <a:gd name="T26" fmla="*/ 110 w 141"/>
                <a:gd name="T27" fmla="*/ 129 h 141"/>
                <a:gd name="T28" fmla="*/ 98 w 141"/>
                <a:gd name="T29" fmla="*/ 135 h 141"/>
                <a:gd name="T30" fmla="*/ 84 w 141"/>
                <a:gd name="T31" fmla="*/ 139 h 141"/>
                <a:gd name="T32" fmla="*/ 70 w 141"/>
                <a:gd name="T33" fmla="*/ 141 h 141"/>
                <a:gd name="T34" fmla="*/ 57 w 141"/>
                <a:gd name="T35" fmla="*/ 139 h 141"/>
                <a:gd name="T36" fmla="*/ 43 w 141"/>
                <a:gd name="T37" fmla="*/ 135 h 141"/>
                <a:gd name="T38" fmla="*/ 31 w 141"/>
                <a:gd name="T39" fmla="*/ 129 h 141"/>
                <a:gd name="T40" fmla="*/ 21 w 141"/>
                <a:gd name="T41" fmla="*/ 120 h 141"/>
                <a:gd name="T42" fmla="*/ 12 w 141"/>
                <a:gd name="T43" fmla="*/ 110 h 141"/>
                <a:gd name="T44" fmla="*/ 6 w 141"/>
                <a:gd name="T45" fmla="*/ 98 h 141"/>
                <a:gd name="T46" fmla="*/ 2 w 141"/>
                <a:gd name="T47" fmla="*/ 84 h 141"/>
                <a:gd name="T48" fmla="*/ 0 w 141"/>
                <a:gd name="T49" fmla="*/ 71 h 141"/>
                <a:gd name="T50" fmla="*/ 2 w 141"/>
                <a:gd name="T51" fmla="*/ 57 h 141"/>
                <a:gd name="T52" fmla="*/ 6 w 141"/>
                <a:gd name="T53" fmla="*/ 43 h 141"/>
                <a:gd name="T54" fmla="*/ 12 w 141"/>
                <a:gd name="T55" fmla="*/ 31 h 141"/>
                <a:gd name="T56" fmla="*/ 21 w 141"/>
                <a:gd name="T57" fmla="*/ 20 h 141"/>
                <a:gd name="T58" fmla="*/ 31 w 141"/>
                <a:gd name="T59" fmla="*/ 12 h 141"/>
                <a:gd name="T60" fmla="*/ 43 w 141"/>
                <a:gd name="T61" fmla="*/ 6 h 141"/>
                <a:gd name="T62" fmla="*/ 57 w 141"/>
                <a:gd name="T63" fmla="*/ 2 h 141"/>
                <a:gd name="T64" fmla="*/ 70 w 141"/>
                <a:gd name="T65" fmla="*/ 0 h 14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"/>
                <a:gd name="T100" fmla="*/ 0 h 141"/>
                <a:gd name="T101" fmla="*/ 141 w 141"/>
                <a:gd name="T102" fmla="*/ 141 h 14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" h="141">
                  <a:moveTo>
                    <a:pt x="70" y="0"/>
                  </a:moveTo>
                  <a:lnTo>
                    <a:pt x="84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1" y="20"/>
                  </a:lnTo>
                  <a:lnTo>
                    <a:pt x="129" y="31"/>
                  </a:lnTo>
                  <a:lnTo>
                    <a:pt x="135" y="43"/>
                  </a:lnTo>
                  <a:lnTo>
                    <a:pt x="139" y="57"/>
                  </a:lnTo>
                  <a:lnTo>
                    <a:pt x="141" y="71"/>
                  </a:lnTo>
                  <a:lnTo>
                    <a:pt x="139" y="84"/>
                  </a:lnTo>
                  <a:lnTo>
                    <a:pt x="135" y="98"/>
                  </a:lnTo>
                  <a:lnTo>
                    <a:pt x="129" y="110"/>
                  </a:lnTo>
                  <a:lnTo>
                    <a:pt x="121" y="120"/>
                  </a:lnTo>
                  <a:lnTo>
                    <a:pt x="110" y="129"/>
                  </a:lnTo>
                  <a:lnTo>
                    <a:pt x="98" y="135"/>
                  </a:lnTo>
                  <a:lnTo>
                    <a:pt x="84" y="139"/>
                  </a:lnTo>
                  <a:lnTo>
                    <a:pt x="70" y="141"/>
                  </a:lnTo>
                  <a:lnTo>
                    <a:pt x="57" y="139"/>
                  </a:lnTo>
                  <a:lnTo>
                    <a:pt x="43" y="135"/>
                  </a:lnTo>
                  <a:lnTo>
                    <a:pt x="31" y="129"/>
                  </a:lnTo>
                  <a:lnTo>
                    <a:pt x="21" y="120"/>
                  </a:lnTo>
                  <a:lnTo>
                    <a:pt x="12" y="110"/>
                  </a:lnTo>
                  <a:lnTo>
                    <a:pt x="6" y="98"/>
                  </a:lnTo>
                  <a:lnTo>
                    <a:pt x="2" y="84"/>
                  </a:lnTo>
                  <a:lnTo>
                    <a:pt x="0" y="71"/>
                  </a:lnTo>
                  <a:lnTo>
                    <a:pt x="2" y="57"/>
                  </a:lnTo>
                  <a:lnTo>
                    <a:pt x="6" y="43"/>
                  </a:lnTo>
                  <a:lnTo>
                    <a:pt x="12" y="31"/>
                  </a:lnTo>
                  <a:lnTo>
                    <a:pt x="21" y="20"/>
                  </a:lnTo>
                  <a:lnTo>
                    <a:pt x="31" y="12"/>
                  </a:lnTo>
                  <a:lnTo>
                    <a:pt x="43" y="6"/>
                  </a:lnTo>
                  <a:lnTo>
                    <a:pt x="57" y="2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147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8" name="Freeform 83"/>
            <p:cNvSpPr>
              <a:spLocks/>
            </p:cNvSpPr>
            <p:nvPr/>
          </p:nvSpPr>
          <p:spPr bwMode="auto">
            <a:xfrm>
              <a:off x="2694" y="1882"/>
              <a:ext cx="149" cy="137"/>
            </a:xfrm>
            <a:custGeom>
              <a:avLst/>
              <a:gdLst>
                <a:gd name="T0" fmla="*/ 68 w 137"/>
                <a:gd name="T1" fmla="*/ 0 h 137"/>
                <a:gd name="T2" fmla="*/ 82 w 137"/>
                <a:gd name="T3" fmla="*/ 2 h 137"/>
                <a:gd name="T4" fmla="*/ 94 w 137"/>
                <a:gd name="T5" fmla="*/ 6 h 137"/>
                <a:gd name="T6" fmla="*/ 106 w 137"/>
                <a:gd name="T7" fmla="*/ 12 h 137"/>
                <a:gd name="T8" fmla="*/ 117 w 137"/>
                <a:gd name="T9" fmla="*/ 20 h 137"/>
                <a:gd name="T10" fmla="*/ 125 w 137"/>
                <a:gd name="T11" fmla="*/ 29 h 137"/>
                <a:gd name="T12" fmla="*/ 131 w 137"/>
                <a:gd name="T13" fmla="*/ 41 h 137"/>
                <a:gd name="T14" fmla="*/ 135 w 137"/>
                <a:gd name="T15" fmla="*/ 55 h 137"/>
                <a:gd name="T16" fmla="*/ 137 w 137"/>
                <a:gd name="T17" fmla="*/ 69 h 137"/>
                <a:gd name="T18" fmla="*/ 135 w 137"/>
                <a:gd name="T19" fmla="*/ 82 h 137"/>
                <a:gd name="T20" fmla="*/ 131 w 137"/>
                <a:gd name="T21" fmla="*/ 94 h 137"/>
                <a:gd name="T22" fmla="*/ 125 w 137"/>
                <a:gd name="T23" fmla="*/ 106 h 137"/>
                <a:gd name="T24" fmla="*/ 117 w 137"/>
                <a:gd name="T25" fmla="*/ 118 h 137"/>
                <a:gd name="T26" fmla="*/ 106 w 137"/>
                <a:gd name="T27" fmla="*/ 125 h 137"/>
                <a:gd name="T28" fmla="*/ 94 w 137"/>
                <a:gd name="T29" fmla="*/ 131 h 137"/>
                <a:gd name="T30" fmla="*/ 82 w 137"/>
                <a:gd name="T31" fmla="*/ 135 h 137"/>
                <a:gd name="T32" fmla="*/ 68 w 137"/>
                <a:gd name="T33" fmla="*/ 137 h 137"/>
                <a:gd name="T34" fmla="*/ 55 w 137"/>
                <a:gd name="T35" fmla="*/ 135 h 137"/>
                <a:gd name="T36" fmla="*/ 43 w 137"/>
                <a:gd name="T37" fmla="*/ 131 h 137"/>
                <a:gd name="T38" fmla="*/ 31 w 137"/>
                <a:gd name="T39" fmla="*/ 125 h 137"/>
                <a:gd name="T40" fmla="*/ 19 w 137"/>
                <a:gd name="T41" fmla="*/ 118 h 137"/>
                <a:gd name="T42" fmla="*/ 12 w 137"/>
                <a:gd name="T43" fmla="*/ 106 h 137"/>
                <a:gd name="T44" fmla="*/ 6 w 137"/>
                <a:gd name="T45" fmla="*/ 94 h 137"/>
                <a:gd name="T46" fmla="*/ 2 w 137"/>
                <a:gd name="T47" fmla="*/ 82 h 137"/>
                <a:gd name="T48" fmla="*/ 0 w 137"/>
                <a:gd name="T49" fmla="*/ 69 h 137"/>
                <a:gd name="T50" fmla="*/ 2 w 137"/>
                <a:gd name="T51" fmla="*/ 55 h 137"/>
                <a:gd name="T52" fmla="*/ 6 w 137"/>
                <a:gd name="T53" fmla="*/ 41 h 137"/>
                <a:gd name="T54" fmla="*/ 12 w 137"/>
                <a:gd name="T55" fmla="*/ 29 h 137"/>
                <a:gd name="T56" fmla="*/ 19 w 137"/>
                <a:gd name="T57" fmla="*/ 20 h 137"/>
                <a:gd name="T58" fmla="*/ 31 w 137"/>
                <a:gd name="T59" fmla="*/ 12 h 137"/>
                <a:gd name="T60" fmla="*/ 43 w 137"/>
                <a:gd name="T61" fmla="*/ 6 h 137"/>
                <a:gd name="T62" fmla="*/ 55 w 137"/>
                <a:gd name="T63" fmla="*/ 2 h 137"/>
                <a:gd name="T64" fmla="*/ 68 w 137"/>
                <a:gd name="T65" fmla="*/ 0 h 1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37"/>
                <a:gd name="T101" fmla="*/ 137 w 137"/>
                <a:gd name="T102" fmla="*/ 137 h 1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37">
                  <a:moveTo>
                    <a:pt x="68" y="0"/>
                  </a:moveTo>
                  <a:lnTo>
                    <a:pt x="82" y="2"/>
                  </a:lnTo>
                  <a:lnTo>
                    <a:pt x="94" y="6"/>
                  </a:lnTo>
                  <a:lnTo>
                    <a:pt x="106" y="12"/>
                  </a:lnTo>
                  <a:lnTo>
                    <a:pt x="117" y="20"/>
                  </a:lnTo>
                  <a:lnTo>
                    <a:pt x="125" y="29"/>
                  </a:lnTo>
                  <a:lnTo>
                    <a:pt x="131" y="41"/>
                  </a:lnTo>
                  <a:lnTo>
                    <a:pt x="135" y="55"/>
                  </a:lnTo>
                  <a:lnTo>
                    <a:pt x="137" y="69"/>
                  </a:lnTo>
                  <a:lnTo>
                    <a:pt x="135" y="82"/>
                  </a:lnTo>
                  <a:lnTo>
                    <a:pt x="131" y="94"/>
                  </a:lnTo>
                  <a:lnTo>
                    <a:pt x="125" y="106"/>
                  </a:lnTo>
                  <a:lnTo>
                    <a:pt x="117" y="118"/>
                  </a:lnTo>
                  <a:lnTo>
                    <a:pt x="106" y="125"/>
                  </a:lnTo>
                  <a:lnTo>
                    <a:pt x="94" y="131"/>
                  </a:lnTo>
                  <a:lnTo>
                    <a:pt x="82" y="135"/>
                  </a:lnTo>
                  <a:lnTo>
                    <a:pt x="68" y="137"/>
                  </a:lnTo>
                  <a:lnTo>
                    <a:pt x="55" y="135"/>
                  </a:lnTo>
                  <a:lnTo>
                    <a:pt x="43" y="131"/>
                  </a:lnTo>
                  <a:lnTo>
                    <a:pt x="31" y="125"/>
                  </a:lnTo>
                  <a:lnTo>
                    <a:pt x="19" y="118"/>
                  </a:lnTo>
                  <a:lnTo>
                    <a:pt x="12" y="106"/>
                  </a:lnTo>
                  <a:lnTo>
                    <a:pt x="6" y="94"/>
                  </a:lnTo>
                  <a:lnTo>
                    <a:pt x="2" y="82"/>
                  </a:lnTo>
                  <a:lnTo>
                    <a:pt x="0" y="69"/>
                  </a:lnTo>
                  <a:lnTo>
                    <a:pt x="2" y="55"/>
                  </a:lnTo>
                  <a:lnTo>
                    <a:pt x="6" y="41"/>
                  </a:lnTo>
                  <a:lnTo>
                    <a:pt x="12" y="29"/>
                  </a:lnTo>
                  <a:lnTo>
                    <a:pt x="19" y="20"/>
                  </a:lnTo>
                  <a:lnTo>
                    <a:pt x="31" y="12"/>
                  </a:lnTo>
                  <a:lnTo>
                    <a:pt x="43" y="6"/>
                  </a:lnTo>
                  <a:lnTo>
                    <a:pt x="55" y="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1C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29" name="Freeform 84"/>
            <p:cNvSpPr>
              <a:spLocks/>
            </p:cNvSpPr>
            <p:nvPr/>
          </p:nvSpPr>
          <p:spPr bwMode="auto">
            <a:xfrm>
              <a:off x="2696" y="1884"/>
              <a:ext cx="145" cy="131"/>
            </a:xfrm>
            <a:custGeom>
              <a:avLst/>
              <a:gdLst>
                <a:gd name="T0" fmla="*/ 66 w 133"/>
                <a:gd name="T1" fmla="*/ 0 h 131"/>
                <a:gd name="T2" fmla="*/ 80 w 133"/>
                <a:gd name="T3" fmla="*/ 2 h 131"/>
                <a:gd name="T4" fmla="*/ 92 w 133"/>
                <a:gd name="T5" fmla="*/ 6 h 131"/>
                <a:gd name="T6" fmla="*/ 104 w 133"/>
                <a:gd name="T7" fmla="*/ 12 h 131"/>
                <a:gd name="T8" fmla="*/ 114 w 133"/>
                <a:gd name="T9" fmla="*/ 19 h 131"/>
                <a:gd name="T10" fmla="*/ 121 w 133"/>
                <a:gd name="T11" fmla="*/ 29 h 131"/>
                <a:gd name="T12" fmla="*/ 127 w 133"/>
                <a:gd name="T13" fmla="*/ 41 h 131"/>
                <a:gd name="T14" fmla="*/ 131 w 133"/>
                <a:gd name="T15" fmla="*/ 53 h 131"/>
                <a:gd name="T16" fmla="*/ 133 w 133"/>
                <a:gd name="T17" fmla="*/ 67 h 131"/>
                <a:gd name="T18" fmla="*/ 131 w 133"/>
                <a:gd name="T19" fmla="*/ 80 h 131"/>
                <a:gd name="T20" fmla="*/ 127 w 133"/>
                <a:gd name="T21" fmla="*/ 92 h 131"/>
                <a:gd name="T22" fmla="*/ 121 w 133"/>
                <a:gd name="T23" fmla="*/ 102 h 131"/>
                <a:gd name="T24" fmla="*/ 114 w 133"/>
                <a:gd name="T25" fmla="*/ 112 h 131"/>
                <a:gd name="T26" fmla="*/ 104 w 133"/>
                <a:gd name="T27" fmla="*/ 119 h 131"/>
                <a:gd name="T28" fmla="*/ 92 w 133"/>
                <a:gd name="T29" fmla="*/ 125 h 131"/>
                <a:gd name="T30" fmla="*/ 80 w 133"/>
                <a:gd name="T31" fmla="*/ 129 h 131"/>
                <a:gd name="T32" fmla="*/ 66 w 133"/>
                <a:gd name="T33" fmla="*/ 131 h 131"/>
                <a:gd name="T34" fmla="*/ 53 w 133"/>
                <a:gd name="T35" fmla="*/ 129 h 131"/>
                <a:gd name="T36" fmla="*/ 41 w 133"/>
                <a:gd name="T37" fmla="*/ 125 h 131"/>
                <a:gd name="T38" fmla="*/ 29 w 133"/>
                <a:gd name="T39" fmla="*/ 119 h 131"/>
                <a:gd name="T40" fmla="*/ 19 w 133"/>
                <a:gd name="T41" fmla="*/ 112 h 131"/>
                <a:gd name="T42" fmla="*/ 12 w 133"/>
                <a:gd name="T43" fmla="*/ 102 h 131"/>
                <a:gd name="T44" fmla="*/ 6 w 133"/>
                <a:gd name="T45" fmla="*/ 92 h 131"/>
                <a:gd name="T46" fmla="*/ 2 w 133"/>
                <a:gd name="T47" fmla="*/ 80 h 131"/>
                <a:gd name="T48" fmla="*/ 0 w 133"/>
                <a:gd name="T49" fmla="*/ 67 h 131"/>
                <a:gd name="T50" fmla="*/ 2 w 133"/>
                <a:gd name="T51" fmla="*/ 53 h 131"/>
                <a:gd name="T52" fmla="*/ 6 w 133"/>
                <a:gd name="T53" fmla="*/ 41 h 131"/>
                <a:gd name="T54" fmla="*/ 12 w 133"/>
                <a:gd name="T55" fmla="*/ 29 h 131"/>
                <a:gd name="T56" fmla="*/ 19 w 133"/>
                <a:gd name="T57" fmla="*/ 19 h 131"/>
                <a:gd name="T58" fmla="*/ 29 w 133"/>
                <a:gd name="T59" fmla="*/ 12 h 131"/>
                <a:gd name="T60" fmla="*/ 41 w 133"/>
                <a:gd name="T61" fmla="*/ 6 h 131"/>
                <a:gd name="T62" fmla="*/ 53 w 133"/>
                <a:gd name="T63" fmla="*/ 2 h 131"/>
                <a:gd name="T64" fmla="*/ 66 w 133"/>
                <a:gd name="T65" fmla="*/ 0 h 13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3"/>
                <a:gd name="T100" fmla="*/ 0 h 131"/>
                <a:gd name="T101" fmla="*/ 133 w 133"/>
                <a:gd name="T102" fmla="*/ 131 h 13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3" h="131">
                  <a:moveTo>
                    <a:pt x="66" y="0"/>
                  </a:moveTo>
                  <a:lnTo>
                    <a:pt x="80" y="2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4" y="19"/>
                  </a:lnTo>
                  <a:lnTo>
                    <a:pt x="121" y="29"/>
                  </a:lnTo>
                  <a:lnTo>
                    <a:pt x="127" y="41"/>
                  </a:lnTo>
                  <a:lnTo>
                    <a:pt x="131" y="53"/>
                  </a:lnTo>
                  <a:lnTo>
                    <a:pt x="133" y="67"/>
                  </a:lnTo>
                  <a:lnTo>
                    <a:pt x="131" y="80"/>
                  </a:lnTo>
                  <a:lnTo>
                    <a:pt x="127" y="92"/>
                  </a:lnTo>
                  <a:lnTo>
                    <a:pt x="121" y="102"/>
                  </a:lnTo>
                  <a:lnTo>
                    <a:pt x="114" y="112"/>
                  </a:lnTo>
                  <a:lnTo>
                    <a:pt x="104" y="119"/>
                  </a:lnTo>
                  <a:lnTo>
                    <a:pt x="92" y="125"/>
                  </a:lnTo>
                  <a:lnTo>
                    <a:pt x="80" y="129"/>
                  </a:lnTo>
                  <a:lnTo>
                    <a:pt x="66" y="131"/>
                  </a:lnTo>
                  <a:lnTo>
                    <a:pt x="53" y="129"/>
                  </a:lnTo>
                  <a:lnTo>
                    <a:pt x="41" y="125"/>
                  </a:lnTo>
                  <a:lnTo>
                    <a:pt x="29" y="119"/>
                  </a:lnTo>
                  <a:lnTo>
                    <a:pt x="19" y="112"/>
                  </a:lnTo>
                  <a:lnTo>
                    <a:pt x="12" y="102"/>
                  </a:lnTo>
                  <a:lnTo>
                    <a:pt x="6" y="92"/>
                  </a:lnTo>
                  <a:lnTo>
                    <a:pt x="2" y="80"/>
                  </a:lnTo>
                  <a:lnTo>
                    <a:pt x="0" y="67"/>
                  </a:lnTo>
                  <a:lnTo>
                    <a:pt x="2" y="53"/>
                  </a:lnTo>
                  <a:lnTo>
                    <a:pt x="6" y="41"/>
                  </a:lnTo>
                  <a:lnTo>
                    <a:pt x="12" y="29"/>
                  </a:lnTo>
                  <a:lnTo>
                    <a:pt x="19" y="19"/>
                  </a:lnTo>
                  <a:lnTo>
                    <a:pt x="29" y="12"/>
                  </a:lnTo>
                  <a:lnTo>
                    <a:pt x="41" y="6"/>
                  </a:lnTo>
                  <a:lnTo>
                    <a:pt x="53" y="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26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0" name="Freeform 85"/>
            <p:cNvSpPr>
              <a:spLocks/>
            </p:cNvSpPr>
            <p:nvPr/>
          </p:nvSpPr>
          <p:spPr bwMode="auto">
            <a:xfrm>
              <a:off x="2699" y="1886"/>
              <a:ext cx="139" cy="127"/>
            </a:xfrm>
            <a:custGeom>
              <a:avLst/>
              <a:gdLst>
                <a:gd name="T0" fmla="*/ 64 w 129"/>
                <a:gd name="T1" fmla="*/ 0 h 127"/>
                <a:gd name="T2" fmla="*/ 78 w 129"/>
                <a:gd name="T3" fmla="*/ 2 h 127"/>
                <a:gd name="T4" fmla="*/ 90 w 129"/>
                <a:gd name="T5" fmla="*/ 6 h 127"/>
                <a:gd name="T6" fmla="*/ 100 w 129"/>
                <a:gd name="T7" fmla="*/ 12 h 127"/>
                <a:gd name="T8" fmla="*/ 110 w 129"/>
                <a:gd name="T9" fmla="*/ 19 h 127"/>
                <a:gd name="T10" fmla="*/ 117 w 129"/>
                <a:gd name="T11" fmla="*/ 29 h 127"/>
                <a:gd name="T12" fmla="*/ 123 w 129"/>
                <a:gd name="T13" fmla="*/ 39 h 127"/>
                <a:gd name="T14" fmla="*/ 127 w 129"/>
                <a:gd name="T15" fmla="*/ 51 h 127"/>
                <a:gd name="T16" fmla="*/ 129 w 129"/>
                <a:gd name="T17" fmla="*/ 65 h 127"/>
                <a:gd name="T18" fmla="*/ 127 w 129"/>
                <a:gd name="T19" fmla="*/ 78 h 127"/>
                <a:gd name="T20" fmla="*/ 123 w 129"/>
                <a:gd name="T21" fmla="*/ 90 h 127"/>
                <a:gd name="T22" fmla="*/ 117 w 129"/>
                <a:gd name="T23" fmla="*/ 100 h 127"/>
                <a:gd name="T24" fmla="*/ 110 w 129"/>
                <a:gd name="T25" fmla="*/ 110 h 127"/>
                <a:gd name="T26" fmla="*/ 100 w 129"/>
                <a:gd name="T27" fmla="*/ 117 h 127"/>
                <a:gd name="T28" fmla="*/ 90 w 129"/>
                <a:gd name="T29" fmla="*/ 123 h 127"/>
                <a:gd name="T30" fmla="*/ 78 w 129"/>
                <a:gd name="T31" fmla="*/ 125 h 127"/>
                <a:gd name="T32" fmla="*/ 64 w 129"/>
                <a:gd name="T33" fmla="*/ 127 h 127"/>
                <a:gd name="T34" fmla="*/ 51 w 129"/>
                <a:gd name="T35" fmla="*/ 125 h 127"/>
                <a:gd name="T36" fmla="*/ 39 w 129"/>
                <a:gd name="T37" fmla="*/ 123 h 127"/>
                <a:gd name="T38" fmla="*/ 29 w 129"/>
                <a:gd name="T39" fmla="*/ 117 h 127"/>
                <a:gd name="T40" fmla="*/ 19 w 129"/>
                <a:gd name="T41" fmla="*/ 110 h 127"/>
                <a:gd name="T42" fmla="*/ 12 w 129"/>
                <a:gd name="T43" fmla="*/ 100 h 127"/>
                <a:gd name="T44" fmla="*/ 6 w 129"/>
                <a:gd name="T45" fmla="*/ 90 h 127"/>
                <a:gd name="T46" fmla="*/ 2 w 129"/>
                <a:gd name="T47" fmla="*/ 78 h 127"/>
                <a:gd name="T48" fmla="*/ 0 w 129"/>
                <a:gd name="T49" fmla="*/ 65 h 127"/>
                <a:gd name="T50" fmla="*/ 2 w 129"/>
                <a:gd name="T51" fmla="*/ 51 h 127"/>
                <a:gd name="T52" fmla="*/ 6 w 129"/>
                <a:gd name="T53" fmla="*/ 39 h 127"/>
                <a:gd name="T54" fmla="*/ 12 w 129"/>
                <a:gd name="T55" fmla="*/ 29 h 127"/>
                <a:gd name="T56" fmla="*/ 19 w 129"/>
                <a:gd name="T57" fmla="*/ 19 h 127"/>
                <a:gd name="T58" fmla="*/ 29 w 129"/>
                <a:gd name="T59" fmla="*/ 12 h 127"/>
                <a:gd name="T60" fmla="*/ 39 w 129"/>
                <a:gd name="T61" fmla="*/ 6 h 127"/>
                <a:gd name="T62" fmla="*/ 51 w 129"/>
                <a:gd name="T63" fmla="*/ 2 h 127"/>
                <a:gd name="T64" fmla="*/ 64 w 129"/>
                <a:gd name="T65" fmla="*/ 0 h 1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9"/>
                <a:gd name="T100" fmla="*/ 0 h 127"/>
                <a:gd name="T101" fmla="*/ 129 w 129"/>
                <a:gd name="T102" fmla="*/ 127 h 12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9" h="127">
                  <a:moveTo>
                    <a:pt x="64" y="0"/>
                  </a:moveTo>
                  <a:lnTo>
                    <a:pt x="78" y="2"/>
                  </a:lnTo>
                  <a:lnTo>
                    <a:pt x="90" y="6"/>
                  </a:lnTo>
                  <a:lnTo>
                    <a:pt x="100" y="12"/>
                  </a:lnTo>
                  <a:lnTo>
                    <a:pt x="110" y="19"/>
                  </a:lnTo>
                  <a:lnTo>
                    <a:pt x="117" y="29"/>
                  </a:lnTo>
                  <a:lnTo>
                    <a:pt x="123" y="39"/>
                  </a:lnTo>
                  <a:lnTo>
                    <a:pt x="127" y="51"/>
                  </a:lnTo>
                  <a:lnTo>
                    <a:pt x="129" y="65"/>
                  </a:lnTo>
                  <a:lnTo>
                    <a:pt x="127" y="78"/>
                  </a:lnTo>
                  <a:lnTo>
                    <a:pt x="123" y="90"/>
                  </a:lnTo>
                  <a:lnTo>
                    <a:pt x="117" y="100"/>
                  </a:lnTo>
                  <a:lnTo>
                    <a:pt x="110" y="110"/>
                  </a:lnTo>
                  <a:lnTo>
                    <a:pt x="100" y="117"/>
                  </a:lnTo>
                  <a:lnTo>
                    <a:pt x="90" y="123"/>
                  </a:lnTo>
                  <a:lnTo>
                    <a:pt x="78" y="125"/>
                  </a:lnTo>
                  <a:lnTo>
                    <a:pt x="64" y="127"/>
                  </a:lnTo>
                  <a:lnTo>
                    <a:pt x="51" y="125"/>
                  </a:lnTo>
                  <a:lnTo>
                    <a:pt x="39" y="123"/>
                  </a:lnTo>
                  <a:lnTo>
                    <a:pt x="29" y="117"/>
                  </a:lnTo>
                  <a:lnTo>
                    <a:pt x="19" y="110"/>
                  </a:lnTo>
                  <a:lnTo>
                    <a:pt x="12" y="100"/>
                  </a:lnTo>
                  <a:lnTo>
                    <a:pt x="6" y="90"/>
                  </a:lnTo>
                  <a:lnTo>
                    <a:pt x="2" y="78"/>
                  </a:lnTo>
                  <a:lnTo>
                    <a:pt x="0" y="65"/>
                  </a:lnTo>
                  <a:lnTo>
                    <a:pt x="2" y="51"/>
                  </a:lnTo>
                  <a:lnTo>
                    <a:pt x="6" y="39"/>
                  </a:lnTo>
                  <a:lnTo>
                    <a:pt x="12" y="29"/>
                  </a:lnTo>
                  <a:lnTo>
                    <a:pt x="19" y="19"/>
                  </a:lnTo>
                  <a:lnTo>
                    <a:pt x="29" y="12"/>
                  </a:lnTo>
                  <a:lnTo>
                    <a:pt x="39" y="6"/>
                  </a:lnTo>
                  <a:lnTo>
                    <a:pt x="51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30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1" name="Freeform 86"/>
            <p:cNvSpPr>
              <a:spLocks/>
            </p:cNvSpPr>
            <p:nvPr/>
          </p:nvSpPr>
          <p:spPr bwMode="auto">
            <a:xfrm>
              <a:off x="2701" y="1888"/>
              <a:ext cx="135" cy="123"/>
            </a:xfrm>
            <a:custGeom>
              <a:avLst/>
              <a:gdLst>
                <a:gd name="T0" fmla="*/ 62 w 125"/>
                <a:gd name="T1" fmla="*/ 0 h 123"/>
                <a:gd name="T2" fmla="*/ 74 w 125"/>
                <a:gd name="T3" fmla="*/ 2 h 123"/>
                <a:gd name="T4" fmla="*/ 86 w 125"/>
                <a:gd name="T5" fmla="*/ 4 h 123"/>
                <a:gd name="T6" fmla="*/ 98 w 125"/>
                <a:gd name="T7" fmla="*/ 10 h 123"/>
                <a:gd name="T8" fmla="*/ 106 w 125"/>
                <a:gd name="T9" fmla="*/ 17 h 123"/>
                <a:gd name="T10" fmla="*/ 113 w 125"/>
                <a:gd name="T11" fmla="*/ 27 h 123"/>
                <a:gd name="T12" fmla="*/ 119 w 125"/>
                <a:gd name="T13" fmla="*/ 37 h 123"/>
                <a:gd name="T14" fmla="*/ 123 w 125"/>
                <a:gd name="T15" fmla="*/ 49 h 123"/>
                <a:gd name="T16" fmla="*/ 125 w 125"/>
                <a:gd name="T17" fmla="*/ 63 h 123"/>
                <a:gd name="T18" fmla="*/ 123 w 125"/>
                <a:gd name="T19" fmla="*/ 74 h 123"/>
                <a:gd name="T20" fmla="*/ 119 w 125"/>
                <a:gd name="T21" fmla="*/ 86 h 123"/>
                <a:gd name="T22" fmla="*/ 113 w 125"/>
                <a:gd name="T23" fmla="*/ 96 h 123"/>
                <a:gd name="T24" fmla="*/ 106 w 125"/>
                <a:gd name="T25" fmla="*/ 106 h 123"/>
                <a:gd name="T26" fmla="*/ 98 w 125"/>
                <a:gd name="T27" fmla="*/ 114 h 123"/>
                <a:gd name="T28" fmla="*/ 86 w 125"/>
                <a:gd name="T29" fmla="*/ 119 h 123"/>
                <a:gd name="T30" fmla="*/ 74 w 125"/>
                <a:gd name="T31" fmla="*/ 121 h 123"/>
                <a:gd name="T32" fmla="*/ 62 w 125"/>
                <a:gd name="T33" fmla="*/ 123 h 123"/>
                <a:gd name="T34" fmla="*/ 51 w 125"/>
                <a:gd name="T35" fmla="*/ 121 h 123"/>
                <a:gd name="T36" fmla="*/ 39 w 125"/>
                <a:gd name="T37" fmla="*/ 119 h 123"/>
                <a:gd name="T38" fmla="*/ 27 w 125"/>
                <a:gd name="T39" fmla="*/ 114 h 123"/>
                <a:gd name="T40" fmla="*/ 19 w 125"/>
                <a:gd name="T41" fmla="*/ 106 h 123"/>
                <a:gd name="T42" fmla="*/ 11 w 125"/>
                <a:gd name="T43" fmla="*/ 96 h 123"/>
                <a:gd name="T44" fmla="*/ 6 w 125"/>
                <a:gd name="T45" fmla="*/ 86 h 123"/>
                <a:gd name="T46" fmla="*/ 2 w 125"/>
                <a:gd name="T47" fmla="*/ 74 h 123"/>
                <a:gd name="T48" fmla="*/ 0 w 125"/>
                <a:gd name="T49" fmla="*/ 63 h 123"/>
                <a:gd name="T50" fmla="*/ 2 w 125"/>
                <a:gd name="T51" fmla="*/ 49 h 123"/>
                <a:gd name="T52" fmla="*/ 6 w 125"/>
                <a:gd name="T53" fmla="*/ 37 h 123"/>
                <a:gd name="T54" fmla="*/ 11 w 125"/>
                <a:gd name="T55" fmla="*/ 27 h 123"/>
                <a:gd name="T56" fmla="*/ 19 w 125"/>
                <a:gd name="T57" fmla="*/ 17 h 123"/>
                <a:gd name="T58" fmla="*/ 27 w 125"/>
                <a:gd name="T59" fmla="*/ 10 h 123"/>
                <a:gd name="T60" fmla="*/ 39 w 125"/>
                <a:gd name="T61" fmla="*/ 4 h 123"/>
                <a:gd name="T62" fmla="*/ 51 w 125"/>
                <a:gd name="T63" fmla="*/ 2 h 123"/>
                <a:gd name="T64" fmla="*/ 62 w 125"/>
                <a:gd name="T65" fmla="*/ 0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5"/>
                <a:gd name="T100" fmla="*/ 0 h 123"/>
                <a:gd name="T101" fmla="*/ 125 w 125"/>
                <a:gd name="T102" fmla="*/ 123 h 1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5" h="123">
                  <a:moveTo>
                    <a:pt x="62" y="0"/>
                  </a:moveTo>
                  <a:lnTo>
                    <a:pt x="74" y="2"/>
                  </a:lnTo>
                  <a:lnTo>
                    <a:pt x="86" y="4"/>
                  </a:lnTo>
                  <a:lnTo>
                    <a:pt x="98" y="10"/>
                  </a:lnTo>
                  <a:lnTo>
                    <a:pt x="106" y="17"/>
                  </a:lnTo>
                  <a:lnTo>
                    <a:pt x="113" y="27"/>
                  </a:lnTo>
                  <a:lnTo>
                    <a:pt x="119" y="37"/>
                  </a:lnTo>
                  <a:lnTo>
                    <a:pt x="123" y="49"/>
                  </a:lnTo>
                  <a:lnTo>
                    <a:pt x="125" y="63"/>
                  </a:lnTo>
                  <a:lnTo>
                    <a:pt x="123" y="74"/>
                  </a:lnTo>
                  <a:lnTo>
                    <a:pt x="119" y="86"/>
                  </a:lnTo>
                  <a:lnTo>
                    <a:pt x="113" y="96"/>
                  </a:lnTo>
                  <a:lnTo>
                    <a:pt x="106" y="106"/>
                  </a:lnTo>
                  <a:lnTo>
                    <a:pt x="98" y="114"/>
                  </a:lnTo>
                  <a:lnTo>
                    <a:pt x="86" y="119"/>
                  </a:lnTo>
                  <a:lnTo>
                    <a:pt x="74" y="121"/>
                  </a:lnTo>
                  <a:lnTo>
                    <a:pt x="62" y="123"/>
                  </a:lnTo>
                  <a:lnTo>
                    <a:pt x="51" y="121"/>
                  </a:lnTo>
                  <a:lnTo>
                    <a:pt x="39" y="119"/>
                  </a:lnTo>
                  <a:lnTo>
                    <a:pt x="27" y="114"/>
                  </a:lnTo>
                  <a:lnTo>
                    <a:pt x="19" y="106"/>
                  </a:lnTo>
                  <a:lnTo>
                    <a:pt x="11" y="96"/>
                  </a:lnTo>
                  <a:lnTo>
                    <a:pt x="6" y="86"/>
                  </a:lnTo>
                  <a:lnTo>
                    <a:pt x="2" y="74"/>
                  </a:lnTo>
                  <a:lnTo>
                    <a:pt x="0" y="63"/>
                  </a:lnTo>
                  <a:lnTo>
                    <a:pt x="2" y="49"/>
                  </a:lnTo>
                  <a:lnTo>
                    <a:pt x="6" y="37"/>
                  </a:lnTo>
                  <a:lnTo>
                    <a:pt x="11" y="27"/>
                  </a:lnTo>
                  <a:lnTo>
                    <a:pt x="19" y="17"/>
                  </a:lnTo>
                  <a:lnTo>
                    <a:pt x="27" y="10"/>
                  </a:lnTo>
                  <a:lnTo>
                    <a:pt x="39" y="4"/>
                  </a:lnTo>
                  <a:lnTo>
                    <a:pt x="51" y="2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3A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2" name="Freeform 87"/>
            <p:cNvSpPr>
              <a:spLocks/>
            </p:cNvSpPr>
            <p:nvPr/>
          </p:nvSpPr>
          <p:spPr bwMode="auto">
            <a:xfrm>
              <a:off x="2703" y="1890"/>
              <a:ext cx="129" cy="119"/>
            </a:xfrm>
            <a:custGeom>
              <a:avLst/>
              <a:gdLst>
                <a:gd name="T0" fmla="*/ 60 w 119"/>
                <a:gd name="T1" fmla="*/ 0 h 119"/>
                <a:gd name="T2" fmla="*/ 72 w 119"/>
                <a:gd name="T3" fmla="*/ 2 h 119"/>
                <a:gd name="T4" fmla="*/ 84 w 119"/>
                <a:gd name="T5" fmla="*/ 4 h 119"/>
                <a:gd name="T6" fmla="*/ 94 w 119"/>
                <a:gd name="T7" fmla="*/ 10 h 119"/>
                <a:gd name="T8" fmla="*/ 102 w 119"/>
                <a:gd name="T9" fmla="*/ 17 h 119"/>
                <a:gd name="T10" fmla="*/ 109 w 119"/>
                <a:gd name="T11" fmla="*/ 27 h 119"/>
                <a:gd name="T12" fmla="*/ 115 w 119"/>
                <a:gd name="T13" fmla="*/ 37 h 119"/>
                <a:gd name="T14" fmla="*/ 117 w 119"/>
                <a:gd name="T15" fmla="*/ 49 h 119"/>
                <a:gd name="T16" fmla="*/ 119 w 119"/>
                <a:gd name="T17" fmla="*/ 61 h 119"/>
                <a:gd name="T18" fmla="*/ 117 w 119"/>
                <a:gd name="T19" fmla="*/ 72 h 119"/>
                <a:gd name="T20" fmla="*/ 115 w 119"/>
                <a:gd name="T21" fmla="*/ 84 h 119"/>
                <a:gd name="T22" fmla="*/ 109 w 119"/>
                <a:gd name="T23" fmla="*/ 94 h 119"/>
                <a:gd name="T24" fmla="*/ 102 w 119"/>
                <a:gd name="T25" fmla="*/ 102 h 119"/>
                <a:gd name="T26" fmla="*/ 94 w 119"/>
                <a:gd name="T27" fmla="*/ 110 h 119"/>
                <a:gd name="T28" fmla="*/ 84 w 119"/>
                <a:gd name="T29" fmla="*/ 115 h 119"/>
                <a:gd name="T30" fmla="*/ 72 w 119"/>
                <a:gd name="T31" fmla="*/ 117 h 119"/>
                <a:gd name="T32" fmla="*/ 60 w 119"/>
                <a:gd name="T33" fmla="*/ 119 h 119"/>
                <a:gd name="T34" fmla="*/ 49 w 119"/>
                <a:gd name="T35" fmla="*/ 117 h 119"/>
                <a:gd name="T36" fmla="*/ 37 w 119"/>
                <a:gd name="T37" fmla="*/ 115 h 119"/>
                <a:gd name="T38" fmla="*/ 27 w 119"/>
                <a:gd name="T39" fmla="*/ 110 h 119"/>
                <a:gd name="T40" fmla="*/ 17 w 119"/>
                <a:gd name="T41" fmla="*/ 102 h 119"/>
                <a:gd name="T42" fmla="*/ 9 w 119"/>
                <a:gd name="T43" fmla="*/ 94 h 119"/>
                <a:gd name="T44" fmla="*/ 4 w 119"/>
                <a:gd name="T45" fmla="*/ 84 h 119"/>
                <a:gd name="T46" fmla="*/ 2 w 119"/>
                <a:gd name="T47" fmla="*/ 72 h 119"/>
                <a:gd name="T48" fmla="*/ 0 w 119"/>
                <a:gd name="T49" fmla="*/ 61 h 119"/>
                <a:gd name="T50" fmla="*/ 2 w 119"/>
                <a:gd name="T51" fmla="*/ 49 h 119"/>
                <a:gd name="T52" fmla="*/ 4 w 119"/>
                <a:gd name="T53" fmla="*/ 37 h 119"/>
                <a:gd name="T54" fmla="*/ 9 w 119"/>
                <a:gd name="T55" fmla="*/ 27 h 119"/>
                <a:gd name="T56" fmla="*/ 17 w 119"/>
                <a:gd name="T57" fmla="*/ 17 h 119"/>
                <a:gd name="T58" fmla="*/ 27 w 119"/>
                <a:gd name="T59" fmla="*/ 10 h 119"/>
                <a:gd name="T60" fmla="*/ 37 w 119"/>
                <a:gd name="T61" fmla="*/ 4 h 119"/>
                <a:gd name="T62" fmla="*/ 49 w 119"/>
                <a:gd name="T63" fmla="*/ 2 h 119"/>
                <a:gd name="T64" fmla="*/ 60 w 119"/>
                <a:gd name="T65" fmla="*/ 0 h 1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9"/>
                <a:gd name="T100" fmla="*/ 0 h 119"/>
                <a:gd name="T101" fmla="*/ 119 w 119"/>
                <a:gd name="T102" fmla="*/ 119 h 11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9" h="119">
                  <a:moveTo>
                    <a:pt x="60" y="0"/>
                  </a:move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7"/>
                  </a:lnTo>
                  <a:lnTo>
                    <a:pt x="109" y="27"/>
                  </a:lnTo>
                  <a:lnTo>
                    <a:pt x="115" y="37"/>
                  </a:lnTo>
                  <a:lnTo>
                    <a:pt x="117" y="49"/>
                  </a:lnTo>
                  <a:lnTo>
                    <a:pt x="119" y="61"/>
                  </a:lnTo>
                  <a:lnTo>
                    <a:pt x="117" y="72"/>
                  </a:lnTo>
                  <a:lnTo>
                    <a:pt x="115" y="84"/>
                  </a:lnTo>
                  <a:lnTo>
                    <a:pt x="109" y="94"/>
                  </a:lnTo>
                  <a:lnTo>
                    <a:pt x="102" y="102"/>
                  </a:lnTo>
                  <a:lnTo>
                    <a:pt x="94" y="110"/>
                  </a:lnTo>
                  <a:lnTo>
                    <a:pt x="84" y="115"/>
                  </a:lnTo>
                  <a:lnTo>
                    <a:pt x="72" y="117"/>
                  </a:lnTo>
                  <a:lnTo>
                    <a:pt x="60" y="119"/>
                  </a:lnTo>
                  <a:lnTo>
                    <a:pt x="49" y="117"/>
                  </a:lnTo>
                  <a:lnTo>
                    <a:pt x="37" y="115"/>
                  </a:lnTo>
                  <a:lnTo>
                    <a:pt x="27" y="110"/>
                  </a:lnTo>
                  <a:lnTo>
                    <a:pt x="17" y="102"/>
                  </a:lnTo>
                  <a:lnTo>
                    <a:pt x="9" y="94"/>
                  </a:lnTo>
                  <a:lnTo>
                    <a:pt x="4" y="84"/>
                  </a:lnTo>
                  <a:lnTo>
                    <a:pt x="2" y="72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4" y="37"/>
                  </a:lnTo>
                  <a:lnTo>
                    <a:pt x="9" y="27"/>
                  </a:lnTo>
                  <a:lnTo>
                    <a:pt x="17" y="17"/>
                  </a:lnTo>
                  <a:lnTo>
                    <a:pt x="27" y="10"/>
                  </a:lnTo>
                  <a:lnTo>
                    <a:pt x="37" y="4"/>
                  </a:lnTo>
                  <a:lnTo>
                    <a:pt x="49" y="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44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3" name="Freeform 88"/>
            <p:cNvSpPr>
              <a:spLocks/>
            </p:cNvSpPr>
            <p:nvPr/>
          </p:nvSpPr>
          <p:spPr bwMode="auto">
            <a:xfrm>
              <a:off x="2707" y="1892"/>
              <a:ext cx="123" cy="115"/>
            </a:xfrm>
            <a:custGeom>
              <a:avLst/>
              <a:gdLst>
                <a:gd name="T0" fmla="*/ 56 w 113"/>
                <a:gd name="T1" fmla="*/ 0 h 115"/>
                <a:gd name="T2" fmla="*/ 78 w 113"/>
                <a:gd name="T3" fmla="*/ 4 h 115"/>
                <a:gd name="T4" fmla="*/ 98 w 113"/>
                <a:gd name="T5" fmla="*/ 17 h 115"/>
                <a:gd name="T6" fmla="*/ 109 w 113"/>
                <a:gd name="T7" fmla="*/ 37 h 115"/>
                <a:gd name="T8" fmla="*/ 113 w 113"/>
                <a:gd name="T9" fmla="*/ 59 h 115"/>
                <a:gd name="T10" fmla="*/ 109 w 113"/>
                <a:gd name="T11" fmla="*/ 80 h 115"/>
                <a:gd name="T12" fmla="*/ 98 w 113"/>
                <a:gd name="T13" fmla="*/ 98 h 115"/>
                <a:gd name="T14" fmla="*/ 78 w 113"/>
                <a:gd name="T15" fmla="*/ 111 h 115"/>
                <a:gd name="T16" fmla="*/ 56 w 113"/>
                <a:gd name="T17" fmla="*/ 115 h 115"/>
                <a:gd name="T18" fmla="*/ 35 w 113"/>
                <a:gd name="T19" fmla="*/ 111 h 115"/>
                <a:gd name="T20" fmla="*/ 17 w 113"/>
                <a:gd name="T21" fmla="*/ 98 h 115"/>
                <a:gd name="T22" fmla="*/ 4 w 113"/>
                <a:gd name="T23" fmla="*/ 80 h 115"/>
                <a:gd name="T24" fmla="*/ 0 w 113"/>
                <a:gd name="T25" fmla="*/ 59 h 115"/>
                <a:gd name="T26" fmla="*/ 4 w 113"/>
                <a:gd name="T27" fmla="*/ 37 h 115"/>
                <a:gd name="T28" fmla="*/ 17 w 113"/>
                <a:gd name="T29" fmla="*/ 17 h 115"/>
                <a:gd name="T30" fmla="*/ 35 w 113"/>
                <a:gd name="T31" fmla="*/ 4 h 115"/>
                <a:gd name="T32" fmla="*/ 56 w 113"/>
                <a:gd name="T33" fmla="*/ 0 h 1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15"/>
                <a:gd name="T53" fmla="*/ 113 w 113"/>
                <a:gd name="T54" fmla="*/ 115 h 1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15">
                  <a:moveTo>
                    <a:pt x="56" y="0"/>
                  </a:moveTo>
                  <a:lnTo>
                    <a:pt x="78" y="4"/>
                  </a:lnTo>
                  <a:lnTo>
                    <a:pt x="98" y="17"/>
                  </a:lnTo>
                  <a:lnTo>
                    <a:pt x="109" y="37"/>
                  </a:lnTo>
                  <a:lnTo>
                    <a:pt x="113" y="59"/>
                  </a:lnTo>
                  <a:lnTo>
                    <a:pt x="109" y="80"/>
                  </a:lnTo>
                  <a:lnTo>
                    <a:pt x="98" y="98"/>
                  </a:lnTo>
                  <a:lnTo>
                    <a:pt x="78" y="111"/>
                  </a:lnTo>
                  <a:lnTo>
                    <a:pt x="56" y="115"/>
                  </a:lnTo>
                  <a:lnTo>
                    <a:pt x="35" y="111"/>
                  </a:lnTo>
                  <a:lnTo>
                    <a:pt x="17" y="98"/>
                  </a:lnTo>
                  <a:lnTo>
                    <a:pt x="4" y="80"/>
                  </a:lnTo>
                  <a:lnTo>
                    <a:pt x="0" y="59"/>
                  </a:lnTo>
                  <a:lnTo>
                    <a:pt x="4" y="37"/>
                  </a:lnTo>
                  <a:lnTo>
                    <a:pt x="17" y="17"/>
                  </a:lnTo>
                  <a:lnTo>
                    <a:pt x="35" y="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4F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4" name="Freeform 89"/>
            <p:cNvSpPr>
              <a:spLocks/>
            </p:cNvSpPr>
            <p:nvPr/>
          </p:nvSpPr>
          <p:spPr bwMode="auto">
            <a:xfrm>
              <a:off x="2709" y="1894"/>
              <a:ext cx="119" cy="111"/>
            </a:xfrm>
            <a:custGeom>
              <a:avLst/>
              <a:gdLst>
                <a:gd name="T0" fmla="*/ 54 w 109"/>
                <a:gd name="T1" fmla="*/ 0 h 111"/>
                <a:gd name="T2" fmla="*/ 76 w 109"/>
                <a:gd name="T3" fmla="*/ 4 h 111"/>
                <a:gd name="T4" fmla="*/ 94 w 109"/>
                <a:gd name="T5" fmla="*/ 15 h 111"/>
                <a:gd name="T6" fmla="*/ 105 w 109"/>
                <a:gd name="T7" fmla="*/ 35 h 111"/>
                <a:gd name="T8" fmla="*/ 109 w 109"/>
                <a:gd name="T9" fmla="*/ 57 h 111"/>
                <a:gd name="T10" fmla="*/ 105 w 109"/>
                <a:gd name="T11" fmla="*/ 78 h 111"/>
                <a:gd name="T12" fmla="*/ 94 w 109"/>
                <a:gd name="T13" fmla="*/ 96 h 111"/>
                <a:gd name="T14" fmla="*/ 76 w 109"/>
                <a:gd name="T15" fmla="*/ 108 h 111"/>
                <a:gd name="T16" fmla="*/ 54 w 109"/>
                <a:gd name="T17" fmla="*/ 111 h 111"/>
                <a:gd name="T18" fmla="*/ 33 w 109"/>
                <a:gd name="T19" fmla="*/ 108 h 111"/>
                <a:gd name="T20" fmla="*/ 15 w 109"/>
                <a:gd name="T21" fmla="*/ 96 h 111"/>
                <a:gd name="T22" fmla="*/ 3 w 109"/>
                <a:gd name="T23" fmla="*/ 78 h 111"/>
                <a:gd name="T24" fmla="*/ 0 w 109"/>
                <a:gd name="T25" fmla="*/ 57 h 111"/>
                <a:gd name="T26" fmla="*/ 3 w 109"/>
                <a:gd name="T27" fmla="*/ 35 h 111"/>
                <a:gd name="T28" fmla="*/ 15 w 109"/>
                <a:gd name="T29" fmla="*/ 15 h 111"/>
                <a:gd name="T30" fmla="*/ 33 w 109"/>
                <a:gd name="T31" fmla="*/ 4 h 111"/>
                <a:gd name="T32" fmla="*/ 54 w 109"/>
                <a:gd name="T33" fmla="*/ 0 h 1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"/>
                <a:gd name="T52" fmla="*/ 0 h 111"/>
                <a:gd name="T53" fmla="*/ 109 w 109"/>
                <a:gd name="T54" fmla="*/ 111 h 11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" h="111">
                  <a:moveTo>
                    <a:pt x="54" y="0"/>
                  </a:moveTo>
                  <a:lnTo>
                    <a:pt x="76" y="4"/>
                  </a:lnTo>
                  <a:lnTo>
                    <a:pt x="94" y="15"/>
                  </a:lnTo>
                  <a:lnTo>
                    <a:pt x="105" y="35"/>
                  </a:lnTo>
                  <a:lnTo>
                    <a:pt x="109" y="57"/>
                  </a:lnTo>
                  <a:lnTo>
                    <a:pt x="105" y="78"/>
                  </a:lnTo>
                  <a:lnTo>
                    <a:pt x="94" y="96"/>
                  </a:lnTo>
                  <a:lnTo>
                    <a:pt x="76" y="108"/>
                  </a:lnTo>
                  <a:lnTo>
                    <a:pt x="54" y="111"/>
                  </a:lnTo>
                  <a:lnTo>
                    <a:pt x="33" y="108"/>
                  </a:lnTo>
                  <a:lnTo>
                    <a:pt x="15" y="96"/>
                  </a:lnTo>
                  <a:lnTo>
                    <a:pt x="3" y="78"/>
                  </a:lnTo>
                  <a:lnTo>
                    <a:pt x="0" y="57"/>
                  </a:lnTo>
                  <a:lnTo>
                    <a:pt x="3" y="35"/>
                  </a:lnTo>
                  <a:lnTo>
                    <a:pt x="15" y="15"/>
                  </a:lnTo>
                  <a:lnTo>
                    <a:pt x="33" y="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59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5" name="Freeform 90"/>
            <p:cNvSpPr>
              <a:spLocks/>
            </p:cNvSpPr>
            <p:nvPr/>
          </p:nvSpPr>
          <p:spPr bwMode="auto">
            <a:xfrm>
              <a:off x="2712" y="1898"/>
              <a:ext cx="113" cy="105"/>
            </a:xfrm>
            <a:custGeom>
              <a:avLst/>
              <a:gdLst>
                <a:gd name="T0" fmla="*/ 52 w 105"/>
                <a:gd name="T1" fmla="*/ 0 h 105"/>
                <a:gd name="T2" fmla="*/ 74 w 105"/>
                <a:gd name="T3" fmla="*/ 4 h 105"/>
                <a:gd name="T4" fmla="*/ 90 w 105"/>
                <a:gd name="T5" fmla="*/ 15 h 105"/>
                <a:gd name="T6" fmla="*/ 101 w 105"/>
                <a:gd name="T7" fmla="*/ 31 h 105"/>
                <a:gd name="T8" fmla="*/ 105 w 105"/>
                <a:gd name="T9" fmla="*/ 53 h 105"/>
                <a:gd name="T10" fmla="*/ 101 w 105"/>
                <a:gd name="T11" fmla="*/ 74 h 105"/>
                <a:gd name="T12" fmla="*/ 90 w 105"/>
                <a:gd name="T13" fmla="*/ 90 h 105"/>
                <a:gd name="T14" fmla="*/ 74 w 105"/>
                <a:gd name="T15" fmla="*/ 102 h 105"/>
                <a:gd name="T16" fmla="*/ 52 w 105"/>
                <a:gd name="T17" fmla="*/ 105 h 105"/>
                <a:gd name="T18" fmla="*/ 31 w 105"/>
                <a:gd name="T19" fmla="*/ 102 h 105"/>
                <a:gd name="T20" fmla="*/ 15 w 105"/>
                <a:gd name="T21" fmla="*/ 90 h 105"/>
                <a:gd name="T22" fmla="*/ 3 w 105"/>
                <a:gd name="T23" fmla="*/ 74 h 105"/>
                <a:gd name="T24" fmla="*/ 0 w 105"/>
                <a:gd name="T25" fmla="*/ 53 h 105"/>
                <a:gd name="T26" fmla="*/ 3 w 105"/>
                <a:gd name="T27" fmla="*/ 31 h 105"/>
                <a:gd name="T28" fmla="*/ 15 w 105"/>
                <a:gd name="T29" fmla="*/ 15 h 105"/>
                <a:gd name="T30" fmla="*/ 31 w 105"/>
                <a:gd name="T31" fmla="*/ 4 h 105"/>
                <a:gd name="T32" fmla="*/ 52 w 105"/>
                <a:gd name="T33" fmla="*/ 0 h 1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5"/>
                <a:gd name="T52" fmla="*/ 0 h 105"/>
                <a:gd name="T53" fmla="*/ 105 w 105"/>
                <a:gd name="T54" fmla="*/ 105 h 10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5" h="105">
                  <a:moveTo>
                    <a:pt x="52" y="0"/>
                  </a:moveTo>
                  <a:lnTo>
                    <a:pt x="74" y="4"/>
                  </a:lnTo>
                  <a:lnTo>
                    <a:pt x="90" y="15"/>
                  </a:lnTo>
                  <a:lnTo>
                    <a:pt x="101" y="31"/>
                  </a:lnTo>
                  <a:lnTo>
                    <a:pt x="105" y="53"/>
                  </a:lnTo>
                  <a:lnTo>
                    <a:pt x="101" y="74"/>
                  </a:lnTo>
                  <a:lnTo>
                    <a:pt x="90" y="90"/>
                  </a:lnTo>
                  <a:lnTo>
                    <a:pt x="74" y="102"/>
                  </a:lnTo>
                  <a:lnTo>
                    <a:pt x="52" y="105"/>
                  </a:lnTo>
                  <a:lnTo>
                    <a:pt x="31" y="102"/>
                  </a:lnTo>
                  <a:lnTo>
                    <a:pt x="15" y="90"/>
                  </a:lnTo>
                  <a:lnTo>
                    <a:pt x="3" y="74"/>
                  </a:lnTo>
                  <a:lnTo>
                    <a:pt x="0" y="53"/>
                  </a:lnTo>
                  <a:lnTo>
                    <a:pt x="3" y="31"/>
                  </a:lnTo>
                  <a:lnTo>
                    <a:pt x="15" y="15"/>
                  </a:lnTo>
                  <a:lnTo>
                    <a:pt x="31" y="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60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6" name="Freeform 91"/>
            <p:cNvSpPr>
              <a:spLocks/>
            </p:cNvSpPr>
            <p:nvPr/>
          </p:nvSpPr>
          <p:spPr bwMode="auto">
            <a:xfrm>
              <a:off x="2713" y="1900"/>
              <a:ext cx="110" cy="102"/>
            </a:xfrm>
            <a:custGeom>
              <a:avLst/>
              <a:gdLst>
                <a:gd name="T0" fmla="*/ 51 w 102"/>
                <a:gd name="T1" fmla="*/ 0 h 102"/>
                <a:gd name="T2" fmla="*/ 71 w 102"/>
                <a:gd name="T3" fmla="*/ 3 h 102"/>
                <a:gd name="T4" fmla="*/ 87 w 102"/>
                <a:gd name="T5" fmla="*/ 13 h 102"/>
                <a:gd name="T6" fmla="*/ 99 w 102"/>
                <a:gd name="T7" fmla="*/ 31 h 102"/>
                <a:gd name="T8" fmla="*/ 102 w 102"/>
                <a:gd name="T9" fmla="*/ 51 h 102"/>
                <a:gd name="T10" fmla="*/ 99 w 102"/>
                <a:gd name="T11" fmla="*/ 70 h 102"/>
                <a:gd name="T12" fmla="*/ 87 w 102"/>
                <a:gd name="T13" fmla="*/ 86 h 102"/>
                <a:gd name="T14" fmla="*/ 71 w 102"/>
                <a:gd name="T15" fmla="*/ 98 h 102"/>
                <a:gd name="T16" fmla="*/ 51 w 102"/>
                <a:gd name="T17" fmla="*/ 102 h 102"/>
                <a:gd name="T18" fmla="*/ 32 w 102"/>
                <a:gd name="T19" fmla="*/ 98 h 102"/>
                <a:gd name="T20" fmla="*/ 16 w 102"/>
                <a:gd name="T21" fmla="*/ 86 h 102"/>
                <a:gd name="T22" fmla="*/ 4 w 102"/>
                <a:gd name="T23" fmla="*/ 70 h 102"/>
                <a:gd name="T24" fmla="*/ 0 w 102"/>
                <a:gd name="T25" fmla="*/ 51 h 102"/>
                <a:gd name="T26" fmla="*/ 4 w 102"/>
                <a:gd name="T27" fmla="*/ 31 h 102"/>
                <a:gd name="T28" fmla="*/ 16 w 102"/>
                <a:gd name="T29" fmla="*/ 13 h 102"/>
                <a:gd name="T30" fmla="*/ 32 w 102"/>
                <a:gd name="T31" fmla="*/ 3 h 102"/>
                <a:gd name="T32" fmla="*/ 51 w 102"/>
                <a:gd name="T33" fmla="*/ 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2"/>
                <a:gd name="T52" fmla="*/ 0 h 102"/>
                <a:gd name="T53" fmla="*/ 102 w 102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2" h="102">
                  <a:moveTo>
                    <a:pt x="51" y="0"/>
                  </a:moveTo>
                  <a:lnTo>
                    <a:pt x="71" y="3"/>
                  </a:lnTo>
                  <a:lnTo>
                    <a:pt x="87" y="13"/>
                  </a:lnTo>
                  <a:lnTo>
                    <a:pt x="99" y="31"/>
                  </a:lnTo>
                  <a:lnTo>
                    <a:pt x="102" y="51"/>
                  </a:lnTo>
                  <a:lnTo>
                    <a:pt x="99" y="70"/>
                  </a:lnTo>
                  <a:lnTo>
                    <a:pt x="87" y="86"/>
                  </a:lnTo>
                  <a:lnTo>
                    <a:pt x="71" y="98"/>
                  </a:lnTo>
                  <a:lnTo>
                    <a:pt x="51" y="102"/>
                  </a:lnTo>
                  <a:lnTo>
                    <a:pt x="32" y="98"/>
                  </a:lnTo>
                  <a:lnTo>
                    <a:pt x="16" y="86"/>
                  </a:lnTo>
                  <a:lnTo>
                    <a:pt x="4" y="70"/>
                  </a:lnTo>
                  <a:lnTo>
                    <a:pt x="0" y="51"/>
                  </a:lnTo>
                  <a:lnTo>
                    <a:pt x="4" y="31"/>
                  </a:lnTo>
                  <a:lnTo>
                    <a:pt x="16" y="13"/>
                  </a:lnTo>
                  <a:lnTo>
                    <a:pt x="32" y="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6B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7" name="Freeform 92"/>
            <p:cNvSpPr>
              <a:spLocks/>
            </p:cNvSpPr>
            <p:nvPr/>
          </p:nvSpPr>
          <p:spPr bwMode="auto">
            <a:xfrm>
              <a:off x="2715" y="1902"/>
              <a:ext cx="106" cy="98"/>
            </a:xfrm>
            <a:custGeom>
              <a:avLst/>
              <a:gdLst>
                <a:gd name="T0" fmla="*/ 49 w 98"/>
                <a:gd name="T1" fmla="*/ 0 h 98"/>
                <a:gd name="T2" fmla="*/ 69 w 98"/>
                <a:gd name="T3" fmla="*/ 3 h 98"/>
                <a:gd name="T4" fmla="*/ 85 w 98"/>
                <a:gd name="T5" fmla="*/ 13 h 98"/>
                <a:gd name="T6" fmla="*/ 95 w 98"/>
                <a:gd name="T7" fmla="*/ 29 h 98"/>
                <a:gd name="T8" fmla="*/ 98 w 98"/>
                <a:gd name="T9" fmla="*/ 49 h 98"/>
                <a:gd name="T10" fmla="*/ 95 w 98"/>
                <a:gd name="T11" fmla="*/ 68 h 98"/>
                <a:gd name="T12" fmla="*/ 85 w 98"/>
                <a:gd name="T13" fmla="*/ 84 h 98"/>
                <a:gd name="T14" fmla="*/ 69 w 98"/>
                <a:gd name="T15" fmla="*/ 94 h 98"/>
                <a:gd name="T16" fmla="*/ 49 w 98"/>
                <a:gd name="T17" fmla="*/ 98 h 98"/>
                <a:gd name="T18" fmla="*/ 30 w 98"/>
                <a:gd name="T19" fmla="*/ 94 h 98"/>
                <a:gd name="T20" fmla="*/ 14 w 98"/>
                <a:gd name="T21" fmla="*/ 84 h 98"/>
                <a:gd name="T22" fmla="*/ 4 w 98"/>
                <a:gd name="T23" fmla="*/ 68 h 98"/>
                <a:gd name="T24" fmla="*/ 0 w 98"/>
                <a:gd name="T25" fmla="*/ 49 h 98"/>
                <a:gd name="T26" fmla="*/ 4 w 98"/>
                <a:gd name="T27" fmla="*/ 29 h 98"/>
                <a:gd name="T28" fmla="*/ 14 w 98"/>
                <a:gd name="T29" fmla="*/ 13 h 98"/>
                <a:gd name="T30" fmla="*/ 30 w 98"/>
                <a:gd name="T31" fmla="*/ 3 h 98"/>
                <a:gd name="T32" fmla="*/ 49 w 98"/>
                <a:gd name="T33" fmla="*/ 0 h 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98"/>
                <a:gd name="T53" fmla="*/ 98 w 98"/>
                <a:gd name="T54" fmla="*/ 98 h 9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98">
                  <a:moveTo>
                    <a:pt x="49" y="0"/>
                  </a:moveTo>
                  <a:lnTo>
                    <a:pt x="69" y="3"/>
                  </a:lnTo>
                  <a:lnTo>
                    <a:pt x="85" y="13"/>
                  </a:lnTo>
                  <a:lnTo>
                    <a:pt x="95" y="29"/>
                  </a:lnTo>
                  <a:lnTo>
                    <a:pt x="98" y="49"/>
                  </a:lnTo>
                  <a:lnTo>
                    <a:pt x="95" y="68"/>
                  </a:lnTo>
                  <a:lnTo>
                    <a:pt x="85" y="84"/>
                  </a:lnTo>
                  <a:lnTo>
                    <a:pt x="69" y="94"/>
                  </a:lnTo>
                  <a:lnTo>
                    <a:pt x="49" y="98"/>
                  </a:lnTo>
                  <a:lnTo>
                    <a:pt x="30" y="94"/>
                  </a:lnTo>
                  <a:lnTo>
                    <a:pt x="14" y="84"/>
                  </a:lnTo>
                  <a:lnTo>
                    <a:pt x="4" y="68"/>
                  </a:lnTo>
                  <a:lnTo>
                    <a:pt x="0" y="49"/>
                  </a:lnTo>
                  <a:lnTo>
                    <a:pt x="4" y="29"/>
                  </a:lnTo>
                  <a:lnTo>
                    <a:pt x="14" y="13"/>
                  </a:lnTo>
                  <a:lnTo>
                    <a:pt x="30" y="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75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8" name="Freeform 93"/>
            <p:cNvSpPr>
              <a:spLocks/>
            </p:cNvSpPr>
            <p:nvPr/>
          </p:nvSpPr>
          <p:spPr bwMode="auto">
            <a:xfrm>
              <a:off x="2717" y="1903"/>
              <a:ext cx="103" cy="95"/>
            </a:xfrm>
            <a:custGeom>
              <a:avLst/>
              <a:gdLst>
                <a:gd name="T0" fmla="*/ 47 w 95"/>
                <a:gd name="T1" fmla="*/ 0 h 95"/>
                <a:gd name="T2" fmla="*/ 65 w 95"/>
                <a:gd name="T3" fmla="*/ 4 h 95"/>
                <a:gd name="T4" fmla="*/ 81 w 95"/>
                <a:gd name="T5" fmla="*/ 14 h 95"/>
                <a:gd name="T6" fmla="*/ 91 w 95"/>
                <a:gd name="T7" fmla="*/ 30 h 95"/>
                <a:gd name="T8" fmla="*/ 95 w 95"/>
                <a:gd name="T9" fmla="*/ 48 h 95"/>
                <a:gd name="T10" fmla="*/ 91 w 95"/>
                <a:gd name="T11" fmla="*/ 65 h 95"/>
                <a:gd name="T12" fmla="*/ 81 w 95"/>
                <a:gd name="T13" fmla="*/ 81 h 95"/>
                <a:gd name="T14" fmla="*/ 65 w 95"/>
                <a:gd name="T15" fmla="*/ 91 h 95"/>
                <a:gd name="T16" fmla="*/ 47 w 95"/>
                <a:gd name="T17" fmla="*/ 95 h 95"/>
                <a:gd name="T18" fmla="*/ 30 w 95"/>
                <a:gd name="T19" fmla="*/ 91 h 95"/>
                <a:gd name="T20" fmla="*/ 14 w 95"/>
                <a:gd name="T21" fmla="*/ 81 h 95"/>
                <a:gd name="T22" fmla="*/ 4 w 95"/>
                <a:gd name="T23" fmla="*/ 65 h 95"/>
                <a:gd name="T24" fmla="*/ 0 w 95"/>
                <a:gd name="T25" fmla="*/ 48 h 95"/>
                <a:gd name="T26" fmla="*/ 4 w 95"/>
                <a:gd name="T27" fmla="*/ 30 h 95"/>
                <a:gd name="T28" fmla="*/ 14 w 95"/>
                <a:gd name="T29" fmla="*/ 14 h 95"/>
                <a:gd name="T30" fmla="*/ 30 w 95"/>
                <a:gd name="T31" fmla="*/ 4 h 95"/>
                <a:gd name="T32" fmla="*/ 47 w 95"/>
                <a:gd name="T33" fmla="*/ 0 h 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5"/>
                <a:gd name="T52" fmla="*/ 0 h 95"/>
                <a:gd name="T53" fmla="*/ 95 w 95"/>
                <a:gd name="T54" fmla="*/ 95 h 9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5" h="95">
                  <a:moveTo>
                    <a:pt x="47" y="0"/>
                  </a:moveTo>
                  <a:lnTo>
                    <a:pt x="65" y="4"/>
                  </a:lnTo>
                  <a:lnTo>
                    <a:pt x="81" y="14"/>
                  </a:lnTo>
                  <a:lnTo>
                    <a:pt x="91" y="30"/>
                  </a:lnTo>
                  <a:lnTo>
                    <a:pt x="95" y="48"/>
                  </a:lnTo>
                  <a:lnTo>
                    <a:pt x="91" y="65"/>
                  </a:lnTo>
                  <a:lnTo>
                    <a:pt x="81" y="81"/>
                  </a:lnTo>
                  <a:lnTo>
                    <a:pt x="65" y="91"/>
                  </a:lnTo>
                  <a:lnTo>
                    <a:pt x="47" y="95"/>
                  </a:lnTo>
                  <a:lnTo>
                    <a:pt x="30" y="91"/>
                  </a:lnTo>
                  <a:lnTo>
                    <a:pt x="14" y="81"/>
                  </a:lnTo>
                  <a:lnTo>
                    <a:pt x="4" y="65"/>
                  </a:lnTo>
                  <a:lnTo>
                    <a:pt x="0" y="48"/>
                  </a:lnTo>
                  <a:lnTo>
                    <a:pt x="4" y="30"/>
                  </a:lnTo>
                  <a:lnTo>
                    <a:pt x="14" y="14"/>
                  </a:lnTo>
                  <a:lnTo>
                    <a:pt x="30" y="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7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39" name="Freeform 94"/>
            <p:cNvSpPr>
              <a:spLocks/>
            </p:cNvSpPr>
            <p:nvPr/>
          </p:nvSpPr>
          <p:spPr bwMode="auto">
            <a:xfrm>
              <a:off x="2719" y="1905"/>
              <a:ext cx="99" cy="91"/>
            </a:xfrm>
            <a:custGeom>
              <a:avLst/>
              <a:gdLst>
                <a:gd name="T0" fmla="*/ 45 w 91"/>
                <a:gd name="T1" fmla="*/ 0 h 91"/>
                <a:gd name="T2" fmla="*/ 63 w 91"/>
                <a:gd name="T3" fmla="*/ 4 h 91"/>
                <a:gd name="T4" fmla="*/ 77 w 91"/>
                <a:gd name="T5" fmla="*/ 14 h 91"/>
                <a:gd name="T6" fmla="*/ 87 w 91"/>
                <a:gd name="T7" fmla="*/ 28 h 91"/>
                <a:gd name="T8" fmla="*/ 91 w 91"/>
                <a:gd name="T9" fmla="*/ 46 h 91"/>
                <a:gd name="T10" fmla="*/ 87 w 91"/>
                <a:gd name="T11" fmla="*/ 63 h 91"/>
                <a:gd name="T12" fmla="*/ 77 w 91"/>
                <a:gd name="T13" fmla="*/ 77 h 91"/>
                <a:gd name="T14" fmla="*/ 63 w 91"/>
                <a:gd name="T15" fmla="*/ 87 h 91"/>
                <a:gd name="T16" fmla="*/ 45 w 91"/>
                <a:gd name="T17" fmla="*/ 91 h 91"/>
                <a:gd name="T18" fmla="*/ 28 w 91"/>
                <a:gd name="T19" fmla="*/ 87 h 91"/>
                <a:gd name="T20" fmla="*/ 14 w 91"/>
                <a:gd name="T21" fmla="*/ 77 h 91"/>
                <a:gd name="T22" fmla="*/ 4 w 91"/>
                <a:gd name="T23" fmla="*/ 63 h 91"/>
                <a:gd name="T24" fmla="*/ 0 w 91"/>
                <a:gd name="T25" fmla="*/ 46 h 91"/>
                <a:gd name="T26" fmla="*/ 4 w 91"/>
                <a:gd name="T27" fmla="*/ 28 h 91"/>
                <a:gd name="T28" fmla="*/ 14 w 91"/>
                <a:gd name="T29" fmla="*/ 14 h 91"/>
                <a:gd name="T30" fmla="*/ 28 w 91"/>
                <a:gd name="T31" fmla="*/ 4 h 91"/>
                <a:gd name="T32" fmla="*/ 45 w 91"/>
                <a:gd name="T33" fmla="*/ 0 h 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91"/>
                <a:gd name="T53" fmla="*/ 91 w 91"/>
                <a:gd name="T54" fmla="*/ 91 h 9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91">
                  <a:moveTo>
                    <a:pt x="45" y="0"/>
                  </a:moveTo>
                  <a:lnTo>
                    <a:pt x="63" y="4"/>
                  </a:lnTo>
                  <a:lnTo>
                    <a:pt x="77" y="14"/>
                  </a:lnTo>
                  <a:lnTo>
                    <a:pt x="87" y="28"/>
                  </a:lnTo>
                  <a:lnTo>
                    <a:pt x="91" y="46"/>
                  </a:lnTo>
                  <a:lnTo>
                    <a:pt x="87" y="63"/>
                  </a:lnTo>
                  <a:lnTo>
                    <a:pt x="77" y="77"/>
                  </a:lnTo>
                  <a:lnTo>
                    <a:pt x="63" y="87"/>
                  </a:lnTo>
                  <a:lnTo>
                    <a:pt x="45" y="91"/>
                  </a:lnTo>
                  <a:lnTo>
                    <a:pt x="28" y="87"/>
                  </a:lnTo>
                  <a:lnTo>
                    <a:pt x="14" y="77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4" y="14"/>
                  </a:lnTo>
                  <a:lnTo>
                    <a:pt x="28" y="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89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0" name="Freeform 95"/>
            <p:cNvSpPr>
              <a:spLocks/>
            </p:cNvSpPr>
            <p:nvPr/>
          </p:nvSpPr>
          <p:spPr bwMode="auto">
            <a:xfrm>
              <a:off x="2721" y="1907"/>
              <a:ext cx="95" cy="87"/>
            </a:xfrm>
            <a:custGeom>
              <a:avLst/>
              <a:gdLst>
                <a:gd name="T0" fmla="*/ 43 w 87"/>
                <a:gd name="T1" fmla="*/ 0 h 87"/>
                <a:gd name="T2" fmla="*/ 61 w 87"/>
                <a:gd name="T3" fmla="*/ 4 h 87"/>
                <a:gd name="T4" fmla="*/ 75 w 87"/>
                <a:gd name="T5" fmla="*/ 12 h 87"/>
                <a:gd name="T6" fmla="*/ 83 w 87"/>
                <a:gd name="T7" fmla="*/ 26 h 87"/>
                <a:gd name="T8" fmla="*/ 87 w 87"/>
                <a:gd name="T9" fmla="*/ 44 h 87"/>
                <a:gd name="T10" fmla="*/ 83 w 87"/>
                <a:gd name="T11" fmla="*/ 59 h 87"/>
                <a:gd name="T12" fmla="*/ 75 w 87"/>
                <a:gd name="T13" fmla="*/ 73 h 87"/>
                <a:gd name="T14" fmla="*/ 61 w 87"/>
                <a:gd name="T15" fmla="*/ 83 h 87"/>
                <a:gd name="T16" fmla="*/ 43 w 87"/>
                <a:gd name="T17" fmla="*/ 87 h 87"/>
                <a:gd name="T18" fmla="*/ 28 w 87"/>
                <a:gd name="T19" fmla="*/ 83 h 87"/>
                <a:gd name="T20" fmla="*/ 14 w 87"/>
                <a:gd name="T21" fmla="*/ 73 h 87"/>
                <a:gd name="T22" fmla="*/ 4 w 87"/>
                <a:gd name="T23" fmla="*/ 59 h 87"/>
                <a:gd name="T24" fmla="*/ 0 w 87"/>
                <a:gd name="T25" fmla="*/ 44 h 87"/>
                <a:gd name="T26" fmla="*/ 4 w 87"/>
                <a:gd name="T27" fmla="*/ 26 h 87"/>
                <a:gd name="T28" fmla="*/ 14 w 87"/>
                <a:gd name="T29" fmla="*/ 12 h 87"/>
                <a:gd name="T30" fmla="*/ 28 w 87"/>
                <a:gd name="T31" fmla="*/ 4 h 87"/>
                <a:gd name="T32" fmla="*/ 43 w 87"/>
                <a:gd name="T33" fmla="*/ 0 h 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7"/>
                <a:gd name="T52" fmla="*/ 0 h 87"/>
                <a:gd name="T53" fmla="*/ 87 w 87"/>
                <a:gd name="T54" fmla="*/ 87 h 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7" h="87">
                  <a:moveTo>
                    <a:pt x="43" y="0"/>
                  </a:moveTo>
                  <a:lnTo>
                    <a:pt x="61" y="4"/>
                  </a:lnTo>
                  <a:lnTo>
                    <a:pt x="75" y="12"/>
                  </a:lnTo>
                  <a:lnTo>
                    <a:pt x="83" y="26"/>
                  </a:lnTo>
                  <a:lnTo>
                    <a:pt x="87" y="44"/>
                  </a:lnTo>
                  <a:lnTo>
                    <a:pt x="83" y="59"/>
                  </a:lnTo>
                  <a:lnTo>
                    <a:pt x="75" y="73"/>
                  </a:lnTo>
                  <a:lnTo>
                    <a:pt x="61" y="83"/>
                  </a:lnTo>
                  <a:lnTo>
                    <a:pt x="43" y="87"/>
                  </a:lnTo>
                  <a:lnTo>
                    <a:pt x="28" y="83"/>
                  </a:lnTo>
                  <a:lnTo>
                    <a:pt x="14" y="73"/>
                  </a:lnTo>
                  <a:lnTo>
                    <a:pt x="4" y="59"/>
                  </a:lnTo>
                  <a:lnTo>
                    <a:pt x="0" y="44"/>
                  </a:lnTo>
                  <a:lnTo>
                    <a:pt x="4" y="26"/>
                  </a:lnTo>
                  <a:lnTo>
                    <a:pt x="14" y="12"/>
                  </a:lnTo>
                  <a:lnTo>
                    <a:pt x="28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93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1" name="Freeform 96"/>
            <p:cNvSpPr>
              <a:spLocks/>
            </p:cNvSpPr>
            <p:nvPr/>
          </p:nvSpPr>
          <p:spPr bwMode="auto">
            <a:xfrm>
              <a:off x="2724" y="1909"/>
              <a:ext cx="89" cy="81"/>
            </a:xfrm>
            <a:custGeom>
              <a:avLst/>
              <a:gdLst>
                <a:gd name="T0" fmla="*/ 41 w 83"/>
                <a:gd name="T1" fmla="*/ 0 h 81"/>
                <a:gd name="T2" fmla="*/ 57 w 83"/>
                <a:gd name="T3" fmla="*/ 4 h 81"/>
                <a:gd name="T4" fmla="*/ 71 w 83"/>
                <a:gd name="T5" fmla="*/ 12 h 81"/>
                <a:gd name="T6" fmla="*/ 79 w 83"/>
                <a:gd name="T7" fmla="*/ 26 h 81"/>
                <a:gd name="T8" fmla="*/ 83 w 83"/>
                <a:gd name="T9" fmla="*/ 42 h 81"/>
                <a:gd name="T10" fmla="*/ 79 w 83"/>
                <a:gd name="T11" fmla="*/ 57 h 81"/>
                <a:gd name="T12" fmla="*/ 71 w 83"/>
                <a:gd name="T13" fmla="*/ 69 h 81"/>
                <a:gd name="T14" fmla="*/ 57 w 83"/>
                <a:gd name="T15" fmla="*/ 77 h 81"/>
                <a:gd name="T16" fmla="*/ 41 w 83"/>
                <a:gd name="T17" fmla="*/ 81 h 81"/>
                <a:gd name="T18" fmla="*/ 26 w 83"/>
                <a:gd name="T19" fmla="*/ 77 h 81"/>
                <a:gd name="T20" fmla="*/ 12 w 83"/>
                <a:gd name="T21" fmla="*/ 69 h 81"/>
                <a:gd name="T22" fmla="*/ 4 w 83"/>
                <a:gd name="T23" fmla="*/ 57 h 81"/>
                <a:gd name="T24" fmla="*/ 0 w 83"/>
                <a:gd name="T25" fmla="*/ 42 h 81"/>
                <a:gd name="T26" fmla="*/ 4 w 83"/>
                <a:gd name="T27" fmla="*/ 26 h 81"/>
                <a:gd name="T28" fmla="*/ 12 w 83"/>
                <a:gd name="T29" fmla="*/ 12 h 81"/>
                <a:gd name="T30" fmla="*/ 26 w 83"/>
                <a:gd name="T31" fmla="*/ 4 h 81"/>
                <a:gd name="T32" fmla="*/ 41 w 83"/>
                <a:gd name="T33" fmla="*/ 0 h 8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81"/>
                <a:gd name="T53" fmla="*/ 83 w 83"/>
                <a:gd name="T54" fmla="*/ 81 h 8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81">
                  <a:moveTo>
                    <a:pt x="41" y="0"/>
                  </a:moveTo>
                  <a:lnTo>
                    <a:pt x="57" y="4"/>
                  </a:lnTo>
                  <a:lnTo>
                    <a:pt x="71" y="12"/>
                  </a:lnTo>
                  <a:lnTo>
                    <a:pt x="79" y="26"/>
                  </a:lnTo>
                  <a:lnTo>
                    <a:pt x="83" y="42"/>
                  </a:lnTo>
                  <a:lnTo>
                    <a:pt x="79" y="57"/>
                  </a:lnTo>
                  <a:lnTo>
                    <a:pt x="71" y="69"/>
                  </a:lnTo>
                  <a:lnTo>
                    <a:pt x="57" y="77"/>
                  </a:lnTo>
                  <a:lnTo>
                    <a:pt x="41" y="81"/>
                  </a:lnTo>
                  <a:lnTo>
                    <a:pt x="26" y="77"/>
                  </a:lnTo>
                  <a:lnTo>
                    <a:pt x="12" y="69"/>
                  </a:lnTo>
                  <a:lnTo>
                    <a:pt x="4" y="57"/>
                  </a:lnTo>
                  <a:lnTo>
                    <a:pt x="0" y="42"/>
                  </a:lnTo>
                  <a:lnTo>
                    <a:pt x="4" y="26"/>
                  </a:lnTo>
                  <a:lnTo>
                    <a:pt x="12" y="12"/>
                  </a:lnTo>
                  <a:lnTo>
                    <a:pt x="26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9EC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2" name="Freeform 97"/>
            <p:cNvSpPr>
              <a:spLocks/>
            </p:cNvSpPr>
            <p:nvPr/>
          </p:nvSpPr>
          <p:spPr bwMode="auto">
            <a:xfrm>
              <a:off x="2728" y="1911"/>
              <a:ext cx="81" cy="77"/>
            </a:xfrm>
            <a:custGeom>
              <a:avLst/>
              <a:gdLst>
                <a:gd name="T0" fmla="*/ 37 w 75"/>
                <a:gd name="T1" fmla="*/ 0 h 77"/>
                <a:gd name="T2" fmla="*/ 53 w 75"/>
                <a:gd name="T3" fmla="*/ 4 h 77"/>
                <a:gd name="T4" fmla="*/ 65 w 75"/>
                <a:gd name="T5" fmla="*/ 12 h 77"/>
                <a:gd name="T6" fmla="*/ 73 w 75"/>
                <a:gd name="T7" fmla="*/ 24 h 77"/>
                <a:gd name="T8" fmla="*/ 75 w 75"/>
                <a:gd name="T9" fmla="*/ 40 h 77"/>
                <a:gd name="T10" fmla="*/ 73 w 75"/>
                <a:gd name="T11" fmla="*/ 55 h 77"/>
                <a:gd name="T12" fmla="*/ 65 w 75"/>
                <a:gd name="T13" fmla="*/ 67 h 77"/>
                <a:gd name="T14" fmla="*/ 53 w 75"/>
                <a:gd name="T15" fmla="*/ 75 h 77"/>
                <a:gd name="T16" fmla="*/ 37 w 75"/>
                <a:gd name="T17" fmla="*/ 77 h 77"/>
                <a:gd name="T18" fmla="*/ 22 w 75"/>
                <a:gd name="T19" fmla="*/ 75 h 77"/>
                <a:gd name="T20" fmla="*/ 10 w 75"/>
                <a:gd name="T21" fmla="*/ 67 h 77"/>
                <a:gd name="T22" fmla="*/ 2 w 75"/>
                <a:gd name="T23" fmla="*/ 55 h 77"/>
                <a:gd name="T24" fmla="*/ 0 w 75"/>
                <a:gd name="T25" fmla="*/ 40 h 77"/>
                <a:gd name="T26" fmla="*/ 2 w 75"/>
                <a:gd name="T27" fmla="*/ 24 h 77"/>
                <a:gd name="T28" fmla="*/ 10 w 75"/>
                <a:gd name="T29" fmla="*/ 12 h 77"/>
                <a:gd name="T30" fmla="*/ 22 w 75"/>
                <a:gd name="T31" fmla="*/ 4 h 77"/>
                <a:gd name="T32" fmla="*/ 37 w 75"/>
                <a:gd name="T33" fmla="*/ 0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5"/>
                <a:gd name="T52" fmla="*/ 0 h 77"/>
                <a:gd name="T53" fmla="*/ 75 w 75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5" h="77">
                  <a:moveTo>
                    <a:pt x="37" y="0"/>
                  </a:moveTo>
                  <a:lnTo>
                    <a:pt x="53" y="4"/>
                  </a:lnTo>
                  <a:lnTo>
                    <a:pt x="65" y="12"/>
                  </a:lnTo>
                  <a:lnTo>
                    <a:pt x="73" y="24"/>
                  </a:lnTo>
                  <a:lnTo>
                    <a:pt x="75" y="40"/>
                  </a:lnTo>
                  <a:lnTo>
                    <a:pt x="73" y="55"/>
                  </a:lnTo>
                  <a:lnTo>
                    <a:pt x="65" y="67"/>
                  </a:lnTo>
                  <a:lnTo>
                    <a:pt x="53" y="75"/>
                  </a:lnTo>
                  <a:lnTo>
                    <a:pt x="37" y="77"/>
                  </a:lnTo>
                  <a:lnTo>
                    <a:pt x="22" y="75"/>
                  </a:lnTo>
                  <a:lnTo>
                    <a:pt x="10" y="67"/>
                  </a:lnTo>
                  <a:lnTo>
                    <a:pt x="2" y="55"/>
                  </a:lnTo>
                  <a:lnTo>
                    <a:pt x="0" y="40"/>
                  </a:lnTo>
                  <a:lnTo>
                    <a:pt x="2" y="24"/>
                  </a:lnTo>
                  <a:lnTo>
                    <a:pt x="10" y="12"/>
                  </a:lnTo>
                  <a:lnTo>
                    <a:pt x="22" y="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A5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3" name="Freeform 98"/>
            <p:cNvSpPr>
              <a:spLocks/>
            </p:cNvSpPr>
            <p:nvPr/>
          </p:nvSpPr>
          <p:spPr bwMode="auto">
            <a:xfrm>
              <a:off x="2730" y="1915"/>
              <a:ext cx="77" cy="71"/>
            </a:xfrm>
            <a:custGeom>
              <a:avLst/>
              <a:gdLst>
                <a:gd name="T0" fmla="*/ 35 w 71"/>
                <a:gd name="T1" fmla="*/ 0 h 71"/>
                <a:gd name="T2" fmla="*/ 49 w 71"/>
                <a:gd name="T3" fmla="*/ 2 h 71"/>
                <a:gd name="T4" fmla="*/ 61 w 71"/>
                <a:gd name="T5" fmla="*/ 10 h 71"/>
                <a:gd name="T6" fmla="*/ 69 w 71"/>
                <a:gd name="T7" fmla="*/ 22 h 71"/>
                <a:gd name="T8" fmla="*/ 71 w 71"/>
                <a:gd name="T9" fmla="*/ 36 h 71"/>
                <a:gd name="T10" fmla="*/ 69 w 71"/>
                <a:gd name="T11" fmla="*/ 49 h 71"/>
                <a:gd name="T12" fmla="*/ 61 w 71"/>
                <a:gd name="T13" fmla="*/ 61 h 71"/>
                <a:gd name="T14" fmla="*/ 49 w 71"/>
                <a:gd name="T15" fmla="*/ 69 h 71"/>
                <a:gd name="T16" fmla="*/ 35 w 71"/>
                <a:gd name="T17" fmla="*/ 71 h 71"/>
                <a:gd name="T18" fmla="*/ 22 w 71"/>
                <a:gd name="T19" fmla="*/ 69 h 71"/>
                <a:gd name="T20" fmla="*/ 10 w 71"/>
                <a:gd name="T21" fmla="*/ 61 h 71"/>
                <a:gd name="T22" fmla="*/ 2 w 71"/>
                <a:gd name="T23" fmla="*/ 49 h 71"/>
                <a:gd name="T24" fmla="*/ 0 w 71"/>
                <a:gd name="T25" fmla="*/ 36 h 71"/>
                <a:gd name="T26" fmla="*/ 2 w 71"/>
                <a:gd name="T27" fmla="*/ 22 h 71"/>
                <a:gd name="T28" fmla="*/ 10 w 71"/>
                <a:gd name="T29" fmla="*/ 10 h 71"/>
                <a:gd name="T30" fmla="*/ 22 w 71"/>
                <a:gd name="T31" fmla="*/ 2 h 71"/>
                <a:gd name="T32" fmla="*/ 35 w 71"/>
                <a:gd name="T33" fmla="*/ 0 h 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71"/>
                <a:gd name="T53" fmla="*/ 71 w 71"/>
                <a:gd name="T54" fmla="*/ 71 h 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71">
                  <a:moveTo>
                    <a:pt x="35" y="0"/>
                  </a:moveTo>
                  <a:lnTo>
                    <a:pt x="49" y="2"/>
                  </a:lnTo>
                  <a:lnTo>
                    <a:pt x="61" y="10"/>
                  </a:lnTo>
                  <a:lnTo>
                    <a:pt x="69" y="22"/>
                  </a:lnTo>
                  <a:lnTo>
                    <a:pt x="71" y="36"/>
                  </a:lnTo>
                  <a:lnTo>
                    <a:pt x="69" y="49"/>
                  </a:lnTo>
                  <a:lnTo>
                    <a:pt x="61" y="61"/>
                  </a:lnTo>
                  <a:lnTo>
                    <a:pt x="49" y="69"/>
                  </a:lnTo>
                  <a:lnTo>
                    <a:pt x="35" y="71"/>
                  </a:lnTo>
                  <a:lnTo>
                    <a:pt x="22" y="69"/>
                  </a:lnTo>
                  <a:lnTo>
                    <a:pt x="10" y="61"/>
                  </a:lnTo>
                  <a:lnTo>
                    <a:pt x="2" y="49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10" y="10"/>
                  </a:lnTo>
                  <a:lnTo>
                    <a:pt x="22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AF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4" name="Freeform 99"/>
            <p:cNvSpPr>
              <a:spLocks/>
            </p:cNvSpPr>
            <p:nvPr/>
          </p:nvSpPr>
          <p:spPr bwMode="auto">
            <a:xfrm>
              <a:off x="2732" y="1917"/>
              <a:ext cx="73" cy="67"/>
            </a:xfrm>
            <a:custGeom>
              <a:avLst/>
              <a:gdLst>
                <a:gd name="T0" fmla="*/ 33 w 67"/>
                <a:gd name="T1" fmla="*/ 0 h 67"/>
                <a:gd name="T2" fmla="*/ 47 w 67"/>
                <a:gd name="T3" fmla="*/ 2 h 67"/>
                <a:gd name="T4" fmla="*/ 57 w 67"/>
                <a:gd name="T5" fmla="*/ 10 h 67"/>
                <a:gd name="T6" fmla="*/ 65 w 67"/>
                <a:gd name="T7" fmla="*/ 20 h 67"/>
                <a:gd name="T8" fmla="*/ 67 w 67"/>
                <a:gd name="T9" fmla="*/ 34 h 67"/>
                <a:gd name="T10" fmla="*/ 65 w 67"/>
                <a:gd name="T11" fmla="*/ 45 h 67"/>
                <a:gd name="T12" fmla="*/ 57 w 67"/>
                <a:gd name="T13" fmla="*/ 57 h 67"/>
                <a:gd name="T14" fmla="*/ 47 w 67"/>
                <a:gd name="T15" fmla="*/ 65 h 67"/>
                <a:gd name="T16" fmla="*/ 33 w 67"/>
                <a:gd name="T17" fmla="*/ 67 h 67"/>
                <a:gd name="T18" fmla="*/ 20 w 67"/>
                <a:gd name="T19" fmla="*/ 65 h 67"/>
                <a:gd name="T20" fmla="*/ 10 w 67"/>
                <a:gd name="T21" fmla="*/ 57 h 67"/>
                <a:gd name="T22" fmla="*/ 2 w 67"/>
                <a:gd name="T23" fmla="*/ 45 h 67"/>
                <a:gd name="T24" fmla="*/ 0 w 67"/>
                <a:gd name="T25" fmla="*/ 34 h 67"/>
                <a:gd name="T26" fmla="*/ 2 w 67"/>
                <a:gd name="T27" fmla="*/ 20 h 67"/>
                <a:gd name="T28" fmla="*/ 10 w 67"/>
                <a:gd name="T29" fmla="*/ 10 h 67"/>
                <a:gd name="T30" fmla="*/ 20 w 67"/>
                <a:gd name="T31" fmla="*/ 2 h 67"/>
                <a:gd name="T32" fmla="*/ 33 w 67"/>
                <a:gd name="T33" fmla="*/ 0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"/>
                <a:gd name="T52" fmla="*/ 0 h 67"/>
                <a:gd name="T53" fmla="*/ 67 w 67"/>
                <a:gd name="T54" fmla="*/ 67 h 6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" h="67">
                  <a:moveTo>
                    <a:pt x="33" y="0"/>
                  </a:moveTo>
                  <a:lnTo>
                    <a:pt x="47" y="2"/>
                  </a:lnTo>
                  <a:lnTo>
                    <a:pt x="57" y="10"/>
                  </a:lnTo>
                  <a:lnTo>
                    <a:pt x="65" y="20"/>
                  </a:lnTo>
                  <a:lnTo>
                    <a:pt x="67" y="34"/>
                  </a:lnTo>
                  <a:lnTo>
                    <a:pt x="65" y="45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33" y="67"/>
                  </a:lnTo>
                  <a:lnTo>
                    <a:pt x="20" y="65"/>
                  </a:lnTo>
                  <a:lnTo>
                    <a:pt x="10" y="57"/>
                  </a:lnTo>
                  <a:lnTo>
                    <a:pt x="2" y="45"/>
                  </a:lnTo>
                  <a:lnTo>
                    <a:pt x="0" y="34"/>
                  </a:lnTo>
                  <a:lnTo>
                    <a:pt x="2" y="20"/>
                  </a:lnTo>
                  <a:lnTo>
                    <a:pt x="10" y="10"/>
                  </a:lnTo>
                  <a:lnTo>
                    <a:pt x="20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BA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5" name="Freeform 100"/>
            <p:cNvSpPr>
              <a:spLocks/>
            </p:cNvSpPr>
            <p:nvPr/>
          </p:nvSpPr>
          <p:spPr bwMode="auto">
            <a:xfrm>
              <a:off x="2734" y="1919"/>
              <a:ext cx="69" cy="63"/>
            </a:xfrm>
            <a:custGeom>
              <a:avLst/>
              <a:gdLst>
                <a:gd name="T0" fmla="*/ 31 w 63"/>
                <a:gd name="T1" fmla="*/ 0 h 63"/>
                <a:gd name="T2" fmla="*/ 43 w 63"/>
                <a:gd name="T3" fmla="*/ 2 h 63"/>
                <a:gd name="T4" fmla="*/ 53 w 63"/>
                <a:gd name="T5" fmla="*/ 10 h 63"/>
                <a:gd name="T6" fmla="*/ 61 w 63"/>
                <a:gd name="T7" fmla="*/ 20 h 63"/>
                <a:gd name="T8" fmla="*/ 63 w 63"/>
                <a:gd name="T9" fmla="*/ 32 h 63"/>
                <a:gd name="T10" fmla="*/ 61 w 63"/>
                <a:gd name="T11" fmla="*/ 43 h 63"/>
                <a:gd name="T12" fmla="*/ 53 w 63"/>
                <a:gd name="T13" fmla="*/ 53 h 63"/>
                <a:gd name="T14" fmla="*/ 43 w 63"/>
                <a:gd name="T15" fmla="*/ 61 h 63"/>
                <a:gd name="T16" fmla="*/ 31 w 63"/>
                <a:gd name="T17" fmla="*/ 63 h 63"/>
                <a:gd name="T18" fmla="*/ 20 w 63"/>
                <a:gd name="T19" fmla="*/ 61 h 63"/>
                <a:gd name="T20" fmla="*/ 10 w 63"/>
                <a:gd name="T21" fmla="*/ 53 h 63"/>
                <a:gd name="T22" fmla="*/ 2 w 63"/>
                <a:gd name="T23" fmla="*/ 43 h 63"/>
                <a:gd name="T24" fmla="*/ 0 w 63"/>
                <a:gd name="T25" fmla="*/ 32 h 63"/>
                <a:gd name="T26" fmla="*/ 2 w 63"/>
                <a:gd name="T27" fmla="*/ 20 h 63"/>
                <a:gd name="T28" fmla="*/ 10 w 63"/>
                <a:gd name="T29" fmla="*/ 10 h 63"/>
                <a:gd name="T30" fmla="*/ 20 w 63"/>
                <a:gd name="T31" fmla="*/ 2 h 63"/>
                <a:gd name="T32" fmla="*/ 31 w 63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63"/>
                <a:gd name="T53" fmla="*/ 63 w 63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63">
                  <a:moveTo>
                    <a:pt x="31" y="0"/>
                  </a:moveTo>
                  <a:lnTo>
                    <a:pt x="43" y="2"/>
                  </a:lnTo>
                  <a:lnTo>
                    <a:pt x="53" y="10"/>
                  </a:lnTo>
                  <a:lnTo>
                    <a:pt x="61" y="20"/>
                  </a:lnTo>
                  <a:lnTo>
                    <a:pt x="63" y="32"/>
                  </a:lnTo>
                  <a:lnTo>
                    <a:pt x="61" y="43"/>
                  </a:lnTo>
                  <a:lnTo>
                    <a:pt x="53" y="53"/>
                  </a:lnTo>
                  <a:lnTo>
                    <a:pt x="43" y="61"/>
                  </a:lnTo>
                  <a:lnTo>
                    <a:pt x="31" y="63"/>
                  </a:lnTo>
                  <a:lnTo>
                    <a:pt x="20" y="61"/>
                  </a:lnTo>
                  <a:lnTo>
                    <a:pt x="10" y="53"/>
                  </a:lnTo>
                  <a:lnTo>
                    <a:pt x="2" y="43"/>
                  </a:lnTo>
                  <a:lnTo>
                    <a:pt x="0" y="32"/>
                  </a:lnTo>
                  <a:lnTo>
                    <a:pt x="2" y="20"/>
                  </a:lnTo>
                  <a:lnTo>
                    <a:pt x="10" y="10"/>
                  </a:lnTo>
                  <a:lnTo>
                    <a:pt x="20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C4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6" name="Freeform 101"/>
            <p:cNvSpPr>
              <a:spLocks/>
            </p:cNvSpPr>
            <p:nvPr/>
          </p:nvSpPr>
          <p:spPr bwMode="auto">
            <a:xfrm>
              <a:off x="2737" y="1921"/>
              <a:ext cx="63" cy="59"/>
            </a:xfrm>
            <a:custGeom>
              <a:avLst/>
              <a:gdLst>
                <a:gd name="T0" fmla="*/ 29 w 59"/>
                <a:gd name="T1" fmla="*/ 0 h 59"/>
                <a:gd name="T2" fmla="*/ 41 w 59"/>
                <a:gd name="T3" fmla="*/ 2 h 59"/>
                <a:gd name="T4" fmla="*/ 51 w 59"/>
                <a:gd name="T5" fmla="*/ 8 h 59"/>
                <a:gd name="T6" fmla="*/ 57 w 59"/>
                <a:gd name="T7" fmla="*/ 18 h 59"/>
                <a:gd name="T8" fmla="*/ 59 w 59"/>
                <a:gd name="T9" fmla="*/ 30 h 59"/>
                <a:gd name="T10" fmla="*/ 57 w 59"/>
                <a:gd name="T11" fmla="*/ 41 h 59"/>
                <a:gd name="T12" fmla="*/ 51 w 59"/>
                <a:gd name="T13" fmla="*/ 49 h 59"/>
                <a:gd name="T14" fmla="*/ 41 w 59"/>
                <a:gd name="T15" fmla="*/ 57 h 59"/>
                <a:gd name="T16" fmla="*/ 29 w 59"/>
                <a:gd name="T17" fmla="*/ 59 h 59"/>
                <a:gd name="T18" fmla="*/ 18 w 59"/>
                <a:gd name="T19" fmla="*/ 57 h 59"/>
                <a:gd name="T20" fmla="*/ 10 w 59"/>
                <a:gd name="T21" fmla="*/ 49 h 59"/>
                <a:gd name="T22" fmla="*/ 2 w 59"/>
                <a:gd name="T23" fmla="*/ 41 h 59"/>
                <a:gd name="T24" fmla="*/ 0 w 59"/>
                <a:gd name="T25" fmla="*/ 30 h 59"/>
                <a:gd name="T26" fmla="*/ 2 w 59"/>
                <a:gd name="T27" fmla="*/ 18 h 59"/>
                <a:gd name="T28" fmla="*/ 10 w 59"/>
                <a:gd name="T29" fmla="*/ 8 h 59"/>
                <a:gd name="T30" fmla="*/ 18 w 59"/>
                <a:gd name="T31" fmla="*/ 2 h 59"/>
                <a:gd name="T32" fmla="*/ 29 w 59"/>
                <a:gd name="T33" fmla="*/ 0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9"/>
                <a:gd name="T52" fmla="*/ 0 h 59"/>
                <a:gd name="T53" fmla="*/ 59 w 59"/>
                <a:gd name="T54" fmla="*/ 59 h 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9" h="59">
                  <a:moveTo>
                    <a:pt x="29" y="0"/>
                  </a:moveTo>
                  <a:lnTo>
                    <a:pt x="41" y="2"/>
                  </a:lnTo>
                  <a:lnTo>
                    <a:pt x="51" y="8"/>
                  </a:lnTo>
                  <a:lnTo>
                    <a:pt x="57" y="18"/>
                  </a:lnTo>
                  <a:lnTo>
                    <a:pt x="59" y="30"/>
                  </a:lnTo>
                  <a:lnTo>
                    <a:pt x="57" y="41"/>
                  </a:lnTo>
                  <a:lnTo>
                    <a:pt x="51" y="49"/>
                  </a:lnTo>
                  <a:lnTo>
                    <a:pt x="41" y="57"/>
                  </a:lnTo>
                  <a:lnTo>
                    <a:pt x="29" y="59"/>
                  </a:lnTo>
                  <a:lnTo>
                    <a:pt x="18" y="57"/>
                  </a:lnTo>
                  <a:lnTo>
                    <a:pt x="10" y="49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10" y="8"/>
                  </a:lnTo>
                  <a:lnTo>
                    <a:pt x="18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CE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7" name="Freeform 102"/>
            <p:cNvSpPr>
              <a:spLocks/>
            </p:cNvSpPr>
            <p:nvPr/>
          </p:nvSpPr>
          <p:spPr bwMode="auto">
            <a:xfrm>
              <a:off x="2739" y="1923"/>
              <a:ext cx="59" cy="55"/>
            </a:xfrm>
            <a:custGeom>
              <a:avLst/>
              <a:gdLst>
                <a:gd name="T0" fmla="*/ 27 w 55"/>
                <a:gd name="T1" fmla="*/ 0 h 55"/>
                <a:gd name="T2" fmla="*/ 39 w 55"/>
                <a:gd name="T3" fmla="*/ 2 h 55"/>
                <a:gd name="T4" fmla="*/ 47 w 55"/>
                <a:gd name="T5" fmla="*/ 8 h 55"/>
                <a:gd name="T6" fmla="*/ 53 w 55"/>
                <a:gd name="T7" fmla="*/ 16 h 55"/>
                <a:gd name="T8" fmla="*/ 55 w 55"/>
                <a:gd name="T9" fmla="*/ 28 h 55"/>
                <a:gd name="T10" fmla="*/ 53 w 55"/>
                <a:gd name="T11" fmla="*/ 39 h 55"/>
                <a:gd name="T12" fmla="*/ 47 w 55"/>
                <a:gd name="T13" fmla="*/ 47 h 55"/>
                <a:gd name="T14" fmla="*/ 39 w 55"/>
                <a:gd name="T15" fmla="*/ 53 h 55"/>
                <a:gd name="T16" fmla="*/ 27 w 55"/>
                <a:gd name="T17" fmla="*/ 55 h 55"/>
                <a:gd name="T18" fmla="*/ 16 w 55"/>
                <a:gd name="T19" fmla="*/ 53 h 55"/>
                <a:gd name="T20" fmla="*/ 8 w 55"/>
                <a:gd name="T21" fmla="*/ 47 h 55"/>
                <a:gd name="T22" fmla="*/ 2 w 55"/>
                <a:gd name="T23" fmla="*/ 39 h 55"/>
                <a:gd name="T24" fmla="*/ 0 w 55"/>
                <a:gd name="T25" fmla="*/ 28 h 55"/>
                <a:gd name="T26" fmla="*/ 2 w 55"/>
                <a:gd name="T27" fmla="*/ 16 h 55"/>
                <a:gd name="T28" fmla="*/ 8 w 55"/>
                <a:gd name="T29" fmla="*/ 8 h 55"/>
                <a:gd name="T30" fmla="*/ 16 w 55"/>
                <a:gd name="T31" fmla="*/ 2 h 55"/>
                <a:gd name="T32" fmla="*/ 27 w 55"/>
                <a:gd name="T33" fmla="*/ 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0"/>
                  </a:moveTo>
                  <a:lnTo>
                    <a:pt x="39" y="2"/>
                  </a:lnTo>
                  <a:lnTo>
                    <a:pt x="47" y="8"/>
                  </a:lnTo>
                  <a:lnTo>
                    <a:pt x="53" y="16"/>
                  </a:lnTo>
                  <a:lnTo>
                    <a:pt x="55" y="28"/>
                  </a:lnTo>
                  <a:lnTo>
                    <a:pt x="53" y="39"/>
                  </a:lnTo>
                  <a:lnTo>
                    <a:pt x="47" y="47"/>
                  </a:lnTo>
                  <a:lnTo>
                    <a:pt x="39" y="53"/>
                  </a:lnTo>
                  <a:lnTo>
                    <a:pt x="27" y="55"/>
                  </a:lnTo>
                  <a:lnTo>
                    <a:pt x="16" y="53"/>
                  </a:lnTo>
                  <a:lnTo>
                    <a:pt x="8" y="47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D8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8" name="Freeform 103"/>
            <p:cNvSpPr>
              <a:spLocks/>
            </p:cNvSpPr>
            <p:nvPr/>
          </p:nvSpPr>
          <p:spPr bwMode="auto">
            <a:xfrm>
              <a:off x="2741" y="1925"/>
              <a:ext cx="55" cy="51"/>
            </a:xfrm>
            <a:custGeom>
              <a:avLst/>
              <a:gdLst>
                <a:gd name="T0" fmla="*/ 25 w 51"/>
                <a:gd name="T1" fmla="*/ 0 h 51"/>
                <a:gd name="T2" fmla="*/ 35 w 51"/>
                <a:gd name="T3" fmla="*/ 2 h 51"/>
                <a:gd name="T4" fmla="*/ 43 w 51"/>
                <a:gd name="T5" fmla="*/ 8 h 51"/>
                <a:gd name="T6" fmla="*/ 49 w 51"/>
                <a:gd name="T7" fmla="*/ 16 h 51"/>
                <a:gd name="T8" fmla="*/ 51 w 51"/>
                <a:gd name="T9" fmla="*/ 26 h 51"/>
                <a:gd name="T10" fmla="*/ 49 w 51"/>
                <a:gd name="T11" fmla="*/ 35 h 51"/>
                <a:gd name="T12" fmla="*/ 43 w 51"/>
                <a:gd name="T13" fmla="*/ 43 h 51"/>
                <a:gd name="T14" fmla="*/ 35 w 51"/>
                <a:gd name="T15" fmla="*/ 49 h 51"/>
                <a:gd name="T16" fmla="*/ 25 w 51"/>
                <a:gd name="T17" fmla="*/ 51 h 51"/>
                <a:gd name="T18" fmla="*/ 16 w 51"/>
                <a:gd name="T19" fmla="*/ 49 h 51"/>
                <a:gd name="T20" fmla="*/ 8 w 51"/>
                <a:gd name="T21" fmla="*/ 43 h 51"/>
                <a:gd name="T22" fmla="*/ 2 w 51"/>
                <a:gd name="T23" fmla="*/ 35 h 51"/>
                <a:gd name="T24" fmla="*/ 0 w 51"/>
                <a:gd name="T25" fmla="*/ 26 h 51"/>
                <a:gd name="T26" fmla="*/ 2 w 51"/>
                <a:gd name="T27" fmla="*/ 16 h 51"/>
                <a:gd name="T28" fmla="*/ 8 w 51"/>
                <a:gd name="T29" fmla="*/ 8 h 51"/>
                <a:gd name="T30" fmla="*/ 16 w 51"/>
                <a:gd name="T31" fmla="*/ 2 h 51"/>
                <a:gd name="T32" fmla="*/ 25 w 51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1"/>
                <a:gd name="T52" fmla="*/ 0 h 51"/>
                <a:gd name="T53" fmla="*/ 51 w 51"/>
                <a:gd name="T54" fmla="*/ 51 h 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1" h="51">
                  <a:moveTo>
                    <a:pt x="25" y="0"/>
                  </a:moveTo>
                  <a:lnTo>
                    <a:pt x="35" y="2"/>
                  </a:lnTo>
                  <a:lnTo>
                    <a:pt x="43" y="8"/>
                  </a:lnTo>
                  <a:lnTo>
                    <a:pt x="49" y="16"/>
                  </a:lnTo>
                  <a:lnTo>
                    <a:pt x="51" y="26"/>
                  </a:lnTo>
                  <a:lnTo>
                    <a:pt x="49" y="35"/>
                  </a:lnTo>
                  <a:lnTo>
                    <a:pt x="43" y="43"/>
                  </a:lnTo>
                  <a:lnTo>
                    <a:pt x="35" y="49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9" name="Freeform 104"/>
            <p:cNvSpPr>
              <a:spLocks/>
            </p:cNvSpPr>
            <p:nvPr/>
          </p:nvSpPr>
          <p:spPr bwMode="auto">
            <a:xfrm>
              <a:off x="2743" y="1927"/>
              <a:ext cx="51" cy="47"/>
            </a:xfrm>
            <a:custGeom>
              <a:avLst/>
              <a:gdLst>
                <a:gd name="T0" fmla="*/ 23 w 47"/>
                <a:gd name="T1" fmla="*/ 0 h 47"/>
                <a:gd name="T2" fmla="*/ 33 w 47"/>
                <a:gd name="T3" fmla="*/ 2 h 47"/>
                <a:gd name="T4" fmla="*/ 41 w 47"/>
                <a:gd name="T5" fmla="*/ 8 h 47"/>
                <a:gd name="T6" fmla="*/ 45 w 47"/>
                <a:gd name="T7" fmla="*/ 16 h 47"/>
                <a:gd name="T8" fmla="*/ 47 w 47"/>
                <a:gd name="T9" fmla="*/ 24 h 47"/>
                <a:gd name="T10" fmla="*/ 45 w 47"/>
                <a:gd name="T11" fmla="*/ 31 h 47"/>
                <a:gd name="T12" fmla="*/ 41 w 47"/>
                <a:gd name="T13" fmla="*/ 39 h 47"/>
                <a:gd name="T14" fmla="*/ 33 w 47"/>
                <a:gd name="T15" fmla="*/ 45 h 47"/>
                <a:gd name="T16" fmla="*/ 23 w 47"/>
                <a:gd name="T17" fmla="*/ 47 h 47"/>
                <a:gd name="T18" fmla="*/ 16 w 47"/>
                <a:gd name="T19" fmla="*/ 45 h 47"/>
                <a:gd name="T20" fmla="*/ 8 w 47"/>
                <a:gd name="T21" fmla="*/ 39 h 47"/>
                <a:gd name="T22" fmla="*/ 2 w 47"/>
                <a:gd name="T23" fmla="*/ 31 h 47"/>
                <a:gd name="T24" fmla="*/ 0 w 47"/>
                <a:gd name="T25" fmla="*/ 24 h 47"/>
                <a:gd name="T26" fmla="*/ 2 w 47"/>
                <a:gd name="T27" fmla="*/ 16 h 47"/>
                <a:gd name="T28" fmla="*/ 8 w 47"/>
                <a:gd name="T29" fmla="*/ 8 h 47"/>
                <a:gd name="T30" fmla="*/ 16 w 47"/>
                <a:gd name="T31" fmla="*/ 2 h 47"/>
                <a:gd name="T32" fmla="*/ 23 w 47"/>
                <a:gd name="T33" fmla="*/ 0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7"/>
                <a:gd name="T53" fmla="*/ 47 w 4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7">
                  <a:moveTo>
                    <a:pt x="23" y="0"/>
                  </a:moveTo>
                  <a:lnTo>
                    <a:pt x="33" y="2"/>
                  </a:lnTo>
                  <a:lnTo>
                    <a:pt x="41" y="8"/>
                  </a:lnTo>
                  <a:lnTo>
                    <a:pt x="45" y="16"/>
                  </a:lnTo>
                  <a:lnTo>
                    <a:pt x="47" y="24"/>
                  </a:lnTo>
                  <a:lnTo>
                    <a:pt x="45" y="31"/>
                  </a:lnTo>
                  <a:lnTo>
                    <a:pt x="41" y="39"/>
                  </a:lnTo>
                  <a:lnTo>
                    <a:pt x="33" y="45"/>
                  </a:lnTo>
                  <a:lnTo>
                    <a:pt x="23" y="47"/>
                  </a:lnTo>
                  <a:lnTo>
                    <a:pt x="16" y="45"/>
                  </a:lnTo>
                  <a:lnTo>
                    <a:pt x="8" y="39"/>
                  </a:lnTo>
                  <a:lnTo>
                    <a:pt x="2" y="31"/>
                  </a:lnTo>
                  <a:lnTo>
                    <a:pt x="0" y="24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EA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0" name="Freeform 105"/>
            <p:cNvSpPr>
              <a:spLocks/>
            </p:cNvSpPr>
            <p:nvPr/>
          </p:nvSpPr>
          <p:spPr bwMode="auto">
            <a:xfrm>
              <a:off x="2745" y="1929"/>
              <a:ext cx="47" cy="43"/>
            </a:xfrm>
            <a:custGeom>
              <a:avLst/>
              <a:gdLst>
                <a:gd name="T0" fmla="*/ 21 w 43"/>
                <a:gd name="T1" fmla="*/ 0 h 43"/>
                <a:gd name="T2" fmla="*/ 29 w 43"/>
                <a:gd name="T3" fmla="*/ 2 h 43"/>
                <a:gd name="T4" fmla="*/ 37 w 43"/>
                <a:gd name="T5" fmla="*/ 6 h 43"/>
                <a:gd name="T6" fmla="*/ 41 w 43"/>
                <a:gd name="T7" fmla="*/ 14 h 43"/>
                <a:gd name="T8" fmla="*/ 43 w 43"/>
                <a:gd name="T9" fmla="*/ 22 h 43"/>
                <a:gd name="T10" fmla="*/ 41 w 43"/>
                <a:gd name="T11" fmla="*/ 29 h 43"/>
                <a:gd name="T12" fmla="*/ 37 w 43"/>
                <a:gd name="T13" fmla="*/ 37 h 43"/>
                <a:gd name="T14" fmla="*/ 29 w 43"/>
                <a:gd name="T15" fmla="*/ 41 h 43"/>
                <a:gd name="T16" fmla="*/ 21 w 43"/>
                <a:gd name="T17" fmla="*/ 43 h 43"/>
                <a:gd name="T18" fmla="*/ 14 w 43"/>
                <a:gd name="T19" fmla="*/ 41 h 43"/>
                <a:gd name="T20" fmla="*/ 6 w 43"/>
                <a:gd name="T21" fmla="*/ 37 h 43"/>
                <a:gd name="T22" fmla="*/ 2 w 43"/>
                <a:gd name="T23" fmla="*/ 29 h 43"/>
                <a:gd name="T24" fmla="*/ 0 w 43"/>
                <a:gd name="T25" fmla="*/ 22 h 43"/>
                <a:gd name="T26" fmla="*/ 2 w 43"/>
                <a:gd name="T27" fmla="*/ 14 h 43"/>
                <a:gd name="T28" fmla="*/ 6 w 43"/>
                <a:gd name="T29" fmla="*/ 6 h 43"/>
                <a:gd name="T30" fmla="*/ 14 w 43"/>
                <a:gd name="T31" fmla="*/ 2 h 43"/>
                <a:gd name="T32" fmla="*/ 21 w 43"/>
                <a:gd name="T33" fmla="*/ 0 h 4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3"/>
                <a:gd name="T52" fmla="*/ 0 h 43"/>
                <a:gd name="T53" fmla="*/ 43 w 43"/>
                <a:gd name="T54" fmla="*/ 43 h 4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3" h="43">
                  <a:moveTo>
                    <a:pt x="21" y="0"/>
                  </a:moveTo>
                  <a:lnTo>
                    <a:pt x="29" y="2"/>
                  </a:lnTo>
                  <a:lnTo>
                    <a:pt x="37" y="6"/>
                  </a:lnTo>
                  <a:lnTo>
                    <a:pt x="41" y="14"/>
                  </a:lnTo>
                  <a:lnTo>
                    <a:pt x="43" y="22"/>
                  </a:lnTo>
                  <a:lnTo>
                    <a:pt x="41" y="29"/>
                  </a:lnTo>
                  <a:lnTo>
                    <a:pt x="37" y="37"/>
                  </a:lnTo>
                  <a:lnTo>
                    <a:pt x="29" y="41"/>
                  </a:lnTo>
                  <a:lnTo>
                    <a:pt x="21" y="43"/>
                  </a:lnTo>
                  <a:lnTo>
                    <a:pt x="14" y="41"/>
                  </a:lnTo>
                  <a:lnTo>
                    <a:pt x="6" y="37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4F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1" name="Freeform 106"/>
            <p:cNvSpPr>
              <a:spLocks/>
            </p:cNvSpPr>
            <p:nvPr/>
          </p:nvSpPr>
          <p:spPr bwMode="auto">
            <a:xfrm>
              <a:off x="2750" y="1931"/>
              <a:ext cx="40" cy="39"/>
            </a:xfrm>
            <a:custGeom>
              <a:avLst/>
              <a:gdLst>
                <a:gd name="T0" fmla="*/ 0 w 37"/>
                <a:gd name="T1" fmla="*/ 20 h 39"/>
                <a:gd name="T2" fmla="*/ 2 w 37"/>
                <a:gd name="T3" fmla="*/ 12 h 39"/>
                <a:gd name="T4" fmla="*/ 6 w 37"/>
                <a:gd name="T5" fmla="*/ 6 h 39"/>
                <a:gd name="T6" fmla="*/ 10 w 37"/>
                <a:gd name="T7" fmla="*/ 2 h 39"/>
                <a:gd name="T8" fmla="*/ 17 w 37"/>
                <a:gd name="T9" fmla="*/ 0 h 39"/>
                <a:gd name="T10" fmla="*/ 25 w 37"/>
                <a:gd name="T11" fmla="*/ 2 h 39"/>
                <a:gd name="T12" fmla="*/ 31 w 37"/>
                <a:gd name="T13" fmla="*/ 6 h 39"/>
                <a:gd name="T14" fmla="*/ 35 w 37"/>
                <a:gd name="T15" fmla="*/ 12 h 39"/>
                <a:gd name="T16" fmla="*/ 37 w 37"/>
                <a:gd name="T17" fmla="*/ 20 h 39"/>
                <a:gd name="T18" fmla="*/ 35 w 37"/>
                <a:gd name="T19" fmla="*/ 27 h 39"/>
                <a:gd name="T20" fmla="*/ 31 w 37"/>
                <a:gd name="T21" fmla="*/ 33 h 39"/>
                <a:gd name="T22" fmla="*/ 25 w 37"/>
                <a:gd name="T23" fmla="*/ 37 h 39"/>
                <a:gd name="T24" fmla="*/ 17 w 37"/>
                <a:gd name="T25" fmla="*/ 39 h 39"/>
                <a:gd name="T26" fmla="*/ 10 w 37"/>
                <a:gd name="T27" fmla="*/ 37 h 39"/>
                <a:gd name="T28" fmla="*/ 6 w 37"/>
                <a:gd name="T29" fmla="*/ 33 h 39"/>
                <a:gd name="T30" fmla="*/ 2 w 37"/>
                <a:gd name="T31" fmla="*/ 27 h 39"/>
                <a:gd name="T32" fmla="*/ 0 w 37"/>
                <a:gd name="T33" fmla="*/ 20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9"/>
                <a:gd name="T53" fmla="*/ 37 w 37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9">
                  <a:moveTo>
                    <a:pt x="0" y="20"/>
                  </a:moveTo>
                  <a:lnTo>
                    <a:pt x="2" y="12"/>
                  </a:lnTo>
                  <a:lnTo>
                    <a:pt x="6" y="6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20"/>
                  </a:lnTo>
                  <a:lnTo>
                    <a:pt x="35" y="27"/>
                  </a:lnTo>
                  <a:lnTo>
                    <a:pt x="31" y="33"/>
                  </a:lnTo>
                  <a:lnTo>
                    <a:pt x="25" y="37"/>
                  </a:lnTo>
                  <a:lnTo>
                    <a:pt x="17" y="39"/>
                  </a:lnTo>
                  <a:lnTo>
                    <a:pt x="10" y="37"/>
                  </a:lnTo>
                  <a:lnTo>
                    <a:pt x="6" y="33"/>
                  </a:lnTo>
                  <a:lnTo>
                    <a:pt x="2" y="27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2" name="Freeform 107"/>
            <p:cNvSpPr>
              <a:spLocks/>
            </p:cNvSpPr>
            <p:nvPr/>
          </p:nvSpPr>
          <p:spPr bwMode="auto">
            <a:xfrm>
              <a:off x="3798" y="1966"/>
              <a:ext cx="162" cy="151"/>
            </a:xfrm>
            <a:custGeom>
              <a:avLst/>
              <a:gdLst>
                <a:gd name="T0" fmla="*/ 0 w 149"/>
                <a:gd name="T1" fmla="*/ 75 h 151"/>
                <a:gd name="T2" fmla="*/ 2 w 149"/>
                <a:gd name="T3" fmla="*/ 59 h 151"/>
                <a:gd name="T4" fmla="*/ 6 w 149"/>
                <a:gd name="T5" fmla="*/ 45 h 151"/>
                <a:gd name="T6" fmla="*/ 12 w 149"/>
                <a:gd name="T7" fmla="*/ 34 h 151"/>
                <a:gd name="T8" fmla="*/ 22 w 149"/>
                <a:gd name="T9" fmla="*/ 22 h 151"/>
                <a:gd name="T10" fmla="*/ 34 w 149"/>
                <a:gd name="T11" fmla="*/ 12 h 151"/>
                <a:gd name="T12" fmla="*/ 45 w 149"/>
                <a:gd name="T13" fmla="*/ 6 h 151"/>
                <a:gd name="T14" fmla="*/ 59 w 149"/>
                <a:gd name="T15" fmla="*/ 2 h 151"/>
                <a:gd name="T16" fmla="*/ 75 w 149"/>
                <a:gd name="T17" fmla="*/ 0 h 151"/>
                <a:gd name="T18" fmla="*/ 91 w 149"/>
                <a:gd name="T19" fmla="*/ 2 h 151"/>
                <a:gd name="T20" fmla="*/ 104 w 149"/>
                <a:gd name="T21" fmla="*/ 6 h 151"/>
                <a:gd name="T22" fmla="*/ 116 w 149"/>
                <a:gd name="T23" fmla="*/ 12 h 151"/>
                <a:gd name="T24" fmla="*/ 128 w 149"/>
                <a:gd name="T25" fmla="*/ 22 h 151"/>
                <a:gd name="T26" fmla="*/ 138 w 149"/>
                <a:gd name="T27" fmla="*/ 34 h 151"/>
                <a:gd name="T28" fmla="*/ 143 w 149"/>
                <a:gd name="T29" fmla="*/ 45 h 151"/>
                <a:gd name="T30" fmla="*/ 147 w 149"/>
                <a:gd name="T31" fmla="*/ 59 h 151"/>
                <a:gd name="T32" fmla="*/ 149 w 149"/>
                <a:gd name="T33" fmla="*/ 75 h 151"/>
                <a:gd name="T34" fmla="*/ 147 w 149"/>
                <a:gd name="T35" fmla="*/ 90 h 151"/>
                <a:gd name="T36" fmla="*/ 143 w 149"/>
                <a:gd name="T37" fmla="*/ 104 h 151"/>
                <a:gd name="T38" fmla="*/ 138 w 149"/>
                <a:gd name="T39" fmla="*/ 118 h 151"/>
                <a:gd name="T40" fmla="*/ 128 w 149"/>
                <a:gd name="T41" fmla="*/ 130 h 151"/>
                <a:gd name="T42" fmla="*/ 116 w 149"/>
                <a:gd name="T43" fmla="*/ 137 h 151"/>
                <a:gd name="T44" fmla="*/ 104 w 149"/>
                <a:gd name="T45" fmla="*/ 145 h 151"/>
                <a:gd name="T46" fmla="*/ 91 w 149"/>
                <a:gd name="T47" fmla="*/ 149 h 151"/>
                <a:gd name="T48" fmla="*/ 75 w 149"/>
                <a:gd name="T49" fmla="*/ 151 h 151"/>
                <a:gd name="T50" fmla="*/ 59 w 149"/>
                <a:gd name="T51" fmla="*/ 149 h 151"/>
                <a:gd name="T52" fmla="*/ 45 w 149"/>
                <a:gd name="T53" fmla="*/ 145 h 151"/>
                <a:gd name="T54" fmla="*/ 34 w 149"/>
                <a:gd name="T55" fmla="*/ 137 h 151"/>
                <a:gd name="T56" fmla="*/ 22 w 149"/>
                <a:gd name="T57" fmla="*/ 130 h 151"/>
                <a:gd name="T58" fmla="*/ 12 w 149"/>
                <a:gd name="T59" fmla="*/ 118 h 151"/>
                <a:gd name="T60" fmla="*/ 6 w 149"/>
                <a:gd name="T61" fmla="*/ 104 h 151"/>
                <a:gd name="T62" fmla="*/ 2 w 149"/>
                <a:gd name="T63" fmla="*/ 90 h 151"/>
                <a:gd name="T64" fmla="*/ 0 w 149"/>
                <a:gd name="T65" fmla="*/ 75 h 1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9"/>
                <a:gd name="T100" fmla="*/ 0 h 151"/>
                <a:gd name="T101" fmla="*/ 149 w 149"/>
                <a:gd name="T102" fmla="*/ 151 h 1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9" h="151">
                  <a:moveTo>
                    <a:pt x="0" y="75"/>
                  </a:moveTo>
                  <a:lnTo>
                    <a:pt x="2" y="59"/>
                  </a:lnTo>
                  <a:lnTo>
                    <a:pt x="6" y="45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4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5" y="0"/>
                  </a:lnTo>
                  <a:lnTo>
                    <a:pt x="91" y="2"/>
                  </a:lnTo>
                  <a:lnTo>
                    <a:pt x="104" y="6"/>
                  </a:lnTo>
                  <a:lnTo>
                    <a:pt x="116" y="12"/>
                  </a:lnTo>
                  <a:lnTo>
                    <a:pt x="128" y="22"/>
                  </a:lnTo>
                  <a:lnTo>
                    <a:pt x="138" y="34"/>
                  </a:lnTo>
                  <a:lnTo>
                    <a:pt x="143" y="45"/>
                  </a:lnTo>
                  <a:lnTo>
                    <a:pt x="147" y="59"/>
                  </a:lnTo>
                  <a:lnTo>
                    <a:pt x="149" y="75"/>
                  </a:lnTo>
                  <a:lnTo>
                    <a:pt x="147" y="90"/>
                  </a:lnTo>
                  <a:lnTo>
                    <a:pt x="143" y="104"/>
                  </a:lnTo>
                  <a:lnTo>
                    <a:pt x="138" y="118"/>
                  </a:lnTo>
                  <a:lnTo>
                    <a:pt x="128" y="130"/>
                  </a:lnTo>
                  <a:lnTo>
                    <a:pt x="116" y="137"/>
                  </a:lnTo>
                  <a:lnTo>
                    <a:pt x="104" y="145"/>
                  </a:lnTo>
                  <a:lnTo>
                    <a:pt x="91" y="149"/>
                  </a:lnTo>
                  <a:lnTo>
                    <a:pt x="75" y="151"/>
                  </a:lnTo>
                  <a:lnTo>
                    <a:pt x="59" y="149"/>
                  </a:lnTo>
                  <a:lnTo>
                    <a:pt x="45" y="145"/>
                  </a:lnTo>
                  <a:lnTo>
                    <a:pt x="34" y="137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4"/>
                  </a:lnTo>
                  <a:lnTo>
                    <a:pt x="2" y="9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007F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3" name="Freeform 108"/>
            <p:cNvSpPr>
              <a:spLocks/>
            </p:cNvSpPr>
            <p:nvPr/>
          </p:nvSpPr>
          <p:spPr bwMode="auto">
            <a:xfrm>
              <a:off x="3800" y="1968"/>
              <a:ext cx="157" cy="147"/>
            </a:xfrm>
            <a:custGeom>
              <a:avLst/>
              <a:gdLst>
                <a:gd name="T0" fmla="*/ 73 w 145"/>
                <a:gd name="T1" fmla="*/ 0 h 147"/>
                <a:gd name="T2" fmla="*/ 87 w 145"/>
                <a:gd name="T3" fmla="*/ 2 h 147"/>
                <a:gd name="T4" fmla="*/ 100 w 145"/>
                <a:gd name="T5" fmla="*/ 6 h 147"/>
                <a:gd name="T6" fmla="*/ 112 w 145"/>
                <a:gd name="T7" fmla="*/ 12 h 147"/>
                <a:gd name="T8" fmla="*/ 124 w 145"/>
                <a:gd name="T9" fmla="*/ 22 h 147"/>
                <a:gd name="T10" fmla="*/ 134 w 145"/>
                <a:gd name="T11" fmla="*/ 34 h 147"/>
                <a:gd name="T12" fmla="*/ 140 w 145"/>
                <a:gd name="T13" fmla="*/ 45 h 147"/>
                <a:gd name="T14" fmla="*/ 143 w 145"/>
                <a:gd name="T15" fmla="*/ 59 h 147"/>
                <a:gd name="T16" fmla="*/ 145 w 145"/>
                <a:gd name="T17" fmla="*/ 73 h 147"/>
                <a:gd name="T18" fmla="*/ 143 w 145"/>
                <a:gd name="T19" fmla="*/ 88 h 147"/>
                <a:gd name="T20" fmla="*/ 140 w 145"/>
                <a:gd name="T21" fmla="*/ 102 h 147"/>
                <a:gd name="T22" fmla="*/ 134 w 145"/>
                <a:gd name="T23" fmla="*/ 114 h 147"/>
                <a:gd name="T24" fmla="*/ 124 w 145"/>
                <a:gd name="T25" fmla="*/ 126 h 147"/>
                <a:gd name="T26" fmla="*/ 112 w 145"/>
                <a:gd name="T27" fmla="*/ 135 h 147"/>
                <a:gd name="T28" fmla="*/ 100 w 145"/>
                <a:gd name="T29" fmla="*/ 141 h 147"/>
                <a:gd name="T30" fmla="*/ 87 w 145"/>
                <a:gd name="T31" fmla="*/ 145 h 147"/>
                <a:gd name="T32" fmla="*/ 73 w 145"/>
                <a:gd name="T33" fmla="*/ 147 h 147"/>
                <a:gd name="T34" fmla="*/ 57 w 145"/>
                <a:gd name="T35" fmla="*/ 145 h 147"/>
                <a:gd name="T36" fmla="*/ 43 w 145"/>
                <a:gd name="T37" fmla="*/ 141 h 147"/>
                <a:gd name="T38" fmla="*/ 32 w 145"/>
                <a:gd name="T39" fmla="*/ 135 h 147"/>
                <a:gd name="T40" fmla="*/ 22 w 145"/>
                <a:gd name="T41" fmla="*/ 126 h 147"/>
                <a:gd name="T42" fmla="*/ 12 w 145"/>
                <a:gd name="T43" fmla="*/ 114 h 147"/>
                <a:gd name="T44" fmla="*/ 6 w 145"/>
                <a:gd name="T45" fmla="*/ 102 h 147"/>
                <a:gd name="T46" fmla="*/ 2 w 145"/>
                <a:gd name="T47" fmla="*/ 88 h 147"/>
                <a:gd name="T48" fmla="*/ 0 w 145"/>
                <a:gd name="T49" fmla="*/ 73 h 147"/>
                <a:gd name="T50" fmla="*/ 2 w 145"/>
                <a:gd name="T51" fmla="*/ 59 h 147"/>
                <a:gd name="T52" fmla="*/ 6 w 145"/>
                <a:gd name="T53" fmla="*/ 45 h 147"/>
                <a:gd name="T54" fmla="*/ 12 w 145"/>
                <a:gd name="T55" fmla="*/ 34 h 147"/>
                <a:gd name="T56" fmla="*/ 22 w 145"/>
                <a:gd name="T57" fmla="*/ 22 h 147"/>
                <a:gd name="T58" fmla="*/ 32 w 145"/>
                <a:gd name="T59" fmla="*/ 12 h 147"/>
                <a:gd name="T60" fmla="*/ 43 w 145"/>
                <a:gd name="T61" fmla="*/ 6 h 147"/>
                <a:gd name="T62" fmla="*/ 57 w 145"/>
                <a:gd name="T63" fmla="*/ 2 h 147"/>
                <a:gd name="T64" fmla="*/ 73 w 145"/>
                <a:gd name="T65" fmla="*/ 0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47"/>
                <a:gd name="T101" fmla="*/ 145 w 145"/>
                <a:gd name="T102" fmla="*/ 147 h 1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47">
                  <a:moveTo>
                    <a:pt x="73" y="0"/>
                  </a:moveTo>
                  <a:lnTo>
                    <a:pt x="87" y="2"/>
                  </a:lnTo>
                  <a:lnTo>
                    <a:pt x="100" y="6"/>
                  </a:lnTo>
                  <a:lnTo>
                    <a:pt x="112" y="12"/>
                  </a:lnTo>
                  <a:lnTo>
                    <a:pt x="124" y="22"/>
                  </a:lnTo>
                  <a:lnTo>
                    <a:pt x="134" y="34"/>
                  </a:lnTo>
                  <a:lnTo>
                    <a:pt x="140" y="45"/>
                  </a:lnTo>
                  <a:lnTo>
                    <a:pt x="143" y="59"/>
                  </a:lnTo>
                  <a:lnTo>
                    <a:pt x="145" y="73"/>
                  </a:lnTo>
                  <a:lnTo>
                    <a:pt x="143" y="88"/>
                  </a:lnTo>
                  <a:lnTo>
                    <a:pt x="140" y="102"/>
                  </a:lnTo>
                  <a:lnTo>
                    <a:pt x="134" y="114"/>
                  </a:lnTo>
                  <a:lnTo>
                    <a:pt x="124" y="126"/>
                  </a:lnTo>
                  <a:lnTo>
                    <a:pt x="112" y="135"/>
                  </a:lnTo>
                  <a:lnTo>
                    <a:pt x="100" y="141"/>
                  </a:lnTo>
                  <a:lnTo>
                    <a:pt x="87" y="145"/>
                  </a:lnTo>
                  <a:lnTo>
                    <a:pt x="73" y="147"/>
                  </a:lnTo>
                  <a:lnTo>
                    <a:pt x="57" y="145"/>
                  </a:lnTo>
                  <a:lnTo>
                    <a:pt x="43" y="141"/>
                  </a:lnTo>
                  <a:lnTo>
                    <a:pt x="32" y="135"/>
                  </a:lnTo>
                  <a:lnTo>
                    <a:pt x="22" y="126"/>
                  </a:lnTo>
                  <a:lnTo>
                    <a:pt x="12" y="114"/>
                  </a:lnTo>
                  <a:lnTo>
                    <a:pt x="6" y="102"/>
                  </a:lnTo>
                  <a:lnTo>
                    <a:pt x="2" y="88"/>
                  </a:lnTo>
                  <a:lnTo>
                    <a:pt x="0" y="73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2"/>
                  </a:lnTo>
                  <a:lnTo>
                    <a:pt x="43" y="6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84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4" name="Freeform 109"/>
            <p:cNvSpPr>
              <a:spLocks/>
            </p:cNvSpPr>
            <p:nvPr/>
          </p:nvSpPr>
          <p:spPr bwMode="auto">
            <a:xfrm>
              <a:off x="3803" y="1972"/>
              <a:ext cx="152" cy="141"/>
            </a:xfrm>
            <a:custGeom>
              <a:avLst/>
              <a:gdLst>
                <a:gd name="T0" fmla="*/ 71 w 141"/>
                <a:gd name="T1" fmla="*/ 0 h 141"/>
                <a:gd name="T2" fmla="*/ 85 w 141"/>
                <a:gd name="T3" fmla="*/ 2 h 141"/>
                <a:gd name="T4" fmla="*/ 98 w 141"/>
                <a:gd name="T5" fmla="*/ 6 h 141"/>
                <a:gd name="T6" fmla="*/ 110 w 141"/>
                <a:gd name="T7" fmla="*/ 12 h 141"/>
                <a:gd name="T8" fmla="*/ 122 w 141"/>
                <a:gd name="T9" fmla="*/ 20 h 141"/>
                <a:gd name="T10" fmla="*/ 130 w 141"/>
                <a:gd name="T11" fmla="*/ 31 h 141"/>
                <a:gd name="T12" fmla="*/ 136 w 141"/>
                <a:gd name="T13" fmla="*/ 43 h 141"/>
                <a:gd name="T14" fmla="*/ 139 w 141"/>
                <a:gd name="T15" fmla="*/ 57 h 141"/>
                <a:gd name="T16" fmla="*/ 141 w 141"/>
                <a:gd name="T17" fmla="*/ 71 h 141"/>
                <a:gd name="T18" fmla="*/ 139 w 141"/>
                <a:gd name="T19" fmla="*/ 84 h 141"/>
                <a:gd name="T20" fmla="*/ 136 w 141"/>
                <a:gd name="T21" fmla="*/ 98 h 141"/>
                <a:gd name="T22" fmla="*/ 130 w 141"/>
                <a:gd name="T23" fmla="*/ 110 h 141"/>
                <a:gd name="T24" fmla="*/ 122 w 141"/>
                <a:gd name="T25" fmla="*/ 120 h 141"/>
                <a:gd name="T26" fmla="*/ 110 w 141"/>
                <a:gd name="T27" fmla="*/ 129 h 141"/>
                <a:gd name="T28" fmla="*/ 98 w 141"/>
                <a:gd name="T29" fmla="*/ 135 h 141"/>
                <a:gd name="T30" fmla="*/ 85 w 141"/>
                <a:gd name="T31" fmla="*/ 139 h 141"/>
                <a:gd name="T32" fmla="*/ 71 w 141"/>
                <a:gd name="T33" fmla="*/ 141 h 141"/>
                <a:gd name="T34" fmla="*/ 57 w 141"/>
                <a:gd name="T35" fmla="*/ 139 h 141"/>
                <a:gd name="T36" fmla="*/ 43 w 141"/>
                <a:gd name="T37" fmla="*/ 135 h 141"/>
                <a:gd name="T38" fmla="*/ 32 w 141"/>
                <a:gd name="T39" fmla="*/ 129 h 141"/>
                <a:gd name="T40" fmla="*/ 22 w 141"/>
                <a:gd name="T41" fmla="*/ 120 h 141"/>
                <a:gd name="T42" fmla="*/ 12 w 141"/>
                <a:gd name="T43" fmla="*/ 110 h 141"/>
                <a:gd name="T44" fmla="*/ 6 w 141"/>
                <a:gd name="T45" fmla="*/ 98 h 141"/>
                <a:gd name="T46" fmla="*/ 2 w 141"/>
                <a:gd name="T47" fmla="*/ 84 h 141"/>
                <a:gd name="T48" fmla="*/ 0 w 141"/>
                <a:gd name="T49" fmla="*/ 71 h 141"/>
                <a:gd name="T50" fmla="*/ 2 w 141"/>
                <a:gd name="T51" fmla="*/ 57 h 141"/>
                <a:gd name="T52" fmla="*/ 6 w 141"/>
                <a:gd name="T53" fmla="*/ 43 h 141"/>
                <a:gd name="T54" fmla="*/ 12 w 141"/>
                <a:gd name="T55" fmla="*/ 31 h 141"/>
                <a:gd name="T56" fmla="*/ 22 w 141"/>
                <a:gd name="T57" fmla="*/ 20 h 141"/>
                <a:gd name="T58" fmla="*/ 32 w 141"/>
                <a:gd name="T59" fmla="*/ 12 h 141"/>
                <a:gd name="T60" fmla="*/ 43 w 141"/>
                <a:gd name="T61" fmla="*/ 6 h 141"/>
                <a:gd name="T62" fmla="*/ 57 w 141"/>
                <a:gd name="T63" fmla="*/ 2 h 141"/>
                <a:gd name="T64" fmla="*/ 71 w 141"/>
                <a:gd name="T65" fmla="*/ 0 h 14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1"/>
                <a:gd name="T100" fmla="*/ 0 h 141"/>
                <a:gd name="T101" fmla="*/ 141 w 141"/>
                <a:gd name="T102" fmla="*/ 141 h 14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1" h="141">
                  <a:moveTo>
                    <a:pt x="71" y="0"/>
                  </a:moveTo>
                  <a:lnTo>
                    <a:pt x="85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2" y="20"/>
                  </a:lnTo>
                  <a:lnTo>
                    <a:pt x="130" y="31"/>
                  </a:lnTo>
                  <a:lnTo>
                    <a:pt x="136" y="43"/>
                  </a:lnTo>
                  <a:lnTo>
                    <a:pt x="139" y="57"/>
                  </a:lnTo>
                  <a:lnTo>
                    <a:pt x="141" y="71"/>
                  </a:lnTo>
                  <a:lnTo>
                    <a:pt x="139" y="84"/>
                  </a:lnTo>
                  <a:lnTo>
                    <a:pt x="136" y="98"/>
                  </a:lnTo>
                  <a:lnTo>
                    <a:pt x="130" y="110"/>
                  </a:lnTo>
                  <a:lnTo>
                    <a:pt x="122" y="120"/>
                  </a:lnTo>
                  <a:lnTo>
                    <a:pt x="110" y="129"/>
                  </a:lnTo>
                  <a:lnTo>
                    <a:pt x="98" y="135"/>
                  </a:lnTo>
                  <a:lnTo>
                    <a:pt x="85" y="139"/>
                  </a:lnTo>
                  <a:lnTo>
                    <a:pt x="71" y="141"/>
                  </a:lnTo>
                  <a:lnTo>
                    <a:pt x="57" y="139"/>
                  </a:lnTo>
                  <a:lnTo>
                    <a:pt x="43" y="135"/>
                  </a:lnTo>
                  <a:lnTo>
                    <a:pt x="32" y="129"/>
                  </a:lnTo>
                  <a:lnTo>
                    <a:pt x="22" y="120"/>
                  </a:lnTo>
                  <a:lnTo>
                    <a:pt x="12" y="110"/>
                  </a:lnTo>
                  <a:lnTo>
                    <a:pt x="6" y="98"/>
                  </a:lnTo>
                  <a:lnTo>
                    <a:pt x="2" y="84"/>
                  </a:lnTo>
                  <a:lnTo>
                    <a:pt x="0" y="71"/>
                  </a:lnTo>
                  <a:lnTo>
                    <a:pt x="2" y="57"/>
                  </a:lnTo>
                  <a:lnTo>
                    <a:pt x="6" y="43"/>
                  </a:lnTo>
                  <a:lnTo>
                    <a:pt x="12" y="31"/>
                  </a:lnTo>
                  <a:lnTo>
                    <a:pt x="22" y="20"/>
                  </a:lnTo>
                  <a:lnTo>
                    <a:pt x="32" y="12"/>
                  </a:lnTo>
                  <a:lnTo>
                    <a:pt x="43" y="6"/>
                  </a:lnTo>
                  <a:lnTo>
                    <a:pt x="57" y="2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08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5" name="Freeform 110"/>
            <p:cNvSpPr>
              <a:spLocks/>
            </p:cNvSpPr>
            <p:nvPr/>
          </p:nvSpPr>
          <p:spPr bwMode="auto">
            <a:xfrm>
              <a:off x="3805" y="1974"/>
              <a:ext cx="148" cy="135"/>
            </a:xfrm>
            <a:custGeom>
              <a:avLst/>
              <a:gdLst>
                <a:gd name="T0" fmla="*/ 69 w 137"/>
                <a:gd name="T1" fmla="*/ 0 h 135"/>
                <a:gd name="T2" fmla="*/ 83 w 137"/>
                <a:gd name="T3" fmla="*/ 2 h 135"/>
                <a:gd name="T4" fmla="*/ 94 w 137"/>
                <a:gd name="T5" fmla="*/ 6 h 135"/>
                <a:gd name="T6" fmla="*/ 106 w 137"/>
                <a:gd name="T7" fmla="*/ 12 h 135"/>
                <a:gd name="T8" fmla="*/ 118 w 137"/>
                <a:gd name="T9" fmla="*/ 20 h 135"/>
                <a:gd name="T10" fmla="*/ 126 w 137"/>
                <a:gd name="T11" fmla="*/ 29 h 135"/>
                <a:gd name="T12" fmla="*/ 132 w 137"/>
                <a:gd name="T13" fmla="*/ 41 h 135"/>
                <a:gd name="T14" fmla="*/ 136 w 137"/>
                <a:gd name="T15" fmla="*/ 55 h 135"/>
                <a:gd name="T16" fmla="*/ 137 w 137"/>
                <a:gd name="T17" fmla="*/ 69 h 135"/>
                <a:gd name="T18" fmla="*/ 136 w 137"/>
                <a:gd name="T19" fmla="*/ 82 h 135"/>
                <a:gd name="T20" fmla="*/ 132 w 137"/>
                <a:gd name="T21" fmla="*/ 94 h 135"/>
                <a:gd name="T22" fmla="*/ 126 w 137"/>
                <a:gd name="T23" fmla="*/ 106 h 135"/>
                <a:gd name="T24" fmla="*/ 118 w 137"/>
                <a:gd name="T25" fmla="*/ 116 h 135"/>
                <a:gd name="T26" fmla="*/ 106 w 137"/>
                <a:gd name="T27" fmla="*/ 124 h 135"/>
                <a:gd name="T28" fmla="*/ 94 w 137"/>
                <a:gd name="T29" fmla="*/ 129 h 135"/>
                <a:gd name="T30" fmla="*/ 83 w 137"/>
                <a:gd name="T31" fmla="*/ 133 h 135"/>
                <a:gd name="T32" fmla="*/ 69 w 137"/>
                <a:gd name="T33" fmla="*/ 135 h 135"/>
                <a:gd name="T34" fmla="*/ 55 w 137"/>
                <a:gd name="T35" fmla="*/ 133 h 135"/>
                <a:gd name="T36" fmla="*/ 41 w 137"/>
                <a:gd name="T37" fmla="*/ 129 h 135"/>
                <a:gd name="T38" fmla="*/ 30 w 137"/>
                <a:gd name="T39" fmla="*/ 124 h 135"/>
                <a:gd name="T40" fmla="*/ 20 w 137"/>
                <a:gd name="T41" fmla="*/ 116 h 135"/>
                <a:gd name="T42" fmla="*/ 12 w 137"/>
                <a:gd name="T43" fmla="*/ 106 h 135"/>
                <a:gd name="T44" fmla="*/ 6 w 137"/>
                <a:gd name="T45" fmla="*/ 94 h 135"/>
                <a:gd name="T46" fmla="*/ 2 w 137"/>
                <a:gd name="T47" fmla="*/ 82 h 135"/>
                <a:gd name="T48" fmla="*/ 0 w 137"/>
                <a:gd name="T49" fmla="*/ 69 h 135"/>
                <a:gd name="T50" fmla="*/ 2 w 137"/>
                <a:gd name="T51" fmla="*/ 55 h 135"/>
                <a:gd name="T52" fmla="*/ 6 w 137"/>
                <a:gd name="T53" fmla="*/ 41 h 135"/>
                <a:gd name="T54" fmla="*/ 12 w 137"/>
                <a:gd name="T55" fmla="*/ 29 h 135"/>
                <a:gd name="T56" fmla="*/ 20 w 137"/>
                <a:gd name="T57" fmla="*/ 20 h 135"/>
                <a:gd name="T58" fmla="*/ 30 w 137"/>
                <a:gd name="T59" fmla="*/ 12 h 135"/>
                <a:gd name="T60" fmla="*/ 41 w 137"/>
                <a:gd name="T61" fmla="*/ 6 h 135"/>
                <a:gd name="T62" fmla="*/ 55 w 137"/>
                <a:gd name="T63" fmla="*/ 2 h 135"/>
                <a:gd name="T64" fmla="*/ 69 w 137"/>
                <a:gd name="T65" fmla="*/ 0 h 1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35"/>
                <a:gd name="T101" fmla="*/ 137 w 137"/>
                <a:gd name="T102" fmla="*/ 135 h 13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35">
                  <a:moveTo>
                    <a:pt x="69" y="0"/>
                  </a:moveTo>
                  <a:lnTo>
                    <a:pt x="83" y="2"/>
                  </a:lnTo>
                  <a:lnTo>
                    <a:pt x="94" y="6"/>
                  </a:lnTo>
                  <a:lnTo>
                    <a:pt x="106" y="12"/>
                  </a:lnTo>
                  <a:lnTo>
                    <a:pt x="118" y="20"/>
                  </a:lnTo>
                  <a:lnTo>
                    <a:pt x="126" y="29"/>
                  </a:lnTo>
                  <a:lnTo>
                    <a:pt x="132" y="41"/>
                  </a:lnTo>
                  <a:lnTo>
                    <a:pt x="136" y="55"/>
                  </a:lnTo>
                  <a:lnTo>
                    <a:pt x="137" y="69"/>
                  </a:lnTo>
                  <a:lnTo>
                    <a:pt x="136" y="82"/>
                  </a:lnTo>
                  <a:lnTo>
                    <a:pt x="132" y="94"/>
                  </a:lnTo>
                  <a:lnTo>
                    <a:pt x="126" y="106"/>
                  </a:lnTo>
                  <a:lnTo>
                    <a:pt x="118" y="116"/>
                  </a:lnTo>
                  <a:lnTo>
                    <a:pt x="106" y="124"/>
                  </a:lnTo>
                  <a:lnTo>
                    <a:pt x="94" y="129"/>
                  </a:lnTo>
                  <a:lnTo>
                    <a:pt x="83" y="133"/>
                  </a:lnTo>
                  <a:lnTo>
                    <a:pt x="69" y="135"/>
                  </a:lnTo>
                  <a:lnTo>
                    <a:pt x="55" y="133"/>
                  </a:lnTo>
                  <a:lnTo>
                    <a:pt x="41" y="129"/>
                  </a:lnTo>
                  <a:lnTo>
                    <a:pt x="30" y="124"/>
                  </a:lnTo>
                  <a:lnTo>
                    <a:pt x="20" y="116"/>
                  </a:lnTo>
                  <a:lnTo>
                    <a:pt x="12" y="106"/>
                  </a:lnTo>
                  <a:lnTo>
                    <a:pt x="6" y="94"/>
                  </a:lnTo>
                  <a:lnTo>
                    <a:pt x="2" y="82"/>
                  </a:lnTo>
                  <a:lnTo>
                    <a:pt x="0" y="69"/>
                  </a:lnTo>
                  <a:lnTo>
                    <a:pt x="2" y="55"/>
                  </a:lnTo>
                  <a:lnTo>
                    <a:pt x="6" y="41"/>
                  </a:lnTo>
                  <a:lnTo>
                    <a:pt x="12" y="29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1" y="6"/>
                  </a:lnTo>
                  <a:lnTo>
                    <a:pt x="55" y="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58E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6" name="Freeform 111"/>
            <p:cNvSpPr>
              <a:spLocks/>
            </p:cNvSpPr>
            <p:nvPr/>
          </p:nvSpPr>
          <p:spPr bwMode="auto">
            <a:xfrm>
              <a:off x="3807" y="1976"/>
              <a:ext cx="145" cy="131"/>
            </a:xfrm>
            <a:custGeom>
              <a:avLst/>
              <a:gdLst>
                <a:gd name="T0" fmla="*/ 67 w 134"/>
                <a:gd name="T1" fmla="*/ 0 h 131"/>
                <a:gd name="T2" fmla="*/ 81 w 134"/>
                <a:gd name="T3" fmla="*/ 2 h 131"/>
                <a:gd name="T4" fmla="*/ 92 w 134"/>
                <a:gd name="T5" fmla="*/ 6 h 131"/>
                <a:gd name="T6" fmla="*/ 104 w 134"/>
                <a:gd name="T7" fmla="*/ 12 h 131"/>
                <a:gd name="T8" fmla="*/ 114 w 134"/>
                <a:gd name="T9" fmla="*/ 20 h 131"/>
                <a:gd name="T10" fmla="*/ 122 w 134"/>
                <a:gd name="T11" fmla="*/ 29 h 131"/>
                <a:gd name="T12" fmla="*/ 128 w 134"/>
                <a:gd name="T13" fmla="*/ 41 h 131"/>
                <a:gd name="T14" fmla="*/ 132 w 134"/>
                <a:gd name="T15" fmla="*/ 53 h 131"/>
                <a:gd name="T16" fmla="*/ 134 w 134"/>
                <a:gd name="T17" fmla="*/ 67 h 131"/>
                <a:gd name="T18" fmla="*/ 132 w 134"/>
                <a:gd name="T19" fmla="*/ 80 h 131"/>
                <a:gd name="T20" fmla="*/ 128 w 134"/>
                <a:gd name="T21" fmla="*/ 92 h 131"/>
                <a:gd name="T22" fmla="*/ 122 w 134"/>
                <a:gd name="T23" fmla="*/ 102 h 131"/>
                <a:gd name="T24" fmla="*/ 114 w 134"/>
                <a:gd name="T25" fmla="*/ 112 h 131"/>
                <a:gd name="T26" fmla="*/ 104 w 134"/>
                <a:gd name="T27" fmla="*/ 120 h 131"/>
                <a:gd name="T28" fmla="*/ 92 w 134"/>
                <a:gd name="T29" fmla="*/ 125 h 131"/>
                <a:gd name="T30" fmla="*/ 81 w 134"/>
                <a:gd name="T31" fmla="*/ 129 h 131"/>
                <a:gd name="T32" fmla="*/ 67 w 134"/>
                <a:gd name="T33" fmla="*/ 131 h 131"/>
                <a:gd name="T34" fmla="*/ 53 w 134"/>
                <a:gd name="T35" fmla="*/ 129 h 131"/>
                <a:gd name="T36" fmla="*/ 41 w 134"/>
                <a:gd name="T37" fmla="*/ 125 h 131"/>
                <a:gd name="T38" fmla="*/ 30 w 134"/>
                <a:gd name="T39" fmla="*/ 120 h 131"/>
                <a:gd name="T40" fmla="*/ 20 w 134"/>
                <a:gd name="T41" fmla="*/ 112 h 131"/>
                <a:gd name="T42" fmla="*/ 12 w 134"/>
                <a:gd name="T43" fmla="*/ 102 h 131"/>
                <a:gd name="T44" fmla="*/ 6 w 134"/>
                <a:gd name="T45" fmla="*/ 92 h 131"/>
                <a:gd name="T46" fmla="*/ 2 w 134"/>
                <a:gd name="T47" fmla="*/ 80 h 131"/>
                <a:gd name="T48" fmla="*/ 0 w 134"/>
                <a:gd name="T49" fmla="*/ 67 h 131"/>
                <a:gd name="T50" fmla="*/ 2 w 134"/>
                <a:gd name="T51" fmla="*/ 53 h 131"/>
                <a:gd name="T52" fmla="*/ 6 w 134"/>
                <a:gd name="T53" fmla="*/ 41 h 131"/>
                <a:gd name="T54" fmla="*/ 12 w 134"/>
                <a:gd name="T55" fmla="*/ 29 h 131"/>
                <a:gd name="T56" fmla="*/ 20 w 134"/>
                <a:gd name="T57" fmla="*/ 20 h 131"/>
                <a:gd name="T58" fmla="*/ 30 w 134"/>
                <a:gd name="T59" fmla="*/ 12 h 131"/>
                <a:gd name="T60" fmla="*/ 41 w 134"/>
                <a:gd name="T61" fmla="*/ 6 h 131"/>
                <a:gd name="T62" fmla="*/ 53 w 134"/>
                <a:gd name="T63" fmla="*/ 2 h 131"/>
                <a:gd name="T64" fmla="*/ 67 w 134"/>
                <a:gd name="T65" fmla="*/ 0 h 13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4"/>
                <a:gd name="T100" fmla="*/ 0 h 131"/>
                <a:gd name="T101" fmla="*/ 134 w 134"/>
                <a:gd name="T102" fmla="*/ 131 h 13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4" h="131">
                  <a:moveTo>
                    <a:pt x="67" y="0"/>
                  </a:moveTo>
                  <a:lnTo>
                    <a:pt x="81" y="2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4" y="20"/>
                  </a:lnTo>
                  <a:lnTo>
                    <a:pt x="122" y="29"/>
                  </a:lnTo>
                  <a:lnTo>
                    <a:pt x="128" y="41"/>
                  </a:lnTo>
                  <a:lnTo>
                    <a:pt x="132" y="53"/>
                  </a:lnTo>
                  <a:lnTo>
                    <a:pt x="134" y="67"/>
                  </a:lnTo>
                  <a:lnTo>
                    <a:pt x="132" y="80"/>
                  </a:lnTo>
                  <a:lnTo>
                    <a:pt x="128" y="92"/>
                  </a:lnTo>
                  <a:lnTo>
                    <a:pt x="122" y="102"/>
                  </a:lnTo>
                  <a:lnTo>
                    <a:pt x="114" y="112"/>
                  </a:lnTo>
                  <a:lnTo>
                    <a:pt x="104" y="120"/>
                  </a:lnTo>
                  <a:lnTo>
                    <a:pt x="92" y="125"/>
                  </a:lnTo>
                  <a:lnTo>
                    <a:pt x="81" y="129"/>
                  </a:lnTo>
                  <a:lnTo>
                    <a:pt x="67" y="131"/>
                  </a:lnTo>
                  <a:lnTo>
                    <a:pt x="53" y="129"/>
                  </a:lnTo>
                  <a:lnTo>
                    <a:pt x="41" y="125"/>
                  </a:lnTo>
                  <a:lnTo>
                    <a:pt x="30" y="120"/>
                  </a:lnTo>
                  <a:lnTo>
                    <a:pt x="20" y="112"/>
                  </a:lnTo>
                  <a:lnTo>
                    <a:pt x="12" y="102"/>
                  </a:lnTo>
                  <a:lnTo>
                    <a:pt x="6" y="92"/>
                  </a:lnTo>
                  <a:lnTo>
                    <a:pt x="2" y="80"/>
                  </a:lnTo>
                  <a:lnTo>
                    <a:pt x="0" y="67"/>
                  </a:lnTo>
                  <a:lnTo>
                    <a:pt x="2" y="53"/>
                  </a:lnTo>
                  <a:lnTo>
                    <a:pt x="6" y="41"/>
                  </a:lnTo>
                  <a:lnTo>
                    <a:pt x="12" y="29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1" y="6"/>
                  </a:lnTo>
                  <a:lnTo>
                    <a:pt x="53" y="2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F91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7" name="Freeform 112"/>
            <p:cNvSpPr>
              <a:spLocks/>
            </p:cNvSpPr>
            <p:nvPr/>
          </p:nvSpPr>
          <p:spPr bwMode="auto">
            <a:xfrm>
              <a:off x="3809" y="1978"/>
              <a:ext cx="139" cy="127"/>
            </a:xfrm>
            <a:custGeom>
              <a:avLst/>
              <a:gdLst>
                <a:gd name="T0" fmla="*/ 65 w 128"/>
                <a:gd name="T1" fmla="*/ 0 h 127"/>
                <a:gd name="T2" fmla="*/ 79 w 128"/>
                <a:gd name="T3" fmla="*/ 2 h 127"/>
                <a:gd name="T4" fmla="*/ 90 w 128"/>
                <a:gd name="T5" fmla="*/ 4 h 127"/>
                <a:gd name="T6" fmla="*/ 100 w 128"/>
                <a:gd name="T7" fmla="*/ 10 h 127"/>
                <a:gd name="T8" fmla="*/ 110 w 128"/>
                <a:gd name="T9" fmla="*/ 18 h 127"/>
                <a:gd name="T10" fmla="*/ 118 w 128"/>
                <a:gd name="T11" fmla="*/ 27 h 127"/>
                <a:gd name="T12" fmla="*/ 124 w 128"/>
                <a:gd name="T13" fmla="*/ 39 h 127"/>
                <a:gd name="T14" fmla="*/ 126 w 128"/>
                <a:gd name="T15" fmla="*/ 51 h 127"/>
                <a:gd name="T16" fmla="*/ 128 w 128"/>
                <a:gd name="T17" fmla="*/ 65 h 127"/>
                <a:gd name="T18" fmla="*/ 126 w 128"/>
                <a:gd name="T19" fmla="*/ 78 h 127"/>
                <a:gd name="T20" fmla="*/ 124 w 128"/>
                <a:gd name="T21" fmla="*/ 90 h 127"/>
                <a:gd name="T22" fmla="*/ 118 w 128"/>
                <a:gd name="T23" fmla="*/ 100 h 127"/>
                <a:gd name="T24" fmla="*/ 110 w 128"/>
                <a:gd name="T25" fmla="*/ 110 h 127"/>
                <a:gd name="T26" fmla="*/ 100 w 128"/>
                <a:gd name="T27" fmla="*/ 118 h 127"/>
                <a:gd name="T28" fmla="*/ 90 w 128"/>
                <a:gd name="T29" fmla="*/ 123 h 127"/>
                <a:gd name="T30" fmla="*/ 79 w 128"/>
                <a:gd name="T31" fmla="*/ 125 h 127"/>
                <a:gd name="T32" fmla="*/ 65 w 128"/>
                <a:gd name="T33" fmla="*/ 127 h 127"/>
                <a:gd name="T34" fmla="*/ 51 w 128"/>
                <a:gd name="T35" fmla="*/ 125 h 127"/>
                <a:gd name="T36" fmla="*/ 39 w 128"/>
                <a:gd name="T37" fmla="*/ 123 h 127"/>
                <a:gd name="T38" fmla="*/ 30 w 128"/>
                <a:gd name="T39" fmla="*/ 118 h 127"/>
                <a:gd name="T40" fmla="*/ 20 w 128"/>
                <a:gd name="T41" fmla="*/ 110 h 127"/>
                <a:gd name="T42" fmla="*/ 12 w 128"/>
                <a:gd name="T43" fmla="*/ 100 h 127"/>
                <a:gd name="T44" fmla="*/ 6 w 128"/>
                <a:gd name="T45" fmla="*/ 90 h 127"/>
                <a:gd name="T46" fmla="*/ 2 w 128"/>
                <a:gd name="T47" fmla="*/ 78 h 127"/>
                <a:gd name="T48" fmla="*/ 0 w 128"/>
                <a:gd name="T49" fmla="*/ 65 h 127"/>
                <a:gd name="T50" fmla="*/ 2 w 128"/>
                <a:gd name="T51" fmla="*/ 51 h 127"/>
                <a:gd name="T52" fmla="*/ 6 w 128"/>
                <a:gd name="T53" fmla="*/ 39 h 127"/>
                <a:gd name="T54" fmla="*/ 12 w 128"/>
                <a:gd name="T55" fmla="*/ 27 h 127"/>
                <a:gd name="T56" fmla="*/ 20 w 128"/>
                <a:gd name="T57" fmla="*/ 18 h 127"/>
                <a:gd name="T58" fmla="*/ 30 w 128"/>
                <a:gd name="T59" fmla="*/ 10 h 127"/>
                <a:gd name="T60" fmla="*/ 39 w 128"/>
                <a:gd name="T61" fmla="*/ 4 h 127"/>
                <a:gd name="T62" fmla="*/ 51 w 128"/>
                <a:gd name="T63" fmla="*/ 2 h 127"/>
                <a:gd name="T64" fmla="*/ 65 w 128"/>
                <a:gd name="T65" fmla="*/ 0 h 1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27"/>
                <a:gd name="T101" fmla="*/ 128 w 128"/>
                <a:gd name="T102" fmla="*/ 127 h 12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27">
                  <a:moveTo>
                    <a:pt x="65" y="0"/>
                  </a:moveTo>
                  <a:lnTo>
                    <a:pt x="79" y="2"/>
                  </a:lnTo>
                  <a:lnTo>
                    <a:pt x="90" y="4"/>
                  </a:lnTo>
                  <a:lnTo>
                    <a:pt x="100" y="10"/>
                  </a:lnTo>
                  <a:lnTo>
                    <a:pt x="110" y="18"/>
                  </a:lnTo>
                  <a:lnTo>
                    <a:pt x="118" y="27"/>
                  </a:lnTo>
                  <a:lnTo>
                    <a:pt x="124" y="39"/>
                  </a:lnTo>
                  <a:lnTo>
                    <a:pt x="126" y="51"/>
                  </a:lnTo>
                  <a:lnTo>
                    <a:pt x="128" y="65"/>
                  </a:lnTo>
                  <a:lnTo>
                    <a:pt x="126" y="78"/>
                  </a:lnTo>
                  <a:lnTo>
                    <a:pt x="124" y="90"/>
                  </a:lnTo>
                  <a:lnTo>
                    <a:pt x="118" y="100"/>
                  </a:lnTo>
                  <a:lnTo>
                    <a:pt x="110" y="110"/>
                  </a:lnTo>
                  <a:lnTo>
                    <a:pt x="100" y="118"/>
                  </a:lnTo>
                  <a:lnTo>
                    <a:pt x="90" y="123"/>
                  </a:lnTo>
                  <a:lnTo>
                    <a:pt x="79" y="125"/>
                  </a:lnTo>
                  <a:lnTo>
                    <a:pt x="65" y="127"/>
                  </a:lnTo>
                  <a:lnTo>
                    <a:pt x="51" y="125"/>
                  </a:lnTo>
                  <a:lnTo>
                    <a:pt x="39" y="123"/>
                  </a:lnTo>
                  <a:lnTo>
                    <a:pt x="30" y="118"/>
                  </a:lnTo>
                  <a:lnTo>
                    <a:pt x="20" y="110"/>
                  </a:lnTo>
                  <a:lnTo>
                    <a:pt x="12" y="100"/>
                  </a:lnTo>
                  <a:lnTo>
                    <a:pt x="6" y="90"/>
                  </a:lnTo>
                  <a:lnTo>
                    <a:pt x="2" y="78"/>
                  </a:lnTo>
                  <a:lnTo>
                    <a:pt x="0" y="65"/>
                  </a:lnTo>
                  <a:lnTo>
                    <a:pt x="2" y="51"/>
                  </a:lnTo>
                  <a:lnTo>
                    <a:pt x="6" y="39"/>
                  </a:lnTo>
                  <a:lnTo>
                    <a:pt x="12" y="27"/>
                  </a:lnTo>
                  <a:lnTo>
                    <a:pt x="20" y="18"/>
                  </a:lnTo>
                  <a:lnTo>
                    <a:pt x="30" y="10"/>
                  </a:lnTo>
                  <a:lnTo>
                    <a:pt x="39" y="4"/>
                  </a:lnTo>
                  <a:lnTo>
                    <a:pt x="51" y="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C99E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8" name="Freeform 113"/>
            <p:cNvSpPr>
              <a:spLocks/>
            </p:cNvSpPr>
            <p:nvPr/>
          </p:nvSpPr>
          <p:spPr bwMode="auto">
            <a:xfrm>
              <a:off x="3811" y="1980"/>
              <a:ext cx="135" cy="123"/>
            </a:xfrm>
            <a:custGeom>
              <a:avLst/>
              <a:gdLst>
                <a:gd name="T0" fmla="*/ 63 w 124"/>
                <a:gd name="T1" fmla="*/ 0 h 123"/>
                <a:gd name="T2" fmla="*/ 75 w 124"/>
                <a:gd name="T3" fmla="*/ 2 h 123"/>
                <a:gd name="T4" fmla="*/ 86 w 124"/>
                <a:gd name="T5" fmla="*/ 4 h 123"/>
                <a:gd name="T6" fmla="*/ 96 w 124"/>
                <a:gd name="T7" fmla="*/ 10 h 123"/>
                <a:gd name="T8" fmla="*/ 106 w 124"/>
                <a:gd name="T9" fmla="*/ 18 h 123"/>
                <a:gd name="T10" fmla="*/ 114 w 124"/>
                <a:gd name="T11" fmla="*/ 27 h 123"/>
                <a:gd name="T12" fmla="*/ 120 w 124"/>
                <a:gd name="T13" fmla="*/ 37 h 123"/>
                <a:gd name="T14" fmla="*/ 122 w 124"/>
                <a:gd name="T15" fmla="*/ 49 h 123"/>
                <a:gd name="T16" fmla="*/ 124 w 124"/>
                <a:gd name="T17" fmla="*/ 63 h 123"/>
                <a:gd name="T18" fmla="*/ 122 w 124"/>
                <a:gd name="T19" fmla="*/ 74 h 123"/>
                <a:gd name="T20" fmla="*/ 120 w 124"/>
                <a:gd name="T21" fmla="*/ 86 h 123"/>
                <a:gd name="T22" fmla="*/ 114 w 124"/>
                <a:gd name="T23" fmla="*/ 96 h 123"/>
                <a:gd name="T24" fmla="*/ 106 w 124"/>
                <a:gd name="T25" fmla="*/ 106 h 123"/>
                <a:gd name="T26" fmla="*/ 96 w 124"/>
                <a:gd name="T27" fmla="*/ 114 h 123"/>
                <a:gd name="T28" fmla="*/ 86 w 124"/>
                <a:gd name="T29" fmla="*/ 120 h 123"/>
                <a:gd name="T30" fmla="*/ 75 w 124"/>
                <a:gd name="T31" fmla="*/ 121 h 123"/>
                <a:gd name="T32" fmla="*/ 63 w 124"/>
                <a:gd name="T33" fmla="*/ 123 h 123"/>
                <a:gd name="T34" fmla="*/ 49 w 124"/>
                <a:gd name="T35" fmla="*/ 121 h 123"/>
                <a:gd name="T36" fmla="*/ 37 w 124"/>
                <a:gd name="T37" fmla="*/ 120 h 123"/>
                <a:gd name="T38" fmla="*/ 28 w 124"/>
                <a:gd name="T39" fmla="*/ 114 h 123"/>
                <a:gd name="T40" fmla="*/ 18 w 124"/>
                <a:gd name="T41" fmla="*/ 106 h 123"/>
                <a:gd name="T42" fmla="*/ 10 w 124"/>
                <a:gd name="T43" fmla="*/ 96 h 123"/>
                <a:gd name="T44" fmla="*/ 4 w 124"/>
                <a:gd name="T45" fmla="*/ 86 h 123"/>
                <a:gd name="T46" fmla="*/ 2 w 124"/>
                <a:gd name="T47" fmla="*/ 74 h 123"/>
                <a:gd name="T48" fmla="*/ 0 w 124"/>
                <a:gd name="T49" fmla="*/ 63 h 123"/>
                <a:gd name="T50" fmla="*/ 2 w 124"/>
                <a:gd name="T51" fmla="*/ 49 h 123"/>
                <a:gd name="T52" fmla="*/ 4 w 124"/>
                <a:gd name="T53" fmla="*/ 37 h 123"/>
                <a:gd name="T54" fmla="*/ 10 w 124"/>
                <a:gd name="T55" fmla="*/ 27 h 123"/>
                <a:gd name="T56" fmla="*/ 18 w 124"/>
                <a:gd name="T57" fmla="*/ 18 h 123"/>
                <a:gd name="T58" fmla="*/ 28 w 124"/>
                <a:gd name="T59" fmla="*/ 10 h 123"/>
                <a:gd name="T60" fmla="*/ 37 w 124"/>
                <a:gd name="T61" fmla="*/ 4 h 123"/>
                <a:gd name="T62" fmla="*/ 49 w 124"/>
                <a:gd name="T63" fmla="*/ 2 h 123"/>
                <a:gd name="T64" fmla="*/ 63 w 124"/>
                <a:gd name="T65" fmla="*/ 0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4"/>
                <a:gd name="T100" fmla="*/ 0 h 123"/>
                <a:gd name="T101" fmla="*/ 124 w 124"/>
                <a:gd name="T102" fmla="*/ 123 h 1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4" h="123">
                  <a:moveTo>
                    <a:pt x="63" y="0"/>
                  </a:moveTo>
                  <a:lnTo>
                    <a:pt x="75" y="2"/>
                  </a:lnTo>
                  <a:lnTo>
                    <a:pt x="86" y="4"/>
                  </a:lnTo>
                  <a:lnTo>
                    <a:pt x="96" y="10"/>
                  </a:lnTo>
                  <a:lnTo>
                    <a:pt x="106" y="18"/>
                  </a:lnTo>
                  <a:lnTo>
                    <a:pt x="114" y="27"/>
                  </a:lnTo>
                  <a:lnTo>
                    <a:pt x="120" y="37"/>
                  </a:lnTo>
                  <a:lnTo>
                    <a:pt x="122" y="49"/>
                  </a:lnTo>
                  <a:lnTo>
                    <a:pt x="124" y="63"/>
                  </a:lnTo>
                  <a:lnTo>
                    <a:pt x="122" y="74"/>
                  </a:lnTo>
                  <a:lnTo>
                    <a:pt x="120" y="86"/>
                  </a:lnTo>
                  <a:lnTo>
                    <a:pt x="114" y="96"/>
                  </a:lnTo>
                  <a:lnTo>
                    <a:pt x="106" y="106"/>
                  </a:lnTo>
                  <a:lnTo>
                    <a:pt x="96" y="114"/>
                  </a:lnTo>
                  <a:lnTo>
                    <a:pt x="86" y="120"/>
                  </a:lnTo>
                  <a:lnTo>
                    <a:pt x="75" y="121"/>
                  </a:lnTo>
                  <a:lnTo>
                    <a:pt x="63" y="123"/>
                  </a:lnTo>
                  <a:lnTo>
                    <a:pt x="49" y="121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0" y="96"/>
                  </a:lnTo>
                  <a:lnTo>
                    <a:pt x="4" y="86"/>
                  </a:lnTo>
                  <a:lnTo>
                    <a:pt x="2" y="74"/>
                  </a:lnTo>
                  <a:lnTo>
                    <a:pt x="0" y="63"/>
                  </a:lnTo>
                  <a:lnTo>
                    <a:pt x="2" y="49"/>
                  </a:lnTo>
                  <a:lnTo>
                    <a:pt x="4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7" y="4"/>
                  </a:lnTo>
                  <a:lnTo>
                    <a:pt x="49" y="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269BE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59" name="Freeform 114"/>
            <p:cNvSpPr>
              <a:spLocks/>
            </p:cNvSpPr>
            <p:nvPr/>
          </p:nvSpPr>
          <p:spPr bwMode="auto">
            <a:xfrm>
              <a:off x="3813" y="1982"/>
              <a:ext cx="130" cy="119"/>
            </a:xfrm>
            <a:custGeom>
              <a:avLst/>
              <a:gdLst>
                <a:gd name="T0" fmla="*/ 61 w 120"/>
                <a:gd name="T1" fmla="*/ 0 h 119"/>
                <a:gd name="T2" fmla="*/ 73 w 120"/>
                <a:gd name="T3" fmla="*/ 2 h 119"/>
                <a:gd name="T4" fmla="*/ 84 w 120"/>
                <a:gd name="T5" fmla="*/ 4 h 119"/>
                <a:gd name="T6" fmla="*/ 94 w 120"/>
                <a:gd name="T7" fmla="*/ 10 h 119"/>
                <a:gd name="T8" fmla="*/ 102 w 120"/>
                <a:gd name="T9" fmla="*/ 18 h 119"/>
                <a:gd name="T10" fmla="*/ 110 w 120"/>
                <a:gd name="T11" fmla="*/ 27 h 119"/>
                <a:gd name="T12" fmla="*/ 116 w 120"/>
                <a:gd name="T13" fmla="*/ 37 h 119"/>
                <a:gd name="T14" fmla="*/ 118 w 120"/>
                <a:gd name="T15" fmla="*/ 49 h 119"/>
                <a:gd name="T16" fmla="*/ 120 w 120"/>
                <a:gd name="T17" fmla="*/ 61 h 119"/>
                <a:gd name="T18" fmla="*/ 118 w 120"/>
                <a:gd name="T19" fmla="*/ 72 h 119"/>
                <a:gd name="T20" fmla="*/ 116 w 120"/>
                <a:gd name="T21" fmla="*/ 82 h 119"/>
                <a:gd name="T22" fmla="*/ 110 w 120"/>
                <a:gd name="T23" fmla="*/ 94 h 119"/>
                <a:gd name="T24" fmla="*/ 102 w 120"/>
                <a:gd name="T25" fmla="*/ 102 h 119"/>
                <a:gd name="T26" fmla="*/ 94 w 120"/>
                <a:gd name="T27" fmla="*/ 110 h 119"/>
                <a:gd name="T28" fmla="*/ 84 w 120"/>
                <a:gd name="T29" fmla="*/ 116 h 119"/>
                <a:gd name="T30" fmla="*/ 73 w 120"/>
                <a:gd name="T31" fmla="*/ 118 h 119"/>
                <a:gd name="T32" fmla="*/ 61 w 120"/>
                <a:gd name="T33" fmla="*/ 119 h 119"/>
                <a:gd name="T34" fmla="*/ 49 w 120"/>
                <a:gd name="T35" fmla="*/ 118 h 119"/>
                <a:gd name="T36" fmla="*/ 37 w 120"/>
                <a:gd name="T37" fmla="*/ 116 h 119"/>
                <a:gd name="T38" fmla="*/ 28 w 120"/>
                <a:gd name="T39" fmla="*/ 110 h 119"/>
                <a:gd name="T40" fmla="*/ 18 w 120"/>
                <a:gd name="T41" fmla="*/ 102 h 119"/>
                <a:gd name="T42" fmla="*/ 10 w 120"/>
                <a:gd name="T43" fmla="*/ 94 h 119"/>
                <a:gd name="T44" fmla="*/ 4 w 120"/>
                <a:gd name="T45" fmla="*/ 82 h 119"/>
                <a:gd name="T46" fmla="*/ 2 w 120"/>
                <a:gd name="T47" fmla="*/ 72 h 119"/>
                <a:gd name="T48" fmla="*/ 0 w 120"/>
                <a:gd name="T49" fmla="*/ 61 h 119"/>
                <a:gd name="T50" fmla="*/ 2 w 120"/>
                <a:gd name="T51" fmla="*/ 49 h 119"/>
                <a:gd name="T52" fmla="*/ 4 w 120"/>
                <a:gd name="T53" fmla="*/ 37 h 119"/>
                <a:gd name="T54" fmla="*/ 10 w 120"/>
                <a:gd name="T55" fmla="*/ 27 h 119"/>
                <a:gd name="T56" fmla="*/ 18 w 120"/>
                <a:gd name="T57" fmla="*/ 18 h 119"/>
                <a:gd name="T58" fmla="*/ 28 w 120"/>
                <a:gd name="T59" fmla="*/ 10 h 119"/>
                <a:gd name="T60" fmla="*/ 37 w 120"/>
                <a:gd name="T61" fmla="*/ 4 h 119"/>
                <a:gd name="T62" fmla="*/ 49 w 120"/>
                <a:gd name="T63" fmla="*/ 2 h 119"/>
                <a:gd name="T64" fmla="*/ 61 w 120"/>
                <a:gd name="T65" fmla="*/ 0 h 1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0"/>
                <a:gd name="T100" fmla="*/ 0 h 119"/>
                <a:gd name="T101" fmla="*/ 120 w 120"/>
                <a:gd name="T102" fmla="*/ 119 h 11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0" h="119">
                  <a:moveTo>
                    <a:pt x="61" y="0"/>
                  </a:moveTo>
                  <a:lnTo>
                    <a:pt x="73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7"/>
                  </a:lnTo>
                  <a:lnTo>
                    <a:pt x="116" y="37"/>
                  </a:lnTo>
                  <a:lnTo>
                    <a:pt x="118" y="49"/>
                  </a:lnTo>
                  <a:lnTo>
                    <a:pt x="120" y="61"/>
                  </a:lnTo>
                  <a:lnTo>
                    <a:pt x="118" y="72"/>
                  </a:lnTo>
                  <a:lnTo>
                    <a:pt x="116" y="82"/>
                  </a:lnTo>
                  <a:lnTo>
                    <a:pt x="110" y="94"/>
                  </a:lnTo>
                  <a:lnTo>
                    <a:pt x="102" y="102"/>
                  </a:lnTo>
                  <a:lnTo>
                    <a:pt x="94" y="110"/>
                  </a:lnTo>
                  <a:lnTo>
                    <a:pt x="84" y="116"/>
                  </a:lnTo>
                  <a:lnTo>
                    <a:pt x="73" y="118"/>
                  </a:lnTo>
                  <a:lnTo>
                    <a:pt x="61" y="119"/>
                  </a:lnTo>
                  <a:lnTo>
                    <a:pt x="49" y="118"/>
                  </a:lnTo>
                  <a:lnTo>
                    <a:pt x="37" y="116"/>
                  </a:lnTo>
                  <a:lnTo>
                    <a:pt x="28" y="110"/>
                  </a:lnTo>
                  <a:lnTo>
                    <a:pt x="18" y="102"/>
                  </a:lnTo>
                  <a:lnTo>
                    <a:pt x="10" y="94"/>
                  </a:lnTo>
                  <a:lnTo>
                    <a:pt x="4" y="82"/>
                  </a:lnTo>
                  <a:lnTo>
                    <a:pt x="2" y="72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4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7" y="4"/>
                  </a:lnTo>
                  <a:lnTo>
                    <a:pt x="49" y="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33A3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0" name="Freeform 115"/>
            <p:cNvSpPr>
              <a:spLocks/>
            </p:cNvSpPr>
            <p:nvPr/>
          </p:nvSpPr>
          <p:spPr bwMode="auto">
            <a:xfrm>
              <a:off x="3816" y="1984"/>
              <a:ext cx="125" cy="116"/>
            </a:xfrm>
            <a:custGeom>
              <a:avLst/>
              <a:gdLst>
                <a:gd name="T0" fmla="*/ 59 w 116"/>
                <a:gd name="T1" fmla="*/ 0 h 116"/>
                <a:gd name="T2" fmla="*/ 80 w 116"/>
                <a:gd name="T3" fmla="*/ 4 h 116"/>
                <a:gd name="T4" fmla="*/ 100 w 116"/>
                <a:gd name="T5" fmla="*/ 18 h 116"/>
                <a:gd name="T6" fmla="*/ 112 w 116"/>
                <a:gd name="T7" fmla="*/ 35 h 116"/>
                <a:gd name="T8" fmla="*/ 116 w 116"/>
                <a:gd name="T9" fmla="*/ 59 h 116"/>
                <a:gd name="T10" fmla="*/ 112 w 116"/>
                <a:gd name="T11" fmla="*/ 80 h 116"/>
                <a:gd name="T12" fmla="*/ 100 w 116"/>
                <a:gd name="T13" fmla="*/ 98 h 116"/>
                <a:gd name="T14" fmla="*/ 80 w 116"/>
                <a:gd name="T15" fmla="*/ 112 h 116"/>
                <a:gd name="T16" fmla="*/ 59 w 116"/>
                <a:gd name="T17" fmla="*/ 116 h 116"/>
                <a:gd name="T18" fmla="*/ 47 w 116"/>
                <a:gd name="T19" fmla="*/ 114 h 116"/>
                <a:gd name="T20" fmla="*/ 37 w 116"/>
                <a:gd name="T21" fmla="*/ 112 h 116"/>
                <a:gd name="T22" fmla="*/ 26 w 116"/>
                <a:gd name="T23" fmla="*/ 106 h 116"/>
                <a:gd name="T24" fmla="*/ 18 w 116"/>
                <a:gd name="T25" fmla="*/ 98 h 116"/>
                <a:gd name="T26" fmla="*/ 10 w 116"/>
                <a:gd name="T27" fmla="*/ 90 h 116"/>
                <a:gd name="T28" fmla="*/ 4 w 116"/>
                <a:gd name="T29" fmla="*/ 80 h 116"/>
                <a:gd name="T30" fmla="*/ 2 w 116"/>
                <a:gd name="T31" fmla="*/ 70 h 116"/>
                <a:gd name="T32" fmla="*/ 0 w 116"/>
                <a:gd name="T33" fmla="*/ 59 h 116"/>
                <a:gd name="T34" fmla="*/ 2 w 116"/>
                <a:gd name="T35" fmla="*/ 47 h 116"/>
                <a:gd name="T36" fmla="*/ 4 w 116"/>
                <a:gd name="T37" fmla="*/ 35 h 116"/>
                <a:gd name="T38" fmla="*/ 10 w 116"/>
                <a:gd name="T39" fmla="*/ 25 h 116"/>
                <a:gd name="T40" fmla="*/ 18 w 116"/>
                <a:gd name="T41" fmla="*/ 18 h 116"/>
                <a:gd name="T42" fmla="*/ 26 w 116"/>
                <a:gd name="T43" fmla="*/ 10 h 116"/>
                <a:gd name="T44" fmla="*/ 37 w 116"/>
                <a:gd name="T45" fmla="*/ 4 h 116"/>
                <a:gd name="T46" fmla="*/ 47 w 116"/>
                <a:gd name="T47" fmla="*/ 2 h 116"/>
                <a:gd name="T48" fmla="*/ 59 w 116"/>
                <a:gd name="T49" fmla="*/ 0 h 1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6"/>
                <a:gd name="T76" fmla="*/ 0 h 116"/>
                <a:gd name="T77" fmla="*/ 116 w 116"/>
                <a:gd name="T78" fmla="*/ 116 h 1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6" h="116">
                  <a:moveTo>
                    <a:pt x="59" y="0"/>
                  </a:moveTo>
                  <a:lnTo>
                    <a:pt x="80" y="4"/>
                  </a:lnTo>
                  <a:lnTo>
                    <a:pt x="100" y="18"/>
                  </a:lnTo>
                  <a:lnTo>
                    <a:pt x="112" y="35"/>
                  </a:lnTo>
                  <a:lnTo>
                    <a:pt x="116" y="59"/>
                  </a:lnTo>
                  <a:lnTo>
                    <a:pt x="112" y="80"/>
                  </a:lnTo>
                  <a:lnTo>
                    <a:pt x="100" y="98"/>
                  </a:lnTo>
                  <a:lnTo>
                    <a:pt x="80" y="112"/>
                  </a:lnTo>
                  <a:lnTo>
                    <a:pt x="59" y="116"/>
                  </a:lnTo>
                  <a:lnTo>
                    <a:pt x="47" y="114"/>
                  </a:lnTo>
                  <a:lnTo>
                    <a:pt x="37" y="112"/>
                  </a:lnTo>
                  <a:lnTo>
                    <a:pt x="26" y="106"/>
                  </a:lnTo>
                  <a:lnTo>
                    <a:pt x="18" y="98"/>
                  </a:lnTo>
                  <a:lnTo>
                    <a:pt x="10" y="90"/>
                  </a:lnTo>
                  <a:lnTo>
                    <a:pt x="4" y="80"/>
                  </a:lnTo>
                  <a:lnTo>
                    <a:pt x="2" y="70"/>
                  </a:lnTo>
                  <a:lnTo>
                    <a:pt x="0" y="59"/>
                  </a:lnTo>
                  <a:lnTo>
                    <a:pt x="2" y="47"/>
                  </a:lnTo>
                  <a:lnTo>
                    <a:pt x="4" y="35"/>
                  </a:lnTo>
                  <a:lnTo>
                    <a:pt x="10" y="25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7" y="4"/>
                  </a:lnTo>
                  <a:lnTo>
                    <a:pt x="47" y="2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3DA5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1" name="Freeform 116"/>
            <p:cNvSpPr>
              <a:spLocks/>
            </p:cNvSpPr>
            <p:nvPr/>
          </p:nvSpPr>
          <p:spPr bwMode="auto">
            <a:xfrm>
              <a:off x="3818" y="1986"/>
              <a:ext cx="121" cy="112"/>
            </a:xfrm>
            <a:custGeom>
              <a:avLst/>
              <a:gdLst>
                <a:gd name="T0" fmla="*/ 57 w 112"/>
                <a:gd name="T1" fmla="*/ 0 h 112"/>
                <a:gd name="T2" fmla="*/ 78 w 112"/>
                <a:gd name="T3" fmla="*/ 4 h 112"/>
                <a:gd name="T4" fmla="*/ 96 w 112"/>
                <a:gd name="T5" fmla="*/ 16 h 112"/>
                <a:gd name="T6" fmla="*/ 108 w 112"/>
                <a:gd name="T7" fmla="*/ 35 h 112"/>
                <a:gd name="T8" fmla="*/ 112 w 112"/>
                <a:gd name="T9" fmla="*/ 57 h 112"/>
                <a:gd name="T10" fmla="*/ 108 w 112"/>
                <a:gd name="T11" fmla="*/ 78 h 112"/>
                <a:gd name="T12" fmla="*/ 96 w 112"/>
                <a:gd name="T13" fmla="*/ 96 h 112"/>
                <a:gd name="T14" fmla="*/ 78 w 112"/>
                <a:gd name="T15" fmla="*/ 108 h 112"/>
                <a:gd name="T16" fmla="*/ 57 w 112"/>
                <a:gd name="T17" fmla="*/ 112 h 112"/>
                <a:gd name="T18" fmla="*/ 35 w 112"/>
                <a:gd name="T19" fmla="*/ 108 h 112"/>
                <a:gd name="T20" fmla="*/ 18 w 112"/>
                <a:gd name="T21" fmla="*/ 96 h 112"/>
                <a:gd name="T22" fmla="*/ 4 w 112"/>
                <a:gd name="T23" fmla="*/ 78 h 112"/>
                <a:gd name="T24" fmla="*/ 0 w 112"/>
                <a:gd name="T25" fmla="*/ 57 h 112"/>
                <a:gd name="T26" fmla="*/ 4 w 112"/>
                <a:gd name="T27" fmla="*/ 35 h 112"/>
                <a:gd name="T28" fmla="*/ 18 w 112"/>
                <a:gd name="T29" fmla="*/ 16 h 112"/>
                <a:gd name="T30" fmla="*/ 35 w 112"/>
                <a:gd name="T31" fmla="*/ 4 h 112"/>
                <a:gd name="T32" fmla="*/ 57 w 112"/>
                <a:gd name="T33" fmla="*/ 0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"/>
                <a:gd name="T52" fmla="*/ 0 h 112"/>
                <a:gd name="T53" fmla="*/ 112 w 112"/>
                <a:gd name="T54" fmla="*/ 112 h 11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" h="112">
                  <a:moveTo>
                    <a:pt x="57" y="0"/>
                  </a:moveTo>
                  <a:lnTo>
                    <a:pt x="78" y="4"/>
                  </a:lnTo>
                  <a:lnTo>
                    <a:pt x="96" y="16"/>
                  </a:lnTo>
                  <a:lnTo>
                    <a:pt x="108" y="35"/>
                  </a:lnTo>
                  <a:lnTo>
                    <a:pt x="112" y="57"/>
                  </a:lnTo>
                  <a:lnTo>
                    <a:pt x="108" y="78"/>
                  </a:lnTo>
                  <a:lnTo>
                    <a:pt x="96" y="96"/>
                  </a:lnTo>
                  <a:lnTo>
                    <a:pt x="78" y="108"/>
                  </a:lnTo>
                  <a:lnTo>
                    <a:pt x="57" y="112"/>
                  </a:lnTo>
                  <a:lnTo>
                    <a:pt x="35" y="108"/>
                  </a:lnTo>
                  <a:lnTo>
                    <a:pt x="18" y="96"/>
                  </a:lnTo>
                  <a:lnTo>
                    <a:pt x="4" y="78"/>
                  </a:lnTo>
                  <a:lnTo>
                    <a:pt x="0" y="57"/>
                  </a:lnTo>
                  <a:lnTo>
                    <a:pt x="4" y="35"/>
                  </a:lnTo>
                  <a:lnTo>
                    <a:pt x="18" y="16"/>
                  </a:lnTo>
                  <a:lnTo>
                    <a:pt x="35" y="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47AA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2" name="Freeform 117"/>
            <p:cNvSpPr>
              <a:spLocks/>
            </p:cNvSpPr>
            <p:nvPr/>
          </p:nvSpPr>
          <p:spPr bwMode="auto">
            <a:xfrm>
              <a:off x="3822" y="1988"/>
              <a:ext cx="115" cy="108"/>
            </a:xfrm>
            <a:custGeom>
              <a:avLst/>
              <a:gdLst>
                <a:gd name="T0" fmla="*/ 53 w 106"/>
                <a:gd name="T1" fmla="*/ 0 h 108"/>
                <a:gd name="T2" fmla="*/ 74 w 106"/>
                <a:gd name="T3" fmla="*/ 4 h 108"/>
                <a:gd name="T4" fmla="*/ 90 w 106"/>
                <a:gd name="T5" fmla="*/ 15 h 108"/>
                <a:gd name="T6" fmla="*/ 102 w 106"/>
                <a:gd name="T7" fmla="*/ 33 h 108"/>
                <a:gd name="T8" fmla="*/ 106 w 106"/>
                <a:gd name="T9" fmla="*/ 55 h 108"/>
                <a:gd name="T10" fmla="*/ 102 w 106"/>
                <a:gd name="T11" fmla="*/ 76 h 108"/>
                <a:gd name="T12" fmla="*/ 90 w 106"/>
                <a:gd name="T13" fmla="*/ 92 h 108"/>
                <a:gd name="T14" fmla="*/ 74 w 106"/>
                <a:gd name="T15" fmla="*/ 104 h 108"/>
                <a:gd name="T16" fmla="*/ 53 w 106"/>
                <a:gd name="T17" fmla="*/ 108 h 108"/>
                <a:gd name="T18" fmla="*/ 31 w 106"/>
                <a:gd name="T19" fmla="*/ 104 h 108"/>
                <a:gd name="T20" fmla="*/ 16 w 106"/>
                <a:gd name="T21" fmla="*/ 92 h 108"/>
                <a:gd name="T22" fmla="*/ 4 w 106"/>
                <a:gd name="T23" fmla="*/ 76 h 108"/>
                <a:gd name="T24" fmla="*/ 0 w 106"/>
                <a:gd name="T25" fmla="*/ 55 h 108"/>
                <a:gd name="T26" fmla="*/ 4 w 106"/>
                <a:gd name="T27" fmla="*/ 33 h 108"/>
                <a:gd name="T28" fmla="*/ 16 w 106"/>
                <a:gd name="T29" fmla="*/ 15 h 108"/>
                <a:gd name="T30" fmla="*/ 31 w 106"/>
                <a:gd name="T31" fmla="*/ 4 h 108"/>
                <a:gd name="T32" fmla="*/ 53 w 106"/>
                <a:gd name="T33" fmla="*/ 0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6"/>
                <a:gd name="T52" fmla="*/ 0 h 108"/>
                <a:gd name="T53" fmla="*/ 106 w 106"/>
                <a:gd name="T54" fmla="*/ 108 h 10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6" h="108">
                  <a:moveTo>
                    <a:pt x="53" y="0"/>
                  </a:moveTo>
                  <a:lnTo>
                    <a:pt x="74" y="4"/>
                  </a:lnTo>
                  <a:lnTo>
                    <a:pt x="90" y="15"/>
                  </a:lnTo>
                  <a:lnTo>
                    <a:pt x="102" y="33"/>
                  </a:lnTo>
                  <a:lnTo>
                    <a:pt x="106" y="55"/>
                  </a:lnTo>
                  <a:lnTo>
                    <a:pt x="102" y="76"/>
                  </a:lnTo>
                  <a:lnTo>
                    <a:pt x="90" y="92"/>
                  </a:lnTo>
                  <a:lnTo>
                    <a:pt x="74" y="104"/>
                  </a:lnTo>
                  <a:lnTo>
                    <a:pt x="53" y="108"/>
                  </a:lnTo>
                  <a:lnTo>
                    <a:pt x="31" y="104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55"/>
                  </a:lnTo>
                  <a:lnTo>
                    <a:pt x="4" y="33"/>
                  </a:lnTo>
                  <a:lnTo>
                    <a:pt x="16" y="15"/>
                  </a:lnTo>
                  <a:lnTo>
                    <a:pt x="31" y="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51A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3" name="Freeform 118"/>
            <p:cNvSpPr>
              <a:spLocks/>
            </p:cNvSpPr>
            <p:nvPr/>
          </p:nvSpPr>
          <p:spPr bwMode="auto">
            <a:xfrm>
              <a:off x="3824" y="1992"/>
              <a:ext cx="111" cy="102"/>
            </a:xfrm>
            <a:custGeom>
              <a:avLst/>
              <a:gdLst>
                <a:gd name="T0" fmla="*/ 51 w 102"/>
                <a:gd name="T1" fmla="*/ 0 h 102"/>
                <a:gd name="T2" fmla="*/ 70 w 102"/>
                <a:gd name="T3" fmla="*/ 4 h 102"/>
                <a:gd name="T4" fmla="*/ 86 w 102"/>
                <a:gd name="T5" fmla="*/ 13 h 102"/>
                <a:gd name="T6" fmla="*/ 98 w 102"/>
                <a:gd name="T7" fmla="*/ 31 h 102"/>
                <a:gd name="T8" fmla="*/ 102 w 102"/>
                <a:gd name="T9" fmla="*/ 51 h 102"/>
                <a:gd name="T10" fmla="*/ 98 w 102"/>
                <a:gd name="T11" fmla="*/ 70 h 102"/>
                <a:gd name="T12" fmla="*/ 86 w 102"/>
                <a:gd name="T13" fmla="*/ 86 h 102"/>
                <a:gd name="T14" fmla="*/ 70 w 102"/>
                <a:gd name="T15" fmla="*/ 98 h 102"/>
                <a:gd name="T16" fmla="*/ 51 w 102"/>
                <a:gd name="T17" fmla="*/ 102 h 102"/>
                <a:gd name="T18" fmla="*/ 31 w 102"/>
                <a:gd name="T19" fmla="*/ 98 h 102"/>
                <a:gd name="T20" fmla="*/ 14 w 102"/>
                <a:gd name="T21" fmla="*/ 86 h 102"/>
                <a:gd name="T22" fmla="*/ 4 w 102"/>
                <a:gd name="T23" fmla="*/ 70 h 102"/>
                <a:gd name="T24" fmla="*/ 0 w 102"/>
                <a:gd name="T25" fmla="*/ 51 h 102"/>
                <a:gd name="T26" fmla="*/ 4 w 102"/>
                <a:gd name="T27" fmla="*/ 31 h 102"/>
                <a:gd name="T28" fmla="*/ 14 w 102"/>
                <a:gd name="T29" fmla="*/ 13 h 102"/>
                <a:gd name="T30" fmla="*/ 31 w 102"/>
                <a:gd name="T31" fmla="*/ 4 h 102"/>
                <a:gd name="T32" fmla="*/ 51 w 102"/>
                <a:gd name="T33" fmla="*/ 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2"/>
                <a:gd name="T52" fmla="*/ 0 h 102"/>
                <a:gd name="T53" fmla="*/ 102 w 102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2" h="102">
                  <a:moveTo>
                    <a:pt x="51" y="0"/>
                  </a:moveTo>
                  <a:lnTo>
                    <a:pt x="70" y="4"/>
                  </a:lnTo>
                  <a:lnTo>
                    <a:pt x="86" y="13"/>
                  </a:lnTo>
                  <a:lnTo>
                    <a:pt x="98" y="31"/>
                  </a:lnTo>
                  <a:lnTo>
                    <a:pt x="102" y="51"/>
                  </a:lnTo>
                  <a:lnTo>
                    <a:pt x="98" y="70"/>
                  </a:lnTo>
                  <a:lnTo>
                    <a:pt x="86" y="86"/>
                  </a:lnTo>
                  <a:lnTo>
                    <a:pt x="70" y="98"/>
                  </a:lnTo>
                  <a:lnTo>
                    <a:pt x="51" y="102"/>
                  </a:lnTo>
                  <a:lnTo>
                    <a:pt x="31" y="98"/>
                  </a:lnTo>
                  <a:lnTo>
                    <a:pt x="14" y="86"/>
                  </a:lnTo>
                  <a:lnTo>
                    <a:pt x="4" y="70"/>
                  </a:lnTo>
                  <a:lnTo>
                    <a:pt x="0" y="51"/>
                  </a:lnTo>
                  <a:lnTo>
                    <a:pt x="4" y="31"/>
                  </a:lnTo>
                  <a:lnTo>
                    <a:pt x="14" y="13"/>
                  </a:lnTo>
                  <a:lnTo>
                    <a:pt x="31" y="4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5BB5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4" name="Freeform 119"/>
            <p:cNvSpPr>
              <a:spLocks/>
            </p:cNvSpPr>
            <p:nvPr/>
          </p:nvSpPr>
          <p:spPr bwMode="auto">
            <a:xfrm>
              <a:off x="3826" y="1994"/>
              <a:ext cx="107" cy="98"/>
            </a:xfrm>
            <a:custGeom>
              <a:avLst/>
              <a:gdLst>
                <a:gd name="T0" fmla="*/ 49 w 98"/>
                <a:gd name="T1" fmla="*/ 0 h 98"/>
                <a:gd name="T2" fmla="*/ 68 w 98"/>
                <a:gd name="T3" fmla="*/ 4 h 98"/>
                <a:gd name="T4" fmla="*/ 84 w 98"/>
                <a:gd name="T5" fmla="*/ 13 h 98"/>
                <a:gd name="T6" fmla="*/ 94 w 98"/>
                <a:gd name="T7" fmla="*/ 29 h 98"/>
                <a:gd name="T8" fmla="*/ 98 w 98"/>
                <a:gd name="T9" fmla="*/ 49 h 98"/>
                <a:gd name="T10" fmla="*/ 94 w 98"/>
                <a:gd name="T11" fmla="*/ 66 h 98"/>
                <a:gd name="T12" fmla="*/ 84 w 98"/>
                <a:gd name="T13" fmla="*/ 82 h 98"/>
                <a:gd name="T14" fmla="*/ 68 w 98"/>
                <a:gd name="T15" fmla="*/ 94 h 98"/>
                <a:gd name="T16" fmla="*/ 49 w 98"/>
                <a:gd name="T17" fmla="*/ 98 h 98"/>
                <a:gd name="T18" fmla="*/ 29 w 98"/>
                <a:gd name="T19" fmla="*/ 94 h 98"/>
                <a:gd name="T20" fmla="*/ 14 w 98"/>
                <a:gd name="T21" fmla="*/ 82 h 98"/>
                <a:gd name="T22" fmla="*/ 4 w 98"/>
                <a:gd name="T23" fmla="*/ 66 h 98"/>
                <a:gd name="T24" fmla="*/ 0 w 98"/>
                <a:gd name="T25" fmla="*/ 49 h 98"/>
                <a:gd name="T26" fmla="*/ 4 w 98"/>
                <a:gd name="T27" fmla="*/ 29 h 98"/>
                <a:gd name="T28" fmla="*/ 14 w 98"/>
                <a:gd name="T29" fmla="*/ 13 h 98"/>
                <a:gd name="T30" fmla="*/ 29 w 98"/>
                <a:gd name="T31" fmla="*/ 4 h 98"/>
                <a:gd name="T32" fmla="*/ 49 w 98"/>
                <a:gd name="T33" fmla="*/ 0 h 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98"/>
                <a:gd name="T53" fmla="*/ 98 w 98"/>
                <a:gd name="T54" fmla="*/ 98 h 9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98">
                  <a:moveTo>
                    <a:pt x="49" y="0"/>
                  </a:moveTo>
                  <a:lnTo>
                    <a:pt x="68" y="4"/>
                  </a:lnTo>
                  <a:lnTo>
                    <a:pt x="84" y="13"/>
                  </a:lnTo>
                  <a:lnTo>
                    <a:pt x="94" y="29"/>
                  </a:lnTo>
                  <a:lnTo>
                    <a:pt x="98" y="49"/>
                  </a:lnTo>
                  <a:lnTo>
                    <a:pt x="94" y="66"/>
                  </a:lnTo>
                  <a:lnTo>
                    <a:pt x="84" y="82"/>
                  </a:lnTo>
                  <a:lnTo>
                    <a:pt x="68" y="94"/>
                  </a:lnTo>
                  <a:lnTo>
                    <a:pt x="49" y="98"/>
                  </a:lnTo>
                  <a:lnTo>
                    <a:pt x="29" y="94"/>
                  </a:lnTo>
                  <a:lnTo>
                    <a:pt x="14" y="82"/>
                  </a:lnTo>
                  <a:lnTo>
                    <a:pt x="4" y="66"/>
                  </a:lnTo>
                  <a:lnTo>
                    <a:pt x="0" y="49"/>
                  </a:lnTo>
                  <a:lnTo>
                    <a:pt x="4" y="29"/>
                  </a:lnTo>
                  <a:lnTo>
                    <a:pt x="14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68BA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5" name="Freeform 120"/>
            <p:cNvSpPr>
              <a:spLocks/>
            </p:cNvSpPr>
            <p:nvPr/>
          </p:nvSpPr>
          <p:spPr bwMode="auto">
            <a:xfrm>
              <a:off x="3829" y="1996"/>
              <a:ext cx="101" cy="94"/>
            </a:xfrm>
            <a:custGeom>
              <a:avLst/>
              <a:gdLst>
                <a:gd name="T0" fmla="*/ 47 w 94"/>
                <a:gd name="T1" fmla="*/ 0 h 94"/>
                <a:gd name="T2" fmla="*/ 64 w 94"/>
                <a:gd name="T3" fmla="*/ 4 h 94"/>
                <a:gd name="T4" fmla="*/ 80 w 94"/>
                <a:gd name="T5" fmla="*/ 13 h 94"/>
                <a:gd name="T6" fmla="*/ 90 w 94"/>
                <a:gd name="T7" fmla="*/ 27 h 94"/>
                <a:gd name="T8" fmla="*/ 94 w 94"/>
                <a:gd name="T9" fmla="*/ 47 h 94"/>
                <a:gd name="T10" fmla="*/ 90 w 94"/>
                <a:gd name="T11" fmla="*/ 64 h 94"/>
                <a:gd name="T12" fmla="*/ 80 w 94"/>
                <a:gd name="T13" fmla="*/ 80 h 94"/>
                <a:gd name="T14" fmla="*/ 64 w 94"/>
                <a:gd name="T15" fmla="*/ 90 h 94"/>
                <a:gd name="T16" fmla="*/ 47 w 94"/>
                <a:gd name="T17" fmla="*/ 94 h 94"/>
                <a:gd name="T18" fmla="*/ 29 w 94"/>
                <a:gd name="T19" fmla="*/ 90 h 94"/>
                <a:gd name="T20" fmla="*/ 14 w 94"/>
                <a:gd name="T21" fmla="*/ 80 h 94"/>
                <a:gd name="T22" fmla="*/ 4 w 94"/>
                <a:gd name="T23" fmla="*/ 64 h 94"/>
                <a:gd name="T24" fmla="*/ 0 w 94"/>
                <a:gd name="T25" fmla="*/ 47 h 94"/>
                <a:gd name="T26" fmla="*/ 4 w 94"/>
                <a:gd name="T27" fmla="*/ 27 h 94"/>
                <a:gd name="T28" fmla="*/ 14 w 94"/>
                <a:gd name="T29" fmla="*/ 13 h 94"/>
                <a:gd name="T30" fmla="*/ 29 w 94"/>
                <a:gd name="T31" fmla="*/ 4 h 94"/>
                <a:gd name="T32" fmla="*/ 47 w 94"/>
                <a:gd name="T33" fmla="*/ 0 h 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4"/>
                <a:gd name="T52" fmla="*/ 0 h 94"/>
                <a:gd name="T53" fmla="*/ 94 w 94"/>
                <a:gd name="T54" fmla="*/ 94 h 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4" h="94">
                  <a:moveTo>
                    <a:pt x="47" y="0"/>
                  </a:moveTo>
                  <a:lnTo>
                    <a:pt x="64" y="4"/>
                  </a:lnTo>
                  <a:lnTo>
                    <a:pt x="80" y="13"/>
                  </a:lnTo>
                  <a:lnTo>
                    <a:pt x="90" y="27"/>
                  </a:lnTo>
                  <a:lnTo>
                    <a:pt x="94" y="47"/>
                  </a:lnTo>
                  <a:lnTo>
                    <a:pt x="90" y="64"/>
                  </a:lnTo>
                  <a:lnTo>
                    <a:pt x="80" y="80"/>
                  </a:lnTo>
                  <a:lnTo>
                    <a:pt x="64" y="90"/>
                  </a:lnTo>
                  <a:lnTo>
                    <a:pt x="47" y="94"/>
                  </a:lnTo>
                  <a:lnTo>
                    <a:pt x="29" y="90"/>
                  </a:lnTo>
                  <a:lnTo>
                    <a:pt x="14" y="80"/>
                  </a:lnTo>
                  <a:lnTo>
                    <a:pt x="4" y="64"/>
                  </a:lnTo>
                  <a:lnTo>
                    <a:pt x="0" y="47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9" y="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72BF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6" name="Freeform 121"/>
            <p:cNvSpPr>
              <a:spLocks/>
            </p:cNvSpPr>
            <p:nvPr/>
          </p:nvSpPr>
          <p:spPr bwMode="auto">
            <a:xfrm>
              <a:off x="3831" y="1998"/>
              <a:ext cx="97" cy="88"/>
            </a:xfrm>
            <a:custGeom>
              <a:avLst/>
              <a:gdLst>
                <a:gd name="T0" fmla="*/ 45 w 90"/>
                <a:gd name="T1" fmla="*/ 0 h 88"/>
                <a:gd name="T2" fmla="*/ 62 w 90"/>
                <a:gd name="T3" fmla="*/ 4 h 88"/>
                <a:gd name="T4" fmla="*/ 76 w 90"/>
                <a:gd name="T5" fmla="*/ 13 h 88"/>
                <a:gd name="T6" fmla="*/ 86 w 90"/>
                <a:gd name="T7" fmla="*/ 27 h 88"/>
                <a:gd name="T8" fmla="*/ 90 w 90"/>
                <a:gd name="T9" fmla="*/ 45 h 88"/>
                <a:gd name="T10" fmla="*/ 86 w 90"/>
                <a:gd name="T11" fmla="*/ 60 h 88"/>
                <a:gd name="T12" fmla="*/ 76 w 90"/>
                <a:gd name="T13" fmla="*/ 74 h 88"/>
                <a:gd name="T14" fmla="*/ 62 w 90"/>
                <a:gd name="T15" fmla="*/ 84 h 88"/>
                <a:gd name="T16" fmla="*/ 45 w 90"/>
                <a:gd name="T17" fmla="*/ 88 h 88"/>
                <a:gd name="T18" fmla="*/ 27 w 90"/>
                <a:gd name="T19" fmla="*/ 84 h 88"/>
                <a:gd name="T20" fmla="*/ 13 w 90"/>
                <a:gd name="T21" fmla="*/ 74 h 88"/>
                <a:gd name="T22" fmla="*/ 4 w 90"/>
                <a:gd name="T23" fmla="*/ 60 h 88"/>
                <a:gd name="T24" fmla="*/ 0 w 90"/>
                <a:gd name="T25" fmla="*/ 45 h 88"/>
                <a:gd name="T26" fmla="*/ 4 w 90"/>
                <a:gd name="T27" fmla="*/ 27 h 88"/>
                <a:gd name="T28" fmla="*/ 13 w 90"/>
                <a:gd name="T29" fmla="*/ 13 h 88"/>
                <a:gd name="T30" fmla="*/ 27 w 90"/>
                <a:gd name="T31" fmla="*/ 4 h 88"/>
                <a:gd name="T32" fmla="*/ 45 w 90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88"/>
                <a:gd name="T53" fmla="*/ 90 w 90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88">
                  <a:moveTo>
                    <a:pt x="45" y="0"/>
                  </a:moveTo>
                  <a:lnTo>
                    <a:pt x="62" y="4"/>
                  </a:lnTo>
                  <a:lnTo>
                    <a:pt x="76" y="13"/>
                  </a:lnTo>
                  <a:lnTo>
                    <a:pt x="86" y="27"/>
                  </a:lnTo>
                  <a:lnTo>
                    <a:pt x="90" y="45"/>
                  </a:lnTo>
                  <a:lnTo>
                    <a:pt x="86" y="60"/>
                  </a:lnTo>
                  <a:lnTo>
                    <a:pt x="76" y="74"/>
                  </a:lnTo>
                  <a:lnTo>
                    <a:pt x="62" y="84"/>
                  </a:lnTo>
                  <a:lnTo>
                    <a:pt x="45" y="88"/>
                  </a:lnTo>
                  <a:lnTo>
                    <a:pt x="27" y="84"/>
                  </a:lnTo>
                  <a:lnTo>
                    <a:pt x="13" y="74"/>
                  </a:lnTo>
                  <a:lnTo>
                    <a:pt x="4" y="60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7" y="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7CC4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7" name="Freeform 122"/>
            <p:cNvSpPr>
              <a:spLocks/>
            </p:cNvSpPr>
            <p:nvPr/>
          </p:nvSpPr>
          <p:spPr bwMode="auto">
            <a:xfrm>
              <a:off x="3833" y="2000"/>
              <a:ext cx="91" cy="84"/>
            </a:xfrm>
            <a:custGeom>
              <a:avLst/>
              <a:gdLst>
                <a:gd name="T0" fmla="*/ 43 w 84"/>
                <a:gd name="T1" fmla="*/ 0 h 84"/>
                <a:gd name="T2" fmla="*/ 59 w 84"/>
                <a:gd name="T3" fmla="*/ 3 h 84"/>
                <a:gd name="T4" fmla="*/ 72 w 84"/>
                <a:gd name="T5" fmla="*/ 11 h 84"/>
                <a:gd name="T6" fmla="*/ 80 w 84"/>
                <a:gd name="T7" fmla="*/ 25 h 84"/>
                <a:gd name="T8" fmla="*/ 84 w 84"/>
                <a:gd name="T9" fmla="*/ 43 h 84"/>
                <a:gd name="T10" fmla="*/ 80 w 84"/>
                <a:gd name="T11" fmla="*/ 58 h 84"/>
                <a:gd name="T12" fmla="*/ 72 w 84"/>
                <a:gd name="T13" fmla="*/ 72 h 84"/>
                <a:gd name="T14" fmla="*/ 59 w 84"/>
                <a:gd name="T15" fmla="*/ 80 h 84"/>
                <a:gd name="T16" fmla="*/ 43 w 84"/>
                <a:gd name="T17" fmla="*/ 84 h 84"/>
                <a:gd name="T18" fmla="*/ 27 w 84"/>
                <a:gd name="T19" fmla="*/ 80 h 84"/>
                <a:gd name="T20" fmla="*/ 13 w 84"/>
                <a:gd name="T21" fmla="*/ 72 h 84"/>
                <a:gd name="T22" fmla="*/ 4 w 84"/>
                <a:gd name="T23" fmla="*/ 58 h 84"/>
                <a:gd name="T24" fmla="*/ 0 w 84"/>
                <a:gd name="T25" fmla="*/ 43 h 84"/>
                <a:gd name="T26" fmla="*/ 4 w 84"/>
                <a:gd name="T27" fmla="*/ 25 h 84"/>
                <a:gd name="T28" fmla="*/ 13 w 84"/>
                <a:gd name="T29" fmla="*/ 11 h 84"/>
                <a:gd name="T30" fmla="*/ 27 w 84"/>
                <a:gd name="T31" fmla="*/ 3 h 84"/>
                <a:gd name="T32" fmla="*/ 43 w 84"/>
                <a:gd name="T33" fmla="*/ 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4"/>
                <a:gd name="T52" fmla="*/ 0 h 84"/>
                <a:gd name="T53" fmla="*/ 84 w 84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4" h="84">
                  <a:moveTo>
                    <a:pt x="43" y="0"/>
                  </a:moveTo>
                  <a:lnTo>
                    <a:pt x="59" y="3"/>
                  </a:lnTo>
                  <a:lnTo>
                    <a:pt x="72" y="11"/>
                  </a:lnTo>
                  <a:lnTo>
                    <a:pt x="80" y="25"/>
                  </a:lnTo>
                  <a:lnTo>
                    <a:pt x="84" y="43"/>
                  </a:lnTo>
                  <a:lnTo>
                    <a:pt x="80" y="58"/>
                  </a:lnTo>
                  <a:lnTo>
                    <a:pt x="72" y="72"/>
                  </a:lnTo>
                  <a:lnTo>
                    <a:pt x="59" y="80"/>
                  </a:lnTo>
                  <a:lnTo>
                    <a:pt x="43" y="84"/>
                  </a:lnTo>
                  <a:lnTo>
                    <a:pt x="27" y="80"/>
                  </a:lnTo>
                  <a:lnTo>
                    <a:pt x="13" y="72"/>
                  </a:lnTo>
                  <a:lnTo>
                    <a:pt x="4" y="58"/>
                  </a:lnTo>
                  <a:lnTo>
                    <a:pt x="0" y="43"/>
                  </a:lnTo>
                  <a:lnTo>
                    <a:pt x="4" y="25"/>
                  </a:lnTo>
                  <a:lnTo>
                    <a:pt x="13" y="11"/>
                  </a:lnTo>
                  <a:lnTo>
                    <a:pt x="27" y="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89C9F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8" name="Freeform 123"/>
            <p:cNvSpPr>
              <a:spLocks/>
            </p:cNvSpPr>
            <p:nvPr/>
          </p:nvSpPr>
          <p:spPr bwMode="auto">
            <a:xfrm>
              <a:off x="3835" y="2002"/>
              <a:ext cx="87" cy="80"/>
            </a:xfrm>
            <a:custGeom>
              <a:avLst/>
              <a:gdLst>
                <a:gd name="T0" fmla="*/ 41 w 80"/>
                <a:gd name="T1" fmla="*/ 0 h 80"/>
                <a:gd name="T2" fmla="*/ 57 w 80"/>
                <a:gd name="T3" fmla="*/ 3 h 80"/>
                <a:gd name="T4" fmla="*/ 68 w 80"/>
                <a:gd name="T5" fmla="*/ 11 h 80"/>
                <a:gd name="T6" fmla="*/ 76 w 80"/>
                <a:gd name="T7" fmla="*/ 25 h 80"/>
                <a:gd name="T8" fmla="*/ 80 w 80"/>
                <a:gd name="T9" fmla="*/ 41 h 80"/>
                <a:gd name="T10" fmla="*/ 76 w 80"/>
                <a:gd name="T11" fmla="*/ 56 h 80"/>
                <a:gd name="T12" fmla="*/ 68 w 80"/>
                <a:gd name="T13" fmla="*/ 68 h 80"/>
                <a:gd name="T14" fmla="*/ 57 w 80"/>
                <a:gd name="T15" fmla="*/ 76 h 80"/>
                <a:gd name="T16" fmla="*/ 41 w 80"/>
                <a:gd name="T17" fmla="*/ 80 h 80"/>
                <a:gd name="T18" fmla="*/ 25 w 80"/>
                <a:gd name="T19" fmla="*/ 76 h 80"/>
                <a:gd name="T20" fmla="*/ 11 w 80"/>
                <a:gd name="T21" fmla="*/ 68 h 80"/>
                <a:gd name="T22" fmla="*/ 4 w 80"/>
                <a:gd name="T23" fmla="*/ 56 h 80"/>
                <a:gd name="T24" fmla="*/ 0 w 80"/>
                <a:gd name="T25" fmla="*/ 41 h 80"/>
                <a:gd name="T26" fmla="*/ 4 w 80"/>
                <a:gd name="T27" fmla="*/ 25 h 80"/>
                <a:gd name="T28" fmla="*/ 11 w 80"/>
                <a:gd name="T29" fmla="*/ 11 h 80"/>
                <a:gd name="T30" fmla="*/ 25 w 80"/>
                <a:gd name="T31" fmla="*/ 3 h 80"/>
                <a:gd name="T32" fmla="*/ 41 w 80"/>
                <a:gd name="T33" fmla="*/ 0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80"/>
                <a:gd name="T53" fmla="*/ 80 w 80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80">
                  <a:moveTo>
                    <a:pt x="41" y="0"/>
                  </a:moveTo>
                  <a:lnTo>
                    <a:pt x="57" y="3"/>
                  </a:lnTo>
                  <a:lnTo>
                    <a:pt x="68" y="11"/>
                  </a:lnTo>
                  <a:lnTo>
                    <a:pt x="76" y="25"/>
                  </a:lnTo>
                  <a:lnTo>
                    <a:pt x="80" y="41"/>
                  </a:lnTo>
                  <a:lnTo>
                    <a:pt x="76" y="56"/>
                  </a:lnTo>
                  <a:lnTo>
                    <a:pt x="68" y="68"/>
                  </a:lnTo>
                  <a:lnTo>
                    <a:pt x="57" y="76"/>
                  </a:lnTo>
                  <a:lnTo>
                    <a:pt x="41" y="80"/>
                  </a:lnTo>
                  <a:lnTo>
                    <a:pt x="25" y="76"/>
                  </a:lnTo>
                  <a:lnTo>
                    <a:pt x="11" y="68"/>
                  </a:lnTo>
                  <a:lnTo>
                    <a:pt x="4" y="56"/>
                  </a:lnTo>
                  <a:lnTo>
                    <a:pt x="0" y="41"/>
                  </a:lnTo>
                  <a:lnTo>
                    <a:pt x="4" y="25"/>
                  </a:lnTo>
                  <a:lnTo>
                    <a:pt x="11" y="11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93CEF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69" name="Freeform 124"/>
            <p:cNvSpPr>
              <a:spLocks/>
            </p:cNvSpPr>
            <p:nvPr/>
          </p:nvSpPr>
          <p:spPr bwMode="auto">
            <a:xfrm>
              <a:off x="3837" y="2003"/>
              <a:ext cx="83" cy="77"/>
            </a:xfrm>
            <a:custGeom>
              <a:avLst/>
              <a:gdLst>
                <a:gd name="T0" fmla="*/ 39 w 76"/>
                <a:gd name="T1" fmla="*/ 0 h 77"/>
                <a:gd name="T2" fmla="*/ 55 w 76"/>
                <a:gd name="T3" fmla="*/ 4 h 77"/>
                <a:gd name="T4" fmla="*/ 66 w 76"/>
                <a:gd name="T5" fmla="*/ 12 h 77"/>
                <a:gd name="T6" fmla="*/ 74 w 76"/>
                <a:gd name="T7" fmla="*/ 24 h 77"/>
                <a:gd name="T8" fmla="*/ 76 w 76"/>
                <a:gd name="T9" fmla="*/ 40 h 77"/>
                <a:gd name="T10" fmla="*/ 74 w 76"/>
                <a:gd name="T11" fmla="*/ 55 h 77"/>
                <a:gd name="T12" fmla="*/ 66 w 76"/>
                <a:gd name="T13" fmla="*/ 67 h 77"/>
                <a:gd name="T14" fmla="*/ 55 w 76"/>
                <a:gd name="T15" fmla="*/ 75 h 77"/>
                <a:gd name="T16" fmla="*/ 39 w 76"/>
                <a:gd name="T17" fmla="*/ 77 h 77"/>
                <a:gd name="T18" fmla="*/ 23 w 76"/>
                <a:gd name="T19" fmla="*/ 75 h 77"/>
                <a:gd name="T20" fmla="*/ 11 w 76"/>
                <a:gd name="T21" fmla="*/ 67 h 77"/>
                <a:gd name="T22" fmla="*/ 4 w 76"/>
                <a:gd name="T23" fmla="*/ 55 h 77"/>
                <a:gd name="T24" fmla="*/ 0 w 76"/>
                <a:gd name="T25" fmla="*/ 40 h 77"/>
                <a:gd name="T26" fmla="*/ 4 w 76"/>
                <a:gd name="T27" fmla="*/ 24 h 77"/>
                <a:gd name="T28" fmla="*/ 11 w 76"/>
                <a:gd name="T29" fmla="*/ 12 h 77"/>
                <a:gd name="T30" fmla="*/ 23 w 76"/>
                <a:gd name="T31" fmla="*/ 4 h 77"/>
                <a:gd name="T32" fmla="*/ 39 w 76"/>
                <a:gd name="T33" fmla="*/ 0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"/>
                <a:gd name="T52" fmla="*/ 0 h 77"/>
                <a:gd name="T53" fmla="*/ 76 w 76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" h="77">
                  <a:moveTo>
                    <a:pt x="39" y="0"/>
                  </a:moveTo>
                  <a:lnTo>
                    <a:pt x="55" y="4"/>
                  </a:lnTo>
                  <a:lnTo>
                    <a:pt x="66" y="12"/>
                  </a:lnTo>
                  <a:lnTo>
                    <a:pt x="74" y="24"/>
                  </a:lnTo>
                  <a:lnTo>
                    <a:pt x="76" y="40"/>
                  </a:lnTo>
                  <a:lnTo>
                    <a:pt x="74" y="55"/>
                  </a:lnTo>
                  <a:lnTo>
                    <a:pt x="66" y="67"/>
                  </a:lnTo>
                  <a:lnTo>
                    <a:pt x="55" y="75"/>
                  </a:lnTo>
                  <a:lnTo>
                    <a:pt x="39" y="77"/>
                  </a:lnTo>
                  <a:lnTo>
                    <a:pt x="23" y="75"/>
                  </a:lnTo>
                  <a:lnTo>
                    <a:pt x="11" y="67"/>
                  </a:lnTo>
                  <a:lnTo>
                    <a:pt x="4" y="55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1" y="12"/>
                  </a:lnTo>
                  <a:lnTo>
                    <a:pt x="23" y="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9BD1F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0" name="Freeform 125"/>
            <p:cNvSpPr>
              <a:spLocks/>
            </p:cNvSpPr>
            <p:nvPr/>
          </p:nvSpPr>
          <p:spPr bwMode="auto">
            <a:xfrm>
              <a:off x="3839" y="2005"/>
              <a:ext cx="78" cy="73"/>
            </a:xfrm>
            <a:custGeom>
              <a:avLst/>
              <a:gdLst>
                <a:gd name="T0" fmla="*/ 37 w 72"/>
                <a:gd name="T1" fmla="*/ 0 h 73"/>
                <a:gd name="T2" fmla="*/ 51 w 72"/>
                <a:gd name="T3" fmla="*/ 4 h 73"/>
                <a:gd name="T4" fmla="*/ 62 w 72"/>
                <a:gd name="T5" fmla="*/ 12 h 73"/>
                <a:gd name="T6" fmla="*/ 70 w 72"/>
                <a:gd name="T7" fmla="*/ 24 h 73"/>
                <a:gd name="T8" fmla="*/ 72 w 72"/>
                <a:gd name="T9" fmla="*/ 38 h 73"/>
                <a:gd name="T10" fmla="*/ 70 w 72"/>
                <a:gd name="T11" fmla="*/ 51 h 73"/>
                <a:gd name="T12" fmla="*/ 62 w 72"/>
                <a:gd name="T13" fmla="*/ 63 h 73"/>
                <a:gd name="T14" fmla="*/ 51 w 72"/>
                <a:gd name="T15" fmla="*/ 71 h 73"/>
                <a:gd name="T16" fmla="*/ 37 w 72"/>
                <a:gd name="T17" fmla="*/ 73 h 73"/>
                <a:gd name="T18" fmla="*/ 23 w 72"/>
                <a:gd name="T19" fmla="*/ 71 h 73"/>
                <a:gd name="T20" fmla="*/ 11 w 72"/>
                <a:gd name="T21" fmla="*/ 63 h 73"/>
                <a:gd name="T22" fmla="*/ 4 w 72"/>
                <a:gd name="T23" fmla="*/ 51 h 73"/>
                <a:gd name="T24" fmla="*/ 0 w 72"/>
                <a:gd name="T25" fmla="*/ 38 h 73"/>
                <a:gd name="T26" fmla="*/ 4 w 72"/>
                <a:gd name="T27" fmla="*/ 24 h 73"/>
                <a:gd name="T28" fmla="*/ 11 w 72"/>
                <a:gd name="T29" fmla="*/ 12 h 73"/>
                <a:gd name="T30" fmla="*/ 23 w 72"/>
                <a:gd name="T31" fmla="*/ 4 h 73"/>
                <a:gd name="T32" fmla="*/ 37 w 72"/>
                <a:gd name="T33" fmla="*/ 0 h 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73"/>
                <a:gd name="T53" fmla="*/ 72 w 72"/>
                <a:gd name="T54" fmla="*/ 73 h 7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73">
                  <a:moveTo>
                    <a:pt x="37" y="0"/>
                  </a:moveTo>
                  <a:lnTo>
                    <a:pt x="51" y="4"/>
                  </a:lnTo>
                  <a:lnTo>
                    <a:pt x="62" y="12"/>
                  </a:lnTo>
                  <a:lnTo>
                    <a:pt x="70" y="24"/>
                  </a:lnTo>
                  <a:lnTo>
                    <a:pt x="72" y="38"/>
                  </a:lnTo>
                  <a:lnTo>
                    <a:pt x="70" y="51"/>
                  </a:lnTo>
                  <a:lnTo>
                    <a:pt x="62" y="63"/>
                  </a:lnTo>
                  <a:lnTo>
                    <a:pt x="51" y="71"/>
                  </a:lnTo>
                  <a:lnTo>
                    <a:pt x="37" y="73"/>
                  </a:lnTo>
                  <a:lnTo>
                    <a:pt x="23" y="71"/>
                  </a:lnTo>
                  <a:lnTo>
                    <a:pt x="11" y="63"/>
                  </a:lnTo>
                  <a:lnTo>
                    <a:pt x="4" y="51"/>
                  </a:lnTo>
                  <a:lnTo>
                    <a:pt x="0" y="38"/>
                  </a:lnTo>
                  <a:lnTo>
                    <a:pt x="4" y="24"/>
                  </a:lnTo>
                  <a:lnTo>
                    <a:pt x="11" y="12"/>
                  </a:lnTo>
                  <a:lnTo>
                    <a:pt x="23" y="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A8D8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1" name="Freeform 126"/>
            <p:cNvSpPr>
              <a:spLocks/>
            </p:cNvSpPr>
            <p:nvPr/>
          </p:nvSpPr>
          <p:spPr bwMode="auto">
            <a:xfrm>
              <a:off x="3844" y="2009"/>
              <a:ext cx="71" cy="67"/>
            </a:xfrm>
            <a:custGeom>
              <a:avLst/>
              <a:gdLst>
                <a:gd name="T0" fmla="*/ 33 w 66"/>
                <a:gd name="T1" fmla="*/ 0 h 67"/>
                <a:gd name="T2" fmla="*/ 45 w 66"/>
                <a:gd name="T3" fmla="*/ 2 h 67"/>
                <a:gd name="T4" fmla="*/ 56 w 66"/>
                <a:gd name="T5" fmla="*/ 10 h 67"/>
                <a:gd name="T6" fmla="*/ 64 w 66"/>
                <a:gd name="T7" fmla="*/ 20 h 67"/>
                <a:gd name="T8" fmla="*/ 66 w 66"/>
                <a:gd name="T9" fmla="*/ 34 h 67"/>
                <a:gd name="T10" fmla="*/ 64 w 66"/>
                <a:gd name="T11" fmla="*/ 45 h 67"/>
                <a:gd name="T12" fmla="*/ 56 w 66"/>
                <a:gd name="T13" fmla="*/ 57 h 67"/>
                <a:gd name="T14" fmla="*/ 45 w 66"/>
                <a:gd name="T15" fmla="*/ 65 h 67"/>
                <a:gd name="T16" fmla="*/ 33 w 66"/>
                <a:gd name="T17" fmla="*/ 67 h 67"/>
                <a:gd name="T18" fmla="*/ 19 w 66"/>
                <a:gd name="T19" fmla="*/ 65 h 67"/>
                <a:gd name="T20" fmla="*/ 9 w 66"/>
                <a:gd name="T21" fmla="*/ 57 h 67"/>
                <a:gd name="T22" fmla="*/ 1 w 66"/>
                <a:gd name="T23" fmla="*/ 45 h 67"/>
                <a:gd name="T24" fmla="*/ 0 w 66"/>
                <a:gd name="T25" fmla="*/ 34 h 67"/>
                <a:gd name="T26" fmla="*/ 1 w 66"/>
                <a:gd name="T27" fmla="*/ 20 h 67"/>
                <a:gd name="T28" fmla="*/ 9 w 66"/>
                <a:gd name="T29" fmla="*/ 10 h 67"/>
                <a:gd name="T30" fmla="*/ 19 w 66"/>
                <a:gd name="T31" fmla="*/ 2 h 67"/>
                <a:gd name="T32" fmla="*/ 33 w 66"/>
                <a:gd name="T33" fmla="*/ 0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7"/>
                <a:gd name="T53" fmla="*/ 66 w 66"/>
                <a:gd name="T54" fmla="*/ 67 h 6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7">
                  <a:moveTo>
                    <a:pt x="33" y="0"/>
                  </a:moveTo>
                  <a:lnTo>
                    <a:pt x="45" y="2"/>
                  </a:lnTo>
                  <a:lnTo>
                    <a:pt x="56" y="10"/>
                  </a:lnTo>
                  <a:lnTo>
                    <a:pt x="64" y="20"/>
                  </a:lnTo>
                  <a:lnTo>
                    <a:pt x="66" y="34"/>
                  </a:lnTo>
                  <a:lnTo>
                    <a:pt x="64" y="45"/>
                  </a:lnTo>
                  <a:lnTo>
                    <a:pt x="56" y="57"/>
                  </a:lnTo>
                  <a:lnTo>
                    <a:pt x="45" y="65"/>
                  </a:lnTo>
                  <a:lnTo>
                    <a:pt x="33" y="67"/>
                  </a:lnTo>
                  <a:lnTo>
                    <a:pt x="19" y="65"/>
                  </a:lnTo>
                  <a:lnTo>
                    <a:pt x="9" y="57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1" y="20"/>
                  </a:lnTo>
                  <a:lnTo>
                    <a:pt x="9" y="10"/>
                  </a:lnTo>
                  <a:lnTo>
                    <a:pt x="19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B2DB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2" name="Freeform 127"/>
            <p:cNvSpPr>
              <a:spLocks/>
            </p:cNvSpPr>
            <p:nvPr/>
          </p:nvSpPr>
          <p:spPr bwMode="auto">
            <a:xfrm>
              <a:off x="3845" y="2011"/>
              <a:ext cx="68" cy="63"/>
            </a:xfrm>
            <a:custGeom>
              <a:avLst/>
              <a:gdLst>
                <a:gd name="T0" fmla="*/ 32 w 63"/>
                <a:gd name="T1" fmla="*/ 0 h 63"/>
                <a:gd name="T2" fmla="*/ 44 w 63"/>
                <a:gd name="T3" fmla="*/ 2 h 63"/>
                <a:gd name="T4" fmla="*/ 53 w 63"/>
                <a:gd name="T5" fmla="*/ 10 h 63"/>
                <a:gd name="T6" fmla="*/ 61 w 63"/>
                <a:gd name="T7" fmla="*/ 20 h 63"/>
                <a:gd name="T8" fmla="*/ 63 w 63"/>
                <a:gd name="T9" fmla="*/ 32 h 63"/>
                <a:gd name="T10" fmla="*/ 61 w 63"/>
                <a:gd name="T11" fmla="*/ 43 h 63"/>
                <a:gd name="T12" fmla="*/ 53 w 63"/>
                <a:gd name="T13" fmla="*/ 53 h 63"/>
                <a:gd name="T14" fmla="*/ 44 w 63"/>
                <a:gd name="T15" fmla="*/ 61 h 63"/>
                <a:gd name="T16" fmla="*/ 32 w 63"/>
                <a:gd name="T17" fmla="*/ 63 h 63"/>
                <a:gd name="T18" fmla="*/ 20 w 63"/>
                <a:gd name="T19" fmla="*/ 61 h 63"/>
                <a:gd name="T20" fmla="*/ 10 w 63"/>
                <a:gd name="T21" fmla="*/ 53 h 63"/>
                <a:gd name="T22" fmla="*/ 2 w 63"/>
                <a:gd name="T23" fmla="*/ 43 h 63"/>
                <a:gd name="T24" fmla="*/ 0 w 63"/>
                <a:gd name="T25" fmla="*/ 32 h 63"/>
                <a:gd name="T26" fmla="*/ 2 w 63"/>
                <a:gd name="T27" fmla="*/ 20 h 63"/>
                <a:gd name="T28" fmla="*/ 10 w 63"/>
                <a:gd name="T29" fmla="*/ 10 h 63"/>
                <a:gd name="T30" fmla="*/ 20 w 63"/>
                <a:gd name="T31" fmla="*/ 2 h 63"/>
                <a:gd name="T32" fmla="*/ 32 w 63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63"/>
                <a:gd name="T53" fmla="*/ 63 w 63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63">
                  <a:moveTo>
                    <a:pt x="32" y="0"/>
                  </a:moveTo>
                  <a:lnTo>
                    <a:pt x="44" y="2"/>
                  </a:lnTo>
                  <a:lnTo>
                    <a:pt x="53" y="10"/>
                  </a:lnTo>
                  <a:lnTo>
                    <a:pt x="61" y="20"/>
                  </a:lnTo>
                  <a:lnTo>
                    <a:pt x="63" y="32"/>
                  </a:lnTo>
                  <a:lnTo>
                    <a:pt x="61" y="43"/>
                  </a:lnTo>
                  <a:lnTo>
                    <a:pt x="53" y="53"/>
                  </a:lnTo>
                  <a:lnTo>
                    <a:pt x="44" y="61"/>
                  </a:lnTo>
                  <a:lnTo>
                    <a:pt x="32" y="63"/>
                  </a:lnTo>
                  <a:lnTo>
                    <a:pt x="20" y="61"/>
                  </a:lnTo>
                  <a:lnTo>
                    <a:pt x="10" y="53"/>
                  </a:lnTo>
                  <a:lnTo>
                    <a:pt x="2" y="43"/>
                  </a:lnTo>
                  <a:lnTo>
                    <a:pt x="0" y="32"/>
                  </a:lnTo>
                  <a:lnTo>
                    <a:pt x="2" y="20"/>
                  </a:lnTo>
                  <a:lnTo>
                    <a:pt x="10" y="10"/>
                  </a:lnTo>
                  <a:lnTo>
                    <a:pt x="20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BFE2F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3" name="Freeform 128"/>
            <p:cNvSpPr>
              <a:spLocks/>
            </p:cNvSpPr>
            <p:nvPr/>
          </p:nvSpPr>
          <p:spPr bwMode="auto">
            <a:xfrm>
              <a:off x="3847" y="2013"/>
              <a:ext cx="64" cy="59"/>
            </a:xfrm>
            <a:custGeom>
              <a:avLst/>
              <a:gdLst>
                <a:gd name="T0" fmla="*/ 30 w 59"/>
                <a:gd name="T1" fmla="*/ 0 h 59"/>
                <a:gd name="T2" fmla="*/ 42 w 59"/>
                <a:gd name="T3" fmla="*/ 2 h 59"/>
                <a:gd name="T4" fmla="*/ 51 w 59"/>
                <a:gd name="T5" fmla="*/ 8 h 59"/>
                <a:gd name="T6" fmla="*/ 57 w 59"/>
                <a:gd name="T7" fmla="*/ 18 h 59"/>
                <a:gd name="T8" fmla="*/ 59 w 59"/>
                <a:gd name="T9" fmla="*/ 30 h 59"/>
                <a:gd name="T10" fmla="*/ 57 w 59"/>
                <a:gd name="T11" fmla="*/ 41 h 59"/>
                <a:gd name="T12" fmla="*/ 51 w 59"/>
                <a:gd name="T13" fmla="*/ 49 h 59"/>
                <a:gd name="T14" fmla="*/ 42 w 59"/>
                <a:gd name="T15" fmla="*/ 57 h 59"/>
                <a:gd name="T16" fmla="*/ 30 w 59"/>
                <a:gd name="T17" fmla="*/ 59 h 59"/>
                <a:gd name="T18" fmla="*/ 18 w 59"/>
                <a:gd name="T19" fmla="*/ 57 h 59"/>
                <a:gd name="T20" fmla="*/ 10 w 59"/>
                <a:gd name="T21" fmla="*/ 49 h 59"/>
                <a:gd name="T22" fmla="*/ 2 w 59"/>
                <a:gd name="T23" fmla="*/ 41 h 59"/>
                <a:gd name="T24" fmla="*/ 0 w 59"/>
                <a:gd name="T25" fmla="*/ 30 h 59"/>
                <a:gd name="T26" fmla="*/ 2 w 59"/>
                <a:gd name="T27" fmla="*/ 18 h 59"/>
                <a:gd name="T28" fmla="*/ 10 w 59"/>
                <a:gd name="T29" fmla="*/ 8 h 59"/>
                <a:gd name="T30" fmla="*/ 18 w 59"/>
                <a:gd name="T31" fmla="*/ 2 h 59"/>
                <a:gd name="T32" fmla="*/ 30 w 59"/>
                <a:gd name="T33" fmla="*/ 0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9"/>
                <a:gd name="T52" fmla="*/ 0 h 59"/>
                <a:gd name="T53" fmla="*/ 59 w 59"/>
                <a:gd name="T54" fmla="*/ 59 h 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9" h="59">
                  <a:moveTo>
                    <a:pt x="30" y="0"/>
                  </a:moveTo>
                  <a:lnTo>
                    <a:pt x="42" y="2"/>
                  </a:lnTo>
                  <a:lnTo>
                    <a:pt x="51" y="8"/>
                  </a:lnTo>
                  <a:lnTo>
                    <a:pt x="57" y="18"/>
                  </a:lnTo>
                  <a:lnTo>
                    <a:pt x="59" y="30"/>
                  </a:lnTo>
                  <a:lnTo>
                    <a:pt x="57" y="41"/>
                  </a:lnTo>
                  <a:lnTo>
                    <a:pt x="51" y="49"/>
                  </a:lnTo>
                  <a:lnTo>
                    <a:pt x="42" y="57"/>
                  </a:lnTo>
                  <a:lnTo>
                    <a:pt x="30" y="59"/>
                  </a:lnTo>
                  <a:lnTo>
                    <a:pt x="18" y="57"/>
                  </a:lnTo>
                  <a:lnTo>
                    <a:pt x="10" y="49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10" y="8"/>
                  </a:lnTo>
                  <a:lnTo>
                    <a:pt x="18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C9E5F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4" name="Freeform 129"/>
            <p:cNvSpPr>
              <a:spLocks/>
            </p:cNvSpPr>
            <p:nvPr/>
          </p:nvSpPr>
          <p:spPr bwMode="auto">
            <a:xfrm>
              <a:off x="3849" y="2015"/>
              <a:ext cx="60" cy="55"/>
            </a:xfrm>
            <a:custGeom>
              <a:avLst/>
              <a:gdLst>
                <a:gd name="T0" fmla="*/ 28 w 55"/>
                <a:gd name="T1" fmla="*/ 0 h 55"/>
                <a:gd name="T2" fmla="*/ 40 w 55"/>
                <a:gd name="T3" fmla="*/ 2 h 55"/>
                <a:gd name="T4" fmla="*/ 47 w 55"/>
                <a:gd name="T5" fmla="*/ 8 h 55"/>
                <a:gd name="T6" fmla="*/ 53 w 55"/>
                <a:gd name="T7" fmla="*/ 16 h 55"/>
                <a:gd name="T8" fmla="*/ 55 w 55"/>
                <a:gd name="T9" fmla="*/ 28 h 55"/>
                <a:gd name="T10" fmla="*/ 53 w 55"/>
                <a:gd name="T11" fmla="*/ 39 h 55"/>
                <a:gd name="T12" fmla="*/ 47 w 55"/>
                <a:gd name="T13" fmla="*/ 47 h 55"/>
                <a:gd name="T14" fmla="*/ 40 w 55"/>
                <a:gd name="T15" fmla="*/ 53 h 55"/>
                <a:gd name="T16" fmla="*/ 28 w 55"/>
                <a:gd name="T17" fmla="*/ 55 h 55"/>
                <a:gd name="T18" fmla="*/ 16 w 55"/>
                <a:gd name="T19" fmla="*/ 53 h 55"/>
                <a:gd name="T20" fmla="*/ 8 w 55"/>
                <a:gd name="T21" fmla="*/ 47 h 55"/>
                <a:gd name="T22" fmla="*/ 2 w 55"/>
                <a:gd name="T23" fmla="*/ 39 h 55"/>
                <a:gd name="T24" fmla="*/ 0 w 55"/>
                <a:gd name="T25" fmla="*/ 28 h 55"/>
                <a:gd name="T26" fmla="*/ 2 w 55"/>
                <a:gd name="T27" fmla="*/ 16 h 55"/>
                <a:gd name="T28" fmla="*/ 8 w 55"/>
                <a:gd name="T29" fmla="*/ 8 h 55"/>
                <a:gd name="T30" fmla="*/ 16 w 55"/>
                <a:gd name="T31" fmla="*/ 2 h 55"/>
                <a:gd name="T32" fmla="*/ 28 w 55"/>
                <a:gd name="T33" fmla="*/ 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0"/>
                  </a:moveTo>
                  <a:lnTo>
                    <a:pt x="40" y="2"/>
                  </a:lnTo>
                  <a:lnTo>
                    <a:pt x="47" y="8"/>
                  </a:lnTo>
                  <a:lnTo>
                    <a:pt x="53" y="16"/>
                  </a:lnTo>
                  <a:lnTo>
                    <a:pt x="55" y="28"/>
                  </a:lnTo>
                  <a:lnTo>
                    <a:pt x="53" y="39"/>
                  </a:lnTo>
                  <a:lnTo>
                    <a:pt x="47" y="47"/>
                  </a:lnTo>
                  <a:lnTo>
                    <a:pt x="40" y="53"/>
                  </a:lnTo>
                  <a:lnTo>
                    <a:pt x="28" y="55"/>
                  </a:lnTo>
                  <a:lnTo>
                    <a:pt x="16" y="53"/>
                  </a:lnTo>
                  <a:lnTo>
                    <a:pt x="8" y="47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3EAF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5" name="Freeform 130"/>
            <p:cNvSpPr>
              <a:spLocks/>
            </p:cNvSpPr>
            <p:nvPr/>
          </p:nvSpPr>
          <p:spPr bwMode="auto">
            <a:xfrm>
              <a:off x="3851" y="2017"/>
              <a:ext cx="56" cy="51"/>
            </a:xfrm>
            <a:custGeom>
              <a:avLst/>
              <a:gdLst>
                <a:gd name="T0" fmla="*/ 26 w 51"/>
                <a:gd name="T1" fmla="*/ 0 h 51"/>
                <a:gd name="T2" fmla="*/ 36 w 51"/>
                <a:gd name="T3" fmla="*/ 2 h 51"/>
                <a:gd name="T4" fmla="*/ 43 w 51"/>
                <a:gd name="T5" fmla="*/ 8 h 51"/>
                <a:gd name="T6" fmla="*/ 49 w 51"/>
                <a:gd name="T7" fmla="*/ 16 h 51"/>
                <a:gd name="T8" fmla="*/ 51 w 51"/>
                <a:gd name="T9" fmla="*/ 26 h 51"/>
                <a:gd name="T10" fmla="*/ 49 w 51"/>
                <a:gd name="T11" fmla="*/ 35 h 51"/>
                <a:gd name="T12" fmla="*/ 43 w 51"/>
                <a:gd name="T13" fmla="*/ 43 h 51"/>
                <a:gd name="T14" fmla="*/ 36 w 51"/>
                <a:gd name="T15" fmla="*/ 49 h 51"/>
                <a:gd name="T16" fmla="*/ 26 w 51"/>
                <a:gd name="T17" fmla="*/ 51 h 51"/>
                <a:gd name="T18" fmla="*/ 16 w 51"/>
                <a:gd name="T19" fmla="*/ 49 h 51"/>
                <a:gd name="T20" fmla="*/ 8 w 51"/>
                <a:gd name="T21" fmla="*/ 43 h 51"/>
                <a:gd name="T22" fmla="*/ 2 w 51"/>
                <a:gd name="T23" fmla="*/ 35 h 51"/>
                <a:gd name="T24" fmla="*/ 0 w 51"/>
                <a:gd name="T25" fmla="*/ 26 h 51"/>
                <a:gd name="T26" fmla="*/ 2 w 51"/>
                <a:gd name="T27" fmla="*/ 16 h 51"/>
                <a:gd name="T28" fmla="*/ 8 w 51"/>
                <a:gd name="T29" fmla="*/ 8 h 51"/>
                <a:gd name="T30" fmla="*/ 16 w 51"/>
                <a:gd name="T31" fmla="*/ 2 h 51"/>
                <a:gd name="T32" fmla="*/ 26 w 51"/>
                <a:gd name="T33" fmla="*/ 0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1"/>
                <a:gd name="T52" fmla="*/ 0 h 51"/>
                <a:gd name="T53" fmla="*/ 51 w 51"/>
                <a:gd name="T54" fmla="*/ 51 h 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1" h="51">
                  <a:moveTo>
                    <a:pt x="26" y="0"/>
                  </a:moveTo>
                  <a:lnTo>
                    <a:pt x="36" y="2"/>
                  </a:lnTo>
                  <a:lnTo>
                    <a:pt x="43" y="8"/>
                  </a:lnTo>
                  <a:lnTo>
                    <a:pt x="49" y="16"/>
                  </a:lnTo>
                  <a:lnTo>
                    <a:pt x="51" y="26"/>
                  </a:lnTo>
                  <a:lnTo>
                    <a:pt x="49" y="35"/>
                  </a:lnTo>
                  <a:lnTo>
                    <a:pt x="43" y="43"/>
                  </a:lnTo>
                  <a:lnTo>
                    <a:pt x="36" y="49"/>
                  </a:lnTo>
                  <a:lnTo>
                    <a:pt x="26" y="51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0EF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6" name="Freeform 131"/>
            <p:cNvSpPr>
              <a:spLocks/>
            </p:cNvSpPr>
            <p:nvPr/>
          </p:nvSpPr>
          <p:spPr bwMode="auto">
            <a:xfrm>
              <a:off x="3853" y="2019"/>
              <a:ext cx="51" cy="47"/>
            </a:xfrm>
            <a:custGeom>
              <a:avLst/>
              <a:gdLst>
                <a:gd name="T0" fmla="*/ 24 w 47"/>
                <a:gd name="T1" fmla="*/ 0 h 47"/>
                <a:gd name="T2" fmla="*/ 32 w 47"/>
                <a:gd name="T3" fmla="*/ 2 h 47"/>
                <a:gd name="T4" fmla="*/ 40 w 47"/>
                <a:gd name="T5" fmla="*/ 6 h 47"/>
                <a:gd name="T6" fmla="*/ 45 w 47"/>
                <a:gd name="T7" fmla="*/ 14 h 47"/>
                <a:gd name="T8" fmla="*/ 47 w 47"/>
                <a:gd name="T9" fmla="*/ 24 h 47"/>
                <a:gd name="T10" fmla="*/ 45 w 47"/>
                <a:gd name="T11" fmla="*/ 32 h 47"/>
                <a:gd name="T12" fmla="*/ 40 w 47"/>
                <a:gd name="T13" fmla="*/ 39 h 47"/>
                <a:gd name="T14" fmla="*/ 32 w 47"/>
                <a:gd name="T15" fmla="*/ 45 h 47"/>
                <a:gd name="T16" fmla="*/ 24 w 47"/>
                <a:gd name="T17" fmla="*/ 47 h 47"/>
                <a:gd name="T18" fmla="*/ 14 w 47"/>
                <a:gd name="T19" fmla="*/ 45 h 47"/>
                <a:gd name="T20" fmla="*/ 6 w 47"/>
                <a:gd name="T21" fmla="*/ 39 h 47"/>
                <a:gd name="T22" fmla="*/ 2 w 47"/>
                <a:gd name="T23" fmla="*/ 32 h 47"/>
                <a:gd name="T24" fmla="*/ 0 w 47"/>
                <a:gd name="T25" fmla="*/ 24 h 47"/>
                <a:gd name="T26" fmla="*/ 2 w 47"/>
                <a:gd name="T27" fmla="*/ 14 h 47"/>
                <a:gd name="T28" fmla="*/ 6 w 47"/>
                <a:gd name="T29" fmla="*/ 6 h 47"/>
                <a:gd name="T30" fmla="*/ 14 w 47"/>
                <a:gd name="T31" fmla="*/ 2 h 47"/>
                <a:gd name="T32" fmla="*/ 24 w 47"/>
                <a:gd name="T33" fmla="*/ 0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7"/>
                <a:gd name="T53" fmla="*/ 47 w 4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7">
                  <a:moveTo>
                    <a:pt x="24" y="0"/>
                  </a:moveTo>
                  <a:lnTo>
                    <a:pt x="32" y="2"/>
                  </a:lnTo>
                  <a:lnTo>
                    <a:pt x="40" y="6"/>
                  </a:lnTo>
                  <a:lnTo>
                    <a:pt x="45" y="14"/>
                  </a:lnTo>
                  <a:lnTo>
                    <a:pt x="47" y="24"/>
                  </a:lnTo>
                  <a:lnTo>
                    <a:pt x="45" y="32"/>
                  </a:lnTo>
                  <a:lnTo>
                    <a:pt x="40" y="39"/>
                  </a:lnTo>
                  <a:lnTo>
                    <a:pt x="32" y="45"/>
                  </a:lnTo>
                  <a:lnTo>
                    <a:pt x="24" y="47"/>
                  </a:lnTo>
                  <a:lnTo>
                    <a:pt x="14" y="45"/>
                  </a:lnTo>
                  <a:lnTo>
                    <a:pt x="6" y="39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E8F4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7" name="Freeform 132"/>
            <p:cNvSpPr>
              <a:spLocks/>
            </p:cNvSpPr>
            <p:nvPr/>
          </p:nvSpPr>
          <p:spPr bwMode="auto">
            <a:xfrm>
              <a:off x="3856" y="2021"/>
              <a:ext cx="46" cy="43"/>
            </a:xfrm>
            <a:custGeom>
              <a:avLst/>
              <a:gdLst>
                <a:gd name="T0" fmla="*/ 22 w 43"/>
                <a:gd name="T1" fmla="*/ 0 h 43"/>
                <a:gd name="T2" fmla="*/ 30 w 43"/>
                <a:gd name="T3" fmla="*/ 2 h 43"/>
                <a:gd name="T4" fmla="*/ 38 w 43"/>
                <a:gd name="T5" fmla="*/ 6 h 43"/>
                <a:gd name="T6" fmla="*/ 41 w 43"/>
                <a:gd name="T7" fmla="*/ 14 h 43"/>
                <a:gd name="T8" fmla="*/ 43 w 43"/>
                <a:gd name="T9" fmla="*/ 22 h 43"/>
                <a:gd name="T10" fmla="*/ 41 w 43"/>
                <a:gd name="T11" fmla="*/ 30 h 43"/>
                <a:gd name="T12" fmla="*/ 38 w 43"/>
                <a:gd name="T13" fmla="*/ 37 h 43"/>
                <a:gd name="T14" fmla="*/ 30 w 43"/>
                <a:gd name="T15" fmla="*/ 41 h 43"/>
                <a:gd name="T16" fmla="*/ 22 w 43"/>
                <a:gd name="T17" fmla="*/ 43 h 43"/>
                <a:gd name="T18" fmla="*/ 14 w 43"/>
                <a:gd name="T19" fmla="*/ 41 h 43"/>
                <a:gd name="T20" fmla="*/ 6 w 43"/>
                <a:gd name="T21" fmla="*/ 37 h 43"/>
                <a:gd name="T22" fmla="*/ 2 w 43"/>
                <a:gd name="T23" fmla="*/ 30 h 43"/>
                <a:gd name="T24" fmla="*/ 0 w 43"/>
                <a:gd name="T25" fmla="*/ 22 h 43"/>
                <a:gd name="T26" fmla="*/ 2 w 43"/>
                <a:gd name="T27" fmla="*/ 14 h 43"/>
                <a:gd name="T28" fmla="*/ 6 w 43"/>
                <a:gd name="T29" fmla="*/ 6 h 43"/>
                <a:gd name="T30" fmla="*/ 14 w 43"/>
                <a:gd name="T31" fmla="*/ 2 h 43"/>
                <a:gd name="T32" fmla="*/ 22 w 43"/>
                <a:gd name="T33" fmla="*/ 0 h 4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3"/>
                <a:gd name="T52" fmla="*/ 0 h 43"/>
                <a:gd name="T53" fmla="*/ 43 w 43"/>
                <a:gd name="T54" fmla="*/ 43 h 4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3" h="43">
                  <a:moveTo>
                    <a:pt x="22" y="0"/>
                  </a:moveTo>
                  <a:lnTo>
                    <a:pt x="30" y="2"/>
                  </a:lnTo>
                  <a:lnTo>
                    <a:pt x="38" y="6"/>
                  </a:lnTo>
                  <a:lnTo>
                    <a:pt x="41" y="14"/>
                  </a:lnTo>
                  <a:lnTo>
                    <a:pt x="43" y="22"/>
                  </a:lnTo>
                  <a:lnTo>
                    <a:pt x="41" y="30"/>
                  </a:lnTo>
                  <a:lnTo>
                    <a:pt x="38" y="37"/>
                  </a:lnTo>
                  <a:lnTo>
                    <a:pt x="30" y="41"/>
                  </a:lnTo>
                  <a:lnTo>
                    <a:pt x="22" y="43"/>
                  </a:lnTo>
                  <a:lnTo>
                    <a:pt x="14" y="41"/>
                  </a:lnTo>
                  <a:lnTo>
                    <a:pt x="6" y="37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4F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78" name="Freeform 133"/>
            <p:cNvSpPr>
              <a:spLocks/>
            </p:cNvSpPr>
            <p:nvPr/>
          </p:nvSpPr>
          <p:spPr bwMode="auto">
            <a:xfrm>
              <a:off x="3858" y="2023"/>
              <a:ext cx="40" cy="37"/>
            </a:xfrm>
            <a:custGeom>
              <a:avLst/>
              <a:gdLst>
                <a:gd name="T0" fmla="*/ 0 w 37"/>
                <a:gd name="T1" fmla="*/ 20 h 37"/>
                <a:gd name="T2" fmla="*/ 2 w 37"/>
                <a:gd name="T3" fmla="*/ 12 h 37"/>
                <a:gd name="T4" fmla="*/ 6 w 37"/>
                <a:gd name="T5" fmla="*/ 6 h 37"/>
                <a:gd name="T6" fmla="*/ 12 w 37"/>
                <a:gd name="T7" fmla="*/ 2 h 37"/>
                <a:gd name="T8" fmla="*/ 20 w 37"/>
                <a:gd name="T9" fmla="*/ 0 h 37"/>
                <a:gd name="T10" fmla="*/ 28 w 37"/>
                <a:gd name="T11" fmla="*/ 2 h 37"/>
                <a:gd name="T12" fmla="*/ 32 w 37"/>
                <a:gd name="T13" fmla="*/ 6 h 37"/>
                <a:gd name="T14" fmla="*/ 36 w 37"/>
                <a:gd name="T15" fmla="*/ 12 h 37"/>
                <a:gd name="T16" fmla="*/ 37 w 37"/>
                <a:gd name="T17" fmla="*/ 20 h 37"/>
                <a:gd name="T18" fmla="*/ 36 w 37"/>
                <a:gd name="T19" fmla="*/ 28 h 37"/>
                <a:gd name="T20" fmla="*/ 32 w 37"/>
                <a:gd name="T21" fmla="*/ 31 h 37"/>
                <a:gd name="T22" fmla="*/ 28 w 37"/>
                <a:gd name="T23" fmla="*/ 35 h 37"/>
                <a:gd name="T24" fmla="*/ 20 w 37"/>
                <a:gd name="T25" fmla="*/ 37 h 37"/>
                <a:gd name="T26" fmla="*/ 12 w 37"/>
                <a:gd name="T27" fmla="*/ 35 h 37"/>
                <a:gd name="T28" fmla="*/ 6 w 37"/>
                <a:gd name="T29" fmla="*/ 31 h 37"/>
                <a:gd name="T30" fmla="*/ 2 w 37"/>
                <a:gd name="T31" fmla="*/ 28 h 37"/>
                <a:gd name="T32" fmla="*/ 0 w 37"/>
                <a:gd name="T33" fmla="*/ 20 h 3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7"/>
                <a:gd name="T53" fmla="*/ 37 w 37"/>
                <a:gd name="T54" fmla="*/ 37 h 3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7">
                  <a:moveTo>
                    <a:pt x="0" y="20"/>
                  </a:move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20"/>
                  </a:lnTo>
                  <a:lnTo>
                    <a:pt x="36" y="28"/>
                  </a:lnTo>
                  <a:lnTo>
                    <a:pt x="32" y="31"/>
                  </a:lnTo>
                  <a:lnTo>
                    <a:pt x="28" y="35"/>
                  </a:lnTo>
                  <a:lnTo>
                    <a:pt x="20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8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39" name="Text Box 134"/>
          <p:cNvSpPr txBox="1">
            <a:spLocks noChangeArrowheads="1"/>
          </p:cNvSpPr>
          <p:nvPr/>
        </p:nvSpPr>
        <p:spPr bwMode="auto">
          <a:xfrm>
            <a:off x="3276600" y="1844675"/>
            <a:ext cx="2089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>
                <a:latin typeface="Arial" charset="0"/>
              </a:rPr>
              <a:t>Ориентация на результаты</a:t>
            </a:r>
            <a:endParaRPr lang="en-GB" b="1">
              <a:latin typeface="Arial" charset="0"/>
            </a:endParaRPr>
          </a:p>
        </p:txBody>
      </p:sp>
      <p:sp>
        <p:nvSpPr>
          <p:cNvPr id="14340" name="Text Box 135"/>
          <p:cNvSpPr txBox="1">
            <a:spLocks noChangeArrowheads="1"/>
          </p:cNvSpPr>
          <p:nvPr/>
        </p:nvSpPr>
        <p:spPr bwMode="auto">
          <a:xfrm>
            <a:off x="5722938" y="2276475"/>
            <a:ext cx="18018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>
                <a:latin typeface="Arial" charset="0"/>
              </a:rPr>
              <a:t>Ориентация на потребителя</a:t>
            </a:r>
            <a:endParaRPr lang="en-GB" b="1">
              <a:latin typeface="Arial" charset="0"/>
            </a:endParaRPr>
          </a:p>
        </p:txBody>
      </p:sp>
      <p:sp>
        <p:nvSpPr>
          <p:cNvPr id="14341" name="Text Box 136"/>
          <p:cNvSpPr txBox="1">
            <a:spLocks noChangeArrowheads="1"/>
          </p:cNvSpPr>
          <p:nvPr/>
        </p:nvSpPr>
        <p:spPr bwMode="auto">
          <a:xfrm>
            <a:off x="6227763" y="3141663"/>
            <a:ext cx="21605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>
                <a:latin typeface="Arial" charset="0"/>
              </a:rPr>
              <a:t>Лидерство</a:t>
            </a:r>
            <a:r>
              <a:rPr lang="en-GB" b="1">
                <a:latin typeface="Arial" charset="0"/>
              </a:rPr>
              <a:t> </a:t>
            </a:r>
            <a:r>
              <a:rPr lang="ru-RU" b="1">
                <a:latin typeface="Arial" charset="0"/>
              </a:rPr>
              <a:t>и</a:t>
            </a:r>
            <a:endParaRPr lang="en-GB" b="1">
              <a:latin typeface="Arial" charset="0"/>
            </a:endParaRPr>
          </a:p>
          <a:p>
            <a:pPr algn="ctr" eaLnBrk="0" hangingPunct="0"/>
            <a:r>
              <a:rPr lang="ru-RU" b="1">
                <a:latin typeface="Arial" charset="0"/>
              </a:rPr>
              <a:t>постоянство целей</a:t>
            </a:r>
            <a:r>
              <a:rPr lang="en-GB" b="1">
                <a:latin typeface="Arial" charset="0"/>
              </a:rPr>
              <a:t> </a:t>
            </a:r>
          </a:p>
        </p:txBody>
      </p:sp>
      <p:sp>
        <p:nvSpPr>
          <p:cNvPr id="14342" name="Text Box 137"/>
          <p:cNvSpPr txBox="1">
            <a:spLocks noChangeArrowheads="1"/>
          </p:cNvSpPr>
          <p:nvPr/>
        </p:nvSpPr>
        <p:spPr bwMode="auto">
          <a:xfrm>
            <a:off x="5619750" y="4365625"/>
            <a:ext cx="2336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>
                <a:latin typeface="Arial" charset="0"/>
              </a:rPr>
              <a:t>Управление процессами </a:t>
            </a:r>
            <a:r>
              <a:rPr lang="en-GB" b="1">
                <a:latin typeface="Arial" charset="0"/>
              </a:rPr>
              <a:t> </a:t>
            </a:r>
          </a:p>
          <a:p>
            <a:pPr algn="ctr" eaLnBrk="0" hangingPunct="0"/>
            <a:r>
              <a:rPr lang="ru-RU" b="1">
                <a:latin typeface="Arial" charset="0"/>
              </a:rPr>
              <a:t>и фактами</a:t>
            </a:r>
            <a:endParaRPr lang="en-GB" b="1">
              <a:latin typeface="Arial" charset="0"/>
            </a:endParaRPr>
          </a:p>
        </p:txBody>
      </p:sp>
      <p:sp>
        <p:nvSpPr>
          <p:cNvPr id="14343" name="Text Box 138"/>
          <p:cNvSpPr txBox="1">
            <a:spLocks noChangeArrowheads="1"/>
          </p:cNvSpPr>
          <p:nvPr/>
        </p:nvSpPr>
        <p:spPr bwMode="auto">
          <a:xfrm>
            <a:off x="395288" y="4581525"/>
            <a:ext cx="20161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>
                <a:latin typeface="Arial" charset="0"/>
              </a:rPr>
              <a:t>Развитие и вовлечение</a:t>
            </a:r>
            <a:endParaRPr lang="en-GB" b="1">
              <a:latin typeface="Arial" charset="0"/>
            </a:endParaRPr>
          </a:p>
          <a:p>
            <a:pPr algn="ctr" eaLnBrk="0" hangingPunct="0"/>
            <a:r>
              <a:rPr lang="ru-RU" b="1">
                <a:latin typeface="Arial" charset="0"/>
              </a:rPr>
              <a:t>персонала</a:t>
            </a:r>
            <a:endParaRPr lang="en-GB" b="1">
              <a:latin typeface="Arial" charset="0"/>
            </a:endParaRPr>
          </a:p>
        </p:txBody>
      </p:sp>
      <p:sp>
        <p:nvSpPr>
          <p:cNvPr id="14344" name="Text Box 139"/>
          <p:cNvSpPr txBox="1">
            <a:spLocks noChangeArrowheads="1"/>
          </p:cNvSpPr>
          <p:nvPr/>
        </p:nvSpPr>
        <p:spPr bwMode="auto">
          <a:xfrm>
            <a:off x="2598738" y="5568950"/>
            <a:ext cx="33416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GB" b="1">
                <a:latin typeface="Arial" charset="0"/>
              </a:rPr>
              <a:t> </a:t>
            </a:r>
            <a:r>
              <a:rPr lang="ru-RU" b="1">
                <a:latin typeface="Arial" charset="0"/>
              </a:rPr>
              <a:t>Постоянное изучение, инновации</a:t>
            </a:r>
            <a:r>
              <a:rPr lang="en-GB" b="1">
                <a:latin typeface="Arial" charset="0"/>
              </a:rPr>
              <a:t> </a:t>
            </a:r>
            <a:r>
              <a:rPr lang="ru-RU" b="1">
                <a:latin typeface="Arial" charset="0"/>
              </a:rPr>
              <a:t>и</a:t>
            </a:r>
            <a:endParaRPr lang="en-GB" b="1">
              <a:latin typeface="Arial" charset="0"/>
            </a:endParaRPr>
          </a:p>
          <a:p>
            <a:pPr algn="ctr" eaLnBrk="0" hangingPunct="0"/>
            <a:r>
              <a:rPr lang="ru-RU" b="1">
                <a:latin typeface="Arial" charset="0"/>
              </a:rPr>
              <a:t>улучшение</a:t>
            </a:r>
            <a:r>
              <a:rPr lang="en-GB" b="1">
                <a:latin typeface="Arial" charset="0"/>
              </a:rPr>
              <a:t> </a:t>
            </a:r>
          </a:p>
        </p:txBody>
      </p:sp>
      <p:sp>
        <p:nvSpPr>
          <p:cNvPr id="14345" name="Text Box 140"/>
          <p:cNvSpPr txBox="1">
            <a:spLocks noChangeArrowheads="1"/>
          </p:cNvSpPr>
          <p:nvPr/>
        </p:nvSpPr>
        <p:spPr bwMode="auto">
          <a:xfrm>
            <a:off x="827088" y="3284538"/>
            <a:ext cx="14525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b="1">
                <a:latin typeface="Arial" charset="0"/>
              </a:rPr>
              <a:t>Развитие</a:t>
            </a:r>
            <a:r>
              <a:rPr lang="en-GB" b="1">
                <a:latin typeface="Arial" charset="0"/>
              </a:rPr>
              <a:t> </a:t>
            </a:r>
          </a:p>
          <a:p>
            <a:pPr algn="ctr" eaLnBrk="0" hangingPunct="0"/>
            <a:r>
              <a:rPr lang="ru-RU" b="1">
                <a:latin typeface="Arial" charset="0"/>
              </a:rPr>
              <a:t>партнерства</a:t>
            </a:r>
            <a:endParaRPr lang="en-GB" b="1">
              <a:latin typeface="Arial" charset="0"/>
            </a:endParaRPr>
          </a:p>
        </p:txBody>
      </p:sp>
      <p:sp>
        <p:nvSpPr>
          <p:cNvPr id="14346" name="Text Box 141"/>
          <p:cNvSpPr txBox="1">
            <a:spLocks noChangeArrowheads="1"/>
          </p:cNvSpPr>
          <p:nvPr/>
        </p:nvSpPr>
        <p:spPr bwMode="auto">
          <a:xfrm>
            <a:off x="355600" y="2060575"/>
            <a:ext cx="29924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>
                <a:solidFill>
                  <a:srgbClr val="CC0000"/>
                </a:solidFill>
                <a:latin typeface="Arial" charset="0"/>
              </a:rPr>
              <a:t>Устойчивое развитие через социальную</a:t>
            </a:r>
            <a:endParaRPr lang="en-GB" b="1">
              <a:solidFill>
                <a:srgbClr val="CC0000"/>
              </a:solidFill>
              <a:latin typeface="Arial" charset="0"/>
            </a:endParaRPr>
          </a:p>
          <a:p>
            <a:pPr algn="ctr" eaLnBrk="0" hangingPunct="0"/>
            <a:r>
              <a:rPr lang="en-GB" b="1">
                <a:solidFill>
                  <a:srgbClr val="CC0000"/>
                </a:solidFill>
                <a:latin typeface="Arial" charset="0"/>
              </a:rPr>
              <a:t> </a:t>
            </a:r>
            <a:r>
              <a:rPr lang="ru-RU" b="1">
                <a:solidFill>
                  <a:srgbClr val="CC0000"/>
                </a:solidFill>
                <a:latin typeface="Arial" charset="0"/>
              </a:rPr>
              <a:t>ответственность</a:t>
            </a:r>
            <a:endParaRPr lang="en-GB" b="1">
              <a:solidFill>
                <a:srgbClr val="CC0000"/>
              </a:solidFill>
              <a:latin typeface="Arial" charset="0"/>
            </a:endParaRPr>
          </a:p>
        </p:txBody>
      </p:sp>
      <p:sp>
        <p:nvSpPr>
          <p:cNvPr id="14347" name="Text Box 142"/>
          <p:cNvSpPr txBox="1">
            <a:spLocks noChangeArrowheads="1"/>
          </p:cNvSpPr>
          <p:nvPr/>
        </p:nvSpPr>
        <p:spPr bwMode="auto">
          <a:xfrm>
            <a:off x="755650" y="333375"/>
            <a:ext cx="7789863" cy="944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0000CC"/>
                </a:solidFill>
                <a:latin typeface="Arial" charset="0"/>
              </a:rPr>
              <a:t>Концепции </a:t>
            </a:r>
            <a:r>
              <a:rPr lang="ru-RU" sz="3200" b="1">
                <a:solidFill>
                  <a:srgbClr val="0000CC"/>
                </a:solidFill>
                <a:latin typeface="Arial" charset="0"/>
              </a:rPr>
              <a:t>совершенства бизнеса</a:t>
            </a:r>
            <a:r>
              <a:rPr lang="ru-RU" sz="2400" b="1">
                <a:solidFill>
                  <a:srgbClr val="0000CC"/>
                </a:solidFill>
                <a:latin typeface="Arial" charset="0"/>
              </a:rPr>
              <a:t>    по Модели </a:t>
            </a:r>
            <a:r>
              <a:rPr lang="en-GB" sz="2400" b="1">
                <a:solidFill>
                  <a:srgbClr val="0000CC"/>
                </a:solidFill>
                <a:latin typeface="Arial" charset="0"/>
              </a:rPr>
              <a:t>EFQM</a:t>
            </a:r>
            <a:endParaRPr lang="en-US" sz="2400" b="1">
              <a:solidFill>
                <a:srgbClr val="0000CC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омер слайда 4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DE30AFA-483D-40B8-8FB5-FC000527F1EE}" type="slidenum">
              <a:rPr lang="ru-RU" sz="1400">
                <a:latin typeface="+mn-lt"/>
              </a:rPr>
              <a:pPr algn="r">
                <a:defRPr/>
              </a:pPr>
              <a:t>15</a:t>
            </a:fld>
            <a:endParaRPr lang="ru-RU" sz="1400">
              <a:latin typeface="+mn-lt"/>
            </a:endParaRPr>
          </a:p>
        </p:txBody>
      </p:sp>
      <p:sp>
        <p:nvSpPr>
          <p:cNvPr id="345090" name="Text Box 2"/>
          <p:cNvSpPr txBox="1">
            <a:spLocks noChangeArrowheads="1"/>
          </p:cNvSpPr>
          <p:nvPr/>
        </p:nvSpPr>
        <p:spPr bwMode="auto">
          <a:xfrm>
            <a:off x="611188" y="2636838"/>
            <a:ext cx="1944687" cy="314325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Arial" charset="0"/>
                <a:cs typeface="Arial" charset="0"/>
              </a:rPr>
              <a:t>для потребителей</a:t>
            </a:r>
            <a:endParaRPr lang="ru-RU" sz="1200" b="1">
              <a:latin typeface="Arial" charset="0"/>
              <a:cs typeface="Arial" charset="0"/>
            </a:endParaRPr>
          </a:p>
        </p:txBody>
      </p:sp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323850" y="3327400"/>
            <a:ext cx="1273175" cy="466725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latin typeface="Arial" charset="0"/>
                <a:cs typeface="Arial" charset="0"/>
              </a:rPr>
              <a:t>КОЛИЧЕСТВО товара</a:t>
            </a:r>
          </a:p>
        </p:txBody>
      </p:sp>
      <p:sp>
        <p:nvSpPr>
          <p:cNvPr id="345092" name="Text Box 4"/>
          <p:cNvSpPr txBox="1">
            <a:spLocks noChangeArrowheads="1"/>
          </p:cNvSpPr>
          <p:nvPr/>
        </p:nvSpPr>
        <p:spPr bwMode="auto">
          <a:xfrm>
            <a:off x="755650" y="4676775"/>
            <a:ext cx="1273175" cy="466725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latin typeface="Arial" charset="0"/>
                <a:cs typeface="Arial" charset="0"/>
              </a:rPr>
              <a:t>КАЧЕСТВО  товара</a:t>
            </a:r>
          </a:p>
        </p:txBody>
      </p:sp>
      <p:sp>
        <p:nvSpPr>
          <p:cNvPr id="345093" name="Text Box 5"/>
          <p:cNvSpPr txBox="1">
            <a:spLocks noChangeArrowheads="1"/>
          </p:cNvSpPr>
          <p:nvPr/>
        </p:nvSpPr>
        <p:spPr bwMode="auto">
          <a:xfrm>
            <a:off x="611188" y="3884613"/>
            <a:ext cx="1212850" cy="649287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latin typeface="Arial" charset="0"/>
                <a:cs typeface="Arial" charset="0"/>
              </a:rPr>
              <a:t>СРОКИ поставки товара</a:t>
            </a:r>
          </a:p>
        </p:txBody>
      </p:sp>
      <p:sp>
        <p:nvSpPr>
          <p:cNvPr id="345094" name="Text Box 6"/>
          <p:cNvSpPr txBox="1">
            <a:spLocks noChangeArrowheads="1"/>
          </p:cNvSpPr>
          <p:nvPr/>
        </p:nvSpPr>
        <p:spPr bwMode="auto">
          <a:xfrm>
            <a:off x="3490913" y="3500438"/>
            <a:ext cx="1090612" cy="3381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6"/>
                </a:solidFill>
                <a:latin typeface="Arial" charset="0"/>
                <a:cs typeface="Arial" charset="0"/>
              </a:rPr>
              <a:t>затраты</a:t>
            </a:r>
          </a:p>
        </p:txBody>
      </p:sp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3060700" y="3935413"/>
            <a:ext cx="1150938" cy="2841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latin typeface="Arial" charset="0"/>
                <a:cs typeface="Arial" charset="0"/>
              </a:rPr>
              <a:t>ВЫРУЧКА</a:t>
            </a:r>
          </a:p>
        </p:txBody>
      </p:sp>
      <p:sp>
        <p:nvSpPr>
          <p:cNvPr id="345098" name="Line 10"/>
          <p:cNvSpPr>
            <a:spLocks noChangeShapeType="1"/>
          </p:cNvSpPr>
          <p:nvPr/>
        </p:nvSpPr>
        <p:spPr bwMode="auto">
          <a:xfrm>
            <a:off x="4067175" y="3140075"/>
            <a:ext cx="1588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099" name="Line 11"/>
          <p:cNvSpPr>
            <a:spLocks noChangeShapeType="1"/>
          </p:cNvSpPr>
          <p:nvPr/>
        </p:nvSpPr>
        <p:spPr bwMode="auto">
          <a:xfrm>
            <a:off x="3275013" y="31400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00" name="Text Box 12"/>
          <p:cNvSpPr txBox="1">
            <a:spLocks noChangeArrowheads="1"/>
          </p:cNvSpPr>
          <p:nvPr/>
        </p:nvSpPr>
        <p:spPr bwMode="auto">
          <a:xfrm>
            <a:off x="2124075" y="4287838"/>
            <a:ext cx="1150938" cy="2841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latin typeface="Arial" charset="0"/>
                <a:cs typeface="Arial" charset="0"/>
              </a:rPr>
              <a:t>ЦЕНА</a:t>
            </a:r>
          </a:p>
        </p:txBody>
      </p:sp>
      <p:sp>
        <p:nvSpPr>
          <p:cNvPr id="345101" name="Line 13"/>
          <p:cNvSpPr>
            <a:spLocks noChangeShapeType="1"/>
          </p:cNvSpPr>
          <p:nvPr/>
        </p:nvSpPr>
        <p:spPr bwMode="auto">
          <a:xfrm>
            <a:off x="2914650" y="3067050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03" name="Text Box 15"/>
          <p:cNvSpPr txBox="1">
            <a:spLocks noChangeArrowheads="1"/>
          </p:cNvSpPr>
          <p:nvPr/>
        </p:nvSpPr>
        <p:spPr bwMode="auto">
          <a:xfrm>
            <a:off x="2698750" y="2636838"/>
            <a:ext cx="1944688" cy="4968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Arial" charset="0"/>
                <a:cs typeface="Arial" charset="0"/>
              </a:rPr>
              <a:t>для </a:t>
            </a:r>
            <a:r>
              <a:rPr lang="ru-RU" sz="1200" b="1">
                <a:latin typeface="Arial" charset="0"/>
                <a:cs typeface="Arial" charset="0"/>
              </a:rPr>
              <a:t>товаропроизводителя</a:t>
            </a:r>
            <a:endParaRPr lang="ru-RU" sz="1000" b="1">
              <a:latin typeface="Arial" charset="0"/>
              <a:cs typeface="Arial" charset="0"/>
            </a:endParaRPr>
          </a:p>
        </p:txBody>
      </p:sp>
      <p:sp>
        <p:nvSpPr>
          <p:cNvPr id="345104" name="Line 16"/>
          <p:cNvSpPr>
            <a:spLocks noChangeShapeType="1"/>
          </p:cNvSpPr>
          <p:nvPr/>
        </p:nvSpPr>
        <p:spPr bwMode="auto">
          <a:xfrm>
            <a:off x="2339975" y="29972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05" name="Text Box 17"/>
          <p:cNvSpPr txBox="1">
            <a:spLocks noChangeArrowheads="1"/>
          </p:cNvSpPr>
          <p:nvPr/>
        </p:nvSpPr>
        <p:spPr bwMode="auto">
          <a:xfrm>
            <a:off x="4859338" y="2635250"/>
            <a:ext cx="1800225" cy="314325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Arial" charset="0"/>
                <a:cs typeface="Arial" charset="0"/>
              </a:rPr>
              <a:t>для персонала</a:t>
            </a:r>
            <a:endParaRPr lang="ru-RU" sz="1200" b="1">
              <a:latin typeface="Arial" charset="0"/>
              <a:cs typeface="Arial" charset="0"/>
            </a:endParaRPr>
          </a:p>
        </p:txBody>
      </p:sp>
      <p:sp>
        <p:nvSpPr>
          <p:cNvPr id="345106" name="Text Box 18"/>
          <p:cNvSpPr txBox="1">
            <a:spLocks noChangeArrowheads="1"/>
          </p:cNvSpPr>
          <p:nvPr/>
        </p:nvSpPr>
        <p:spPr bwMode="auto">
          <a:xfrm>
            <a:off x="6804025" y="2635250"/>
            <a:ext cx="1800225" cy="314325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Arial" charset="0"/>
                <a:cs typeface="Arial" charset="0"/>
              </a:rPr>
              <a:t>для общества</a:t>
            </a:r>
            <a:endParaRPr lang="ru-RU" sz="1200" b="1">
              <a:latin typeface="Arial" charset="0"/>
              <a:cs typeface="Arial" charset="0"/>
            </a:endParaRPr>
          </a:p>
        </p:txBody>
      </p:sp>
      <p:sp>
        <p:nvSpPr>
          <p:cNvPr id="345108" name="Text Box 20"/>
          <p:cNvSpPr txBox="1">
            <a:spLocks noChangeArrowheads="1"/>
          </p:cNvSpPr>
          <p:nvPr/>
        </p:nvSpPr>
        <p:spPr bwMode="auto">
          <a:xfrm>
            <a:off x="5010150" y="4287838"/>
            <a:ext cx="1295400" cy="406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Arial" charset="0"/>
                <a:cs typeface="Arial" charset="0"/>
              </a:rPr>
              <a:t>БЕЗОПАСНОСТЬ ТРУДА</a:t>
            </a:r>
          </a:p>
        </p:txBody>
      </p:sp>
      <p:sp>
        <p:nvSpPr>
          <p:cNvPr id="345109" name="Text Box 21"/>
          <p:cNvSpPr txBox="1">
            <a:spLocks noChangeArrowheads="1"/>
          </p:cNvSpPr>
          <p:nvPr/>
        </p:nvSpPr>
        <p:spPr bwMode="auto">
          <a:xfrm>
            <a:off x="7308850" y="3933825"/>
            <a:ext cx="1439863" cy="5588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Arial" charset="0"/>
                <a:cs typeface="Arial" charset="0"/>
              </a:rPr>
              <a:t> ВОЗДЕЙСТВИЕ НА ОКРУЖАЮЩУЮ СРЕДУ</a:t>
            </a:r>
          </a:p>
        </p:txBody>
      </p:sp>
      <p:sp>
        <p:nvSpPr>
          <p:cNvPr id="345110" name="Text Box 22"/>
          <p:cNvSpPr txBox="1">
            <a:spLocks noChangeArrowheads="1"/>
          </p:cNvSpPr>
          <p:nvPr/>
        </p:nvSpPr>
        <p:spPr bwMode="auto">
          <a:xfrm>
            <a:off x="5226050" y="4071938"/>
            <a:ext cx="1368425" cy="2540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Arial" charset="0"/>
                <a:cs typeface="Arial" charset="0"/>
              </a:rPr>
              <a:t> УСЛОВИЯ ТРУДА</a:t>
            </a:r>
          </a:p>
        </p:txBody>
      </p:sp>
      <p:sp>
        <p:nvSpPr>
          <p:cNvPr id="345111" name="Text Box 23"/>
          <p:cNvSpPr txBox="1">
            <a:spLocks noChangeArrowheads="1"/>
          </p:cNvSpPr>
          <p:nvPr/>
        </p:nvSpPr>
        <p:spPr bwMode="auto">
          <a:xfrm>
            <a:off x="7596188" y="3284538"/>
            <a:ext cx="1223962" cy="55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00" b="1">
                <a:latin typeface="Arial" charset="0"/>
                <a:cs typeface="Arial" charset="0"/>
              </a:rPr>
              <a:t> ВЫПЛАТЫ НАЛОГОВ И СБОРОВ</a:t>
            </a:r>
          </a:p>
        </p:txBody>
      </p:sp>
      <p:sp>
        <p:nvSpPr>
          <p:cNvPr id="345112" name="Line 24"/>
          <p:cNvSpPr>
            <a:spLocks noChangeShapeType="1"/>
          </p:cNvSpPr>
          <p:nvPr/>
        </p:nvSpPr>
        <p:spPr bwMode="auto">
          <a:xfrm>
            <a:off x="8101013" y="29241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13" name="Line 25"/>
          <p:cNvSpPr>
            <a:spLocks noChangeShapeType="1"/>
          </p:cNvSpPr>
          <p:nvPr/>
        </p:nvSpPr>
        <p:spPr bwMode="auto">
          <a:xfrm>
            <a:off x="7451725" y="299878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16" name="Line 28"/>
          <p:cNvSpPr>
            <a:spLocks noChangeShapeType="1"/>
          </p:cNvSpPr>
          <p:nvPr/>
        </p:nvSpPr>
        <p:spPr bwMode="auto">
          <a:xfrm>
            <a:off x="1763713" y="2205038"/>
            <a:ext cx="59769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5117" name="Line 29"/>
          <p:cNvSpPr>
            <a:spLocks noChangeShapeType="1"/>
          </p:cNvSpPr>
          <p:nvPr/>
        </p:nvSpPr>
        <p:spPr bwMode="auto">
          <a:xfrm>
            <a:off x="1763713" y="2205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18" name="Line 30"/>
          <p:cNvSpPr>
            <a:spLocks noChangeShapeType="1"/>
          </p:cNvSpPr>
          <p:nvPr/>
        </p:nvSpPr>
        <p:spPr bwMode="auto">
          <a:xfrm>
            <a:off x="3635375" y="2205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19" name="Line 31"/>
          <p:cNvSpPr>
            <a:spLocks noChangeShapeType="1"/>
          </p:cNvSpPr>
          <p:nvPr/>
        </p:nvSpPr>
        <p:spPr bwMode="auto">
          <a:xfrm>
            <a:off x="5795963" y="2205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20" name="Line 32"/>
          <p:cNvSpPr>
            <a:spLocks noChangeShapeType="1"/>
          </p:cNvSpPr>
          <p:nvPr/>
        </p:nvSpPr>
        <p:spPr bwMode="auto">
          <a:xfrm>
            <a:off x="7740650" y="2205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21" name="Line 33"/>
          <p:cNvSpPr>
            <a:spLocks noChangeShapeType="1"/>
          </p:cNvSpPr>
          <p:nvPr/>
        </p:nvSpPr>
        <p:spPr bwMode="auto">
          <a:xfrm>
            <a:off x="6011863" y="2998788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23" name="Text Box 35"/>
          <p:cNvSpPr txBox="1">
            <a:spLocks noChangeArrowheads="1"/>
          </p:cNvSpPr>
          <p:nvPr/>
        </p:nvSpPr>
        <p:spPr bwMode="auto">
          <a:xfrm>
            <a:off x="395288" y="620713"/>
            <a:ext cx="8424862" cy="771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33CC"/>
                </a:solidFill>
                <a:latin typeface="Arial" charset="0"/>
                <a:cs typeface="Arial" charset="0"/>
              </a:rPr>
              <a:t>Производственная деятельность</a:t>
            </a:r>
            <a:r>
              <a:rPr lang="ru-RU" sz="2000" b="1">
                <a:solidFill>
                  <a:srgbClr val="0033CC"/>
                </a:solidFill>
                <a:latin typeface="Arial" charset="0"/>
                <a:cs typeface="Arial" charset="0"/>
              </a:rPr>
              <a:t> –                                            - </a:t>
            </a:r>
            <a:r>
              <a:rPr lang="ru-RU" sz="2000" b="1">
                <a:latin typeface="Arial" charset="0"/>
                <a:cs typeface="Arial" charset="0"/>
              </a:rPr>
              <a:t>социально ориентированная деятельность</a:t>
            </a:r>
          </a:p>
        </p:txBody>
      </p:sp>
      <p:sp>
        <p:nvSpPr>
          <p:cNvPr id="345124" name="Line 36"/>
          <p:cNvSpPr>
            <a:spLocks noChangeShapeType="1"/>
          </p:cNvSpPr>
          <p:nvPr/>
        </p:nvSpPr>
        <p:spPr bwMode="auto">
          <a:xfrm>
            <a:off x="4572000" y="1484313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25" name="Text Box 37"/>
          <p:cNvSpPr txBox="1">
            <a:spLocks noChangeArrowheads="1"/>
          </p:cNvSpPr>
          <p:nvPr/>
        </p:nvSpPr>
        <p:spPr bwMode="auto">
          <a:xfrm>
            <a:off x="6877050" y="4598988"/>
            <a:ext cx="1439863" cy="5588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Arial" charset="0"/>
                <a:cs typeface="Arial" charset="0"/>
              </a:rPr>
              <a:t> УЧАСТИЕ В СОЦИАЛЬНЫХ МЕРОПРИЯТИЯХ</a:t>
            </a:r>
          </a:p>
        </p:txBody>
      </p:sp>
      <p:sp>
        <p:nvSpPr>
          <p:cNvPr id="345126" name="Line 38"/>
          <p:cNvSpPr>
            <a:spLocks noChangeShapeType="1"/>
          </p:cNvSpPr>
          <p:nvPr/>
        </p:nvSpPr>
        <p:spPr bwMode="auto">
          <a:xfrm>
            <a:off x="7092950" y="2998788"/>
            <a:ext cx="0" cy="158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27" name="Line 39"/>
          <p:cNvSpPr>
            <a:spLocks noChangeShapeType="1"/>
          </p:cNvSpPr>
          <p:nvPr/>
        </p:nvSpPr>
        <p:spPr bwMode="auto">
          <a:xfrm>
            <a:off x="5357813" y="2998788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5129" name="Text Box 41"/>
          <p:cNvSpPr txBox="1">
            <a:spLocks noChangeArrowheads="1"/>
          </p:cNvSpPr>
          <p:nvPr/>
        </p:nvSpPr>
        <p:spPr bwMode="auto">
          <a:xfrm>
            <a:off x="5643563" y="3571875"/>
            <a:ext cx="1295400" cy="406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Arial" charset="0"/>
                <a:cs typeface="Arial" charset="0"/>
              </a:rPr>
              <a:t>СОЦИАЛЬНЫЕ  ВЫПЛАТЫ</a:t>
            </a:r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1143000" y="2928938"/>
            <a:ext cx="1588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1714500" y="30003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" name="Line 38"/>
          <p:cNvSpPr>
            <a:spLocks noChangeShapeType="1"/>
          </p:cNvSpPr>
          <p:nvPr/>
        </p:nvSpPr>
        <p:spPr bwMode="auto">
          <a:xfrm>
            <a:off x="1928813" y="3000375"/>
            <a:ext cx="0" cy="158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5441950" y="3360738"/>
            <a:ext cx="1273175" cy="284162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latin typeface="Arial" charset="0"/>
                <a:cs typeface="Arial" charset="0"/>
              </a:rPr>
              <a:t> ЗАРПЛАТА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0" grpId="0" animBg="1"/>
      <p:bldP spid="345091" grpId="0" animBg="1"/>
      <p:bldP spid="345092" grpId="0" animBg="1"/>
      <p:bldP spid="345093" grpId="0" animBg="1"/>
      <p:bldP spid="345094" grpId="0" animBg="1"/>
      <p:bldP spid="345095" grpId="0" animBg="1"/>
      <p:bldP spid="345098" grpId="0" animBg="1"/>
      <p:bldP spid="345099" grpId="0" animBg="1"/>
      <p:bldP spid="345100" grpId="0" animBg="1"/>
      <p:bldP spid="345100" grpId="1" animBg="1"/>
      <p:bldP spid="345101" grpId="0" animBg="1"/>
      <p:bldP spid="345103" grpId="0" animBg="1"/>
      <p:bldP spid="345104" grpId="0" animBg="1"/>
      <p:bldP spid="345104" grpId="1" animBg="1"/>
      <p:bldP spid="345105" grpId="0" animBg="1"/>
      <p:bldP spid="345106" grpId="0" animBg="1"/>
      <p:bldP spid="345108" grpId="0" animBg="1"/>
      <p:bldP spid="345109" grpId="0" animBg="1"/>
      <p:bldP spid="345110" grpId="0" animBg="1"/>
      <p:bldP spid="345111" grpId="0" animBg="1"/>
      <p:bldP spid="345112" grpId="0" animBg="1"/>
      <p:bldP spid="345113" grpId="0" animBg="1"/>
      <p:bldP spid="345116" grpId="0" animBg="1"/>
      <p:bldP spid="345117" grpId="0" animBg="1"/>
      <p:bldP spid="345118" grpId="0" animBg="1"/>
      <p:bldP spid="345119" grpId="0" animBg="1"/>
      <p:bldP spid="345120" grpId="0" animBg="1"/>
      <p:bldP spid="345121" grpId="0" animBg="1"/>
      <p:bldP spid="345123" grpId="0" animBg="1"/>
      <p:bldP spid="345124" grpId="0" animBg="1"/>
      <p:bldP spid="345125" grpId="0" animBg="1"/>
      <p:bldP spid="345126" grpId="0" animBg="1"/>
      <p:bldP spid="345127" grpId="0" animBg="1"/>
      <p:bldP spid="345129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5"/>
          <p:cNvSpPr>
            <a:spLocks noChangeArrowheads="1"/>
          </p:cNvSpPr>
          <p:nvPr/>
        </p:nvSpPr>
        <p:spPr bwMode="auto">
          <a:xfrm>
            <a:off x="2698750" y="1916113"/>
            <a:ext cx="1657350" cy="158432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Arial" charset="0"/>
              </a:rPr>
              <a:t> Социальные</a:t>
            </a:r>
          </a:p>
          <a:p>
            <a:pPr algn="ctr"/>
            <a:r>
              <a:rPr lang="ru-RU" b="1">
                <a:latin typeface="Arial" charset="0"/>
              </a:rPr>
              <a:t>права</a:t>
            </a:r>
          </a:p>
          <a:p>
            <a:pPr algn="ctr"/>
            <a:r>
              <a:rPr lang="ru-RU" b="1">
                <a:latin typeface="Arial" charset="0"/>
              </a:rPr>
              <a:t>персонала</a:t>
            </a:r>
          </a:p>
        </p:txBody>
      </p:sp>
      <p:sp>
        <p:nvSpPr>
          <p:cNvPr id="16387" name="Oval 6"/>
          <p:cNvSpPr>
            <a:spLocks noChangeArrowheads="1"/>
          </p:cNvSpPr>
          <p:nvPr/>
        </p:nvSpPr>
        <p:spPr bwMode="auto">
          <a:xfrm>
            <a:off x="4427538" y="1916113"/>
            <a:ext cx="1655762" cy="158432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Arial" charset="0"/>
              </a:rPr>
              <a:t>Социальные</a:t>
            </a:r>
          </a:p>
          <a:p>
            <a:pPr algn="ctr"/>
            <a:r>
              <a:rPr lang="ru-RU" b="1">
                <a:latin typeface="Arial" charset="0"/>
              </a:rPr>
              <a:t>гарантии</a:t>
            </a:r>
          </a:p>
          <a:p>
            <a:pPr algn="ctr"/>
            <a:r>
              <a:rPr lang="ru-RU" b="1">
                <a:latin typeface="Arial" charset="0"/>
              </a:rPr>
              <a:t>персонала</a:t>
            </a:r>
          </a:p>
        </p:txBody>
      </p:sp>
      <p:sp>
        <p:nvSpPr>
          <p:cNvPr id="16388" name="Oval 8"/>
          <p:cNvSpPr>
            <a:spLocks noChangeArrowheads="1"/>
          </p:cNvSpPr>
          <p:nvPr/>
        </p:nvSpPr>
        <p:spPr bwMode="auto">
          <a:xfrm>
            <a:off x="1835150" y="3429000"/>
            <a:ext cx="1655763" cy="158432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Arial" charset="0"/>
              </a:rPr>
              <a:t> </a:t>
            </a:r>
          </a:p>
          <a:p>
            <a:pPr algn="ctr"/>
            <a:r>
              <a:rPr lang="ru-RU" b="1">
                <a:latin typeface="Arial" charset="0"/>
              </a:rPr>
              <a:t>Качество</a:t>
            </a:r>
          </a:p>
          <a:p>
            <a:pPr algn="ctr"/>
            <a:r>
              <a:rPr lang="ru-RU" b="1">
                <a:latin typeface="Arial" charset="0"/>
              </a:rPr>
              <a:t>продукции, </a:t>
            </a:r>
          </a:p>
          <a:p>
            <a:pPr algn="ctr"/>
            <a:r>
              <a:rPr lang="ru-RU" b="1">
                <a:latin typeface="Arial" charset="0"/>
              </a:rPr>
              <a:t>услуг, работ</a:t>
            </a:r>
          </a:p>
          <a:p>
            <a:pPr algn="ctr"/>
            <a:r>
              <a:rPr lang="ru-RU" b="1">
                <a:latin typeface="Arial" charset="0"/>
              </a:rPr>
              <a:t> </a:t>
            </a:r>
          </a:p>
        </p:txBody>
      </p:sp>
      <p:sp>
        <p:nvSpPr>
          <p:cNvPr id="16389" name="Oval 9"/>
          <p:cNvSpPr>
            <a:spLocks noChangeArrowheads="1"/>
          </p:cNvSpPr>
          <p:nvPr/>
        </p:nvSpPr>
        <p:spPr bwMode="auto">
          <a:xfrm>
            <a:off x="2771775" y="4868863"/>
            <a:ext cx="1584325" cy="15113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Arial" charset="0"/>
              </a:rPr>
              <a:t> Охрана </a:t>
            </a:r>
          </a:p>
          <a:p>
            <a:pPr algn="ctr"/>
            <a:r>
              <a:rPr lang="ru-RU" b="1">
                <a:latin typeface="Arial" charset="0"/>
              </a:rPr>
              <a:t>окружающей</a:t>
            </a:r>
          </a:p>
          <a:p>
            <a:pPr algn="ctr"/>
            <a:r>
              <a:rPr lang="ru-RU" b="1">
                <a:latin typeface="Arial" charset="0"/>
              </a:rPr>
              <a:t> среды</a:t>
            </a:r>
          </a:p>
        </p:txBody>
      </p:sp>
      <p:sp>
        <p:nvSpPr>
          <p:cNvPr id="16390" name="Oval 10"/>
          <p:cNvSpPr>
            <a:spLocks noChangeArrowheads="1"/>
          </p:cNvSpPr>
          <p:nvPr/>
        </p:nvSpPr>
        <p:spPr bwMode="auto">
          <a:xfrm>
            <a:off x="4500563" y="4868863"/>
            <a:ext cx="1655762" cy="15128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Arial" charset="0"/>
              </a:rPr>
              <a:t> </a:t>
            </a:r>
          </a:p>
          <a:p>
            <a:pPr algn="ctr"/>
            <a:r>
              <a:rPr lang="ru-RU" b="1">
                <a:latin typeface="Arial" charset="0"/>
              </a:rPr>
              <a:t>Экономное</a:t>
            </a:r>
          </a:p>
          <a:p>
            <a:pPr algn="ctr"/>
            <a:r>
              <a:rPr lang="ru-RU" b="1">
                <a:latin typeface="Arial" charset="0"/>
              </a:rPr>
              <a:t>расходование</a:t>
            </a:r>
          </a:p>
          <a:p>
            <a:pPr algn="ctr"/>
            <a:r>
              <a:rPr lang="ru-RU" b="1">
                <a:latin typeface="Arial" charset="0"/>
              </a:rPr>
              <a:t>ресурсов</a:t>
            </a:r>
          </a:p>
          <a:p>
            <a:pPr algn="ctr"/>
            <a:r>
              <a:rPr lang="ru-RU" b="1">
                <a:latin typeface="Arial" charset="0"/>
              </a:rPr>
              <a:t> </a:t>
            </a:r>
          </a:p>
        </p:txBody>
      </p:sp>
      <p:sp>
        <p:nvSpPr>
          <p:cNvPr id="16391" name="Oval 11"/>
          <p:cNvSpPr>
            <a:spLocks noChangeArrowheads="1"/>
          </p:cNvSpPr>
          <p:nvPr/>
        </p:nvSpPr>
        <p:spPr bwMode="auto">
          <a:xfrm>
            <a:off x="5291138" y="3429000"/>
            <a:ext cx="1584325" cy="15128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Arial" charset="0"/>
              </a:rPr>
              <a:t> Поддержка</a:t>
            </a:r>
          </a:p>
          <a:p>
            <a:pPr algn="ctr"/>
            <a:r>
              <a:rPr lang="ru-RU" b="1">
                <a:latin typeface="Arial" charset="0"/>
              </a:rPr>
              <a:t>местного</a:t>
            </a:r>
          </a:p>
          <a:p>
            <a:pPr algn="ctr"/>
            <a:r>
              <a:rPr lang="ru-RU" b="1">
                <a:latin typeface="Arial" charset="0"/>
              </a:rPr>
              <a:t>сообщества</a:t>
            </a:r>
          </a:p>
        </p:txBody>
      </p:sp>
      <p:sp>
        <p:nvSpPr>
          <p:cNvPr id="16392" name="Oval 12"/>
          <p:cNvSpPr>
            <a:spLocks noChangeArrowheads="1"/>
          </p:cNvSpPr>
          <p:nvPr/>
        </p:nvSpPr>
        <p:spPr bwMode="auto">
          <a:xfrm>
            <a:off x="3348038" y="3213100"/>
            <a:ext cx="2087562" cy="2089150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>
                <a:latin typeface="Arial" charset="0"/>
              </a:rPr>
              <a:t>Менеджмент</a:t>
            </a:r>
          </a:p>
          <a:p>
            <a:pPr algn="ctr"/>
            <a:r>
              <a:rPr lang="ru-RU" sz="1800" b="1">
                <a:latin typeface="Arial" charset="0"/>
              </a:rPr>
              <a:t>социальной</a:t>
            </a:r>
          </a:p>
          <a:p>
            <a:pPr algn="ctr"/>
            <a:r>
              <a:rPr lang="ru-RU" sz="1800" b="1">
                <a:latin typeface="Arial" charset="0"/>
              </a:rPr>
              <a:t>деятельности</a:t>
            </a:r>
          </a:p>
        </p:txBody>
      </p:sp>
      <p:sp>
        <p:nvSpPr>
          <p:cNvPr id="16393" name="Text Box 14"/>
          <p:cNvSpPr txBox="1">
            <a:spLocks noChangeArrowheads="1"/>
          </p:cNvSpPr>
          <p:nvPr/>
        </p:nvSpPr>
        <p:spPr bwMode="auto">
          <a:xfrm>
            <a:off x="250825" y="549275"/>
            <a:ext cx="8642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CC"/>
                </a:solidFill>
                <a:latin typeface="Arial" charset="0"/>
              </a:rPr>
              <a:t>Социальный менеджмент                                                      по стандарту </a:t>
            </a:r>
            <a:r>
              <a:rPr lang="en-US" sz="2800" b="1">
                <a:solidFill>
                  <a:srgbClr val="0000CC"/>
                </a:solidFill>
                <a:latin typeface="Arial" charset="0"/>
              </a:rPr>
              <a:t>IC CSR 26000</a:t>
            </a:r>
            <a:r>
              <a:rPr lang="ru-RU" sz="2800" b="1">
                <a:solidFill>
                  <a:srgbClr val="0000CC"/>
                </a:solidFill>
                <a:latin typeface="Arial" charset="0"/>
              </a:rPr>
              <a:t>:2011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50825" y="376238"/>
            <a:ext cx="86423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  <a:cs typeface="Arial" charset="0"/>
              </a:rPr>
              <a:t> Организации не отдают себе отчета, что менеджмент производственной деятельности  есть </a:t>
            </a:r>
            <a:r>
              <a:rPr lang="ru-RU" sz="2400" b="1" i="1">
                <a:solidFill>
                  <a:srgbClr val="1841B4"/>
                </a:solidFill>
                <a:latin typeface="Arial" charset="0"/>
                <a:cs typeface="Arial" charset="0"/>
              </a:rPr>
              <a:t>социальный менеджмент</a:t>
            </a:r>
            <a:r>
              <a:rPr lang="ru-RU" sz="2400" b="1" i="1">
                <a:solidFill>
                  <a:schemeClr val="bg2"/>
                </a:solidFill>
                <a:latin typeface="Arial" charset="0"/>
                <a:cs typeface="Arial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400" b="1" i="1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ru-RU" sz="2400" b="1" i="1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>
                <a:latin typeface="Arial" charset="0"/>
                <a:cs typeface="Arial" charset="0"/>
              </a:rPr>
              <a:t>Усилия по обеспечению качества, удовлетворению  социальных нужд персонала, охрана труда и окружающей среды, взаимодействие с местным сообществом и органами власти </a:t>
            </a:r>
            <a:r>
              <a:rPr lang="ru-RU" sz="2400" b="1" i="1">
                <a:latin typeface="Arial" charset="0"/>
                <a:cs typeface="Arial" charset="0"/>
              </a:rPr>
              <a:t>не  связаны</a:t>
            </a:r>
            <a:r>
              <a:rPr lang="ru-RU" sz="2400" b="1" i="1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i="1">
                <a:solidFill>
                  <a:srgbClr val="1841B4"/>
                </a:solidFill>
                <a:latin typeface="Arial" charset="0"/>
                <a:cs typeface="Arial" charset="0"/>
              </a:rPr>
              <a:t>единой </a:t>
            </a:r>
            <a:r>
              <a:rPr lang="ru-RU" sz="2400" b="1" i="1">
                <a:solidFill>
                  <a:srgbClr val="0000CC"/>
                </a:solidFill>
                <a:latin typeface="Arial" charset="0"/>
                <a:cs typeface="Arial" charset="0"/>
              </a:rPr>
              <a:t>социальной политикой</a:t>
            </a:r>
            <a:r>
              <a:rPr lang="ru-RU" sz="2400" b="1">
                <a:solidFill>
                  <a:schemeClr val="bg2"/>
                </a:solidFill>
                <a:latin typeface="Arial" charset="0"/>
                <a:cs typeface="Arial" charset="0"/>
              </a:rPr>
              <a:t>, </a:t>
            </a:r>
            <a:r>
              <a:rPr lang="ru-RU" sz="2400" b="1">
                <a:latin typeface="Arial" charset="0"/>
                <a:cs typeface="Arial" charset="0"/>
              </a:rPr>
              <a:t>не определяются </a:t>
            </a:r>
            <a:r>
              <a:rPr lang="ru-RU" sz="2400" b="1" i="1">
                <a:solidFill>
                  <a:srgbClr val="0000CC"/>
                </a:solidFill>
                <a:latin typeface="Arial" charset="0"/>
                <a:cs typeface="Arial" charset="0"/>
              </a:rPr>
              <a:t>социальными целями</a:t>
            </a:r>
            <a:r>
              <a:rPr lang="ru-RU" sz="2400" b="1">
                <a:latin typeface="Arial" charset="0"/>
                <a:cs typeface="Arial" charset="0"/>
              </a:rPr>
              <a:t> и не реализуются на основе программ скоординированных инвестиций. </a:t>
            </a:r>
          </a:p>
          <a:p>
            <a:r>
              <a:rPr lang="ru-RU" sz="2400" b="1">
                <a:latin typeface="Arial" charset="0"/>
                <a:cs typeface="Arial" charset="0"/>
              </a:rPr>
              <a:t> </a:t>
            </a:r>
            <a:endParaRPr lang="ru-RU" sz="2000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Социально-гуманитарная экспертиза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Источником риска для человеческого потенциала являются социальные и научно-технические новации. </a:t>
            </a:r>
            <a:endParaRPr lang="ru-RU" dirty="0" smtClean="0"/>
          </a:p>
          <a:p>
            <a:r>
              <a:rPr lang="ru-RU" dirty="0" smtClean="0"/>
              <a:t>Две </a:t>
            </a:r>
            <a:r>
              <a:rPr lang="ru-RU" dirty="0" smtClean="0"/>
              <a:t>категории </a:t>
            </a:r>
            <a:r>
              <a:rPr lang="ru-RU" dirty="0" smtClean="0"/>
              <a:t>новаций </a:t>
            </a:r>
            <a:r>
              <a:rPr lang="ru-RU" dirty="0" smtClean="0"/>
              <a:t>как </a:t>
            </a:r>
            <a:r>
              <a:rPr lang="ru-RU" dirty="0" smtClean="0"/>
              <a:t>факторов риска: 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те</a:t>
            </a:r>
            <a:r>
              <a:rPr lang="ru-RU" dirty="0" smtClean="0"/>
              <a:t>, </a:t>
            </a:r>
            <a:r>
              <a:rPr lang="ru-RU" dirty="0" smtClean="0"/>
              <a:t>которые </a:t>
            </a:r>
            <a:r>
              <a:rPr lang="ru-RU" dirty="0" smtClean="0"/>
              <a:t>оказывают непосредственное воздействие в массовых </a:t>
            </a:r>
            <a:r>
              <a:rPr lang="ru-RU" dirty="0" smtClean="0"/>
              <a:t>масштабах  (широкое </a:t>
            </a:r>
            <a:r>
              <a:rPr lang="ru-RU" dirty="0" smtClean="0"/>
              <a:t>распространение персональных компьютеров), </a:t>
            </a:r>
            <a:endParaRPr lang="ru-RU" dirty="0" smtClean="0"/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те</a:t>
            </a:r>
            <a:r>
              <a:rPr lang="ru-RU" dirty="0" smtClean="0"/>
              <a:t>, </a:t>
            </a:r>
            <a:r>
              <a:rPr lang="ru-RU" dirty="0" smtClean="0"/>
              <a:t>которые </a:t>
            </a:r>
            <a:r>
              <a:rPr lang="ru-RU" dirty="0" smtClean="0"/>
              <a:t>непосредственно затрагивают сравнительно узкий круг людей (пример - новые репродуктивные технологии).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214313"/>
            <a:ext cx="7499350" cy="6034087"/>
          </a:xfrm>
        </p:spPr>
        <p:txBody>
          <a:bodyPr/>
          <a:lstStyle/>
          <a:p>
            <a:r>
              <a:rPr lang="ru-RU" dirty="0" smtClean="0"/>
              <a:t>Эти </a:t>
            </a:r>
            <a:r>
              <a:rPr lang="ru-RU" i="1" dirty="0" smtClean="0"/>
              <a:t>новации </a:t>
            </a:r>
            <a:r>
              <a:rPr lang="ru-RU" i="1" dirty="0" smtClean="0"/>
              <a:t>ограниченного </a:t>
            </a:r>
            <a:r>
              <a:rPr lang="ru-RU" i="1" dirty="0" smtClean="0"/>
              <a:t>действия </a:t>
            </a:r>
            <a:r>
              <a:rPr lang="ru-RU" dirty="0" smtClean="0"/>
              <a:t>опосредованно способны повлиять на жизнь самых широких слоев населения. </a:t>
            </a:r>
            <a:endParaRPr lang="ru-RU" dirty="0" smtClean="0"/>
          </a:p>
          <a:p>
            <a:r>
              <a:rPr lang="ru-RU" dirty="0" smtClean="0"/>
              <a:t>Они </a:t>
            </a:r>
            <a:r>
              <a:rPr lang="ru-RU" dirty="0" smtClean="0"/>
              <a:t>могут повлечь глубокие и далеко идущие изменения в системе ценностей и стать источником ожесточенных конфликтов в обществе.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Чтобы предвидеть потенциальные угрозы, необходимо исходить </a:t>
            </a:r>
            <a:r>
              <a:rPr lang="ru-RU" dirty="0" smtClean="0"/>
              <a:t>из </a:t>
            </a:r>
            <a:r>
              <a:rPr lang="ru-RU" dirty="0" smtClean="0"/>
              <a:t>двух посылок: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"</a:t>
            </a:r>
            <a:r>
              <a:rPr lang="ru-RU" dirty="0" smtClean="0"/>
              <a:t>презумпция виновности": любое социальное или научно-техническое новшество можно считать источником негативных последствий, рисков, угроз для человеческого потенциала, пока в отношении него не показано обратное; 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"презумпция </a:t>
            </a:r>
            <a:r>
              <a:rPr lang="ru-RU" dirty="0" smtClean="0"/>
              <a:t>бдительности": нередко угрозы, риски и негативные последствия оказывались непредвиденными не потому, что их принципиально невозможно было спрогнозировать, а просто из-за того, что никто не предпринимал необходимых для этого специальных усилий.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/>
          <a:lstStyle/>
          <a:p>
            <a:r>
              <a:rPr lang="ru-RU" dirty="0" smtClean="0"/>
              <a:t>Сегодня </a:t>
            </a:r>
            <a:r>
              <a:rPr lang="ru-RU" dirty="0" smtClean="0"/>
              <a:t>необходима особого рода систематически организованная деятельность, направленная на прогнозирование вновь возникающих угроз для человеческого потенциала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Ядром такого рода </a:t>
            </a:r>
            <a:r>
              <a:rPr lang="ru-RU" dirty="0" smtClean="0"/>
              <a:t>деятельности должна </a:t>
            </a:r>
            <a:r>
              <a:rPr lang="ru-RU" dirty="0" smtClean="0"/>
              <a:t>быть гуманитарная экспертиза.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85728"/>
            <a:ext cx="8358246" cy="596267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Норвежский философ </a:t>
            </a:r>
            <a:r>
              <a:rPr lang="ru-RU" dirty="0" err="1" smtClean="0"/>
              <a:t>Гуннар</a:t>
            </a:r>
            <a:r>
              <a:rPr lang="ru-RU" dirty="0" smtClean="0"/>
              <a:t> </a:t>
            </a:r>
            <a:r>
              <a:rPr lang="ru-RU" dirty="0" err="1" smtClean="0"/>
              <a:t>Скирбекк</a:t>
            </a:r>
            <a:r>
              <a:rPr lang="ru-RU" dirty="0" smtClean="0"/>
              <a:t>  видит основные </a:t>
            </a:r>
            <a:r>
              <a:rPr lang="ru-RU" dirty="0" smtClean="0"/>
              <a:t>недостатки </a:t>
            </a:r>
            <a:r>
              <a:rPr lang="ru-RU" dirty="0" smtClean="0"/>
              <a:t>технологической </a:t>
            </a:r>
            <a:r>
              <a:rPr lang="ru-RU" dirty="0" smtClean="0"/>
              <a:t>экспертизы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 </a:t>
            </a:r>
            <a:r>
              <a:rPr lang="ru-RU" dirty="0" smtClean="0"/>
              <a:t>неадекватности ее понятийного аппарата, который ограничен рамками отдельных частных дисциплин и не позволяет увидеть более широкий спектр проблем;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 недемократическом </a:t>
            </a:r>
            <a:r>
              <a:rPr lang="ru-RU" dirty="0" smtClean="0"/>
              <a:t>подходе к выбору экспертов (исключительно из числа других специалистов)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 </a:t>
            </a:r>
            <a:r>
              <a:rPr lang="ru-RU" dirty="0" smtClean="0"/>
              <a:t>в слишком большой открытости анонимным силам рыночной </a:t>
            </a:r>
            <a:r>
              <a:rPr lang="ru-RU" dirty="0" smtClean="0"/>
              <a:t>экономики.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Скирбекк</a:t>
            </a:r>
            <a:r>
              <a:rPr lang="ru-RU" dirty="0" smtClean="0"/>
              <a:t> говорит о необходимости </a:t>
            </a:r>
            <a:r>
              <a:rPr lang="ru-RU" dirty="0" smtClean="0"/>
              <a:t>«укрощения» </a:t>
            </a:r>
            <a:r>
              <a:rPr lang="ru-RU" dirty="0" smtClean="0"/>
              <a:t>технократических подходов в пользу экологически просвещенной </a:t>
            </a:r>
            <a:r>
              <a:rPr lang="ru-RU" dirty="0" smtClean="0"/>
              <a:t>гуманитарной </a:t>
            </a:r>
            <a:r>
              <a:rPr lang="ru-RU" dirty="0" smtClean="0"/>
              <a:t>экспертизы.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Гуманитарная экспертиза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Переход </a:t>
            </a:r>
            <a:r>
              <a:rPr lang="ru-RU" dirty="0" smtClean="0"/>
              <a:t>от технологической экспертизы к мульти- и междисциплинарной </a:t>
            </a:r>
            <a:r>
              <a:rPr lang="ru-RU" dirty="0" smtClean="0"/>
              <a:t>экспертизе</a:t>
            </a:r>
          </a:p>
          <a:p>
            <a:r>
              <a:rPr lang="ru-RU" dirty="0" smtClean="0"/>
              <a:t>Широкая публичная дискуссия. </a:t>
            </a:r>
          </a:p>
          <a:p>
            <a:r>
              <a:rPr lang="ru-RU" dirty="0" smtClean="0"/>
              <a:t>В </a:t>
            </a:r>
            <a:r>
              <a:rPr lang="ru-RU" dirty="0" smtClean="0"/>
              <a:t>интеллектуальном смысле это </a:t>
            </a:r>
            <a:r>
              <a:rPr lang="ru-RU" dirty="0" smtClean="0"/>
              <a:t>переход </a:t>
            </a:r>
            <a:r>
              <a:rPr lang="ru-RU" dirty="0" smtClean="0"/>
              <a:t>от </a:t>
            </a:r>
            <a:r>
              <a:rPr lang="ru-RU" dirty="0" err="1" smtClean="0"/>
              <a:t>узкотехнологической</a:t>
            </a:r>
            <a:r>
              <a:rPr lang="ru-RU" dirty="0" smtClean="0"/>
              <a:t> экспертизы к дискурсивной </a:t>
            </a:r>
            <a:r>
              <a:rPr lang="ru-RU" dirty="0" smtClean="0"/>
              <a:t>рациональности </a:t>
            </a:r>
          </a:p>
          <a:p>
            <a:pPr>
              <a:buNone/>
            </a:pPr>
            <a:r>
              <a:rPr lang="ru-RU" dirty="0" smtClean="0"/>
              <a:t>(</a:t>
            </a:r>
            <a:r>
              <a:rPr lang="ru-RU" dirty="0" smtClean="0"/>
              <a:t>т.е. к рефлексивному диалогу, </a:t>
            </a:r>
            <a:r>
              <a:rPr lang="ru-RU" dirty="0" smtClean="0"/>
              <a:t> к </a:t>
            </a:r>
            <a:r>
              <a:rPr lang="ru-RU" dirty="0" smtClean="0"/>
              <a:t>совместному обсуждению, предполагающему критический анализ исходных представлений и предпосылок, как своих собственных, так и оппонентов. - Авт.).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Гуманитарная экспертиза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 моральном смысле это - отказ от узкой схемы сопоставления "затраты - выгоды", в основе которой лежат не долговременные, а ближайшие приоритеты, и переход на позиции глобальной этики. </a:t>
            </a:r>
          </a:p>
          <a:p>
            <a:pPr>
              <a:buNone/>
            </a:pPr>
            <a:r>
              <a:rPr lang="ru-RU" dirty="0" smtClean="0"/>
              <a:t>В политическом же смысле - отказ от ограниченных бюрократических интересов рынка и переход к такой политической культуре, которая базируется на совместной ответственности.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Гуманитарная </a:t>
            </a:r>
            <a:r>
              <a:rPr lang="ru-RU" dirty="0" smtClean="0"/>
              <a:t>экспертиза </a:t>
            </a:r>
            <a:r>
              <a:rPr lang="ru-RU" dirty="0" smtClean="0"/>
              <a:t>– </a:t>
            </a:r>
          </a:p>
          <a:p>
            <a:r>
              <a:rPr lang="ru-RU" dirty="0" smtClean="0"/>
              <a:t>это </a:t>
            </a:r>
            <a:r>
              <a:rPr lang="ru-RU" dirty="0" smtClean="0"/>
              <a:t>не только и не столько процесс выработки конкретных решений, </a:t>
            </a:r>
            <a:endParaRPr lang="ru-RU" dirty="0" smtClean="0"/>
          </a:p>
          <a:p>
            <a:r>
              <a:rPr lang="ru-RU" dirty="0" smtClean="0"/>
              <a:t>сколько </a:t>
            </a:r>
            <a:r>
              <a:rPr lang="ru-RU" dirty="0" smtClean="0"/>
              <a:t>непрерывный и широкий диалог, в ходе которого наряду с обоснованием и критикой тех или иных предлагаемых решений происходит также и процесс выявления, обсуждения и согласования посылок и ценностных позиций (нередко скрытых, неосознаваемых) различных социальных групп.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14290"/>
            <a:ext cx="7498080" cy="60341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Результат </a:t>
            </a:r>
            <a:r>
              <a:rPr lang="ru-RU" dirty="0" smtClean="0"/>
              <a:t>гуманитарной экспертизы </a:t>
            </a:r>
            <a:r>
              <a:rPr lang="ru-RU" dirty="0" smtClean="0"/>
              <a:t>– </a:t>
            </a:r>
          </a:p>
          <a:p>
            <a:r>
              <a:rPr lang="ru-RU" dirty="0" smtClean="0"/>
              <a:t>не </a:t>
            </a:r>
            <a:r>
              <a:rPr lang="ru-RU" dirty="0" smtClean="0"/>
              <a:t>только </a:t>
            </a:r>
            <a:r>
              <a:rPr lang="ru-RU" dirty="0" smtClean="0"/>
              <a:t>решение</a:t>
            </a:r>
            <a:r>
              <a:rPr lang="ru-RU" dirty="0" smtClean="0"/>
              <a:t>, основанное на согласовании разнонаправленных интересов, </a:t>
            </a:r>
            <a:endParaRPr lang="ru-RU" dirty="0" smtClean="0"/>
          </a:p>
          <a:p>
            <a:r>
              <a:rPr lang="ru-RU" dirty="0" smtClean="0"/>
              <a:t>но </a:t>
            </a:r>
            <a:r>
              <a:rPr lang="ru-RU" dirty="0" smtClean="0"/>
              <a:t>и изменение, уточнение и корректировка позиций всех участников диалога.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Объект </a:t>
            </a:r>
            <a:r>
              <a:rPr lang="ru-RU" dirty="0" smtClean="0"/>
              <a:t>гуманитарной экспертизы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научно-технические </a:t>
            </a:r>
            <a:r>
              <a:rPr lang="ru-RU" dirty="0" smtClean="0"/>
              <a:t>или социальные </a:t>
            </a:r>
            <a:r>
              <a:rPr lang="ru-RU" dirty="0" smtClean="0"/>
              <a:t>новации; </a:t>
            </a:r>
          </a:p>
          <a:p>
            <a:r>
              <a:rPr lang="ru-RU" dirty="0" smtClean="0"/>
              <a:t>состояние и </a:t>
            </a:r>
            <a:r>
              <a:rPr lang="ru-RU" dirty="0" smtClean="0"/>
              <a:t>динамика </a:t>
            </a:r>
            <a:r>
              <a:rPr lang="ru-RU" dirty="0" smtClean="0"/>
              <a:t>изменения </a:t>
            </a:r>
            <a:r>
              <a:rPr lang="ru-RU" dirty="0" smtClean="0"/>
              <a:t>человеческого потенциала страны в целом.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6769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Оценка </a:t>
            </a:r>
            <a:r>
              <a:rPr lang="ru-RU" dirty="0" smtClean="0"/>
              <a:t>человеческого </a:t>
            </a:r>
            <a:r>
              <a:rPr lang="ru-RU" dirty="0" smtClean="0"/>
              <a:t>потенциала –</a:t>
            </a:r>
          </a:p>
          <a:p>
            <a:r>
              <a:rPr lang="ru-RU" dirty="0" smtClean="0"/>
              <a:t>реальная </a:t>
            </a:r>
            <a:r>
              <a:rPr lang="ru-RU" dirty="0" smtClean="0"/>
              <a:t>обеспеченность прав </a:t>
            </a:r>
            <a:r>
              <a:rPr lang="ru-RU" dirty="0" smtClean="0"/>
              <a:t>человека;</a:t>
            </a:r>
          </a:p>
          <a:p>
            <a:r>
              <a:rPr lang="ru-RU" dirty="0" smtClean="0"/>
              <a:t>важнейшая составляющая;</a:t>
            </a:r>
          </a:p>
          <a:p>
            <a:r>
              <a:rPr lang="ru-RU" dirty="0" err="1" smtClean="0"/>
              <a:t>многоаспектная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14290"/>
            <a:ext cx="7498080" cy="6034110"/>
          </a:xfrm>
        </p:spPr>
        <p:txBody>
          <a:bodyPr/>
          <a:lstStyle/>
          <a:p>
            <a:r>
              <a:rPr lang="ru-RU" dirty="0" smtClean="0"/>
              <a:t>Гуманитарная экспертиза и призвана вскрыть </a:t>
            </a:r>
            <a:r>
              <a:rPr lang="ru-RU" dirty="0" smtClean="0"/>
              <a:t>комплекс </a:t>
            </a:r>
            <a:r>
              <a:rPr lang="ru-RU" dirty="0" smtClean="0"/>
              <a:t>причин и факторов, которыми обусловлено появление и распространение </a:t>
            </a:r>
            <a:r>
              <a:rPr lang="ru-RU" dirty="0" smtClean="0"/>
              <a:t>негативных </a:t>
            </a:r>
            <a:r>
              <a:rPr lang="ru-RU" dirty="0" smtClean="0"/>
              <a:t>социальных практик.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435100" y="285750"/>
            <a:ext cx="7499350" cy="5962650"/>
          </a:xfrm>
        </p:spPr>
        <p:txBody>
          <a:bodyPr/>
          <a:lstStyle/>
          <a:p>
            <a:r>
              <a:rPr lang="ru-RU" dirty="0" smtClean="0"/>
              <a:t>Было бы неверно трактовать экспертизу всякой новой технологии как одноразовое мероприятие. </a:t>
            </a:r>
            <a:endParaRPr lang="ru-RU" dirty="0" smtClean="0"/>
          </a:p>
          <a:p>
            <a:r>
              <a:rPr lang="ru-RU" dirty="0" smtClean="0"/>
              <a:t>Необходимо </a:t>
            </a:r>
            <a:r>
              <a:rPr lang="ru-RU" dirty="0" smtClean="0"/>
              <a:t>на систематической основе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отслеживать </a:t>
            </a:r>
            <a:r>
              <a:rPr lang="ru-RU" dirty="0" smtClean="0"/>
              <a:t>все новые и новые явления и эффекты, порождаемые ею,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оценивать </a:t>
            </a:r>
            <a:r>
              <a:rPr lang="ru-RU" dirty="0" smtClean="0"/>
              <a:t>вновь обнаруживающиеся ее возможности, также и факторы вызываемого ею </a:t>
            </a:r>
            <a:r>
              <a:rPr lang="ru-RU" dirty="0" smtClean="0"/>
              <a:t>риска.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14290"/>
            <a:ext cx="7498080" cy="603411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Характерным примером в этом смысле является </a:t>
            </a:r>
            <a:r>
              <a:rPr lang="ru-RU" dirty="0" smtClean="0"/>
              <a:t>история </a:t>
            </a:r>
            <a:r>
              <a:rPr lang="ru-RU" dirty="0" smtClean="0"/>
              <a:t>компьютеризации,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ее </a:t>
            </a:r>
            <a:r>
              <a:rPr lang="ru-RU" dirty="0" smtClean="0"/>
              <a:t>человеческих и социальных последствий.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этой истории можно уже выделять целые этапы, характерные </a:t>
            </a:r>
            <a:r>
              <a:rPr lang="ru-RU" dirty="0" smtClean="0"/>
              <a:t>сменой фокуса </a:t>
            </a:r>
            <a:r>
              <a:rPr lang="ru-RU" dirty="0" smtClean="0"/>
              <a:t>гуманитарного анализа,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котором последовательно оказывались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то </a:t>
            </a:r>
            <a:r>
              <a:rPr lang="ru-RU" dirty="0" smtClean="0"/>
              <a:t>опасности порабощения человека машиной,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то </a:t>
            </a:r>
            <a:r>
              <a:rPr lang="ru-RU" dirty="0" smtClean="0"/>
              <a:t>связанная с компьютеризацией угроза безработицы,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то </a:t>
            </a:r>
            <a:r>
              <a:rPr lang="ru-RU" dirty="0" smtClean="0"/>
              <a:t>изменения человеческого интеллекта в процессах взаимодействия человека с компьютером.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Субъект гуманитарной экспертизы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Междисциплинарный </a:t>
            </a:r>
            <a:r>
              <a:rPr lang="ru-RU" dirty="0" smtClean="0"/>
              <a:t>характер гуманитарной </a:t>
            </a:r>
            <a:r>
              <a:rPr lang="ru-RU" dirty="0" smtClean="0"/>
              <a:t>экспертизы.</a:t>
            </a:r>
          </a:p>
          <a:p>
            <a:pPr>
              <a:buNone/>
            </a:pPr>
            <a:r>
              <a:rPr lang="ru-RU" dirty="0" smtClean="0"/>
              <a:t>Существует </a:t>
            </a:r>
            <a:r>
              <a:rPr lang="ru-RU" dirty="0" smtClean="0"/>
              <a:t>немало научных дисциплин, для которых человек является непосредственным объектом изучения.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 </a:t>
            </a:r>
            <a:r>
              <a:rPr lang="ru-RU" dirty="0" smtClean="0"/>
              <a:t>их числу относятся не только области гуманитарного знания, но 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многие </a:t>
            </a:r>
            <a:r>
              <a:rPr lang="ru-RU" dirty="0" smtClean="0"/>
              <a:t>естественные (например, генетика человека, физиология человека, экология человека) и даже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технические </a:t>
            </a:r>
            <a:r>
              <a:rPr lang="ru-RU" dirty="0" smtClean="0"/>
              <a:t>науки (в частности, те, которые имеют дело с изучением рабочего места и др.).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Субъект гуманитарной экспертизы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Но </a:t>
            </a:r>
            <a:r>
              <a:rPr lang="ru-RU" dirty="0" smtClean="0"/>
              <a:t>в ходе гуманитарной экспертизы могут оказаться существенными и знания из тех областей науки, которые не занимаются непосредственно человеком.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285750"/>
            <a:ext cx="7499350" cy="596265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база гуманитарной экспертизы не может ограничиваться одними лишь научными знаниями. Существуют такие явления, как правовая или юридическая культура, как политическая культура, как, наконец, </a:t>
            </a:r>
            <a:r>
              <a:rPr lang="ru-RU" dirty="0" err="1" smtClean="0"/>
              <a:t>общегуманитарная</a:t>
            </a:r>
            <a:r>
              <a:rPr lang="ru-RU" dirty="0" smtClean="0"/>
              <a:t> культура. Те, кто в большей мере обладает такой культурой, естественно, будут особенно чуткими к возможным правовым, политическим или общекультурным воздействиям новых технологий на человеческий потенциал.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214313"/>
            <a:ext cx="7499350" cy="6034087"/>
          </a:xfrm>
        </p:spPr>
        <p:txBody>
          <a:bodyPr>
            <a:normAutofit/>
          </a:bodyPr>
          <a:lstStyle/>
          <a:p>
            <a:pPr marL="596646" indent="-514350">
              <a:buFont typeface="+mj-lt"/>
              <a:buAutoNum type="arabicPeriod" startAt="2"/>
            </a:pPr>
            <a:r>
              <a:rPr lang="ru-RU" dirty="0" smtClean="0"/>
              <a:t>База </a:t>
            </a:r>
            <a:r>
              <a:rPr lang="ru-RU" dirty="0" smtClean="0"/>
              <a:t>гуманитарной экспертизы не может ограничиваться одними лишь научными знаниями. </a:t>
            </a:r>
            <a:endParaRPr lang="ru-RU" dirty="0" smtClean="0"/>
          </a:p>
          <a:p>
            <a:pPr marL="596646" indent="-514350">
              <a:buNone/>
            </a:pPr>
            <a:r>
              <a:rPr lang="ru-RU" dirty="0" smtClean="0"/>
              <a:t>Существуют </a:t>
            </a:r>
            <a:r>
              <a:rPr lang="ru-RU" dirty="0" smtClean="0"/>
              <a:t>такие явления, </a:t>
            </a:r>
            <a:endParaRPr lang="ru-RU" dirty="0" smtClean="0"/>
          </a:p>
          <a:p>
            <a:pPr marL="596646" indent="-514350">
              <a:buFont typeface="Wingdings" pitchFamily="2" charset="2"/>
              <a:buChar char="Ø"/>
            </a:pPr>
            <a:r>
              <a:rPr lang="ru-RU" dirty="0" smtClean="0"/>
              <a:t>как </a:t>
            </a:r>
            <a:r>
              <a:rPr lang="ru-RU" dirty="0" smtClean="0"/>
              <a:t>правовая или юридическая культура, </a:t>
            </a:r>
            <a:endParaRPr lang="ru-RU" dirty="0" smtClean="0"/>
          </a:p>
          <a:p>
            <a:pPr marL="596646" indent="-514350">
              <a:buFont typeface="Wingdings" pitchFamily="2" charset="2"/>
              <a:buChar char="Ø"/>
            </a:pPr>
            <a:r>
              <a:rPr lang="ru-RU" dirty="0" smtClean="0"/>
              <a:t>как </a:t>
            </a:r>
            <a:r>
              <a:rPr lang="ru-RU" dirty="0" smtClean="0"/>
              <a:t>политическая культура</a:t>
            </a:r>
            <a:r>
              <a:rPr lang="ru-RU" dirty="0" smtClean="0"/>
              <a:t>,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dirty="0" smtClean="0"/>
              <a:t>как </a:t>
            </a:r>
            <a:r>
              <a:rPr lang="ru-RU" dirty="0" err="1" smtClean="0"/>
              <a:t>общегуманитарная</a:t>
            </a:r>
            <a:r>
              <a:rPr lang="ru-RU" dirty="0" smtClean="0"/>
              <a:t> культура. </a:t>
            </a:r>
            <a:endParaRPr lang="ru-RU" dirty="0" smtClean="0"/>
          </a:p>
          <a:p>
            <a:pPr marL="596646" indent="-51435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214313"/>
            <a:ext cx="7499350" cy="6034087"/>
          </a:xfrm>
        </p:spPr>
        <p:txBody>
          <a:bodyPr>
            <a:normAutofit/>
          </a:bodyPr>
          <a:lstStyle/>
          <a:p>
            <a:pPr marL="596646" indent="-514350">
              <a:buNone/>
            </a:pPr>
            <a:endParaRPr lang="ru-RU" dirty="0" smtClean="0"/>
          </a:p>
          <a:p>
            <a:pPr marL="596646" indent="-514350">
              <a:buNone/>
            </a:pPr>
            <a:r>
              <a:rPr lang="ru-RU" dirty="0" smtClean="0"/>
              <a:t>Те</a:t>
            </a:r>
            <a:r>
              <a:rPr lang="ru-RU" dirty="0" smtClean="0"/>
              <a:t>, кто в большей мере обладает такой культурой, </a:t>
            </a:r>
            <a:endParaRPr lang="ru-RU" dirty="0" smtClean="0"/>
          </a:p>
          <a:p>
            <a:pPr marL="596646" indent="-514350">
              <a:buNone/>
            </a:pPr>
            <a:r>
              <a:rPr lang="ru-RU" dirty="0" smtClean="0"/>
              <a:t>будут </a:t>
            </a:r>
            <a:r>
              <a:rPr lang="ru-RU" dirty="0" smtClean="0"/>
              <a:t>особенно чуткими к возможным правовым, политическим или общекультурным воздействиям </a:t>
            </a:r>
            <a:endParaRPr lang="ru-RU" dirty="0" smtClean="0"/>
          </a:p>
          <a:p>
            <a:pPr marL="596646" indent="-514350">
              <a:buNone/>
            </a:pPr>
            <a:r>
              <a:rPr lang="ru-RU" dirty="0" smtClean="0"/>
              <a:t>новых </a:t>
            </a:r>
            <a:r>
              <a:rPr lang="ru-RU" dirty="0" smtClean="0"/>
              <a:t>технологий на человеческий потенциал.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500063"/>
            <a:ext cx="7499350" cy="5748337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Задачи, решаемые при проведении гуманитарной экспертизы, </a:t>
            </a:r>
            <a:r>
              <a:rPr lang="ru-RU" dirty="0" smtClean="0"/>
              <a:t>носят</a:t>
            </a:r>
          </a:p>
          <a:p>
            <a:r>
              <a:rPr lang="ru-RU" dirty="0" smtClean="0"/>
              <a:t>комплексный </a:t>
            </a:r>
            <a:r>
              <a:rPr lang="ru-RU" dirty="0" smtClean="0"/>
              <a:t>характер. </a:t>
            </a: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500063"/>
            <a:ext cx="7499350" cy="574833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Здесь </a:t>
            </a:r>
            <a:r>
              <a:rPr lang="ru-RU" dirty="0" smtClean="0"/>
              <a:t>следует подчеркнуть нередко упускаемое из виду различие между понятиями </a:t>
            </a:r>
            <a:r>
              <a:rPr lang="ru-RU" dirty="0" err="1" smtClean="0"/>
              <a:t>междисциплинарности</a:t>
            </a:r>
            <a:r>
              <a:rPr lang="ru-RU" dirty="0" smtClean="0"/>
              <a:t> (или </a:t>
            </a:r>
            <a:r>
              <a:rPr lang="ru-RU" dirty="0" err="1" smtClean="0"/>
              <a:t>мультидисциплинарности</a:t>
            </a:r>
            <a:r>
              <a:rPr lang="ru-RU" dirty="0" smtClean="0"/>
              <a:t>) и комплексности. </a:t>
            </a:r>
            <a:endParaRPr lang="ru-RU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435100" y="142875"/>
            <a:ext cx="7499350" cy="6105525"/>
          </a:xfrm>
        </p:spPr>
        <p:txBody>
          <a:bodyPr/>
          <a:lstStyle/>
          <a:p>
            <a:r>
              <a:rPr lang="ru-RU" dirty="0" smtClean="0"/>
              <a:t>Первое </a:t>
            </a:r>
            <a:r>
              <a:rPr lang="ru-RU" dirty="0" smtClean="0"/>
              <a:t>фиксирует то обстоятельство, что проблемы, возникающие перед людьми в их практической жизни, как правило, не могут быть решены средствами одной научной дисциплины, одной области знания.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14290"/>
            <a:ext cx="7498080" cy="6034110"/>
          </a:xfrm>
        </p:spPr>
        <p:txBody>
          <a:bodyPr/>
          <a:lstStyle/>
          <a:p>
            <a:r>
              <a:rPr lang="ru-RU" dirty="0" smtClean="0"/>
              <a:t>Понятие же комплексности применяется в тех случаях, когда решаемая проблема лежит на стыке разных областей практической деятельности.</a:t>
            </a:r>
          </a:p>
          <a:p>
            <a:r>
              <a:rPr lang="ru-RU" dirty="0" smtClean="0"/>
              <a:t>И соответствующие сферы практической деятельности необходимо предварительно выявить с помощью специальных процедур.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500063"/>
            <a:ext cx="7499350" cy="5748337"/>
          </a:xfrm>
        </p:spPr>
        <p:txBody>
          <a:bodyPr>
            <a:normAutofit/>
          </a:bodyPr>
          <a:lstStyle/>
          <a:p>
            <a:r>
              <a:rPr lang="ru-RU" dirty="0" smtClean="0"/>
              <a:t>Все </a:t>
            </a:r>
            <a:r>
              <a:rPr lang="ru-RU" dirty="0" smtClean="0"/>
              <a:t>проблемы, связанные с человеческим потенциалом, </a:t>
            </a:r>
            <a:endParaRPr lang="ru-RU" dirty="0" smtClean="0"/>
          </a:p>
          <a:p>
            <a:r>
              <a:rPr lang="ru-RU" dirty="0" smtClean="0"/>
              <a:t>являются </a:t>
            </a:r>
            <a:r>
              <a:rPr lang="ru-RU" dirty="0" smtClean="0"/>
              <a:t>именно комплексными, поскольку </a:t>
            </a:r>
            <a:endParaRPr lang="ru-RU" dirty="0" smtClean="0"/>
          </a:p>
          <a:p>
            <a:r>
              <a:rPr lang="ru-RU" dirty="0" smtClean="0"/>
              <a:t>нет </a:t>
            </a:r>
            <a:r>
              <a:rPr lang="ru-RU" dirty="0" smtClean="0"/>
              <a:t>никакой отдельной сферы деятельности и </a:t>
            </a:r>
            <a:endParaRPr lang="ru-RU" dirty="0" smtClean="0"/>
          </a:p>
          <a:p>
            <a:r>
              <a:rPr lang="ru-RU" dirty="0" smtClean="0"/>
              <a:t>никакого </a:t>
            </a:r>
            <a:r>
              <a:rPr lang="ru-RU" dirty="0" smtClean="0"/>
              <a:t>отдельного социального института, </a:t>
            </a:r>
            <a:endParaRPr lang="ru-RU" dirty="0" smtClean="0"/>
          </a:p>
          <a:p>
            <a:r>
              <a:rPr lang="ru-RU" dirty="0" smtClean="0"/>
              <a:t>которые </a:t>
            </a:r>
            <a:r>
              <a:rPr lang="ru-RU" dirty="0" smtClean="0"/>
              <a:t>замыкали бы на себя все эти проблемы.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Цели фундаментальной гуманитарной экспертизы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Определение</a:t>
            </a:r>
            <a:r>
              <a:rPr lang="ru-RU" dirty="0" smtClean="0"/>
              <a:t>, оценка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факторов </a:t>
            </a:r>
            <a:r>
              <a:rPr lang="ru-RU" dirty="0" smtClean="0"/>
              <a:t>риска, которые потенциально или актуально несет в себе </a:t>
            </a:r>
            <a:r>
              <a:rPr lang="ru-RU" dirty="0" smtClean="0"/>
              <a:t>данная </a:t>
            </a:r>
            <a:r>
              <a:rPr lang="ru-RU" dirty="0" smtClean="0"/>
              <a:t>технология, и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возможностей </a:t>
            </a:r>
            <a:r>
              <a:rPr lang="ru-RU" dirty="0" smtClean="0"/>
              <a:t>корректирующих воздействий.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Цели фундаментальной гуманитарной экспертизы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Выявление </a:t>
            </a:r>
            <a:r>
              <a:rPr lang="ru-RU" dirty="0" smtClean="0"/>
              <a:t>заложенных в этой технологии новых возможностей для развития и реализации человеческого потенциала.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Цели фундаментальной гуманитарной экспертизы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Результат </a:t>
            </a:r>
            <a:r>
              <a:rPr lang="ru-RU" dirty="0" smtClean="0"/>
              <a:t>экспертизы </a:t>
            </a:r>
            <a:r>
              <a:rPr lang="ru-RU" dirty="0" smtClean="0"/>
              <a:t>- итоговый </a:t>
            </a:r>
            <a:r>
              <a:rPr lang="ru-RU" dirty="0" smtClean="0"/>
              <a:t>баланс положительных и отрицательных эффектов различных аспектов технологии с представлением возможных корректирующих воздействий.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Статус гуманитарной экспертизы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Гуманитарная экспертиза </a:t>
            </a:r>
            <a:endParaRPr lang="ru-RU" dirty="0" smtClean="0"/>
          </a:p>
          <a:p>
            <a:r>
              <a:rPr lang="ru-RU" dirty="0" smtClean="0"/>
              <a:t>государственных </a:t>
            </a:r>
            <a:r>
              <a:rPr lang="ru-RU" dirty="0" smtClean="0"/>
              <a:t>решений, </a:t>
            </a:r>
            <a:endParaRPr lang="ru-RU" dirty="0" smtClean="0"/>
          </a:p>
          <a:p>
            <a:r>
              <a:rPr lang="ru-RU" dirty="0" smtClean="0"/>
              <a:t>федеральных </a:t>
            </a:r>
            <a:r>
              <a:rPr lang="ru-RU" dirty="0" smtClean="0"/>
              <a:t>и региональных программ, </a:t>
            </a:r>
            <a:endParaRPr lang="ru-RU" dirty="0" smtClean="0"/>
          </a:p>
          <a:p>
            <a:r>
              <a:rPr lang="ru-RU" dirty="0" smtClean="0"/>
              <a:t>проектов</a:t>
            </a:r>
            <a:r>
              <a:rPr lang="ru-RU" dirty="0" smtClean="0"/>
              <a:t>, </a:t>
            </a:r>
            <a:endParaRPr lang="ru-RU" dirty="0" smtClean="0"/>
          </a:p>
          <a:p>
            <a:r>
              <a:rPr lang="ru-RU" dirty="0" smtClean="0"/>
              <a:t>инициатив </a:t>
            </a:r>
          </a:p>
          <a:p>
            <a:pPr>
              <a:buNone/>
            </a:pPr>
            <a:r>
              <a:rPr lang="ru-RU" dirty="0" smtClean="0"/>
              <a:t>могла </a:t>
            </a:r>
            <a:r>
              <a:rPr lang="ru-RU" dirty="0" smtClean="0"/>
              <a:t>бы стать эффективным инструментом </a:t>
            </a:r>
            <a:endParaRPr lang="ru-RU" dirty="0" smtClean="0"/>
          </a:p>
          <a:p>
            <a:r>
              <a:rPr lang="ru-RU" dirty="0" smtClean="0"/>
              <a:t>стратегической </a:t>
            </a:r>
            <a:r>
              <a:rPr lang="ru-RU" dirty="0" smtClean="0"/>
              <a:t>и </a:t>
            </a:r>
            <a:endParaRPr lang="ru-RU" dirty="0" smtClean="0"/>
          </a:p>
          <a:p>
            <a:r>
              <a:rPr lang="ru-RU" dirty="0" smtClean="0"/>
              <a:t>тактической </a:t>
            </a:r>
            <a:r>
              <a:rPr lang="ru-RU" dirty="0" smtClean="0"/>
              <a:t>корректировки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всей социальной, научной, образовательной, экономической, культурной </a:t>
            </a:r>
            <a:r>
              <a:rPr lang="ru-RU" dirty="0" smtClean="0"/>
              <a:t>политики государства.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гуманитарной экспертизы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Анализ </a:t>
            </a:r>
            <a:r>
              <a:rPr lang="ru-RU" dirty="0" smtClean="0"/>
              <a:t>государственных решений с точки зрения их влияния на жизнедеятельность различных социальных и возрастных групп </a:t>
            </a:r>
            <a:r>
              <a:rPr lang="ru-RU" dirty="0" smtClean="0"/>
              <a:t>населения. </a:t>
            </a:r>
            <a:endParaRPr lang="ru-RU" dirty="0" smtClean="0"/>
          </a:p>
          <a:p>
            <a:r>
              <a:rPr lang="ru-RU" dirty="0" smtClean="0"/>
              <a:t>Прогноз </a:t>
            </a:r>
            <a:r>
              <a:rPr lang="ru-RU" dirty="0" smtClean="0"/>
              <a:t>ближайших и отдаленных последствий принимаемых решений для состояния человеческого </a:t>
            </a:r>
            <a:r>
              <a:rPr lang="ru-RU" dirty="0" smtClean="0"/>
              <a:t>потенциала.</a:t>
            </a:r>
          </a:p>
          <a:p>
            <a:r>
              <a:rPr lang="ru-RU" dirty="0" smtClean="0"/>
              <a:t>Разработка </a:t>
            </a:r>
            <a:r>
              <a:rPr lang="ru-RU" dirty="0" smtClean="0"/>
              <a:t>научно обоснованных экспертных заключений по проектам принципиальных решений органов государственной власти и управления с точки зрения их воздействия на социальные процессы и психологический климат в </a:t>
            </a:r>
            <a:r>
              <a:rPr lang="ru-RU" dirty="0" smtClean="0"/>
              <a:t>обществе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Оценка </a:t>
            </a:r>
            <a:r>
              <a:rPr lang="ru-RU" dirty="0" smtClean="0"/>
              <a:t>соответствия принимаемых решений целям и задачам государственной социальной </a:t>
            </a:r>
            <a:r>
              <a:rPr lang="ru-RU" dirty="0" smtClean="0"/>
              <a:t>политики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Разработка </a:t>
            </a:r>
            <a:r>
              <a:rPr lang="ru-RU" dirty="0" smtClean="0"/>
              <a:t>эффективных механизмов реализации приоритетов государственной социальной политики.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35100" y="500063"/>
            <a:ext cx="7499350" cy="5748337"/>
          </a:xfrm>
        </p:spPr>
        <p:txBody>
          <a:bodyPr>
            <a:normAutofit/>
          </a:bodyPr>
          <a:lstStyle/>
          <a:p>
            <a:r>
              <a:rPr lang="ru-RU" dirty="0" smtClean="0"/>
              <a:t>Введение гуманитарной экспертизы как единой государственной системы будет способствовать своевременному выявлению и решению неотложных социальных проблем, снижению социальной напряженности.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Гуманитарная экспертиза призвана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 smtClean="0"/>
              <a:t>пугать, не запрещать и "не </a:t>
            </a:r>
            <a:r>
              <a:rPr lang="ru-RU" dirty="0" err="1" smtClean="0"/>
              <a:t>пущать</a:t>
            </a:r>
            <a:r>
              <a:rPr lang="ru-RU" dirty="0" smtClean="0"/>
              <a:t>",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 smtClean="0"/>
              <a:t>вооружать общество более глубокими знаниями о тенденциях и направлениях развития человеческого потенциала. </a:t>
            </a:r>
            <a:endParaRPr lang="ru-RU" dirty="0" smtClean="0"/>
          </a:p>
          <a:p>
            <a:r>
              <a:rPr lang="ru-RU" dirty="0" smtClean="0"/>
              <a:t>Экспертное </a:t>
            </a:r>
            <a:r>
              <a:rPr lang="ru-RU" dirty="0" smtClean="0"/>
              <a:t>заключение должно давать комплекс оценок, которые могут составить основу корректировки принимаемых властными структурами решений.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548680"/>
            <a:ext cx="67687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Форсайт (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 –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относительно новая методология. </a:t>
            </a: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Этот термин получил широкое распространение несколько лет назад, и, как и для многих других модных концептов, остается не вполне ясным, что же такое Форсайт,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чем он отличается от              прогнозирования,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сценирования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проектирования будущего.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Форсайт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включает в себя действия, ориентированные на мышление, обсуждение и очерчивание будущего</a:t>
            </a:r>
            <a:r>
              <a:rPr lang="ru-RU" dirty="0" smtClean="0"/>
              <a:t>: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5289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3150" lvl="4" indent="-51435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1.Обдумывать будущее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2343150" lvl="4" indent="-514350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прогнозирование, оценка технологий, исследования будущего и другие формы Форсайта - это попытка определить долговременные тренды и скоординировать на их основе принятие решений. 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81003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3150" lvl="4" indent="-51435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1.Обдумывать будущее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появился в последние годы и наиболее активно применялся в Европе для выделения приоритетов современных исследований на основе базовых сценариев развития науки, технологии, общества и экономики.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7438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2.Спорить о будущем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Форсайт - это процесс, вовлекающий всех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общественные организации, промышленные предприятия, исследовательские центры, неправительственные фонды, и так далее, и так далее.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52949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2.Спорить о будущем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может быть организована на нескольких уровнях: международном, национальном, региональном. </a:t>
            </a:r>
          </a:p>
          <a:p>
            <a:pPr>
              <a:buFont typeface="Arial" pitchFamily="34" charset="0"/>
              <a:buChar char="•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Открытая дискуссия между участниками ведется на площадках разного типа, например, в форме экспертной панели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760035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3.Очерчивать будущее: </a:t>
            </a:r>
          </a:p>
          <a:p>
            <a:pPr algn="ctr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 Форсайта - определение возможного будущего, создание желаемого образа будущего и определение стратегий его достижения.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основном, результаты вовлекаются в общественное принятие решений (как пример можно привести исследование приоритетов деятельности общественных фондов).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724316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3.Очерчивать будущее: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Но, в тоже время, результаты Форсайта могут помочь всем участникам работ развивать и улучшать их собственные стратегии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351234" cy="4800600"/>
          </a:xfrm>
        </p:spPr>
        <p:txBody>
          <a:bodyPr>
            <a:normAutofit/>
          </a:bodyPr>
          <a:lstStyle/>
          <a:p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Форсайт может быть использован для разработки стратегий и долгосрочного планирования развития регионов, муниципалитетов и других видов территориальных образований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676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Форсайт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(от англ.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«взгляд в будущее») —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комплексный инструмент научного прогнозирования, формирующий возможные варианты развития науки, экономики, промышленности, государства или общества.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ФОРСАЙТ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инструмент </a:t>
            </a:r>
            <a:r>
              <a:rPr lang="ru-RU" dirty="0"/>
              <a:t>формирования приоритетов и мобилизации большого количества участников для достижения качественно новых результатов в сфере науки и технологий, </a:t>
            </a:r>
            <a:r>
              <a:rPr lang="ru-RU" dirty="0" smtClean="0"/>
              <a:t>экономики, управления производством.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71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Понятие Форсайт возникло около 50 лет назад в американской корпорации RAND, где решались задачи определения перспективных военных технологий.</a:t>
            </a:r>
          </a:p>
          <a:p>
            <a:r>
              <a:rPr lang="ru-RU" dirty="0"/>
              <a:t>В 1950-е годы, столкнувшись с недостаточностью традиционных прогностических методов (количественные модели, экстраполяция существующих тенденций и т.п.), специалисты RAND разработали метод </a:t>
            </a:r>
            <a:r>
              <a:rPr lang="ru-RU" dirty="0" err="1"/>
              <a:t>Делфи</a:t>
            </a:r>
            <a:r>
              <a:rPr lang="ru-RU" dirty="0"/>
              <a:t>, который стал основой многих Форсайт-исследований.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359057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RAND (англ. </a:t>
            </a:r>
            <a:r>
              <a:rPr lang="ru-RU" dirty="0" err="1"/>
              <a:t>Research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Development</a:t>
            </a:r>
            <a:r>
              <a:rPr lang="ru-RU" dirty="0"/>
              <a:t> — «Исследования и разработка») — американский стратегический исследовательский центр. Является некоммерческой организацией.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5601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Одними </a:t>
            </a:r>
            <a:r>
              <a:rPr lang="ru-RU" dirty="0"/>
              <a:t>из первых преимущества этого метода новой зарождающейся экономики знаний оценило правительство Японии. </a:t>
            </a:r>
            <a:endParaRPr lang="ru-RU" dirty="0" smtClean="0"/>
          </a:p>
          <a:p>
            <a:r>
              <a:rPr lang="ru-RU" dirty="0" smtClean="0"/>
              <a:t>Недавно </a:t>
            </a:r>
            <a:r>
              <a:rPr lang="ru-RU" dirty="0"/>
              <a:t>в этой стране были подведены итоги уже восьмого общегосударственного Форсайта. </a:t>
            </a:r>
          </a:p>
        </p:txBody>
      </p:sp>
    </p:spTree>
    <p:extLst>
      <p:ext uri="{BB962C8B-B14F-4D97-AF65-F5344CB8AC3E}">
        <p14:creationId xmlns="" xmlns:p14="http://schemas.microsoft.com/office/powerpoint/2010/main" val="356381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Похожие </a:t>
            </a:r>
            <a:r>
              <a:rPr lang="ru-RU" dirty="0"/>
              <a:t>исследования ведут почти все страны Евросоюза, Китай, недавно к ним присоединилась и Россия.</a:t>
            </a:r>
          </a:p>
        </p:txBody>
      </p:sp>
    </p:spTree>
    <p:extLst>
      <p:ext uri="{BB962C8B-B14F-4D97-AF65-F5344CB8AC3E}">
        <p14:creationId xmlns="" xmlns:p14="http://schemas.microsoft.com/office/powerpoint/2010/main" val="28542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77686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1970 году Агентство по науке и технике (STA) предприняло первую попытку долгосрочного (на 30 лет) прогнозирования будущего науки и технологии.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 - создание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холистического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обзора* всей науки и технологии, чтобы таким образом обеспечить лиц, принимающих решение в общественном и частном секторах основным знанием о долгосрочных тенденциях, необходимым для широкого определения направлений движения.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Холистический</a:t>
            </a:r>
            <a:r>
              <a:rPr lang="ru-RU" b="1" dirty="0" smtClean="0"/>
              <a:t> обзор*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означает целостный обзор и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представляет собой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широкий и интегрированный подход с учетом взаимосвязей и взаимоотношений объектов и субъектов исследования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9928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Несколько тысяч экспертов, представляющих промышленность, университеты и правительственные организации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были опрошены методом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Делфи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возможных инновациях или технологических разработках,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том, когда они вероятно будут иметь место,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их важности и вероятных ограничениях для их реализации.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9928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Несколько тысяч экспертов, представляющих промышленность, университеты и правительственные организации были опрошены методом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Делфи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возможных инновациях или технологических разработках,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том, когда они вероятно будут иметь место,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их важности и вероятных ограничениях для их реализации приблизительно каждые пять лет до настоящего времени.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6044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Результаты этих опросов использовались в двух основных направлениях: 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сбора основных данных для планирования исследований и развития;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обзора долгосрочных технологических тенденций и определения важных возникающих технологий; 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мониторинга текущего состояния науки и технологии, включая уровень научно-технической деятельности в Японии в сравнении с другими странами;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выявления области, где возникает необходимость в международном сотрудничестве;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определения факторов, сдерживающие технологическое развитие.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Форсайтные</a:t>
            </a:r>
            <a:r>
              <a:rPr lang="ru-RU" dirty="0" smtClean="0"/>
              <a:t> исследования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 России центром компетенций по Форсайту является созданный в структуре Высшей школы экономики Международный научно-образовательный Форсайт-центр.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Высшая школа экономики также издаёт ежеквартальный научный журнал «Форсайт».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1043608" y="1240314"/>
            <a:ext cx="810039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идея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форсайтного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подхода заключается в определении ключевых направлений развития науки, технологий или социальных структур.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Форсайт, как технология определения приоритетов развития, препятствует распылению средств и позволяет сосредоточить усилия на организации технологического прорыва в ключевых областях.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97346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Можно выделить три этапа Форсайта.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этих этапах можно проследить, как менялись его цели.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любом этапе Форсайт был важным инструментом формирования инновационной экономики. 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1.Формирование объекта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технологическом </a:t>
            </a:r>
            <a:r>
              <a:rPr lang="ru-RU" dirty="0" err="1" smtClean="0"/>
              <a:t>форсайте</a:t>
            </a:r>
            <a:r>
              <a:rPr lang="ru-RU" dirty="0" smtClean="0"/>
              <a:t> объект определен сферой проведения </a:t>
            </a:r>
            <a:r>
              <a:rPr lang="ru-RU" dirty="0" err="1" smtClean="0"/>
              <a:t>форсайта</a:t>
            </a:r>
            <a:r>
              <a:rPr lang="ru-RU" dirty="0" smtClean="0"/>
              <a:t>: авиастроение, </a:t>
            </a:r>
            <a:r>
              <a:rPr lang="ru-RU" dirty="0" err="1" smtClean="0"/>
              <a:t>нанотехнологии</a:t>
            </a:r>
            <a:r>
              <a:rPr lang="ru-RU" dirty="0" smtClean="0"/>
              <a:t> и т. д. </a:t>
            </a:r>
          </a:p>
          <a:p>
            <a:r>
              <a:rPr lang="ru-RU" dirty="0" smtClean="0"/>
              <a:t>В социально-политическом, социально-экономическом и </a:t>
            </a:r>
            <a:r>
              <a:rPr lang="ru-RU" dirty="0" err="1" smtClean="0"/>
              <a:t>социокультурном</a:t>
            </a:r>
            <a:r>
              <a:rPr lang="ru-RU" dirty="0" smtClean="0"/>
              <a:t> </a:t>
            </a:r>
            <a:r>
              <a:rPr lang="ru-RU" dirty="0" err="1" smtClean="0"/>
              <a:t>форсайте</a:t>
            </a:r>
            <a:r>
              <a:rPr lang="ru-RU" dirty="0" smtClean="0"/>
              <a:t> объект конструируется специально.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Формирование существенных условий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Существенные условия — целевые показатели, которых мы хотим достигнуть в будущем. </a:t>
            </a:r>
          </a:p>
          <a:p>
            <a:pPr>
              <a:buNone/>
            </a:pPr>
            <a:r>
              <a:rPr lang="ru-RU" dirty="0" smtClean="0"/>
              <a:t>Для </a:t>
            </a:r>
            <a:r>
              <a:rPr lang="ru-RU" dirty="0" err="1" smtClean="0"/>
              <a:t>форсайта</a:t>
            </a:r>
            <a:r>
              <a:rPr lang="ru-RU" dirty="0" smtClean="0"/>
              <a:t> принципиальным является, чтобы существенные условия </a:t>
            </a:r>
          </a:p>
          <a:p>
            <a:r>
              <a:rPr lang="ru-RU" dirty="0" smtClean="0"/>
              <a:t>отражали качественное изменение (например, снижение веса летательных аппаратов) и</a:t>
            </a:r>
          </a:p>
          <a:p>
            <a:r>
              <a:rPr lang="ru-RU" dirty="0" smtClean="0"/>
              <a:t>имели количественное выражение.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3. Сканирование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Этап предполагает </a:t>
            </a:r>
          </a:p>
          <a:p>
            <a:r>
              <a:rPr lang="ru-RU" dirty="0" smtClean="0"/>
              <a:t> формирование «карты сферы» (</a:t>
            </a:r>
            <a:r>
              <a:rPr lang="ru-RU" dirty="0" err="1" smtClean="0"/>
              <a:t>стейкхолдеры</a:t>
            </a:r>
            <a:r>
              <a:rPr lang="ru-RU" dirty="0" smtClean="0"/>
              <a:t>*, эксперты, компании),  </a:t>
            </a:r>
          </a:p>
          <a:p>
            <a:r>
              <a:rPr lang="ru-RU" dirty="0" smtClean="0"/>
              <a:t>выбор методов исследования и </a:t>
            </a:r>
          </a:p>
          <a:p>
            <a:r>
              <a:rPr lang="ru-RU" dirty="0" smtClean="0"/>
              <a:t>проведение экспертных опросов.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vi-VN" dirty="0"/>
              <a:t>Стейкхо́лдер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vi-VN" dirty="0" smtClean="0"/>
              <a:t>(</a:t>
            </a:r>
            <a:r>
              <a:rPr lang="vi-VN" dirty="0"/>
              <a:t>от англ. </a:t>
            </a:r>
            <a:r>
              <a:rPr lang="en-US" dirty="0" smtClean="0"/>
              <a:t>Stakeholder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9600" smtClean="0">
                <a:latin typeface="Times New Roman" pitchFamily="18" charset="0"/>
                <a:cs typeface="Times New Roman" pitchFamily="18" charset="0"/>
              </a:rPr>
              <a:t>«Владелец доли (получатель процента); распорядитель (доверительный собственник) спорного, заложенного или подопечного имущества, дольщик), то есть лицо, имеющее долю в уставном (складочном) капитале предприятия.</a:t>
            </a:r>
          </a:p>
          <a:p>
            <a:r>
              <a:rPr lang="ru-RU" sz="9600" smtClean="0">
                <a:latin typeface="Times New Roman" pitchFamily="18" charset="0"/>
                <a:cs typeface="Times New Roman" pitchFamily="18" charset="0"/>
              </a:rPr>
              <a:t>Одно из физических или юридических лиц, заинтересованных в финансовых и иных результатах деятельности компании: акционеров, кредиторов, держателей облигаций, членов органов управления, сотрудников компании, клиентов (контрагентов), общества в целом, правительства. </a:t>
            </a:r>
          </a:p>
          <a:p>
            <a:r>
              <a:rPr lang="ru-RU" sz="9600" smtClean="0">
                <a:latin typeface="Times New Roman" pitchFamily="18" charset="0"/>
                <a:cs typeface="Times New Roman" pitchFamily="18" charset="0"/>
              </a:rPr>
              <a:t>Группы влияния, существующие внутри или вне компании, которые надо учитывать при осуществлении деятельности.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33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vi-VN" dirty="0"/>
              <a:t>Стейкхо́лдер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vi-VN" dirty="0" smtClean="0"/>
              <a:t>(</a:t>
            </a:r>
            <a:r>
              <a:rPr lang="vi-VN" dirty="0"/>
              <a:t>от англ. </a:t>
            </a:r>
            <a:r>
              <a:rPr lang="en-US" dirty="0" smtClean="0"/>
              <a:t>Stakeholder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82296" indent="0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Интересы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могут вступать в противоречие друг с другом. </a:t>
            </a:r>
          </a:p>
          <a:p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можно рассматривать как единое противоречивое целое, равнодействую­щая интересов частей которого будет определять траекторию эво­люции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451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4. Альтернативы будущего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Этап предполагает выделение тенденций, которые можно спрогнозировать, выделение зон неопределенности и формирование возможных сценариев будущего.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Планирование и исполнение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Этап предполагает разработку и создание дорожных карт, включение всех </a:t>
            </a:r>
            <a:r>
              <a:rPr lang="ru-RU" dirty="0" err="1" smtClean="0"/>
              <a:t>стейкхолдеров</a:t>
            </a:r>
            <a:r>
              <a:rPr lang="ru-RU" dirty="0" smtClean="0"/>
              <a:t> в обсуждение будущего, изменение стратегии и действий заказчика </a:t>
            </a:r>
            <a:r>
              <a:rPr lang="ru-RU" dirty="0" err="1" smtClean="0"/>
              <a:t>форсайта</a:t>
            </a:r>
            <a:r>
              <a:rPr lang="ru-RU" dirty="0" smtClean="0"/>
              <a:t> (изменение стратегии, формирование новых проектов и программ).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41682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Опыт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западных стран показывает, что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в первую очередь необходимо отказаться от того, что такие объекты, как например, качество жизни населения, уже есть;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необходимо отвечать на другие вопросы: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чего же хотим мы (реальные участники проекта),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чего мы хотим достигнуть в будущем, на что будем работать, к чему прилагать усилия.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Понятия 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качество жизни,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уровень доверия,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гражданское общество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являются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социокультурными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феноменами,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они не существуют объективно,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они формируются как эффект определенной социальной практики.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756084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проведении технологического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разработка или продукт, то есть зона приложения усилий, чаще всего задается заказчиком.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общественно-политических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форсайт-проектах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этот этап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выделяется в отдельный и называется выработкой «существенных условий»,</a:t>
            </a:r>
          </a:p>
          <a:p>
            <a:pPr>
              <a:buFont typeface="Arial" pitchFamily="34" charset="0"/>
              <a:buChar char="•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  требует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специальной проработки и организации сложной коммуникации.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6. Определение экспертной среды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Этим шагом прорисовывается экспертная среда и вырабатываются ответы на вопросы:</a:t>
            </a:r>
          </a:p>
          <a:p>
            <a:r>
              <a:rPr lang="ru-RU" dirty="0" smtClean="0"/>
              <a:t> Кто главные «</a:t>
            </a:r>
            <a:r>
              <a:rPr lang="ru-RU" dirty="0" err="1" smtClean="0"/>
              <a:t>стейкхолдеры</a:t>
            </a:r>
            <a:r>
              <a:rPr lang="ru-RU" dirty="0" smtClean="0"/>
              <a:t>»?</a:t>
            </a:r>
          </a:p>
          <a:p>
            <a:r>
              <a:rPr lang="ru-RU" dirty="0" smtClean="0"/>
              <a:t> Кого считать экспертом*?</a:t>
            </a:r>
          </a:p>
          <a:p>
            <a:r>
              <a:rPr lang="ru-RU" dirty="0" smtClean="0"/>
              <a:t> Кого, на каком этапе и в каком качестве включать в проект?</a:t>
            </a:r>
          </a:p>
          <a:p>
            <a:r>
              <a:rPr lang="ru-RU" dirty="0" smtClean="0"/>
              <a:t> Кто составляет круг лиц, принимающих решения?</a:t>
            </a:r>
          </a:p>
          <a:p>
            <a:r>
              <a:rPr lang="ru-RU" dirty="0" smtClean="0"/>
              <a:t> Какие тенденции существуют и как оценить их влияние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764704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Эксперт – специалист,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приглашаемый или нанимаемый за вознаграждение,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выдачи квалифицированного заключения или суждения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вопросу,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рассматриваемому или решаемому другими людьми,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менее компетентными в этой области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7.Базовые принципы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1.  Будущее творимо; оно зависит от прилагаемых усилий</a:t>
            </a: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2.  Будущее вариативно (возможно много вариантов будущего) – </a:t>
            </a:r>
          </a:p>
          <a:p>
            <a:pPr marL="596646" indent="-51435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оно не проистекает из прошлого и </a:t>
            </a:r>
          </a:p>
          <a:p>
            <a:pPr marL="596646" indent="-51435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зависит от решений, которые будут предприняты участниками</a:t>
            </a:r>
          </a:p>
          <a:p>
            <a:pPr marL="596646" indent="-51435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3.  Есть зоны, по отношению к которой можно строить прогнозы, но наши действия не предопределены</a:t>
            </a:r>
          </a:p>
          <a:p>
            <a:pPr marL="596646" indent="-51435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4.  Будущее нельзя спрогнозировать или предсказать, можно быть к нему готовым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8.Методы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этом этапе определяются: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методы, которые будут использоваться в проекте,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прогнозы, которые нужны,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способ осуществления исследования.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985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ориентирован на определение возможных вариантов будущего.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Основой для оценки вариантов будущего являются экспертные оценки.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Методология Форсайт вобрала в себя десятки традиционных и достаточно новых экспертных методов.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985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этом происходит их постоянное совершенствование, отработка приёмов и процедур, что обеспечивает повышение обоснованности предвидения перспектив научно-технического и социально-экономического развития.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985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Основной вектор развития методологии направлен на более активное и целенаправленное использование знаний экспертов, участвующих в проектах. 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Обычно в каждом из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форсайт-проектов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применяется комбинация различных методов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8316416" cy="6566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Чтобы учесть все возможные варианты и получить полную картину привлекается, как правило, значительное число экспертов.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Так, в японских долгосрочных прогнозах научно-технологического развития, проводимых каждые пять лет, участвует более 2-х тысяч экспертов, которые представляют все важнейшие направления развития науки, технологий и техники.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последнем корейском проекте участвовали более 10 тысяч экспертов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ориентирован: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на определение возможных альтернатив,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на выбор наиболее предпочтительных из них.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процессе выбора применяются различные критерии для определения наиболее предпочтительных вариантов.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15616" y="1201918"/>
            <a:ext cx="78488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Выбор стратегии развития производится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основе последовательности широких экспертных консультаций,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позволяет предвидеть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самые неожиданные пути развития событий 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возможные «подводные камни».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87624" y="505968"/>
            <a:ext cx="777686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 исходит из того, что наступление «желательного» варианта будущего во многом зависит от действий, предпринимаемых сегодня,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поэтому выбор вариантов сопровождается разработкой мер,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которые обеспечивают оптимальную траекторию инновационного развития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462211"/>
            <a:ext cx="8064896" cy="620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Большинство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качестве центрального компонента включают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перспективы развития науки и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технологий.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 вопросы становятся предметом обсуждения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учёных,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политиков,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бизнесменов,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специалистов-практиков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из разных отраслей экономики. </a:t>
            </a:r>
            <a:endParaRPr lang="ru-RU" sz="3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Результатом таких обсуждений становится появление новых идей, связанных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 совершенствованием механизмов управления наукой,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интеграцией науки, образования и промышленности,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повышение конкурентоспособности страны, отрасли или региона.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Организация систематических попыток «заглянуть в будущее» приводит к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формированию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более высокой культуры управления,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более обоснованной научно-технической и инновационной политики.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ориентированы не только на получение нового знания в форме докладов, набора сценариев, рекомендаций и т. п.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Важным результатом является развитие неформальных взаимосвязей между их участниками, создание единого представления о ситуации.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5608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ряде проектов формирование горизонтальных сетей, площадок, в рамках которых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учёные и бизнесмены,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преподаватели вузов и чиновники, специалисты смежных областей 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могут систематически обсуждать общие проблемы, рассматривается как один из главных эффектов.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3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должен быть тщательно спланирован и организован. 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осуществляются достаточно регулярно: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 повторяющейся схеме (подобно японскому долгосрочному прогнозу, который проводится каждые 5 лет, начиная с 1971 года),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как последовательность взаимосвязанных проектов, нацеленных на решение комплекса взаимосвязанных задач и формирование согласованного представления о долгосрочных перспективах развития технологий, инноваций и общества.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Отличие от прогнозирования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24744"/>
            <a:ext cx="7498080" cy="5123656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Форсайт представляет собой значительно более комплексный подход, чем традиционное прогнозирование.</a:t>
            </a:r>
          </a:p>
          <a:p>
            <a:pPr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Первое отличие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124744"/>
            <a:ext cx="8034096" cy="5123656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Прогнозы формируются узким кругом экспертов.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Прогнозы ассоциируются с предсказаниями,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малоуправляемых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событий (прогноз курсов акций, погоды, спортивных результатов и др.).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При составлении прогнозов дается оценка возможных перспектив инновационного развития, связанных с прогрессом науки и технологий. 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В проектах очерчиваются возможные технологические горизонты, которые могут быть достигнуты при вложении определённых средств и организации систематической работы.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Выявляются вероятные эффекты для экономики и общества</a:t>
            </a:r>
            <a:endParaRPr lang="ru-RU" sz="5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Второе отличие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4800600"/>
          </a:xfrm>
        </p:spPr>
        <p:txBody>
          <a:bodyPr>
            <a:normAutofit fontScale="92500" lnSpcReduction="10000"/>
          </a:bodyPr>
          <a:lstStyle/>
          <a:p>
            <a:pPr marL="596646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Форсайт всегда подразумевает 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(часто путём проведения интенсивных взаимных обсуждений) многих экспертов из всех сфер деятельности, связанных с тематикой конкретного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форсайт-проекта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опросов определённых групп населения (жителей региона, молодёжи и др.), прямо заинтересованных в решении проблем, обсуждающихся в рамках проекта.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Третье отличие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Нацеленность на разработку практических мер по приближению выбранных стратегических ориентиров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Методология Форсайта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форсайт-исследованиях</a:t>
            </a:r>
            <a:r>
              <a:rPr lang="ru-RU" dirty="0" smtClean="0"/>
              <a:t> нет безоговорочно правильных методов. </a:t>
            </a:r>
          </a:p>
          <a:p>
            <a:r>
              <a:rPr lang="ru-RU" dirty="0" smtClean="0"/>
              <a:t>На практике сложилось так, что на одном полюсе сосредоточены попытки количественно оценить существующие тенденции и их последствия. </a:t>
            </a:r>
          </a:p>
          <a:p>
            <a:r>
              <a:rPr lang="ru-RU" dirty="0" smtClean="0"/>
              <a:t>Другая достаточно большая группа методов основывается на разработке специальных процедур и приемов работы с экспертами. </a:t>
            </a:r>
          </a:p>
          <a:p>
            <a:r>
              <a:rPr lang="ru-RU" dirty="0" smtClean="0"/>
              <a:t>При реализации конкретного Форсайта используется сочетание этих методологических подходов.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МЕТОДЫ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Далее в лекции мы кратко рассмотрим некоторые методы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5195664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Сценирование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одна из самых эффективных технологии работы с будущим,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предполагающая разработку нескольких развернутых картин «завтрашнего дня»,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каждая из которых реализуется при исполнении определенных условий.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33968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Метод сценариев – это метод декомпозиции предвидения, </a:t>
            </a:r>
          </a:p>
          <a:p>
            <a:pPr algn="just"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предусматривающий выделение набора отдельных вариантов развития событий, </a:t>
            </a:r>
          </a:p>
          <a:p>
            <a:pPr algn="just"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в совокупности охватывающих все возможные варианты. </a:t>
            </a:r>
          </a:p>
          <a:p>
            <a:pPr algn="just"/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Каждый отдельный сценарий должен допускать возможность достаточно точного предвидения.</a:t>
            </a:r>
          </a:p>
          <a:p>
            <a:pPr algn="just"/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339680"/>
          </a:xfrm>
        </p:spPr>
        <p:txBody>
          <a:bodyPr>
            <a:normAutofit fontScale="32500" lnSpcReduction="20000"/>
          </a:bodyPr>
          <a:lstStyle/>
          <a:p>
            <a:pPr algn="just"/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Общее число сценариев должно быть обозримо.</a:t>
            </a:r>
          </a:p>
          <a:p>
            <a:pPr algn="just"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Сценарный подход предлагает и обосновывает набор альтернативных картин будущего</a:t>
            </a: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Обычно формируются три сценария развития проекта: пессимистичный, реалистичный и оптимистичный.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Сценарии наиболее эффективны как дополнение к исследованиям, выполненным с использованием других методов.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негативным моментам этого метода можно отнести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недостаточное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внимание, уделяемое взаимозависимости и взаимодействию различных факторов, которые влияют на развитие событий.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мозгового штурма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0516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Оперативный метод решения проблемы на основе стимулирования творческой активности:</a:t>
            </a:r>
          </a:p>
          <a:p>
            <a:r>
              <a:rPr lang="ru-RU" dirty="0" smtClean="0"/>
              <a:t>Участникам обсуждения предлагают высказывать как можно большее количество вариантов решения, в том числе самых фантастичных. </a:t>
            </a:r>
          </a:p>
          <a:p>
            <a:r>
              <a:rPr lang="ru-RU" dirty="0" smtClean="0"/>
              <a:t>Затем из общего числа высказанных идей отбирают наиболее удачные, которые могут быть использованы на практике.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Экспертные панели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5195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Данный метод считается базовым и используется практически во всех </a:t>
            </a:r>
            <a:r>
              <a:rPr lang="ru-RU" dirty="0" err="1" smtClean="0"/>
              <a:t>форсайт-проектах</a:t>
            </a:r>
            <a:r>
              <a:rPr lang="ru-RU" dirty="0" smtClean="0"/>
              <a:t>:</a:t>
            </a:r>
          </a:p>
          <a:p>
            <a:r>
              <a:rPr lang="ru-RU" dirty="0" smtClean="0"/>
              <a:t> Группам экспертов из 12–20 человек предлагается в течение нескольких месяцев обдумать возможные варианты будущего по заданной тематике, используя новейшие аналитические и информационные материалы и разработки.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Разработка будущего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Разработка будущего» предполагает создание картины идеального желаемого будущего и практического плана его реализации.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</a:t>
            </a:r>
            <a:r>
              <a:rPr lang="ru-RU" dirty="0" err="1" smtClean="0"/>
              <a:t>Дельфи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Это метод групповой заочной экспертной оценки. 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Ключевые особенности метода: </a:t>
            </a:r>
          </a:p>
          <a:p>
            <a:pPr>
              <a:buNone/>
            </a:pP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заочность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многоуровневость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анонимность. 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основе метода – опрос большого количества экспертов, до 2–3 тысяч, и организация так называемой обратной связи (через проведение второго тура опроса). 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ходе анализа проблемы группы исследователей в письменной форме отвечают на поставленные вопросы, а затем организационная группа сводит мнения экспертов воедино.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Ретрополяция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 стратегического прогнозирования.</a:t>
            </a:r>
          </a:p>
          <a:p>
            <a:r>
              <a:rPr lang="ru-RU" dirty="0" smtClean="0"/>
              <a:t>Позволяет на основании экспертных оценок создать возможную картину будущего.</a:t>
            </a:r>
          </a:p>
          <a:p>
            <a:r>
              <a:rPr lang="ru-RU" dirty="0" smtClean="0"/>
              <a:t>Определяет альтернативные пути его достижения (подход «от будущего к настоящему»).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SWOT-анализ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Метод стратегического планирования.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Используется для оценки факторов и явлений, влияющих на проект. 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SWOT – это акроним слов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Strengts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(силы),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Weaknesses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(слабости),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Opportunities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(благоприятные возможности) и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Тhreats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(угрозы). 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Метод включает определение цели проекта.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Метод  выявляет внутренние и внешние факторы, которые способствуют достижению цели проекта или осложняющие 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SWOT-анализ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Autofit/>
          </a:bodyPr>
          <a:lstStyle/>
          <a:p>
            <a:r>
              <a:rPr lang="ru-RU" sz="2800" dirty="0" smtClean="0"/>
              <a:t>SWOT-анализ это инструмент для структурирования уже имеющейся информации. Он не дает ясных и четко сформулированных рекомендаций, а только помогает наглядно представить основные факторы влияния, а также оценить в первом приближении математическое ожидание тех или иных событий. Простота SWOT-анализа обманчива, его результаты сильно зависят от полноты и качества исходной информации и квалификации экспертов, проводящих анализ.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Бенчмаркинг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Развернутое сравнение с другими технологиями, компаниями, организациями, отраслями или регионами.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Определение собственного уровня развития.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Соотнесение его с уровнем мировых лидеров.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Выявление степени отставания.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Разработать стратегию по ускорению технологического или социального развития в секторах с наибольшим потенциалом.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Дорожная карта – это наглядное представление пошагового сценария развития определённого объекта –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отдельного продукта или технологии, группы смежных технологий, бизнеса, компании, организации, отрасли, индустрии.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325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Дорожное картирование опирается на сбор экспертной информации о продукте, технологии, организации, отрасли и т.д., позволяющей прогнозировать варианты их будущего состояния.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Дорожное картирование увязывает между собой видение, стратегию и план развития объекта и выстраивает во времени основные шаги этого процесса по принципу «прошлое – настоящее – будущее»..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Дорожные карты позволяют просматривать не только вероятные сценарии, но и их потенциальную рентабельность, а также выбирать оптимальные пути с точки зрения ресурсной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затратности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и экономической эффективности.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Обычно</a:t>
            </a:r>
            <a:r>
              <a:rPr lang="ru-RU" sz="3500" dirty="0" smtClean="0"/>
              <a:t> дорожная карта представляется в форме графической схемы, алгоритма, отображающего важнейшие шаги и ожидаемые результаты этих шагов в «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узлах</a:t>
            </a:r>
            <a:r>
              <a:rPr lang="ru-RU" sz="3500" dirty="0" smtClean="0"/>
              <a:t>». «Узел» карты – это этап развития объекта и одновременно пункт принятия управленческих решений, а отрезки между «узлами» – эти причинно-следственные связи между ними. Также на этой схеме могут отображаться необходимые инвестиции, возможные риски и отдача.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реальном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форсайт-проекте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как правило, применяется комбинация из нескольких разных аналитических и экспертных методик. Практика показала прямую зависимость успешности Форсайта от комплексности применения методов, причем сама система комбинирования постоянно усложняется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Благодарю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за </a:t>
            </a:r>
            <a:r>
              <a:rPr lang="ru-RU" dirty="0" smtClean="0"/>
              <a:t>внимание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1676</TotalTime>
  <Words>4629</Words>
  <Application>Microsoft Office PowerPoint</Application>
  <PresentationFormat>Экран (4:3)</PresentationFormat>
  <Paragraphs>595</Paragraphs>
  <Slides>123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123</vt:i4>
      </vt:variant>
    </vt:vector>
  </HeadingPairs>
  <TitlesOfParts>
    <vt:vector size="124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Социально-гуманитарная экспертиза</vt:lpstr>
      <vt:lpstr>Слайд 19</vt:lpstr>
      <vt:lpstr>Слайд 20</vt:lpstr>
      <vt:lpstr>Слайд 21</vt:lpstr>
      <vt:lpstr>Слайд 22</vt:lpstr>
      <vt:lpstr>Гуманитарная экспертиза</vt:lpstr>
      <vt:lpstr>Гуманитарная экспертиза</vt:lpstr>
      <vt:lpstr>Слайд 25</vt:lpstr>
      <vt:lpstr>Слайд 26</vt:lpstr>
      <vt:lpstr>Объект гуманитарной экспертизы</vt:lpstr>
      <vt:lpstr>Слайд 28</vt:lpstr>
      <vt:lpstr>Слайд 29</vt:lpstr>
      <vt:lpstr>Слайд 30</vt:lpstr>
      <vt:lpstr>Слайд 31</vt:lpstr>
      <vt:lpstr>Субъект гуманитарной экспертизы</vt:lpstr>
      <vt:lpstr>Субъект гуманитарной экспертизы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Цели фундаментальной гуманитарной экспертизы </vt:lpstr>
      <vt:lpstr>Цели фундаментальной гуманитарной экспертизы </vt:lpstr>
      <vt:lpstr>Цели фундаментальной гуманитарной экспертизы </vt:lpstr>
      <vt:lpstr>Статус гуманитарной экспертизы</vt:lpstr>
      <vt:lpstr>Задачи гуманитарной экспертизы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ФОРСАЙТ - это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Слайд 64</vt:lpstr>
      <vt:lpstr>Холистический обзор*</vt:lpstr>
      <vt:lpstr>Слайд 66</vt:lpstr>
      <vt:lpstr>Слайд 67</vt:lpstr>
      <vt:lpstr>Слайд 68</vt:lpstr>
      <vt:lpstr>Форсайтные исследования в России</vt:lpstr>
      <vt:lpstr>Слайд 70</vt:lpstr>
      <vt:lpstr>Слайд 71</vt:lpstr>
      <vt:lpstr>1.Формирование объекта </vt:lpstr>
      <vt:lpstr> 2. Формирование существенных условий </vt:lpstr>
      <vt:lpstr>3. Сканирование</vt:lpstr>
      <vt:lpstr>Стейкхо́лдер  (от англ. Stakeholder)</vt:lpstr>
      <vt:lpstr>Стейкхо́лдер  (от англ. Stakeholder)</vt:lpstr>
      <vt:lpstr>4. Альтернативы будущего </vt:lpstr>
      <vt:lpstr>5. Планирование и исполнение </vt:lpstr>
      <vt:lpstr>Слайд 79</vt:lpstr>
      <vt:lpstr>Слайд 80</vt:lpstr>
      <vt:lpstr>Слайд 81</vt:lpstr>
      <vt:lpstr>6. Определение экспертной среды</vt:lpstr>
      <vt:lpstr>Слайд 83</vt:lpstr>
      <vt:lpstr>7.Базовые принципы форсайта</vt:lpstr>
      <vt:lpstr>8.Методы форсайта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 Отличие от прогнозирования </vt:lpstr>
      <vt:lpstr> Первое отличие </vt:lpstr>
      <vt:lpstr>Второе отличие</vt:lpstr>
      <vt:lpstr>Третье отличие</vt:lpstr>
      <vt:lpstr>Методология Форсайта </vt:lpstr>
      <vt:lpstr>МЕТОДЫ</vt:lpstr>
      <vt:lpstr> Метод сценариев </vt:lpstr>
      <vt:lpstr>Метод сценариев </vt:lpstr>
      <vt:lpstr>Метод сценариев </vt:lpstr>
      <vt:lpstr>Метод сценариев </vt:lpstr>
      <vt:lpstr> Метод мозгового штурма </vt:lpstr>
      <vt:lpstr> Экспертные панели </vt:lpstr>
      <vt:lpstr> Разработка будущего </vt:lpstr>
      <vt:lpstr> Метод Дельфи </vt:lpstr>
      <vt:lpstr> Ретрополяция </vt:lpstr>
      <vt:lpstr> SWOT-анализ </vt:lpstr>
      <vt:lpstr> SWOT-анализ </vt:lpstr>
      <vt:lpstr> Бенчмаркинг </vt:lpstr>
      <vt:lpstr>           Дорожное картирование </vt:lpstr>
      <vt:lpstr>           Дорожное картирование </vt:lpstr>
      <vt:lpstr>           Дорожное картирование </vt:lpstr>
      <vt:lpstr>           Дорожное картирование </vt:lpstr>
      <vt:lpstr>           Дорожное картирование </vt:lpstr>
      <vt:lpstr>Слайд 122</vt:lpstr>
      <vt:lpstr>Благодарю 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Raisa Kvesko</cp:lastModifiedBy>
  <cp:revision>157</cp:revision>
  <dcterms:created xsi:type="dcterms:W3CDTF">2013-02-20T15:30:32Z</dcterms:created>
  <dcterms:modified xsi:type="dcterms:W3CDTF">2015-05-25T04:34:01Z</dcterms:modified>
</cp:coreProperties>
</file>