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1"/>
  </p:sldMasterIdLst>
  <p:notesMasterIdLst>
    <p:notesMasterId r:id="rId100"/>
  </p:notesMasterIdLst>
  <p:handoutMasterIdLst>
    <p:handoutMasterId r:id="rId101"/>
  </p:handoutMasterIdLst>
  <p:sldIdLst>
    <p:sldId id="256" r:id="rId2"/>
    <p:sldId id="317" r:id="rId3"/>
    <p:sldId id="318" r:id="rId4"/>
    <p:sldId id="258" r:id="rId5"/>
    <p:sldId id="384" r:id="rId6"/>
    <p:sldId id="279" r:id="rId7"/>
    <p:sldId id="386" r:id="rId8"/>
    <p:sldId id="385" r:id="rId9"/>
    <p:sldId id="387" r:id="rId10"/>
    <p:sldId id="388" r:id="rId11"/>
    <p:sldId id="280" r:id="rId12"/>
    <p:sldId id="389" r:id="rId13"/>
    <p:sldId id="391" r:id="rId14"/>
    <p:sldId id="259" r:id="rId15"/>
    <p:sldId id="392" r:id="rId16"/>
    <p:sldId id="281" r:id="rId17"/>
    <p:sldId id="393" r:id="rId18"/>
    <p:sldId id="282" r:id="rId19"/>
    <p:sldId id="394" r:id="rId20"/>
    <p:sldId id="283" r:id="rId21"/>
    <p:sldId id="395" r:id="rId22"/>
    <p:sldId id="396" r:id="rId23"/>
    <p:sldId id="397" r:id="rId24"/>
    <p:sldId id="284" r:id="rId25"/>
    <p:sldId id="398" r:id="rId26"/>
    <p:sldId id="319" r:id="rId27"/>
    <p:sldId id="399" r:id="rId28"/>
    <p:sldId id="400" r:id="rId29"/>
    <p:sldId id="320" r:id="rId30"/>
    <p:sldId id="321" r:id="rId31"/>
    <p:sldId id="401" r:id="rId32"/>
    <p:sldId id="402" r:id="rId33"/>
    <p:sldId id="322" r:id="rId34"/>
    <p:sldId id="403" r:id="rId35"/>
    <p:sldId id="404" r:id="rId36"/>
    <p:sldId id="323" r:id="rId37"/>
    <p:sldId id="405" r:id="rId38"/>
    <p:sldId id="406" r:id="rId39"/>
    <p:sldId id="324" r:id="rId40"/>
    <p:sldId id="408" r:id="rId41"/>
    <p:sldId id="325" r:id="rId42"/>
    <p:sldId id="409" r:id="rId43"/>
    <p:sldId id="410" r:id="rId44"/>
    <p:sldId id="287" r:id="rId45"/>
    <p:sldId id="289" r:id="rId46"/>
    <p:sldId id="290" r:id="rId47"/>
    <p:sldId id="326" r:id="rId48"/>
    <p:sldId id="296" r:id="rId49"/>
    <p:sldId id="411" r:id="rId50"/>
    <p:sldId id="327" r:id="rId51"/>
    <p:sldId id="412" r:id="rId52"/>
    <p:sldId id="413" r:id="rId53"/>
    <p:sldId id="328" r:id="rId54"/>
    <p:sldId id="414" r:id="rId55"/>
    <p:sldId id="329" r:id="rId56"/>
    <p:sldId id="415" r:id="rId57"/>
    <p:sldId id="416" r:id="rId58"/>
    <p:sldId id="417" r:id="rId59"/>
    <p:sldId id="331" r:id="rId60"/>
    <p:sldId id="332" r:id="rId61"/>
    <p:sldId id="333" r:id="rId62"/>
    <p:sldId id="334" r:id="rId63"/>
    <p:sldId id="335" r:id="rId64"/>
    <p:sldId id="336" r:id="rId65"/>
    <p:sldId id="299" r:id="rId66"/>
    <p:sldId id="337" r:id="rId67"/>
    <p:sldId id="418" r:id="rId68"/>
    <p:sldId id="339" r:id="rId69"/>
    <p:sldId id="419" r:id="rId70"/>
    <p:sldId id="338" r:id="rId71"/>
    <p:sldId id="420" r:id="rId72"/>
    <p:sldId id="341" r:id="rId73"/>
    <p:sldId id="421" r:id="rId74"/>
    <p:sldId id="300" r:id="rId75"/>
    <p:sldId id="297" r:id="rId76"/>
    <p:sldId id="422" r:id="rId77"/>
    <p:sldId id="298" r:id="rId78"/>
    <p:sldId id="423" r:id="rId79"/>
    <p:sldId id="424" r:id="rId80"/>
    <p:sldId id="305" r:id="rId81"/>
    <p:sldId id="306" r:id="rId82"/>
    <p:sldId id="425" r:id="rId83"/>
    <p:sldId id="426" r:id="rId84"/>
    <p:sldId id="427" r:id="rId85"/>
    <p:sldId id="346" r:id="rId86"/>
    <p:sldId id="345" r:id="rId87"/>
    <p:sldId id="344" r:id="rId88"/>
    <p:sldId id="343" r:id="rId89"/>
    <p:sldId id="342" r:id="rId90"/>
    <p:sldId id="347" r:id="rId91"/>
    <p:sldId id="348" r:id="rId92"/>
    <p:sldId id="349" r:id="rId93"/>
    <p:sldId id="350" r:id="rId94"/>
    <p:sldId id="351" r:id="rId95"/>
    <p:sldId id="352" r:id="rId96"/>
    <p:sldId id="353" r:id="rId97"/>
    <p:sldId id="354" r:id="rId98"/>
    <p:sldId id="264" r:id="rId99"/>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showPr>
  <p:clrMru>
    <a:srgbClr val="EEB42D"/>
    <a:srgbClr val="D2B488"/>
    <a:srgbClr val="D3B989"/>
    <a:srgbClr val="BA0003"/>
    <a:srgbClr val="62139E"/>
    <a:srgbClr val="219797"/>
    <a:srgbClr val="E3CD74"/>
    <a:srgbClr val="EED41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6484" autoAdjust="0"/>
    <p:restoredTop sz="93925" autoAdjust="0"/>
  </p:normalViewPr>
  <p:slideViewPr>
    <p:cSldViewPr>
      <p:cViewPr>
        <p:scale>
          <a:sx n="68" d="100"/>
          <a:sy n="68" d="100"/>
        </p:scale>
        <p:origin x="-2814" y="-9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89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26" tIns="45713" rIns="91426" bIns="45713" numCol="1" anchor="t" anchorCtr="0" compatLnSpc="1">
            <a:prstTxWarp prst="textNoShape">
              <a:avLst/>
            </a:prstTxWarp>
          </a:bodyPr>
          <a:lstStyle>
            <a:lvl1pPr defTabSz="912813" eaLnBrk="1" hangingPunct="1">
              <a:defRPr sz="1200">
                <a:latin typeface="Verdana" pitchFamily="34" charset="0"/>
              </a:defRPr>
            </a:lvl1pPr>
          </a:lstStyle>
          <a:p>
            <a:endParaRPr lang="ru-RU"/>
          </a:p>
        </p:txBody>
      </p:sp>
      <p:sp>
        <p:nvSpPr>
          <p:cNvPr id="71683"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1426" tIns="45713" rIns="91426" bIns="45713" numCol="1" anchor="t" anchorCtr="0" compatLnSpc="1">
            <a:prstTxWarp prst="textNoShape">
              <a:avLst/>
            </a:prstTxWarp>
          </a:bodyPr>
          <a:lstStyle>
            <a:lvl1pPr algn="r" defTabSz="912813" eaLnBrk="1" hangingPunct="1">
              <a:defRPr sz="1200">
                <a:latin typeface="Verdana" pitchFamily="34" charset="0"/>
              </a:defRPr>
            </a:lvl1pPr>
          </a:lstStyle>
          <a:p>
            <a:endParaRPr lang="ru-RU"/>
          </a:p>
        </p:txBody>
      </p:sp>
      <p:sp>
        <p:nvSpPr>
          <p:cNvPr id="71684"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1426" tIns="45713" rIns="91426" bIns="45713" numCol="1" anchor="b" anchorCtr="0" compatLnSpc="1">
            <a:prstTxWarp prst="textNoShape">
              <a:avLst/>
            </a:prstTxWarp>
          </a:bodyPr>
          <a:lstStyle>
            <a:lvl1pPr defTabSz="912813" eaLnBrk="1" hangingPunct="1">
              <a:defRPr sz="1200">
                <a:latin typeface="Verdana" pitchFamily="34" charset="0"/>
              </a:defRPr>
            </a:lvl1pPr>
          </a:lstStyle>
          <a:p>
            <a:endParaRPr lang="ru-RU"/>
          </a:p>
        </p:txBody>
      </p:sp>
      <p:sp>
        <p:nvSpPr>
          <p:cNvPr id="71685"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1426" tIns="45713" rIns="91426" bIns="45713" numCol="1" anchor="b" anchorCtr="0" compatLnSpc="1">
            <a:prstTxWarp prst="textNoShape">
              <a:avLst/>
            </a:prstTxWarp>
          </a:bodyPr>
          <a:lstStyle>
            <a:lvl1pPr algn="r" defTabSz="912813" eaLnBrk="1" hangingPunct="1">
              <a:defRPr sz="1200">
                <a:latin typeface="Verdana" pitchFamily="34" charset="0"/>
              </a:defRPr>
            </a:lvl1pPr>
          </a:lstStyle>
          <a:p>
            <a:fld id="{74AD4FDA-AA48-45EA-B197-C43AC98A940D}" type="slidenum">
              <a:rPr lang="ru-RU"/>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3713" cy="465138"/>
          </a:xfrm>
          <a:prstGeom prst="rect">
            <a:avLst/>
          </a:prstGeom>
          <a:noFill/>
          <a:ln w="9525">
            <a:noFill/>
            <a:miter lim="800000"/>
            <a:headEnd/>
            <a:tailEnd/>
          </a:ln>
          <a:effectLst/>
        </p:spPr>
        <p:txBody>
          <a:bodyPr vert="horz" wrap="square" lIns="93013" tIns="46508" rIns="93013" bIns="46508" numCol="1" anchor="t" anchorCtr="0" compatLnSpc="1">
            <a:prstTxWarp prst="textNoShape">
              <a:avLst/>
            </a:prstTxWarp>
          </a:bodyPr>
          <a:lstStyle>
            <a:lvl1pPr defTabSz="930275" eaLnBrk="1" hangingPunct="1">
              <a:defRPr sz="1200">
                <a:latin typeface="Verdana" pitchFamily="34" charset="0"/>
              </a:defRPr>
            </a:lvl1pPr>
          </a:lstStyle>
          <a:p>
            <a:endParaRPr lang="ru-RU"/>
          </a:p>
        </p:txBody>
      </p:sp>
      <p:sp>
        <p:nvSpPr>
          <p:cNvPr id="60419" name="Rectangle 3"/>
          <p:cNvSpPr>
            <a:spLocks noGrp="1" noChangeArrowheads="1"/>
          </p:cNvSpPr>
          <p:nvPr>
            <p:ph type="dt" idx="1"/>
          </p:nvPr>
        </p:nvSpPr>
        <p:spPr bwMode="auto">
          <a:xfrm>
            <a:off x="3962400" y="0"/>
            <a:ext cx="3033713" cy="465138"/>
          </a:xfrm>
          <a:prstGeom prst="rect">
            <a:avLst/>
          </a:prstGeom>
          <a:noFill/>
          <a:ln w="9525">
            <a:noFill/>
            <a:miter lim="800000"/>
            <a:headEnd/>
            <a:tailEnd/>
          </a:ln>
          <a:effectLst/>
        </p:spPr>
        <p:txBody>
          <a:bodyPr vert="horz" wrap="square" lIns="93013" tIns="46508" rIns="93013" bIns="46508" numCol="1" anchor="t" anchorCtr="0" compatLnSpc="1">
            <a:prstTxWarp prst="textNoShape">
              <a:avLst/>
            </a:prstTxWarp>
          </a:bodyPr>
          <a:lstStyle>
            <a:lvl1pPr algn="r" defTabSz="930275" eaLnBrk="1" hangingPunct="1">
              <a:defRPr sz="1200">
                <a:latin typeface="Verdana" pitchFamily="34" charset="0"/>
              </a:defRPr>
            </a:lvl1pPr>
          </a:lstStyle>
          <a:p>
            <a:endParaRPr lang="ru-RU"/>
          </a:p>
        </p:txBody>
      </p:sp>
      <p:sp>
        <p:nvSpPr>
          <p:cNvPr id="60420" name="Rectangle 4"/>
          <p:cNvSpPr>
            <a:spLocks noGrp="1" noRot="1" noChangeAspect="1" noChangeArrowheads="1" noTextEdit="1"/>
          </p:cNvSpPr>
          <p:nvPr>
            <p:ph type="sldImg" idx="2"/>
          </p:nvPr>
        </p:nvSpPr>
        <p:spPr bwMode="auto">
          <a:xfrm>
            <a:off x="1177925" y="695325"/>
            <a:ext cx="4641850" cy="3481388"/>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700088" y="4410075"/>
            <a:ext cx="5597525" cy="4178300"/>
          </a:xfrm>
          <a:prstGeom prst="rect">
            <a:avLst/>
          </a:prstGeom>
          <a:noFill/>
          <a:ln w="9525">
            <a:noFill/>
            <a:miter lim="800000"/>
            <a:headEnd/>
            <a:tailEnd/>
          </a:ln>
          <a:effectLst/>
        </p:spPr>
        <p:txBody>
          <a:bodyPr vert="horz" wrap="square" lIns="93013" tIns="46508" rIns="93013" bIns="4650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60422" name="Rectangle 6"/>
          <p:cNvSpPr>
            <a:spLocks noGrp="1" noChangeArrowheads="1"/>
          </p:cNvSpPr>
          <p:nvPr>
            <p:ph type="ftr" sz="quarter" idx="4"/>
          </p:nvPr>
        </p:nvSpPr>
        <p:spPr bwMode="auto">
          <a:xfrm>
            <a:off x="0" y="8816975"/>
            <a:ext cx="3033713" cy="465138"/>
          </a:xfrm>
          <a:prstGeom prst="rect">
            <a:avLst/>
          </a:prstGeom>
          <a:noFill/>
          <a:ln w="9525">
            <a:noFill/>
            <a:miter lim="800000"/>
            <a:headEnd/>
            <a:tailEnd/>
          </a:ln>
          <a:effectLst/>
        </p:spPr>
        <p:txBody>
          <a:bodyPr vert="horz" wrap="square" lIns="93013" tIns="46508" rIns="93013" bIns="46508" numCol="1" anchor="b" anchorCtr="0" compatLnSpc="1">
            <a:prstTxWarp prst="textNoShape">
              <a:avLst/>
            </a:prstTxWarp>
          </a:bodyPr>
          <a:lstStyle>
            <a:lvl1pPr defTabSz="930275" eaLnBrk="1" hangingPunct="1">
              <a:defRPr sz="1200">
                <a:latin typeface="Verdana" pitchFamily="34" charset="0"/>
              </a:defRPr>
            </a:lvl1pPr>
          </a:lstStyle>
          <a:p>
            <a:endParaRPr lang="ru-RU"/>
          </a:p>
        </p:txBody>
      </p:sp>
      <p:sp>
        <p:nvSpPr>
          <p:cNvPr id="60423" name="Rectangle 7"/>
          <p:cNvSpPr>
            <a:spLocks noGrp="1" noChangeArrowheads="1"/>
          </p:cNvSpPr>
          <p:nvPr>
            <p:ph type="sldNum" sz="quarter" idx="5"/>
          </p:nvPr>
        </p:nvSpPr>
        <p:spPr bwMode="auto">
          <a:xfrm>
            <a:off x="3962400" y="8816975"/>
            <a:ext cx="3033713" cy="465138"/>
          </a:xfrm>
          <a:prstGeom prst="rect">
            <a:avLst/>
          </a:prstGeom>
          <a:noFill/>
          <a:ln w="9525">
            <a:noFill/>
            <a:miter lim="800000"/>
            <a:headEnd/>
            <a:tailEnd/>
          </a:ln>
          <a:effectLst/>
        </p:spPr>
        <p:txBody>
          <a:bodyPr vert="horz" wrap="square" lIns="93013" tIns="46508" rIns="93013" bIns="46508" numCol="1" anchor="b" anchorCtr="0" compatLnSpc="1">
            <a:prstTxWarp prst="textNoShape">
              <a:avLst/>
            </a:prstTxWarp>
          </a:bodyPr>
          <a:lstStyle>
            <a:lvl1pPr algn="r" defTabSz="930275" eaLnBrk="1" hangingPunct="1">
              <a:defRPr sz="1200">
                <a:latin typeface="Verdana" pitchFamily="34" charset="0"/>
              </a:defRPr>
            </a:lvl1pPr>
          </a:lstStyle>
          <a:p>
            <a:fld id="{83DECFB6-BD74-4A3A-86D5-0EDCCD5A6FBD}"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pitchFamily="34" charset="0"/>
        <a:ea typeface="+mn-ea"/>
        <a:cs typeface="+mn-cs"/>
      </a:defRPr>
    </a:lvl1pPr>
    <a:lvl2pPr marL="457200" algn="l" rtl="0" fontAlgn="base">
      <a:spcBef>
        <a:spcPct val="30000"/>
      </a:spcBef>
      <a:spcAft>
        <a:spcPct val="0"/>
      </a:spcAft>
      <a:defRPr sz="1200" kern="1200">
        <a:solidFill>
          <a:schemeClr val="tx1"/>
        </a:solidFill>
        <a:latin typeface="Verdana" pitchFamily="34" charset="0"/>
        <a:ea typeface="+mn-ea"/>
        <a:cs typeface="+mn-cs"/>
      </a:defRPr>
    </a:lvl2pPr>
    <a:lvl3pPr marL="914400" algn="l" rtl="0" fontAlgn="base">
      <a:spcBef>
        <a:spcPct val="30000"/>
      </a:spcBef>
      <a:spcAft>
        <a:spcPct val="0"/>
      </a:spcAft>
      <a:defRPr sz="1200" kern="1200">
        <a:solidFill>
          <a:schemeClr val="tx1"/>
        </a:solidFill>
        <a:latin typeface="Verdana" pitchFamily="34" charset="0"/>
        <a:ea typeface="+mn-ea"/>
        <a:cs typeface="+mn-cs"/>
      </a:defRPr>
    </a:lvl3pPr>
    <a:lvl4pPr marL="1371600" algn="l" rtl="0" fontAlgn="base">
      <a:spcBef>
        <a:spcPct val="30000"/>
      </a:spcBef>
      <a:spcAft>
        <a:spcPct val="0"/>
      </a:spcAft>
      <a:defRPr sz="1200" kern="1200">
        <a:solidFill>
          <a:schemeClr val="tx1"/>
        </a:solidFill>
        <a:latin typeface="Verdana" pitchFamily="34" charset="0"/>
        <a:ea typeface="+mn-ea"/>
        <a:cs typeface="+mn-cs"/>
      </a:defRPr>
    </a:lvl4pPr>
    <a:lvl5pPr marL="1828800" algn="l" rtl="0" fontAlgn="base">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F4B6DC-0D0C-4B11-80A8-C676D969335C}" type="slidenum">
              <a:rPr lang="ru-RU"/>
              <a:pPr/>
              <a:t>1</a:t>
            </a:fld>
            <a:endParaRPr lang="ru-RU"/>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28688-A621-4781-8391-CABFDF7CE7AF}" type="slidenum">
              <a:rPr lang="ru-RU"/>
              <a:pPr/>
              <a:t>2</a:t>
            </a:fld>
            <a:endParaRPr lang="ru-RU"/>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28688-A621-4781-8391-CABFDF7CE7AF}" type="slidenum">
              <a:rPr lang="ru-RU"/>
              <a:pPr/>
              <a:t>3</a:t>
            </a:fld>
            <a:endParaRPr lang="ru-RU"/>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14</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15</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17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18</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19</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24</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25</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29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39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47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48</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49</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59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65</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69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75</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76</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79</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88</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67831-2046-4605-B8AC-26128F84E1E6}" type="slidenum">
              <a:rPr lang="ru-RU"/>
              <a:pPr/>
              <a:t>89</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90</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91</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92</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94</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95</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96</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99391-89BD-43EC-9F4C-2EB19EED525A}" type="slidenum">
              <a:rPr lang="ru-RU"/>
              <a:pPr/>
              <a:t>97</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604B3D-5B43-4F65-91F7-68F48D2C2ED3}" type="slidenum">
              <a:rPr lang="ru-RU"/>
              <a:pPr/>
              <a:t>98</a:t>
            </a:fld>
            <a:endParaRPr lang="ru-RU"/>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5FB2150-CCC5-406C-860B-D295CC51B757}"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transition spd="slow">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92914BF-FAA7-4F84-9B2C-E70C83FBA1AB}" type="slidenum">
              <a:rPr lang="ru-RU" smtClean="0"/>
              <a:pPr/>
              <a:t>‹#›</a:t>
            </a:fld>
            <a:endParaRPr lang="ru-RU"/>
          </a:p>
        </p:txBody>
      </p:sp>
    </p:spTree>
  </p:cSld>
  <p:clrMapOvr>
    <a:masterClrMapping/>
  </p:clrMapOvr>
  <p:transition spd="slow">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4B93DE3-5EA0-44A0-A5D8-C68192050C91}"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transition spd="slow">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82F5CD06-143B-49BC-8280-D897F5835892}"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96A44203-703F-4F53-BD36-42E11A12794D}" type="slidenum">
              <a:rPr lang="ru-RU" smtClean="0"/>
              <a:pPr/>
              <a:t>‹#›</a:t>
            </a:fld>
            <a:endParaRPr lang="ru-RU"/>
          </a:p>
        </p:txBody>
      </p:sp>
    </p:spTree>
  </p:cSld>
  <p:clrMapOvr>
    <a:masterClrMapping/>
  </p:clrMapOvr>
  <p:transition spd="slow">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D609CD29-164E-4156-9AEA-9970900E89AF}"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26EA97EE-6358-40C3-B06F-4D4C992F91B5}" type="slidenum">
              <a:rPr lang="ru-RU" smtClean="0"/>
              <a:pPr/>
              <a:t>‹#›</a:t>
            </a:fld>
            <a:endParaRPr lang="ru-RU"/>
          </a:p>
        </p:txBody>
      </p:sp>
    </p:spTree>
  </p:cSld>
  <p:clrMapOvr>
    <a:masterClrMapping/>
  </p:clrMapOvr>
  <p:transition spd="slow">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048E20F-F9BA-420B-90FE-0C38AAA6F96E}"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transition spd="slow">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8496ED8-0D6F-49E5-823F-E26B6A02A031}"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transition spd="slow">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E69CAE8-0EF5-433A-B299-DC6F40CD8248}" type="slidenum">
              <a:rPr lang="ru-RU" smtClean="0"/>
              <a:pPr/>
              <a:t>‹#›</a:t>
            </a:fld>
            <a:endParaRPr lang="ru-RU"/>
          </a:p>
        </p:txBody>
      </p:sp>
    </p:spTree>
  </p:cSld>
  <p:clrMapOvr>
    <a:masterClrMapping/>
  </p:clrMapOvr>
  <p:transition spd="slow">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AD164C1-8689-4923-83D4-69B958FFBD74}" type="slidenum">
              <a:rPr lang="ru-RU" smtClean="0"/>
              <a:pPr/>
              <a:t>‹#›</a:t>
            </a:fld>
            <a:endParaRPr lang="ru-RU"/>
          </a:p>
        </p:txBody>
      </p:sp>
    </p:spTree>
  </p:cSld>
  <p:clrMapOvr>
    <a:masterClrMapping/>
  </p:clrMapOvr>
  <p:transition spd="slow">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3777E1F0-536C-4F59-B8C7-C9F510D2634B}"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spd="slow">
    <p:newsflash/>
  </p:transition>
  <p:timing>
    <p:tnLst>
      <p:par>
        <p:cTn id="1" dur="indefinite" restart="never" nodeType="tmRoot"/>
      </p:par>
    </p:tnLst>
  </p:timing>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Users\&#1052;&#1072;&#1096;&#1072;\Desktop\&#1057;&#1087;&#1088;&#1072;&#1074;&#1086;&#1095;&#1085;&#1086;%20-%20&#1087;&#1086;&#1080;&#1089;&#1082;&#1086;&#1074;&#1099;&#1077;%20&#1080;&#1085;&#1092;&#1086;&#1088;&#1084;&#1072;&#1094;&#1080;&#1086;&#1085;&#1085;&#1099;&#1077;%20&#1089;&#1080;&#1089;&#1090;&#1077;&#1084;&#1099;\Sleep%20Away.mp3"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xml"/><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48.xml"/><Relationship Id="rId10" Type="http://schemas.openxmlformats.org/officeDocument/2006/relationships/slide" Target="slide18.xml"/><Relationship Id="rId4" Type="http://schemas.openxmlformats.org/officeDocument/2006/relationships/slide" Target="slide14.xml"/><Relationship Id="rId9" Type="http://schemas.openxmlformats.org/officeDocument/2006/relationships/slide" Target="slide65.xml"/></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75.xml"/><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48.xml"/><Relationship Id="rId4" Type="http://schemas.openxmlformats.org/officeDocument/2006/relationships/slide" Target="slide89.xml"/><Relationship Id="rId9" Type="http://schemas.openxmlformats.org/officeDocument/2006/relationships/slide" Target="slide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0.xml.rels><?xml version="1.0" encoding="UTF-8" standalone="yes"?>
<Relationships xmlns="http://schemas.openxmlformats.org/package/2006/relationships"><Relationship Id="rId3" Type="http://schemas.openxmlformats.org/officeDocument/2006/relationships/hyperlink" Target="http://ru.wikipedia.org/wiki/%D0%98%D0%BD%D1%84%D0%BE%D1%80%D0%BC%D0%B0%D1%86%D0%B8%D1%8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6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9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9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lum/>
          </a:blip>
          <a:srcRect/>
          <a:stretch>
            <a:fillRect l="-16000" r="-16000"/>
          </a:stretch>
        </a:blipFill>
        <a:effectLst/>
      </p:bgPr>
    </p:bg>
    <p:spTree>
      <p:nvGrpSpPr>
        <p:cNvPr id="1" name=""/>
        <p:cNvGrpSpPr/>
        <p:nvPr/>
      </p:nvGrpSpPr>
      <p:grpSpPr>
        <a:xfrm>
          <a:off x="0" y="0"/>
          <a:ext cx="0" cy="0"/>
          <a:chOff x="0" y="0"/>
          <a:chExt cx="0" cy="0"/>
        </a:xfrm>
      </p:grpSpPr>
      <p:sp>
        <p:nvSpPr>
          <p:cNvPr id="7" name="Подзаголовок 6"/>
          <p:cNvSpPr>
            <a:spLocks noGrp="1"/>
          </p:cNvSpPr>
          <p:nvPr>
            <p:ph type="subTitle" idx="1"/>
          </p:nvPr>
        </p:nvSpPr>
        <p:spPr>
          <a:xfrm>
            <a:off x="1142976" y="692696"/>
            <a:ext cx="7056784" cy="5544616"/>
          </a:xfrm>
        </p:spPr>
        <p:txBody>
          <a:bodyPr>
            <a:normAutofit fontScale="92500" lnSpcReduction="10000"/>
          </a:bodyPr>
          <a:lstStyle/>
          <a:p>
            <a:pPr algn="ctr"/>
            <a:r>
              <a:rPr lang="ru-RU" sz="2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 </a:t>
            </a:r>
          </a:p>
          <a:p>
            <a:pPr algn="ctr">
              <a:lnSpc>
                <a:spcPts val="500"/>
              </a:lnSpc>
            </a:pPr>
            <a:endParaRPr lang="ru-RU" sz="2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endParaRPr>
          </a:p>
          <a:p>
            <a:pPr algn="ctr"/>
            <a:r>
              <a:rPr lang="ru-RU" sz="4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РОССИЙСКИЕ ИНФОРМАЦИОННО – ПРАВОВЫЕ ПОИСКОВЫЕ СИСТЕМЫ</a:t>
            </a:r>
          </a:p>
          <a:p>
            <a:pPr algn="ctr"/>
            <a:r>
              <a:rPr lang="ru-RU" sz="4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(для студентов </a:t>
            </a:r>
            <a:r>
              <a:rPr lang="ru-RU" sz="4000" dirty="0" err="1"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ИнЭО</a:t>
            </a:r>
            <a:r>
              <a:rPr lang="ru-RU" sz="4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a:t>
            </a:r>
          </a:p>
          <a:p>
            <a:pPr algn="ctr"/>
            <a:endParaRPr lang="ru-RU" sz="2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endParaRPr>
          </a:p>
          <a:p>
            <a:pPr algn="ctr"/>
            <a:endParaRPr lang="ru-RU" sz="2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endParaRPr>
          </a:p>
          <a:p>
            <a:pPr algn="ctr"/>
            <a:endParaRPr lang="ru-RU" sz="20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endParaRPr>
          </a:p>
          <a:p>
            <a:pPr algn="ctr"/>
            <a:r>
              <a:rPr lang="ru-RU" sz="28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Лектор: </a:t>
            </a:r>
            <a:r>
              <a:rPr lang="ru-RU" sz="2800" dirty="0" err="1"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Квеско</a:t>
            </a:r>
            <a:r>
              <a:rPr lang="ru-RU" sz="28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 Раиса </a:t>
            </a:r>
            <a:r>
              <a:rPr lang="ru-RU" sz="2800" dirty="0" err="1"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Брониславовна</a:t>
            </a:r>
            <a:endParaRPr lang="ru-RU" sz="28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endParaRPr>
          </a:p>
          <a:p>
            <a:pPr algn="ctr"/>
            <a:r>
              <a:rPr lang="ru-RU" sz="28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Доцент кафедры философии</a:t>
            </a:r>
          </a:p>
          <a:p>
            <a:pPr algn="ctr"/>
            <a:r>
              <a:rPr lang="ru-RU" sz="28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Национального исследовательского Томского политехнического университета</a:t>
            </a:r>
          </a:p>
          <a:p>
            <a:pPr algn="ctr"/>
            <a:r>
              <a:rPr lang="ru-RU" sz="28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4">
                      <a:satMod val="175000"/>
                      <a:alpha val="40000"/>
                    </a:schemeClr>
                  </a:glow>
                  <a:reflection blurRad="12700" stA="28000" endPos="45000" dist="1000" dir="5400000" sy="-100000" algn="bl" rotWithShape="0"/>
                </a:effectLst>
                <a:latin typeface="Times New Roman" pitchFamily="18" charset="0"/>
                <a:cs typeface="Times New Roman" pitchFamily="18" charset="0"/>
              </a:rPr>
              <a:t> </a:t>
            </a:r>
          </a:p>
          <a:p>
            <a:pPr algn="ctr"/>
            <a:endParaRPr lang="ru-RU"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Подзаголовок 6"/>
          <p:cNvSpPr txBox="1">
            <a:spLocks/>
          </p:cNvSpPr>
          <p:nvPr/>
        </p:nvSpPr>
        <p:spPr bwMode="auto">
          <a:xfrm>
            <a:off x="2714612" y="4929198"/>
            <a:ext cx="6140450" cy="16561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ru-RU" sz="1600" dirty="0" smtClean="0">
                <a:ln w="18415" cmpd="sng">
                  <a:solidFill>
                    <a:srgbClr val="FFFFFF"/>
                  </a:solidFill>
                  <a:prstDash val="solid"/>
                </a:ln>
                <a:solidFill>
                  <a:srgbClr val="FFFFFF"/>
                </a:solidFill>
                <a:effectLst>
                  <a:glow rad="139700">
                    <a:schemeClr val="accent4">
                      <a:satMod val="175000"/>
                      <a:alpha val="40000"/>
                    </a:schemeClr>
                  </a:glow>
                </a:effectLst>
                <a:latin typeface="Times New Roman" pitchFamily="18" charset="0"/>
                <a:cs typeface="Times New Roman" pitchFamily="18" charset="0"/>
              </a:rPr>
              <a:t>                    </a:t>
            </a:r>
            <a:endParaRPr kumimoji="0" lang="ru-RU" i="0" u="none" strike="noStrike" kern="0" normalizeH="0" baseline="0" noProof="0" dirty="0" smtClean="0">
              <a:ln w="18415" cmpd="sng">
                <a:solidFill>
                  <a:srgbClr val="FFFFFF"/>
                </a:solidFill>
                <a:prstDash val="solid"/>
              </a:ln>
              <a:solidFill>
                <a:srgbClr val="FFFFFF"/>
              </a:solidFill>
              <a:effectLst>
                <a:glow rad="139700">
                  <a:schemeClr val="accent4">
                    <a:satMod val="175000"/>
                    <a:alpha val="40000"/>
                  </a:schemeClr>
                </a:glow>
              </a:effectLst>
              <a:uLnTx/>
              <a:uFillTx/>
              <a:latin typeface="Times New Roman" pitchFamily="18" charset="0"/>
              <a:cs typeface="Times New Roman" pitchFamily="18" charset="0"/>
            </a:endParaRPr>
          </a:p>
          <a:p>
            <a:pPr marL="0" marR="0" lvl="0" indent="0" algn="ctr" defTabSz="914400" rtl="0" eaLnBrk="1" fontAlgn="base" latinLnBrk="0" hangingPunct="1">
              <a:lnSpc>
                <a:spcPts val="2600"/>
              </a:lnSpc>
              <a:spcBef>
                <a:spcPct val="0"/>
              </a:spcBef>
              <a:spcAft>
                <a:spcPts val="600"/>
              </a:spcAft>
              <a:buClrTx/>
              <a:buSzTx/>
              <a:buFontTx/>
              <a:buNone/>
              <a:tabLst/>
              <a:defRPr/>
            </a:pPr>
            <a:endParaRPr kumimoji="0" lang="ru-RU" i="0" u="none" strike="noStrike" kern="0" normalizeH="0" baseline="0" noProof="0" dirty="0" smtClean="0">
              <a:ln w="18415" cmpd="sng">
                <a:solidFill>
                  <a:srgbClr val="FFFFFF"/>
                </a:solidFill>
                <a:prstDash val="solid"/>
              </a:ln>
              <a:solidFill>
                <a:srgbClr val="FFFFFF"/>
              </a:solidFill>
              <a:effectLst>
                <a:glow rad="139700">
                  <a:schemeClr val="accent4">
                    <a:satMod val="175000"/>
                    <a:alpha val="40000"/>
                  </a:schemeClr>
                </a:glow>
              </a:effectLst>
              <a:uLnTx/>
              <a:uFillTx/>
              <a:latin typeface="+mn-lt"/>
              <a:ea typeface="+mn-ea"/>
              <a:cs typeface="+mn-cs"/>
            </a:endParaRPr>
          </a:p>
        </p:txBody>
      </p:sp>
      <p:sp>
        <p:nvSpPr>
          <p:cNvPr id="50183" name="Rectangle 7"/>
          <p:cNvSpPr>
            <a:spLocks noChangeArrowheads="1"/>
          </p:cNvSpPr>
          <p:nvPr/>
        </p:nvSpPr>
        <p:spPr bwMode="auto">
          <a:xfrm>
            <a:off x="3500430" y="6488668"/>
            <a:ext cx="186590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i="0" u="none" strike="noStrike" normalizeH="0" baseline="0" smtClean="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a:t>
            </a:r>
            <a:endParaRPr kumimoji="0" lang="ru-RU" i="0" u="none" strike="noStrike" normalizeH="0" baseline="0" dirty="0" smtClean="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9" name="Rectangle 2"/>
          <p:cNvSpPr txBox="1">
            <a:spLocks noChangeArrowheads="1"/>
          </p:cNvSpPr>
          <p:nvPr/>
        </p:nvSpPr>
        <p:spPr>
          <a:xfrm>
            <a:off x="1214414" y="357166"/>
            <a:ext cx="6912768" cy="1915692"/>
          </a:xfrm>
          <a:prstGeom prst="rect">
            <a:avLst/>
          </a:prstGeom>
        </p:spPr>
        <p:txBody>
          <a:bodyPr lIns="45720" rIns="228600" anchor="b">
            <a:noAutofit/>
          </a:bodyPr>
          <a:lstStyle/>
          <a:p>
            <a:pPr marL="0" marR="0" lvl="0" indent="0" algn="ctr" defTabSz="914400" rtl="0" eaLnBrk="1" fontAlgn="auto" latinLnBrk="0" hangingPunct="1">
              <a:lnSpc>
                <a:spcPts val="1500"/>
              </a:lnSpc>
              <a:spcBef>
                <a:spcPct val="0"/>
              </a:spcBef>
              <a:spcAft>
                <a:spcPts val="0"/>
              </a:spcAft>
              <a:buClrTx/>
              <a:buSzTx/>
              <a:buFontTx/>
              <a:buNone/>
              <a:tabLst/>
              <a:defRPr/>
            </a:pPr>
            <a:endParaRPr kumimoji="0" lang="ru-RU" i="0" u="none" strike="noStrike" kern="1200" normalizeH="0" baseline="0" noProof="0" dirty="0">
              <a:ln w="18415" cmpd="sng">
                <a:solidFill>
                  <a:srgbClr val="FFFFFF"/>
                </a:solidFill>
                <a:prstDash val="solid"/>
              </a:ln>
              <a:solidFill>
                <a:srgbClr val="FFFFFF"/>
              </a:solidFill>
              <a:effectLst>
                <a:glow rad="139700">
                  <a:schemeClr val="accent4">
                    <a:satMod val="175000"/>
                    <a:alpha val="40000"/>
                  </a:schemeClr>
                </a:glow>
              </a:effectLst>
              <a:uLnTx/>
              <a:uFillTx/>
              <a:latin typeface="Times New Roman" pitchFamily="18" charset="0"/>
              <a:ea typeface="+mj-ea"/>
              <a:cs typeface="Times New Roman" pitchFamily="18" charset="0"/>
            </a:endParaRPr>
          </a:p>
        </p:txBody>
      </p:sp>
      <p:pic>
        <p:nvPicPr>
          <p:cNvPr id="6" name="Sleep Away.mp3">
            <a:hlinkClick r:id="" action="ppaction://media"/>
          </p:cNvPr>
          <p:cNvPicPr>
            <a:picLocks noRot="1" noChangeAspect="1"/>
          </p:cNvPicPr>
          <p:nvPr>
            <a:audioFile r:link="rId1"/>
          </p:nvPr>
        </p:nvPicPr>
        <p:blipFill>
          <a:blip r:embed="rId5" cstate="print"/>
          <a:stretch>
            <a:fillRect/>
          </a:stretch>
        </p:blipFill>
        <p:spPr>
          <a:xfrm>
            <a:off x="8839200" y="0"/>
            <a:ext cx="304800" cy="304800"/>
          </a:xfrm>
          <a:prstGeom prst="rect">
            <a:avLst/>
          </a:prstGeom>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Горизонтальный свиток 15">
            <a:hlinkClick r:id="rId3" action="ppaction://hlinksldjump"/>
          </p:cNvPr>
          <p:cNvSpPr/>
          <p:nvPr/>
        </p:nvSpPr>
        <p:spPr bwMode="auto">
          <a:xfrm>
            <a:off x="357158" y="2143116"/>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0" name="Горизонтальный свиток 19">
            <a:hlinkClick r:id="rId4" action="ppaction://hlinksldjump"/>
          </p:cNvPr>
          <p:cNvSpPr/>
          <p:nvPr/>
        </p:nvSpPr>
        <p:spPr bwMode="auto">
          <a:xfrm>
            <a:off x="3214678" y="2143116"/>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1" name="Горизонтальный свиток 20">
            <a:hlinkClick r:id="rId5" action="ppaction://hlinksldjump"/>
          </p:cNvPr>
          <p:cNvSpPr/>
          <p:nvPr/>
        </p:nvSpPr>
        <p:spPr bwMode="auto">
          <a:xfrm>
            <a:off x="3214678" y="4214818"/>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22" name="Горизонтальный свиток 21">
            <a:hlinkClick r:id="rId6" action="ppaction://hlinksldjump"/>
          </p:cNvPr>
          <p:cNvSpPr/>
          <p:nvPr/>
        </p:nvSpPr>
        <p:spPr bwMode="auto">
          <a:xfrm>
            <a:off x="357158" y="4286256"/>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23" name="Rectangle 7">
            <a:hlinkClick r:id="rId3" action="ppaction://hlinksldjump"/>
          </p:cNvPr>
          <p:cNvSpPr>
            <a:spLocks noChangeArrowheads="1"/>
          </p:cNvSpPr>
          <p:nvPr/>
        </p:nvSpPr>
        <p:spPr bwMode="auto">
          <a:xfrm>
            <a:off x="428596" y="2928934"/>
            <a:ext cx="2592288" cy="4154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Введение</a:t>
            </a:r>
            <a:endPar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18" name="Горизонтальный свиток 17"/>
          <p:cNvSpPr/>
          <p:nvPr/>
        </p:nvSpPr>
        <p:spPr>
          <a:xfrm>
            <a:off x="0" y="-285776"/>
            <a:ext cx="9144000" cy="2428868"/>
          </a:xfrm>
          <a:prstGeom prst="horizontalScroll">
            <a:avLst/>
          </a:prstGeom>
          <a:blipFill>
            <a:blip r:embed="rId7"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202" name="Rectangle 2"/>
          <p:cNvSpPr>
            <a:spLocks noGrp="1" noChangeArrowheads="1"/>
          </p:cNvSpPr>
          <p:nvPr>
            <p:ph type="title"/>
          </p:nvPr>
        </p:nvSpPr>
        <p:spPr>
          <a:xfrm>
            <a:off x="500034" y="500042"/>
            <a:ext cx="8305800" cy="838200"/>
          </a:xfrm>
        </p:spPr>
        <p:txBody>
          <a:bodyPr>
            <a:normAutofit/>
          </a:bodyPr>
          <a:lstStyle/>
          <a:p>
            <a:pPr algn="ctr"/>
            <a:r>
              <a:rPr lang="ru-RU" sz="4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rPr>
              <a:t>Оглавление</a:t>
            </a:r>
            <a:endParaRPr lang="ru-RU" sz="4800" dirty="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endParaRPr>
          </a:p>
        </p:txBody>
      </p:sp>
      <p:sp>
        <p:nvSpPr>
          <p:cNvPr id="14" name="Управляющая кнопка: домой 13">
            <a:hlinkClick r:id="rId8"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5" name="Rectangle 7">
            <a:hlinkClick r:id="rId6" action="ppaction://hlinksldjump"/>
          </p:cNvPr>
          <p:cNvSpPr>
            <a:spLocks noChangeArrowheads="1"/>
          </p:cNvSpPr>
          <p:nvPr/>
        </p:nvSpPr>
        <p:spPr bwMode="auto">
          <a:xfrm>
            <a:off x="357158" y="4786322"/>
            <a:ext cx="2786082" cy="9694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2.1. Информационно – правовая система  «Гарант»</a:t>
            </a:r>
            <a:endPar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17" name="Горизонтальный свиток 16">
            <a:hlinkClick r:id="rId9" action="ppaction://hlinksldjump"/>
          </p:cNvPr>
          <p:cNvSpPr/>
          <p:nvPr/>
        </p:nvSpPr>
        <p:spPr bwMode="auto">
          <a:xfrm>
            <a:off x="6072198" y="4143380"/>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19" name="Rectangle 7">
            <a:hlinkClick r:id="rId5" action="ppaction://hlinksldjump"/>
          </p:cNvPr>
          <p:cNvSpPr>
            <a:spLocks noChangeArrowheads="1"/>
          </p:cNvSpPr>
          <p:nvPr/>
        </p:nvSpPr>
        <p:spPr bwMode="auto">
          <a:xfrm>
            <a:off x="3286116" y="4714884"/>
            <a:ext cx="2786082" cy="9694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2.2. Информационно – правовая система  «КонсультантПлюс»</a:t>
            </a:r>
          </a:p>
        </p:txBody>
      </p:sp>
      <p:sp>
        <p:nvSpPr>
          <p:cNvPr id="27" name="Горизонтальный свиток 26">
            <a:hlinkClick r:id="rId10" action="ppaction://hlinksldjump"/>
          </p:cNvPr>
          <p:cNvSpPr/>
          <p:nvPr/>
        </p:nvSpPr>
        <p:spPr bwMode="auto">
          <a:xfrm>
            <a:off x="6072198" y="2143116"/>
            <a:ext cx="2714644" cy="198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8" name="Rectangle 7">
            <a:hlinkClick r:id="rId4" action="ppaction://hlinksldjump"/>
          </p:cNvPr>
          <p:cNvSpPr>
            <a:spLocks noChangeArrowheads="1"/>
          </p:cNvSpPr>
          <p:nvPr/>
        </p:nvSpPr>
        <p:spPr bwMode="auto">
          <a:xfrm>
            <a:off x="3214678" y="2714620"/>
            <a:ext cx="278608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20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1. </a:t>
            </a:r>
            <a:r>
              <a:rPr lang="ru-RU" sz="2000" dirty="0" err="1"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Справочно</a:t>
            </a:r>
            <a:r>
              <a:rPr lang="ru-RU" sz="20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  - правовые системы</a:t>
            </a:r>
            <a:endParaRPr kumimoji="0" lang="ru-RU" sz="20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25" name="Rectangle 7">
            <a:hlinkClick r:id="rId10" action="ppaction://hlinksldjump"/>
          </p:cNvPr>
          <p:cNvSpPr>
            <a:spLocks noChangeArrowheads="1"/>
          </p:cNvSpPr>
          <p:nvPr/>
        </p:nvSpPr>
        <p:spPr bwMode="auto">
          <a:xfrm>
            <a:off x="6072198" y="2500306"/>
            <a:ext cx="278608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20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 Российские информационно – правовые поисковые системы</a:t>
            </a:r>
            <a:endParaRPr kumimoji="0" lang="ru-RU" sz="20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29" name="Rectangle 7">
            <a:hlinkClick r:id="rId9" action="ppaction://hlinksldjump"/>
          </p:cNvPr>
          <p:cNvSpPr>
            <a:spLocks noChangeArrowheads="1"/>
          </p:cNvSpPr>
          <p:nvPr/>
        </p:nvSpPr>
        <p:spPr bwMode="auto">
          <a:xfrm>
            <a:off x="6143636" y="4643446"/>
            <a:ext cx="2786082" cy="9694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2.3. Информационно – правовая поисковая система  «Кодекс»</a:t>
            </a:r>
          </a:p>
        </p:txBody>
      </p:sp>
      <p:sp>
        <p:nvSpPr>
          <p:cNvPr id="24" name="Дата 23"/>
          <p:cNvSpPr>
            <a:spLocks noGrp="1"/>
          </p:cNvSpPr>
          <p:nvPr>
            <p:ph type="dt" sz="half" idx="10"/>
          </p:nvPr>
        </p:nvSpPr>
        <p:spPr/>
        <p:txBody>
          <a:bodyPr/>
          <a:lstStyle/>
          <a:p>
            <a:endParaRPr lang="ru-RU"/>
          </a:p>
        </p:txBody>
      </p:sp>
      <p:sp>
        <p:nvSpPr>
          <p:cNvPr id="26" name="Номер слайда 25"/>
          <p:cNvSpPr>
            <a:spLocks noGrp="1"/>
          </p:cNvSpPr>
          <p:nvPr>
            <p:ph type="sldNum" sz="quarter" idx="12"/>
          </p:nvPr>
        </p:nvSpPr>
        <p:spPr/>
        <p:txBody>
          <a:bodyPr/>
          <a:lstStyle/>
          <a:p>
            <a:fld id="{A92914BF-FAA7-4F84-9B2C-E70C83FBA1AB}" type="slidenum">
              <a:rPr lang="ru-RU" smtClean="0"/>
              <a:pPr/>
              <a:t>2</a:t>
            </a:fld>
            <a:endParaRPr lang="ru-RU"/>
          </a:p>
        </p:txBody>
      </p:sp>
      <p:sp>
        <p:nvSpPr>
          <p:cNvPr id="30" name="Нижний колонтитул 29"/>
          <p:cNvSpPr>
            <a:spLocks noGrp="1"/>
          </p:cNvSpPr>
          <p:nvPr>
            <p:ph type="ftr" sz="quarter" idx="11"/>
          </p:nvPr>
        </p:nvSpPr>
        <p:spPr/>
        <p:txBody>
          <a:bodyPr/>
          <a:lstStyle/>
          <a:p>
            <a:endParaRPr lang="ru-RU" dirty="0"/>
          </a:p>
        </p:txBody>
      </p:sp>
    </p:spTree>
  </p:cSld>
  <p:clrMapOvr>
    <a:masterClrMapping/>
  </p:clrMapOvr>
  <p:transition spd="slow">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Горизонтальный свиток 15">
            <a:hlinkClick r:id="rId3" action="ppaction://hlinksldjump"/>
          </p:cNvPr>
          <p:cNvSpPr/>
          <p:nvPr/>
        </p:nvSpPr>
        <p:spPr bwMode="auto">
          <a:xfrm>
            <a:off x="357158" y="1857364"/>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0" name="Горизонтальный свиток 19">
            <a:hlinkClick r:id="rId4" action="ppaction://hlinksldjump"/>
          </p:cNvPr>
          <p:cNvSpPr/>
          <p:nvPr/>
        </p:nvSpPr>
        <p:spPr bwMode="auto">
          <a:xfrm>
            <a:off x="3214678" y="1785926"/>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1" name="Горизонтальный свиток 20">
            <a:hlinkClick r:id="rId5" action="ppaction://hlinksldjump"/>
          </p:cNvPr>
          <p:cNvSpPr/>
          <p:nvPr/>
        </p:nvSpPr>
        <p:spPr bwMode="auto">
          <a:xfrm>
            <a:off x="3214678" y="3500438"/>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22" name="Горизонтальный свиток 21">
            <a:hlinkClick r:id="rId6" action="ppaction://hlinksldjump"/>
          </p:cNvPr>
          <p:cNvSpPr/>
          <p:nvPr/>
        </p:nvSpPr>
        <p:spPr bwMode="auto">
          <a:xfrm>
            <a:off x="357158" y="3571876"/>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8" name="Горизонтальный свиток 17"/>
          <p:cNvSpPr/>
          <p:nvPr/>
        </p:nvSpPr>
        <p:spPr>
          <a:xfrm>
            <a:off x="0" y="-285776"/>
            <a:ext cx="9144000" cy="2428868"/>
          </a:xfrm>
          <a:prstGeom prst="horizontalScroll">
            <a:avLst/>
          </a:prstGeom>
          <a:blipFill>
            <a:blip r:embed="rId7"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Управляющая кнопка: домой 13">
            <a:hlinkClick r:id="rId8"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7" name="Горизонтальный свиток 16">
            <a:hlinkClick r:id="" action="ppaction://noaction"/>
          </p:cNvPr>
          <p:cNvSpPr/>
          <p:nvPr/>
        </p:nvSpPr>
        <p:spPr bwMode="auto">
          <a:xfrm>
            <a:off x="6072198" y="3500438"/>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7" name="Горизонтальный свиток 26">
            <a:hlinkClick r:id="rId9" action="ppaction://hlinksldjump"/>
          </p:cNvPr>
          <p:cNvSpPr/>
          <p:nvPr/>
        </p:nvSpPr>
        <p:spPr bwMode="auto">
          <a:xfrm>
            <a:off x="6072198" y="1785926"/>
            <a:ext cx="2714644" cy="180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p:txBody>
      </p:sp>
      <p:sp>
        <p:nvSpPr>
          <p:cNvPr id="24" name="Rectangle 7">
            <a:hlinkClick r:id="rId3" action="ppaction://hlinksldjump"/>
          </p:cNvPr>
          <p:cNvSpPr>
            <a:spLocks noChangeArrowheads="1"/>
          </p:cNvSpPr>
          <p:nvPr/>
        </p:nvSpPr>
        <p:spPr bwMode="auto">
          <a:xfrm>
            <a:off x="357158" y="2500306"/>
            <a:ext cx="2786082"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2.4. Правовая система «Референт»</a:t>
            </a:r>
            <a:endPar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26" name="Rectangle 7">
            <a:hlinkClick r:id="rId4" action="ppaction://hlinksldjump"/>
          </p:cNvPr>
          <p:cNvSpPr>
            <a:spLocks noChangeArrowheads="1"/>
          </p:cNvSpPr>
          <p:nvPr/>
        </p:nvSpPr>
        <p:spPr bwMode="auto">
          <a:xfrm>
            <a:off x="3357554" y="2285992"/>
            <a:ext cx="2592288" cy="9694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2.5. Юридическое</a:t>
            </a:r>
            <a:r>
              <a:rPr kumimoji="0" lang="ru-RU" sz="1900" i="0" u="none" strike="noStrike" normalizeH="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 информационное агентство «</a:t>
            </a:r>
            <a:r>
              <a:rPr kumimoji="0" lang="en-US" sz="1900" i="0" u="none" strike="noStrike" normalizeH="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Intralex</a:t>
            </a:r>
            <a:r>
              <a:rPr kumimoji="0" lang="ru-RU" sz="1900" i="0" u="none" strike="noStrike" normalizeH="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a:t>
            </a:r>
            <a:endPar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30" name="Rectangle 7">
            <a:hlinkClick r:id="" action="ppaction://noaction"/>
          </p:cNvPr>
          <p:cNvSpPr>
            <a:spLocks noChangeArrowheads="1"/>
          </p:cNvSpPr>
          <p:nvPr/>
        </p:nvSpPr>
        <p:spPr bwMode="auto">
          <a:xfrm>
            <a:off x="6215074" y="2143116"/>
            <a:ext cx="2592288" cy="15850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1" hangingPunct="1"/>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2.6. Научно – технический центр правовой информации</a:t>
            </a:r>
            <a:r>
              <a:rPr lang="en-US"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 </a:t>
            </a:r>
            <a:r>
              <a:rPr lang="ru-RU" sz="190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«Система»</a:t>
            </a:r>
          </a:p>
          <a:p>
            <a:pPr lvl="0" algn="ctr" eaLnBrk="1" hangingPunct="1"/>
            <a:endPar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31" name="Rectangle 7">
            <a:hlinkClick r:id="" action="ppaction://noaction"/>
          </p:cNvPr>
          <p:cNvSpPr>
            <a:spLocks noChangeArrowheads="1"/>
          </p:cNvSpPr>
          <p:nvPr/>
        </p:nvSpPr>
        <p:spPr bwMode="auto">
          <a:xfrm>
            <a:off x="428596" y="3786190"/>
            <a:ext cx="259228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2.7.Общеюридические ресурсы, правовые каталоги и тематические правовые сайты</a:t>
            </a:r>
            <a:endParaRPr kumimoji="0" lang="ru-RU"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32" name="Rectangle 7">
            <a:hlinkClick r:id="" action="ppaction://noaction"/>
          </p:cNvPr>
          <p:cNvSpPr>
            <a:spLocks noChangeArrowheads="1"/>
          </p:cNvSpPr>
          <p:nvPr/>
        </p:nvSpPr>
        <p:spPr bwMode="auto">
          <a:xfrm>
            <a:off x="3357554" y="3857628"/>
            <a:ext cx="2592288"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2.8. Информационно – правовая система «Законодательство</a:t>
            </a:r>
            <a:r>
              <a:rPr kumimoji="0" lang="ru-RU" sz="1900" i="0" u="none" strike="noStrike" normalizeH="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 России»</a:t>
            </a:r>
            <a:endParaRPr kumimoji="0" lang="ru-RU" sz="19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34" name="Rectangle 7">
            <a:hlinkClick r:id="" action="ppaction://noaction"/>
          </p:cNvPr>
          <p:cNvSpPr>
            <a:spLocks noChangeArrowheads="1"/>
          </p:cNvSpPr>
          <p:nvPr/>
        </p:nvSpPr>
        <p:spPr bwMode="auto">
          <a:xfrm>
            <a:off x="6143636" y="4143380"/>
            <a:ext cx="2592288" cy="4154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Заключение</a:t>
            </a:r>
            <a:endPar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35" name="Горизонтальный свиток 34">
            <a:hlinkClick r:id="" action="ppaction://noaction"/>
          </p:cNvPr>
          <p:cNvSpPr/>
          <p:nvPr/>
        </p:nvSpPr>
        <p:spPr bwMode="auto">
          <a:xfrm>
            <a:off x="3214678" y="5286388"/>
            <a:ext cx="2714644" cy="1440000"/>
          </a:xfrm>
          <a:prstGeom prst="horizontalScroll">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charset="0"/>
            </a:endParaRPr>
          </a:p>
        </p:txBody>
      </p:sp>
      <p:sp>
        <p:nvSpPr>
          <p:cNvPr id="36" name="Rectangle 7">
            <a:hlinkClick r:id="" action="ppaction://noaction"/>
          </p:cNvPr>
          <p:cNvSpPr>
            <a:spLocks noChangeArrowheads="1"/>
          </p:cNvSpPr>
          <p:nvPr/>
        </p:nvSpPr>
        <p:spPr bwMode="auto">
          <a:xfrm>
            <a:off x="3357554" y="5857892"/>
            <a:ext cx="2592288" cy="4154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100" i="0" u="none" strike="noStrike" normalizeH="0" baseline="0" dirty="0" err="1"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Times New Roman" pitchFamily="18" charset="0"/>
                <a:ea typeface="Calibri" pitchFamily="34" charset="0"/>
                <a:cs typeface="Times New Roman" pitchFamily="18" charset="0"/>
              </a:rPr>
              <a:t>Бибилиография</a:t>
            </a:r>
            <a:endParaRPr kumimoji="0" lang="ru-RU" sz="2100" i="0" u="none" strike="noStrike" normalizeH="0" baseline="0" dirty="0" smtClean="0">
              <a:ln w="18415" cmpd="sng">
                <a:solidFill>
                  <a:srgbClr val="FFFFFF"/>
                </a:solidFill>
                <a:prstDash val="solid"/>
              </a:ln>
              <a:solidFill>
                <a:srgbClr val="FFFFFF"/>
              </a:solidFill>
              <a:effectLst>
                <a:glow rad="101600">
                  <a:schemeClr val="accent4">
                    <a:satMod val="175000"/>
                    <a:alpha val="40000"/>
                  </a:schemeClr>
                </a:glow>
                <a:outerShdw blurRad="63500" dir="3600000" algn="tl" rotWithShape="0">
                  <a:srgbClr val="000000">
                    <a:alpha val="70000"/>
                  </a:srgbClr>
                </a:outerShdw>
              </a:effectLst>
              <a:latin typeface="Arial" pitchFamily="34" charset="0"/>
            </a:endParaRPr>
          </a:p>
        </p:txBody>
      </p:sp>
      <p:sp>
        <p:nvSpPr>
          <p:cNvPr id="19" name="Дата 18"/>
          <p:cNvSpPr>
            <a:spLocks noGrp="1"/>
          </p:cNvSpPr>
          <p:nvPr>
            <p:ph type="dt" sz="half" idx="10"/>
          </p:nvPr>
        </p:nvSpPr>
        <p:spPr/>
        <p:txBody>
          <a:bodyPr/>
          <a:lstStyle/>
          <a:p>
            <a:endParaRPr lang="ru-RU"/>
          </a:p>
        </p:txBody>
      </p:sp>
      <p:sp>
        <p:nvSpPr>
          <p:cNvPr id="23" name="Номер слайда 22"/>
          <p:cNvSpPr>
            <a:spLocks noGrp="1"/>
          </p:cNvSpPr>
          <p:nvPr>
            <p:ph type="sldNum" sz="quarter" idx="12"/>
          </p:nvPr>
        </p:nvSpPr>
        <p:spPr/>
        <p:txBody>
          <a:bodyPr/>
          <a:lstStyle/>
          <a:p>
            <a:fld id="{A92914BF-FAA7-4F84-9B2C-E70C83FBA1AB}" type="slidenum">
              <a:rPr lang="ru-RU" smtClean="0"/>
              <a:pPr/>
              <a:t>3</a:t>
            </a:fld>
            <a:endParaRPr lang="ru-RU"/>
          </a:p>
        </p:txBody>
      </p:sp>
      <p:sp>
        <p:nvSpPr>
          <p:cNvPr id="25" name="Нижний колонтитул 24"/>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571472" y="2000240"/>
            <a:ext cx="8091486" cy="4857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Правовая информация – </a:t>
            </a:r>
          </a:p>
          <a:p>
            <a:pPr algn="just"/>
            <a:r>
              <a:rPr lang="ru-RU" sz="3200" dirty="0" smtClean="0">
                <a:latin typeface="Times New Roman" pitchFamily="18" charset="0"/>
                <a:cs typeface="Times New Roman" pitchFamily="18" charset="0"/>
              </a:rPr>
              <a:t>любые зафиксированные общепринятыми средствами и целостные в смысловом выражении записи:</a:t>
            </a:r>
          </a:p>
          <a:p>
            <a:pPr algn="just">
              <a:buFont typeface="Arial" pitchFamily="34" charset="0"/>
              <a:buChar char="•"/>
            </a:pPr>
            <a:r>
              <a:rPr lang="ru-RU" sz="3200" dirty="0" smtClean="0">
                <a:latin typeface="Times New Roman" pitchFamily="18" charset="0"/>
                <a:cs typeface="Times New Roman" pitchFamily="18" charset="0"/>
              </a:rPr>
              <a:t>нормативные правовые акты и иные официальные документы,</a:t>
            </a:r>
          </a:p>
          <a:p>
            <a:pPr algn="just">
              <a:buFont typeface="Arial" pitchFamily="34" charset="0"/>
              <a:buChar char="•"/>
            </a:pPr>
            <a:r>
              <a:rPr lang="ru-RU" sz="3200" dirty="0" smtClean="0">
                <a:latin typeface="Times New Roman" pitchFamily="18" charset="0"/>
                <a:cs typeface="Times New Roman" pitchFamily="18" charset="0"/>
              </a:rPr>
              <a:t>авторские произведения, </a:t>
            </a:r>
          </a:p>
          <a:p>
            <a:pPr algn="just">
              <a:buFont typeface="Arial" pitchFamily="34" charset="0"/>
              <a:buChar char="•"/>
            </a:pPr>
            <a:r>
              <a:rPr lang="ru-RU" sz="3200" dirty="0" smtClean="0">
                <a:latin typeface="Times New Roman" pitchFamily="18" charset="0"/>
                <a:cs typeface="Times New Roman" pitchFamily="18" charset="0"/>
              </a:rPr>
              <a:t>сообщения средств массовой информации и т.п.).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Введение</a:t>
            </a: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10" name="Управляющая кнопка: домой 9">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1" name="Дата 10"/>
          <p:cNvSpPr>
            <a:spLocks noGrp="1"/>
          </p:cNvSpPr>
          <p:nvPr>
            <p:ph type="dt" sz="half" idx="10"/>
          </p:nvPr>
        </p:nvSpPr>
        <p:spPr/>
        <p:txBody>
          <a:bodyPr/>
          <a:lstStyle/>
          <a:p>
            <a:endParaRPr lang="ru-RU"/>
          </a:p>
        </p:txBody>
      </p:sp>
      <p:sp>
        <p:nvSpPr>
          <p:cNvPr id="12" name="Номер слайда 11"/>
          <p:cNvSpPr>
            <a:spLocks noGrp="1"/>
          </p:cNvSpPr>
          <p:nvPr>
            <p:ph type="sldNum" sz="quarter" idx="12"/>
          </p:nvPr>
        </p:nvSpPr>
        <p:spPr/>
        <p:txBody>
          <a:bodyPr/>
          <a:lstStyle/>
          <a:p>
            <a:fld id="{A92914BF-FAA7-4F84-9B2C-E70C83FBA1AB}" type="slidenum">
              <a:rPr lang="ru-RU" smtClean="0"/>
              <a:pPr/>
              <a:t>4</a:t>
            </a:fld>
            <a:endParaRPr lang="ru-RU"/>
          </a:p>
        </p:txBody>
      </p:sp>
      <p:sp>
        <p:nvSpPr>
          <p:cNvPr id="13" name="Нижний колонтитул 12"/>
          <p:cNvSpPr>
            <a:spLocks noGrp="1"/>
          </p:cNvSpPr>
          <p:nvPr>
            <p:ph type="ftr" sz="quarter" idx="11"/>
          </p:nvPr>
        </p:nvSpPr>
        <p:spPr/>
        <p:txBody>
          <a:bodyPr/>
          <a:lstStyle/>
          <a:p>
            <a:endParaRPr lang="ru-RU" dirty="0"/>
          </a:p>
        </p:txBody>
      </p:sp>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571472" y="2000240"/>
            <a:ext cx="8091486" cy="450061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	Принятие обоснованных решений </a:t>
            </a:r>
          </a:p>
          <a:p>
            <a:pPr algn="just"/>
            <a:r>
              <a:rPr lang="ru-RU" sz="3200" dirty="0" smtClean="0">
                <a:latin typeface="Times New Roman" pitchFamily="18" charset="0"/>
                <a:cs typeface="Times New Roman" pitchFamily="18" charset="0"/>
              </a:rPr>
              <a:t>в сферах  экономики, политики, </a:t>
            </a:r>
          </a:p>
          <a:p>
            <a:pPr algn="just"/>
            <a:r>
              <a:rPr lang="ru-RU" sz="3200" dirty="0" smtClean="0">
                <a:latin typeface="Times New Roman" pitchFamily="18" charset="0"/>
                <a:cs typeface="Times New Roman" pitchFamily="18" charset="0"/>
              </a:rPr>
              <a:t>социальной сферы, образования, науки, невозможно без обладания достаточным объемом правовой информации.</a:t>
            </a:r>
          </a:p>
          <a:p>
            <a:pPr algn="just"/>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Введение</a:t>
            </a: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10" name="Управляющая кнопка: домой 9">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1" name="Дата 10"/>
          <p:cNvSpPr>
            <a:spLocks noGrp="1"/>
          </p:cNvSpPr>
          <p:nvPr>
            <p:ph type="dt" sz="half" idx="10"/>
          </p:nvPr>
        </p:nvSpPr>
        <p:spPr/>
        <p:txBody>
          <a:bodyPr/>
          <a:lstStyle/>
          <a:p>
            <a:endParaRPr lang="ru-RU"/>
          </a:p>
        </p:txBody>
      </p:sp>
      <p:sp>
        <p:nvSpPr>
          <p:cNvPr id="12" name="Номер слайда 11"/>
          <p:cNvSpPr>
            <a:spLocks noGrp="1"/>
          </p:cNvSpPr>
          <p:nvPr>
            <p:ph type="sldNum" sz="quarter" idx="12"/>
          </p:nvPr>
        </p:nvSpPr>
        <p:spPr/>
        <p:txBody>
          <a:bodyPr/>
          <a:lstStyle/>
          <a:p>
            <a:fld id="{A92914BF-FAA7-4F84-9B2C-E70C83FBA1AB}" type="slidenum">
              <a:rPr lang="ru-RU" smtClean="0"/>
              <a:pPr/>
              <a:t>5</a:t>
            </a:fld>
            <a:endParaRPr lang="ru-RU"/>
          </a:p>
        </p:txBody>
      </p:sp>
      <p:sp>
        <p:nvSpPr>
          <p:cNvPr id="13" name="Нижний колонтитул 12"/>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214282" y="357166"/>
            <a:ext cx="8715436"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Задачу удовлетворения потребности </a:t>
            </a:r>
          </a:p>
          <a:p>
            <a:pPr algn="just"/>
            <a:r>
              <a:rPr lang="ru-RU" sz="3600" dirty="0" smtClean="0">
                <a:latin typeface="Times New Roman" pitchFamily="18" charset="0"/>
                <a:cs typeface="Times New Roman" pitchFamily="18" charset="0"/>
              </a:rPr>
              <a:t>в своевременном предоставлении</a:t>
            </a:r>
          </a:p>
          <a:p>
            <a:pPr algn="just"/>
            <a:r>
              <a:rPr lang="ru-RU" sz="3600" dirty="0" smtClean="0">
                <a:latin typeface="Times New Roman" pitchFamily="18" charset="0"/>
                <a:cs typeface="Times New Roman" pitchFamily="18" charset="0"/>
              </a:rPr>
              <a:t>необходимого объема</a:t>
            </a:r>
          </a:p>
          <a:p>
            <a:pPr algn="just"/>
            <a:r>
              <a:rPr lang="ru-RU" sz="3600" dirty="0" smtClean="0">
                <a:latin typeface="Times New Roman" pitchFamily="18" charset="0"/>
                <a:cs typeface="Times New Roman" pitchFamily="18" charset="0"/>
              </a:rPr>
              <a:t>правовой информации  </a:t>
            </a:r>
          </a:p>
          <a:p>
            <a:pPr algn="ctr"/>
            <a:r>
              <a:rPr lang="ru-RU" sz="3600" dirty="0" smtClean="0">
                <a:latin typeface="Times New Roman" pitchFamily="18" charset="0"/>
                <a:cs typeface="Times New Roman" pitchFamily="18" charset="0"/>
              </a:rPr>
              <a:t>решают </a:t>
            </a:r>
          </a:p>
          <a:p>
            <a:pPr algn="just"/>
            <a:r>
              <a:rPr lang="ru-RU" sz="3600" dirty="0" smtClean="0">
                <a:latin typeface="Times New Roman" pitchFamily="18" charset="0"/>
                <a:cs typeface="Times New Roman" pitchFamily="18" charset="0"/>
              </a:rPr>
              <a:t>различные средства массовой информации, справочно-правовые системы.</a:t>
            </a:r>
          </a:p>
          <a:p>
            <a:pPr algn="just"/>
            <a:r>
              <a:rPr lang="ru-RU" sz="36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6</a:t>
            </a:fld>
            <a:endParaRPr lang="ru-RU"/>
          </a:p>
        </p:txBody>
      </p:sp>
      <p:sp>
        <p:nvSpPr>
          <p:cNvPr id="8" name="Нижний колонтитул 7"/>
          <p:cNvSpPr>
            <a:spLocks noGrp="1"/>
          </p:cNvSpPr>
          <p:nvPr>
            <p:ph type="ftr" sz="quarter" idx="11"/>
          </p:nvPr>
        </p:nvSpPr>
        <p:spPr/>
        <p:txBody>
          <a:bodyPr/>
          <a:lstStyle/>
          <a:p>
            <a:endParaRPr lang="ru-RU" dirty="0"/>
          </a:p>
        </p:txBody>
      </p:sp>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214282" y="357166"/>
            <a:ext cx="8715436"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С применением </a:t>
            </a:r>
          </a:p>
          <a:p>
            <a:pPr algn="ctr"/>
            <a:r>
              <a:rPr lang="ru-RU" sz="3200" dirty="0" smtClean="0">
                <a:latin typeface="Times New Roman" pitchFamily="18" charset="0"/>
                <a:cs typeface="Times New Roman" pitchFamily="18" charset="0"/>
              </a:rPr>
              <a:t>современных информационных технологий может быть создана эффективная </a:t>
            </a:r>
          </a:p>
          <a:p>
            <a:pPr algn="ctr"/>
            <a:r>
              <a:rPr lang="ru-RU" sz="3200" dirty="0" smtClean="0">
                <a:latin typeface="Times New Roman" pitchFamily="18" charset="0"/>
                <a:cs typeface="Times New Roman" pitchFamily="18" charset="0"/>
              </a:rPr>
              <a:t>справочно-правовая система. </a:t>
            </a:r>
          </a:p>
          <a:p>
            <a:pPr algn="just"/>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Созданная таким образом система называется компьютерная.  </a:t>
            </a:r>
          </a:p>
          <a:p>
            <a:pPr algn="just"/>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Компьютерная система включает в себя  массу правовой информации и инструменты для работы с ней.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214282" y="357166"/>
            <a:ext cx="8715436"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algn="just"/>
            <a:r>
              <a:rPr lang="ru-RU" sz="3600" dirty="0" smtClean="0">
                <a:latin typeface="Times New Roman" pitchFamily="18" charset="0"/>
                <a:cs typeface="Times New Roman" pitchFamily="18" charset="0"/>
              </a:rPr>
              <a:t>        Преимущества компьютерных </a:t>
            </a:r>
          </a:p>
          <a:p>
            <a:pPr algn="just"/>
            <a:r>
              <a:rPr lang="ru-RU" sz="3600" dirty="0" smtClean="0">
                <a:latin typeface="Times New Roman" pitchFamily="18" charset="0"/>
                <a:cs typeface="Times New Roman" pitchFamily="18" charset="0"/>
              </a:rPr>
              <a:t>справочно-правовых систем в том, </a:t>
            </a:r>
          </a:p>
          <a:p>
            <a:pPr algn="just"/>
            <a:r>
              <a:rPr lang="ru-RU" sz="3600" dirty="0" smtClean="0">
                <a:latin typeface="Times New Roman" pitchFamily="18" charset="0"/>
                <a:cs typeface="Times New Roman" pitchFamily="18" charset="0"/>
              </a:rPr>
              <a:t>что имеет место доступность информации и удобство работы с ней. </a:t>
            </a:r>
          </a:p>
          <a:p>
            <a:pPr algn="just"/>
            <a:r>
              <a:rPr lang="ru-RU" sz="3600" dirty="0" smtClean="0">
                <a:latin typeface="Times New Roman" pitchFamily="18" charset="0"/>
                <a:cs typeface="Times New Roman" pitchFamily="18" charset="0"/>
              </a:rPr>
              <a:t>         Но имеют место и проблемы таковой системы, а именно:</a:t>
            </a:r>
          </a:p>
          <a:p>
            <a:pPr algn="just"/>
            <a:r>
              <a:rPr lang="ru-RU" sz="3600" dirty="0" smtClean="0">
                <a:latin typeface="Times New Roman" pitchFamily="18" charset="0"/>
                <a:cs typeface="Times New Roman" pitchFamily="18" charset="0"/>
              </a:rPr>
              <a:t>недостаточная оперативность.</a:t>
            </a:r>
          </a:p>
          <a:p>
            <a:pPr algn="just"/>
            <a:r>
              <a:rPr lang="ru-RU" sz="3600" dirty="0" smtClean="0">
                <a:latin typeface="Times New Roman" pitchFamily="18" charset="0"/>
                <a:cs typeface="Times New Roman" pitchFamily="18" charset="0"/>
              </a:rPr>
              <a:t>        Однако данная проблема может быть решена при помощи глобальной сети Интернет.</a:t>
            </a:r>
          </a:p>
          <a:p>
            <a:pPr algn="just"/>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214282" y="357166"/>
            <a:ext cx="8715436"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r>
              <a:rPr lang="ru-RU" sz="3600" b="1" dirty="0" smtClean="0">
                <a:latin typeface="Times New Roman" pitchFamily="18" charset="0"/>
                <a:cs typeface="Times New Roman" pitchFamily="18" charset="0"/>
              </a:rPr>
              <a:t>Справочно-правовые системы (информационно-правовые системы) — </a:t>
            </a:r>
            <a:r>
              <a:rPr lang="ru-RU" sz="3600" dirty="0" smtClean="0">
                <a:latin typeface="Times New Roman" pitchFamily="18" charset="0"/>
                <a:cs typeface="Times New Roman" pitchFamily="18" charset="0"/>
              </a:rPr>
              <a:t>это особый класс компьютерных баз данных, содержащих тексты указов, постановлений и решений различных государственных органов.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214282" y="357166"/>
            <a:ext cx="8715436"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Кроме нормативных документов, </a:t>
            </a:r>
          </a:p>
          <a:p>
            <a:pPr algn="just"/>
            <a:r>
              <a:rPr lang="ru-RU" sz="3600" dirty="0" smtClean="0">
                <a:latin typeface="Times New Roman" pitchFamily="18" charset="0"/>
                <a:cs typeface="Times New Roman" pitchFamily="18" charset="0"/>
              </a:rPr>
              <a:t>они также содержат </a:t>
            </a:r>
          </a:p>
          <a:p>
            <a:pPr algn="just">
              <a:buFont typeface="Arial" pitchFamily="34" charset="0"/>
              <a:buChar char="•"/>
            </a:pPr>
            <a:r>
              <a:rPr lang="ru-RU" sz="3600" dirty="0" smtClean="0">
                <a:latin typeface="Times New Roman" pitchFamily="18" charset="0"/>
                <a:cs typeface="Times New Roman" pitchFamily="18" charset="0"/>
              </a:rPr>
              <a:t>консультации специалистов по праву, бухгалтерскому и налоговому учету,</a:t>
            </a:r>
          </a:p>
          <a:p>
            <a:pPr algn="just">
              <a:buFont typeface="Arial" pitchFamily="34" charset="0"/>
              <a:buChar char="•"/>
            </a:pPr>
            <a:r>
              <a:rPr lang="ru-RU" sz="3600" dirty="0" smtClean="0">
                <a:latin typeface="Times New Roman" pitchFamily="18" charset="0"/>
                <a:cs typeface="Times New Roman" pitchFamily="18" charset="0"/>
              </a:rPr>
              <a:t>судебные решения, </a:t>
            </a:r>
          </a:p>
          <a:p>
            <a:pPr algn="just">
              <a:buFont typeface="Arial" pitchFamily="34" charset="0"/>
              <a:buChar char="•"/>
            </a:pPr>
            <a:r>
              <a:rPr lang="ru-RU" sz="3600" dirty="0" smtClean="0">
                <a:latin typeface="Times New Roman" pitchFamily="18" charset="0"/>
                <a:cs typeface="Times New Roman" pitchFamily="18" charset="0"/>
              </a:rPr>
              <a:t>типовые формы деловых документов и др.</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Современные справочно-правовые системы обеспечивают быстрый доступ нормативно–справочной информации и представляют возможность оперативной работы с ней. </a:t>
            </a:r>
          </a:p>
          <a:p>
            <a:pPr algn="just"/>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Справочно-правовые системы являются составной частью </a:t>
            </a:r>
          </a:p>
          <a:p>
            <a:pPr algn="just"/>
            <a:r>
              <a:rPr lang="ru-RU" sz="3200" dirty="0" smtClean="0">
                <a:latin typeface="Times New Roman" pitchFamily="18" charset="0"/>
                <a:cs typeface="Times New Roman" pitchFamily="18" charset="0"/>
              </a:rPr>
              <a:t>информационного компьютерного обеспечения деятельности бухгалтерских и экономических подразделений организаций.</a:t>
            </a:r>
          </a:p>
          <a:p>
            <a:pPr algn="just">
              <a:lnSpc>
                <a:spcPts val="1700"/>
              </a:lnSpc>
            </a:pPr>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	</a:t>
            </a:r>
            <a:r>
              <a:rPr lang="ru-RU" sz="3200" b="1" dirty="0" smtClean="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На рынке российских справочно-правовых систем работает большое количество фирм </a:t>
            </a:r>
          </a:p>
          <a:p>
            <a:pPr algn="just"/>
            <a:r>
              <a:rPr lang="ru-RU" sz="3600" dirty="0" smtClean="0">
                <a:latin typeface="Times New Roman" pitchFamily="18" charset="0"/>
                <a:cs typeface="Times New Roman" pitchFamily="18" charset="0"/>
              </a:rPr>
              <a:t>как разрабатывающих собственные программные комплексы, </a:t>
            </a:r>
          </a:p>
          <a:p>
            <a:pPr algn="just"/>
            <a:r>
              <a:rPr lang="ru-RU" sz="3600" dirty="0" smtClean="0">
                <a:latin typeface="Times New Roman" pitchFamily="18" charset="0"/>
                <a:cs typeface="Times New Roman" pitchFamily="18" charset="0"/>
              </a:rPr>
              <a:t>так и обслуживающих существующие. </a:t>
            </a:r>
          </a:p>
          <a:p>
            <a:pPr algn="just">
              <a:lnSpc>
                <a:spcPts val="1700"/>
              </a:lnSpc>
            </a:pPr>
            <a:endParaRPr lang="ru-RU" sz="3600" b="1" dirty="0" smtClean="0">
              <a:latin typeface="Times New Roman" pitchFamily="18" charset="0"/>
              <a:cs typeface="Times New Roman" pitchFamily="18" charset="0"/>
            </a:endParaRPr>
          </a:p>
          <a:p>
            <a:pPr algn="just"/>
            <a:r>
              <a:rPr lang="ru-RU" sz="3600" b="1"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gn="just">
              <a:lnSpc>
                <a:spcPts val="1700"/>
              </a:lnSpc>
            </a:pP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gn="just">
              <a:lnSpc>
                <a:spcPts val="1700"/>
              </a:lnSpc>
            </a:pPr>
            <a:endParaRPr lang="ru-RU" sz="3600" b="1" dirty="0" smtClean="0">
              <a:latin typeface="Times New Roman" pitchFamily="18" charset="0"/>
              <a:cs typeface="Times New Roman" pitchFamily="18" charset="0"/>
            </a:endParaRPr>
          </a:p>
          <a:p>
            <a:pPr algn="just"/>
            <a:r>
              <a:rPr lang="ru-RU" sz="3600" b="1" dirty="0" smtClean="0">
                <a:latin typeface="Times New Roman" pitchFamily="18" charset="0"/>
                <a:cs typeface="Times New Roman" pitchFamily="18" charset="0"/>
              </a:rPr>
              <a:t>	</a:t>
            </a:r>
            <a:r>
              <a:rPr lang="ru-RU" sz="3600" b="1" u="sng" dirty="0" smtClean="0">
                <a:latin typeface="Times New Roman" pitchFamily="18" charset="0"/>
                <a:cs typeface="Times New Roman" pitchFamily="18" charset="0"/>
              </a:rPr>
              <a:t>Цель –</a:t>
            </a:r>
          </a:p>
          <a:p>
            <a:pPr algn="just">
              <a:buFont typeface="Arial" pitchFamily="34" charset="0"/>
              <a:buChar char="•"/>
            </a:pPr>
            <a:r>
              <a:rPr lang="ru-RU" sz="3600" dirty="0" smtClean="0">
                <a:latin typeface="Times New Roman" pitchFamily="18" charset="0"/>
                <a:cs typeface="Times New Roman" pitchFamily="18" charset="0"/>
              </a:rPr>
              <a:t> изучение процессов информатизации общества, </a:t>
            </a:r>
          </a:p>
          <a:p>
            <a:pPr algn="just">
              <a:buFont typeface="Arial" pitchFamily="34" charset="0"/>
              <a:buChar char="•"/>
            </a:pPr>
            <a:r>
              <a:rPr lang="ru-RU" sz="3600" dirty="0" smtClean="0">
                <a:latin typeface="Times New Roman" pitchFamily="18" charset="0"/>
                <a:cs typeface="Times New Roman" pitchFamily="18" charset="0"/>
              </a:rPr>
              <a:t> правовое регулирование этих процессов,</a:t>
            </a:r>
          </a:p>
          <a:p>
            <a:pPr algn="just">
              <a:buFont typeface="Arial" pitchFamily="34" charset="0"/>
              <a:buChar char="•"/>
            </a:pPr>
            <a:r>
              <a:rPr lang="ru-RU" sz="3600" dirty="0" smtClean="0">
                <a:latin typeface="Times New Roman" pitchFamily="18" charset="0"/>
                <a:cs typeface="Times New Roman" pitchFamily="18" charset="0"/>
              </a:rPr>
              <a:t> исследование справочно-правовых систем зарубежных стран.</a:t>
            </a:r>
          </a:p>
          <a:p>
            <a:pPr algn="just">
              <a:lnSpc>
                <a:spcPts val="1700"/>
              </a:lnSpc>
            </a:pP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lnSpcReduction="10000"/>
          </a:bodyPr>
          <a:lstStyle/>
          <a:p>
            <a:pPr indent="450000">
              <a:buNone/>
            </a:pPr>
            <a:r>
              <a:rPr lang="ru-RU" dirty="0" smtClean="0">
                <a:latin typeface="Times New Roman" pitchFamily="18" charset="0"/>
                <a:cs typeface="Times New Roman" pitchFamily="18" charset="0"/>
              </a:rPr>
              <a:t>Принятие обоснованных решений в сфере как экономики, так и политики невозможно без обладания достаточным объемом правовой информации. </a:t>
            </a:r>
          </a:p>
          <a:p>
            <a:pPr indent="450000">
              <a:buNone/>
            </a:pPr>
            <a:endParaRPr lang="ru-RU" dirty="0" smtClean="0">
              <a:latin typeface="Times New Roman" pitchFamily="18" charset="0"/>
              <a:cs typeface="Times New Roman" pitchFamily="18" charset="0"/>
            </a:endParaRPr>
          </a:p>
          <a:p>
            <a:pPr indent="450000">
              <a:buNone/>
            </a:pPr>
            <a:r>
              <a:rPr lang="ru-RU" dirty="0" smtClean="0">
                <a:latin typeface="Times New Roman" pitchFamily="18" charset="0"/>
                <a:cs typeface="Times New Roman" pitchFamily="18" charset="0"/>
              </a:rPr>
              <a:t>Особенно остро эта необходимость ощущается в период реформирования экономического и политического устройства. </a:t>
            </a:r>
            <a:endParaRPr lang="ru-RU" sz="2000" dirty="0" smtClean="0">
              <a:latin typeface="Times New Roman" pitchFamily="18" charset="0"/>
              <a:cs typeface="Times New Roman" pitchFamily="18" charset="0"/>
            </a:endParaRPr>
          </a:p>
          <a:p>
            <a:pPr indent="450000" algn="just">
              <a:buNone/>
            </a:pPr>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1. </a:t>
            </a:r>
            <a:r>
              <a:rPr lang="ru-RU" sz="4000" dirty="0" err="1"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Справочно</a:t>
            </a: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 – правовые системы</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14</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a:bodyPr>
          <a:lstStyle/>
          <a:p>
            <a:pPr indent="450000" algn="just">
              <a:buNone/>
            </a:pPr>
            <a:endParaRPr lang="ru-RU" sz="2000" dirty="0" smtClean="0">
              <a:latin typeface="Times New Roman" pitchFamily="18" charset="0"/>
              <a:cs typeface="Times New Roman" pitchFamily="18" charset="0"/>
            </a:endParaRPr>
          </a:p>
          <a:p>
            <a:pPr indent="450000" algn="just">
              <a:buNone/>
            </a:pPr>
            <a:r>
              <a:rPr lang="ru-RU" sz="3600" dirty="0" smtClean="0">
                <a:latin typeface="Times New Roman" pitchFamily="18" charset="0"/>
                <a:cs typeface="Times New Roman" pitchFamily="18" charset="0"/>
              </a:rPr>
              <a:t>В этой области конкурируют </a:t>
            </a:r>
          </a:p>
          <a:p>
            <a:pPr indent="450000" algn="just">
              <a:buNone/>
            </a:pPr>
            <a:r>
              <a:rPr lang="ru-RU" sz="3600" dirty="0" smtClean="0">
                <a:latin typeface="Times New Roman" pitchFamily="18" charset="0"/>
                <a:cs typeface="Times New Roman" pitchFamily="18" charset="0"/>
              </a:rPr>
              <a:t>как традиционные средства массовой информации, </a:t>
            </a:r>
          </a:p>
          <a:p>
            <a:pPr indent="450000" algn="just">
              <a:buNone/>
            </a:pPr>
            <a:r>
              <a:rPr lang="ru-RU" sz="3600" dirty="0" smtClean="0">
                <a:latin typeface="Times New Roman" pitchFamily="18" charset="0"/>
                <a:cs typeface="Times New Roman" pitchFamily="18" charset="0"/>
              </a:rPr>
              <a:t>так и справочно-правовые системы. </a:t>
            </a:r>
          </a:p>
          <a:p>
            <a:pPr indent="450000" algn="just">
              <a:buNone/>
            </a:pPr>
            <a:endParaRPr lang="ru-RU" sz="3600" dirty="0" smtClean="0">
              <a:latin typeface="Times New Roman" pitchFamily="18" charset="0"/>
              <a:cs typeface="Times New Roman" pitchFamily="18" charset="0"/>
            </a:endParaRPr>
          </a:p>
          <a:p>
            <a:pPr indent="450000" algn="just">
              <a:buNone/>
            </a:pPr>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1. </a:t>
            </a:r>
            <a:r>
              <a:rPr lang="ru-RU" sz="4000" dirty="0" err="1"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Справочно</a:t>
            </a: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 – правовые системы</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15</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Компьютерная справочно-правовая система - это программный комплекс, включающий в себя массив правовой информации и инструменты для работы с ним. </a:t>
            </a:r>
          </a:p>
          <a:p>
            <a:pPr algn="just"/>
            <a:r>
              <a:rPr lang="ru-RU" sz="3600" dirty="0" smtClean="0">
                <a:latin typeface="Times New Roman" pitchFamily="18" charset="0"/>
                <a:cs typeface="Times New Roman" pitchFamily="18" charset="0"/>
              </a:rPr>
              <a:t>       Эти инструменты могут позволять производить поиск документов, формировать подборки документов, выводить документы или их фрагменты на печать.</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16</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gn="just"/>
            <a:r>
              <a:rPr lang="ru-RU" sz="3600" dirty="0" smtClean="0">
                <a:latin typeface="Times New Roman" pitchFamily="18" charset="0"/>
                <a:cs typeface="Times New Roman" pitchFamily="18" charset="0"/>
              </a:rPr>
              <a:t>	Объем ежемесячно вводимой и обновляемой информации может достигать нескольких тысяч документов,</a:t>
            </a:r>
          </a:p>
          <a:p>
            <a:pPr algn="just"/>
            <a:r>
              <a:rPr lang="ru-RU" sz="3600" dirty="0" smtClean="0">
                <a:latin typeface="Times New Roman" pitchFamily="18" charset="0"/>
                <a:cs typeface="Times New Roman" pitchFamily="18" charset="0"/>
              </a:rPr>
              <a:t>       что вынуждает разработчиков с самого начала создания системы</a:t>
            </a:r>
          </a:p>
          <a:p>
            <a:pPr algn="just"/>
            <a:r>
              <a:rPr lang="ru-RU" sz="3600" dirty="0" smtClean="0">
                <a:latin typeface="Times New Roman" pitchFamily="18" charset="0"/>
                <a:cs typeface="Times New Roman" pitchFamily="18" charset="0"/>
              </a:rPr>
              <a:t>      приспосабливать ее </a:t>
            </a:r>
          </a:p>
          <a:p>
            <a:pPr algn="just"/>
            <a:r>
              <a:rPr lang="ru-RU" sz="3600" dirty="0" smtClean="0">
                <a:latin typeface="Times New Roman" pitchFamily="18" charset="0"/>
                <a:cs typeface="Times New Roman" pitchFamily="18" charset="0"/>
              </a:rPr>
              <a:t>к условиям поддержки актуальности информационного банка </a:t>
            </a:r>
          </a:p>
          <a:p>
            <a:pPr algn="just"/>
            <a:r>
              <a:rPr lang="ru-RU" sz="3600" dirty="0" smtClean="0">
                <a:latin typeface="Times New Roman" pitchFamily="18" charset="0"/>
                <a:cs typeface="Times New Roman" pitchFamily="18" charset="0"/>
              </a:rPr>
              <a:t>справочно-правовой системы.</a:t>
            </a:r>
          </a:p>
          <a:p>
            <a:pPr algn="just"/>
            <a:endParaRPr lang="ru-RU" sz="3600" dirty="0" smtClean="0">
              <a:latin typeface="Times New Roman" pitchFamily="18" charset="0"/>
              <a:cs typeface="Times New Roman" pitchFamily="18" charset="0"/>
            </a:endParaRPr>
          </a:p>
          <a:p>
            <a:pPr algn="just"/>
            <a:r>
              <a:rPr lang="ru-RU" sz="3600" b="1"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17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fontScale="85000" lnSpcReduction="20000"/>
          </a:bodyPr>
          <a:lstStyle/>
          <a:p>
            <a:pPr indent="450000" algn="just">
              <a:buNone/>
            </a:pPr>
            <a:r>
              <a:rPr lang="ru-RU" sz="3600" dirty="0" smtClean="0">
                <a:latin typeface="Times New Roman" pitchFamily="18" charset="0"/>
                <a:cs typeface="Times New Roman" pitchFamily="18" charset="0"/>
              </a:rPr>
              <a:t>	Объемом и продуктом деятельности законодателя является правовая информация. </a:t>
            </a:r>
          </a:p>
          <a:p>
            <a:pPr indent="450000" algn="just">
              <a:lnSpc>
                <a:spcPts val="1700"/>
              </a:lnSpc>
              <a:buNone/>
            </a:pPr>
            <a:endParaRPr lang="ru-RU" sz="3600" dirty="0" smtClean="0">
              <a:latin typeface="Times New Roman" pitchFamily="18" charset="0"/>
              <a:cs typeface="Times New Roman" pitchFamily="18" charset="0"/>
            </a:endParaRPr>
          </a:p>
          <a:p>
            <a:pPr indent="450000" algn="just">
              <a:buNone/>
            </a:pPr>
            <a:r>
              <a:rPr lang="ru-RU" sz="3600" dirty="0" smtClean="0">
                <a:latin typeface="Times New Roman" pitchFamily="18" charset="0"/>
                <a:cs typeface="Times New Roman" pitchFamily="18" charset="0"/>
              </a:rPr>
              <a:t>	Возможность компактного хранения большого объема информации — одно из важнейших преимуществ любых компьютерных технологий. Правовая информация действительно характеризуется большими объемами как существующей, так и вновь появляющейся информации.</a:t>
            </a:r>
          </a:p>
          <a:p>
            <a:pPr indent="450000" algn="just">
              <a:lnSpc>
                <a:spcPts val="1700"/>
              </a:lnSpc>
              <a:buNone/>
            </a:pPr>
            <a:endParaRPr lang="ru-RU" sz="2000" dirty="0" smtClean="0">
              <a:latin typeface="Times New Roman" pitchFamily="18" charset="0"/>
              <a:cs typeface="Times New Roman" pitchFamily="18" charset="0"/>
            </a:endParaRPr>
          </a:p>
          <a:p>
            <a:pPr indent="450000" algn="just">
              <a:buNone/>
            </a:pPr>
            <a:r>
              <a:rPr lang="ru-RU" sz="2000" dirty="0" smtClean="0">
                <a:latin typeface="Times New Roman" pitchFamily="18" charset="0"/>
                <a:cs typeface="Times New Roman" pitchFamily="18" charset="0"/>
              </a:rPr>
              <a:t>	</a:t>
            </a:r>
          </a:p>
          <a:p>
            <a:pPr indent="450000" algn="just">
              <a:buNone/>
            </a:pPr>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 </a:t>
            </a:r>
            <a:r>
              <a:rPr lang="ru-RU" sz="400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Российские </a:t>
            </a: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информационно – правовые поисковые системы</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18</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fontScale="77500" lnSpcReduction="20000"/>
          </a:bodyPr>
          <a:lstStyle/>
          <a:p>
            <a:pPr indent="450000" algn="just">
              <a:buNone/>
            </a:pPr>
            <a:r>
              <a:rPr lang="ru-RU" sz="3600" dirty="0" smtClean="0">
                <a:latin typeface="Times New Roman" pitchFamily="18" charset="0"/>
                <a:cs typeface="Times New Roman" pitchFamily="18" charset="0"/>
              </a:rPr>
              <a:t>Большие объемы информации, включаемые в справочно-правовые системы, накладывают две группы требований на используемую технологию. </a:t>
            </a:r>
          </a:p>
          <a:p>
            <a:pPr indent="450000" algn="just">
              <a:buNone/>
            </a:pPr>
            <a:r>
              <a:rPr lang="ru-RU" sz="3600" dirty="0" smtClean="0">
                <a:latin typeface="Times New Roman" pitchFamily="18" charset="0"/>
                <a:cs typeface="Times New Roman" pitchFamily="18" charset="0"/>
              </a:rPr>
              <a:t>Первая группа связана с потребностями пользователей справочно-правовых систем, эти вопросы подробнее обсуждаются в следующих двух пунктах данного параграфа. </a:t>
            </a:r>
          </a:p>
          <a:p>
            <a:pPr indent="450000" algn="just">
              <a:buNone/>
            </a:pPr>
            <a:r>
              <a:rPr lang="ru-RU" sz="3600" dirty="0" smtClean="0">
                <a:latin typeface="Times New Roman" pitchFamily="18" charset="0"/>
                <a:cs typeface="Times New Roman" pitchFamily="18" charset="0"/>
              </a:rPr>
              <a:t>Вторая группа требований к уровню и свойствам технологий связана с тем, что вводить и тщательно обрабатывать большой поток информации достаточно сложно.</a:t>
            </a:r>
          </a:p>
          <a:p>
            <a:pPr indent="450000" algn="just">
              <a:buNone/>
            </a:pPr>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 </a:t>
            </a:r>
            <a:r>
              <a:rPr lang="ru-RU" sz="400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Российские </a:t>
            </a: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информационно – правовые поисковые системы</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19</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Компьютерная справочно-правовая система – </a:t>
            </a:r>
          </a:p>
          <a:p>
            <a:pPr algn="just"/>
            <a:r>
              <a:rPr lang="ru-RU" sz="3200" dirty="0" smtClean="0">
                <a:latin typeface="Times New Roman" pitchFamily="18" charset="0"/>
                <a:cs typeface="Times New Roman" pitchFamily="18" charset="0"/>
              </a:rPr>
              <a:t>это программный комплекс, включающий в себя массив правовой информации и инструменты для работы с ним. </a:t>
            </a:r>
          </a:p>
          <a:p>
            <a:pPr algn="just"/>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Эти инструменты могут позволять производить поиск документов, формировать подборки документов, выводить документы или их фрагменты на печать.</a:t>
            </a:r>
          </a:p>
          <a:p>
            <a:pPr indent="450000" algn="just"/>
            <a:endParaRPr lang="ru-RU" sz="3200" dirty="0" smtClean="0">
              <a:latin typeface="Times New Roman" pitchFamily="18" charset="0"/>
              <a:cs typeface="Times New Roman" pitchFamily="18" charset="0"/>
            </a:endParaRPr>
          </a:p>
          <a:p>
            <a:pPr indent="450000" algn="just"/>
            <a:r>
              <a:rPr lang="ru-RU" sz="32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indent="450000" algn="just"/>
            <a:r>
              <a:rPr lang="ru-RU" sz="3600" dirty="0" smtClean="0">
                <a:latin typeface="Times New Roman" pitchFamily="18" charset="0"/>
                <a:cs typeface="Times New Roman" pitchFamily="18" charset="0"/>
              </a:rPr>
              <a:t>	Важнейшее свойство программных технологий заключается в том, что они позволяют не просто в сотни раз быстрее искать конкретный фрагмент текста документа по тому или иному признаку, но и одновременно сочетать несколько поисковых инструментов.</a:t>
            </a:r>
          </a:p>
          <a:p>
            <a:pPr indent="450000" algn="just"/>
            <a:endParaRPr lang="ru-RU" sz="2000" dirty="0" smtClean="0">
              <a:latin typeface="Times New Roman" pitchFamily="18" charset="0"/>
              <a:cs typeface="Times New Roman" pitchFamily="18" charset="0"/>
            </a:endParaRPr>
          </a:p>
          <a:p>
            <a:pPr algn="just"/>
            <a:r>
              <a:rPr lang="ru-RU" sz="2000" dirty="0" smtClean="0"/>
              <a:t>	</a:t>
            </a:r>
            <a:r>
              <a:rPr lang="ru-RU" sz="2000" dirty="0" smtClean="0">
                <a:latin typeface="Times New Roman" pitchFamily="18" charset="0"/>
                <a:cs typeface="Times New Roman" pitchFamily="18" charset="0"/>
              </a:rPr>
              <a:t>.</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t>	</a:t>
            </a:r>
            <a:r>
              <a:rPr lang="ru-RU" sz="3200" dirty="0" smtClean="0">
                <a:latin typeface="Times New Roman" pitchFamily="18" charset="0"/>
                <a:cs typeface="Times New Roman" pitchFamily="18" charset="0"/>
              </a:rPr>
              <a:t>Преимущества компьютерных справочно-правовых систем  очевидны. Это и доступность информации, и удобство работы с нею. Проблема же, присущая таким системам, - недостаточная оперативность - может быть решена с помощью глобальной сети Интернет.</a:t>
            </a:r>
          </a:p>
          <a:p>
            <a:pPr algn="just"/>
            <a:r>
              <a:rPr lang="ru-RU" sz="32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	На рынке российских справочно-правовых систем работает большое количество фирм как разрабатывающих собственные программные комплексы, так и обслуживающих существующие. Рассмотрим некоторые из них.</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fontScale="92500" lnSpcReduction="20000"/>
          </a:bodyPr>
          <a:lstStyle/>
          <a:p>
            <a:pPr indent="450000" algn="just">
              <a:buNone/>
            </a:pPr>
            <a:endParaRPr lang="ru-RU" sz="2000" dirty="0" smtClean="0">
              <a:latin typeface="Times New Roman" pitchFamily="18" charset="0"/>
              <a:cs typeface="Times New Roman" pitchFamily="18" charset="0"/>
            </a:endParaRPr>
          </a:p>
          <a:p>
            <a:pPr indent="450000" algn="just">
              <a:buNone/>
            </a:pPr>
            <a:r>
              <a:rPr lang="ru-RU" dirty="0" smtClean="0">
                <a:latin typeface="Times New Roman" pitchFamily="18" charset="0"/>
                <a:cs typeface="Times New Roman" pitchFamily="18" charset="0"/>
              </a:rPr>
              <a:t>СПС</a:t>
            </a:r>
            <a:r>
              <a:rPr lang="ru-RU" b="1" dirty="0" smtClean="0">
                <a:latin typeface="Times New Roman" pitchFamily="18" charset="0"/>
                <a:cs typeface="Times New Roman" pitchFamily="18" charset="0"/>
              </a:rPr>
              <a:t> «Гарант»</a:t>
            </a:r>
            <a:r>
              <a:rPr lang="ru-RU" dirty="0" smtClean="0">
                <a:latin typeface="Times New Roman" pitchFamily="18" charset="0"/>
                <a:cs typeface="Times New Roman" pitchFamily="18" charset="0"/>
              </a:rPr>
              <a:t> является первой негосударственной справочно – правовой системой в компании «ГАРАНТ-СЕРВИС». Прототип системы был разработан в 1990 году научным студенческим отрядом (факультет вычислительной математики и кибернетики МГУ) под руководством Д.В. Першеева для государственной компании «Дальлесспром» и представлял собой компьютерный справочник по Кодексу законов о труде. </a:t>
            </a:r>
            <a:endParaRPr lang="ru-RU"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2.1. Информационно – правовая система «Гарант»</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24</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a:bodyPr>
          <a:lstStyle/>
          <a:p>
            <a:pPr indent="450000" algn="just">
              <a:buNone/>
            </a:pPr>
            <a:r>
              <a:rPr lang="ru-RU" dirty="0" smtClean="0">
                <a:latin typeface="Times New Roman" pitchFamily="18" charset="0"/>
                <a:cs typeface="Times New Roman" pitchFamily="18" charset="0"/>
              </a:rPr>
              <a:t>После успешной реализации проекта разработчики создали на основе прототипа полноценную справочную правовую систему (первоначально включающую менее десятка правовых актов) с регулярным пополнением, первые продажи которой под брендом «ГАРАНТ» состоялись в декабре того же года. </a:t>
            </a:r>
            <a:endParaRPr lang="ru-RU"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2.1. Информационно – правовая система «Гарант»</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25</a:t>
            </a:fld>
            <a:endParaRPr lang="ru-RU"/>
          </a:p>
        </p:txBody>
      </p:sp>
      <p:sp>
        <p:nvSpPr>
          <p:cNvPr id="11" name="Нижний колонтитул 10"/>
          <p:cNvSpPr>
            <a:spLocks noGrp="1"/>
          </p:cNvSpPr>
          <p:nvPr>
            <p:ph type="ftr" sz="quarter" idx="11"/>
          </p:nvPr>
        </p:nvSpPr>
        <p:spPr/>
        <p:txBody>
          <a:bodyPr/>
          <a:lstStyle/>
          <a:p>
            <a:endParaRPr lang="ru-RU" dirty="0"/>
          </a:p>
        </p:txBody>
      </p:sp>
    </p:spTree>
  </p:cSld>
  <p:clrMapOvr>
    <a:masterClrMapping/>
  </p:clrMapOvr>
  <p:transition spd="slow">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Первоначально разработку системы осуществляло Научно-производственное объединение «Вычислительная математика и информатика» (НПО «ВМИ»), однако в 1992 году часть сотрудников (включая Д. В. Першеева) покинули компанию и начали собственный проект под тем же брендом; НПО «ВМИ» продолжило работу под новым брендом «</a:t>
            </a:r>
            <a:r>
              <a:rPr lang="ru-RU" sz="3200" dirty="0" err="1" smtClean="0">
                <a:latin typeface="Times New Roman" pitchFamily="18" charset="0"/>
                <a:cs typeface="Times New Roman" pitchFamily="18" charset="0"/>
              </a:rPr>
              <a:t>КонсультантПлюс</a:t>
            </a:r>
            <a:r>
              <a:rPr lang="ru-RU" sz="3200" dirty="0" smtClean="0">
                <a:latin typeface="Times New Roman" pitchFamily="18" charset="0"/>
                <a:cs typeface="Times New Roman" pitchFamily="18" charset="0"/>
              </a:rPr>
              <a:t>».</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26</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 настоящее время разработку и производство системы ГАРАНТ осуществляет ООО «НПП «ГАРАНТ-СЕРВИС». Распространением системы помимо компании-разработчика занимается дилерская сеть из более чем 250 региональных партнёров (дилеров) в 500 городах России и ближнего зарубежья. С момента создания в интерфейсе, функционале и информационном наполнении системы произошли существенные изменения.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571440" y="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С момента создания в интерфейсе, функционале и информационном наполнении системы произошли существенные изменения. По технологическим решениям и объёму информации система ГАРАНТ не только не уступает, но и превосходит зарубежные аналоги. Сегодня это высокотехнологическое и наукоемкое производство различных информационных продуктов и широкой сетью представительств в России и за рубежом.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b="1" dirty="0" smtClean="0">
                <a:latin typeface="Times New Roman" pitchFamily="18" charset="0"/>
                <a:cs typeface="Times New Roman" pitchFamily="18" charset="0"/>
              </a:rPr>
              <a:t>	</a:t>
            </a:r>
            <a:r>
              <a:rPr lang="ru-RU" sz="2300" b="1" dirty="0" smtClean="0">
                <a:latin typeface="Times New Roman" pitchFamily="18" charset="0"/>
                <a:cs typeface="Times New Roman" pitchFamily="18" charset="0"/>
              </a:rPr>
              <a:t>Основные отличительные характеристики СПС ГАРАНТ:</a:t>
            </a:r>
          </a:p>
          <a:p>
            <a:pPr algn="just"/>
            <a:endParaRPr lang="ru-RU" sz="2300" dirty="0" smtClean="0">
              <a:latin typeface="Times New Roman" pitchFamily="18" charset="0"/>
              <a:cs typeface="Times New Roman" pitchFamily="18" charset="0"/>
            </a:endParaRPr>
          </a:p>
          <a:p>
            <a:pPr lvl="3" algn="just">
              <a:buFont typeface="Wingdings" pitchFamily="2" charset="2"/>
              <a:buChar char="ü"/>
            </a:pPr>
            <a:r>
              <a:rPr lang="ru-RU" sz="2300" dirty="0" smtClean="0">
                <a:latin typeface="Times New Roman" pitchFamily="18" charset="0"/>
                <a:cs typeface="Times New Roman" pitchFamily="18" charset="0"/>
              </a:rPr>
              <a:t>Большой объем аналитической информации;</a:t>
            </a:r>
          </a:p>
          <a:p>
            <a:pPr lvl="3" algn="just">
              <a:buFont typeface="Wingdings" pitchFamily="2" charset="2"/>
              <a:buChar char="ü"/>
            </a:pPr>
            <a:r>
              <a:rPr lang="ru-RU" sz="2300" dirty="0" smtClean="0">
                <a:latin typeface="Times New Roman" pitchFamily="18" charset="0"/>
                <a:cs typeface="Times New Roman" pitchFamily="18" charset="0"/>
              </a:rPr>
              <a:t>Документы в актуальной редакции;</a:t>
            </a:r>
          </a:p>
          <a:p>
            <a:pPr lvl="3" algn="just">
              <a:buFont typeface="Wingdings" pitchFamily="2" charset="2"/>
              <a:buChar char="ü"/>
            </a:pPr>
            <a:r>
              <a:rPr lang="ru-RU" sz="2300" dirty="0" smtClean="0">
                <a:latin typeface="Times New Roman" pitchFamily="18" charset="0"/>
                <a:cs typeface="Times New Roman" pitchFamily="18" charset="0"/>
              </a:rPr>
              <a:t>Полнота гипертекстовых ссылок;</a:t>
            </a:r>
          </a:p>
          <a:p>
            <a:pPr lvl="3" algn="just">
              <a:buFont typeface="Wingdings" pitchFamily="2" charset="2"/>
              <a:buChar char="ü"/>
            </a:pPr>
            <a:r>
              <a:rPr lang="ru-RU" sz="2300" dirty="0" smtClean="0">
                <a:latin typeface="Times New Roman" pitchFamily="18" charset="0"/>
                <a:cs typeface="Times New Roman" pitchFamily="18" charset="0"/>
              </a:rPr>
              <a:t>Глубокая юридическая обработка;</a:t>
            </a:r>
          </a:p>
          <a:p>
            <a:pPr lvl="3" algn="just">
              <a:buFont typeface="Wingdings" pitchFamily="2" charset="2"/>
              <a:buChar char="ü"/>
            </a:pPr>
            <a:r>
              <a:rPr lang="ru-RU" sz="2300" dirty="0" smtClean="0">
                <a:latin typeface="Times New Roman" pitchFamily="18" charset="0"/>
                <a:cs typeface="Times New Roman" pitchFamily="18" charset="0"/>
              </a:rPr>
              <a:t>Единое информационное пространство;</a:t>
            </a:r>
          </a:p>
          <a:p>
            <a:pPr lvl="3" algn="just">
              <a:buFont typeface="Wingdings" pitchFamily="2" charset="2"/>
              <a:buChar char="ü"/>
            </a:pPr>
            <a:r>
              <a:rPr lang="ru-RU" sz="2300" dirty="0" smtClean="0">
                <a:latin typeface="Times New Roman" pitchFamily="18" charset="0"/>
                <a:cs typeface="Times New Roman" pitchFamily="18" charset="0"/>
              </a:rPr>
              <a:t>Возможность создания персонального информационного банка;</a:t>
            </a:r>
          </a:p>
          <a:p>
            <a:pPr lvl="3" algn="just">
              <a:buFont typeface="Wingdings" pitchFamily="2" charset="2"/>
              <a:buChar char="ü"/>
            </a:pPr>
            <a:r>
              <a:rPr lang="ru-RU" sz="2300" dirty="0" smtClean="0">
                <a:latin typeface="Times New Roman" pitchFamily="18" charset="0"/>
                <a:cs typeface="Times New Roman" pitchFamily="18" charset="0"/>
              </a:rPr>
              <a:t>Поиск по ситуации;</a:t>
            </a:r>
          </a:p>
          <a:p>
            <a:pPr lvl="3" algn="just">
              <a:buFont typeface="Wingdings" pitchFamily="2" charset="2"/>
              <a:buChar char="ü"/>
            </a:pPr>
            <a:r>
              <a:rPr lang="ru-RU" sz="2300" dirty="0" smtClean="0">
                <a:latin typeface="Times New Roman" pitchFamily="18" charset="0"/>
                <a:cs typeface="Times New Roman" pitchFamily="18" charset="0"/>
              </a:rPr>
              <a:t>Построение списков корреспондентов/респондентов;</a:t>
            </a:r>
          </a:p>
          <a:p>
            <a:pPr lvl="3" algn="just">
              <a:buFont typeface="Wingdings" pitchFamily="2" charset="2"/>
              <a:buChar char="ü"/>
            </a:pPr>
            <a:r>
              <a:rPr lang="ru-RU" sz="2300" dirty="0" smtClean="0">
                <a:latin typeface="Times New Roman" pitchFamily="18" charset="0"/>
                <a:cs typeface="Times New Roman" pitchFamily="18" charset="0"/>
              </a:rPr>
              <a:t>Правовой консалтинг;</a:t>
            </a:r>
          </a:p>
          <a:p>
            <a:pPr lvl="3" algn="just">
              <a:buFont typeface="Wingdings" pitchFamily="2" charset="2"/>
              <a:buChar char="ü"/>
            </a:pPr>
            <a:r>
              <a:rPr lang="ru-RU" sz="2300" dirty="0" smtClean="0">
                <a:latin typeface="Times New Roman" pitchFamily="18" charset="0"/>
                <a:cs typeface="Times New Roman" pitchFamily="18" charset="0"/>
              </a:rPr>
              <a:t>ПРАЙМ;</a:t>
            </a:r>
          </a:p>
          <a:p>
            <a:pPr lvl="3" algn="just">
              <a:buFont typeface="Wingdings" pitchFamily="2" charset="2"/>
              <a:buChar char="ü"/>
            </a:pPr>
            <a:r>
              <a:rPr lang="ru-RU" sz="2300" dirty="0" smtClean="0">
                <a:latin typeface="Times New Roman" pitchFamily="18" charset="0"/>
                <a:cs typeface="Times New Roman" pitchFamily="18" charset="0"/>
              </a:rPr>
              <a:t>Контекстный поиск;</a:t>
            </a:r>
          </a:p>
          <a:p>
            <a:pPr lvl="3" algn="just">
              <a:buFont typeface="Wingdings" pitchFamily="2" charset="2"/>
              <a:buChar char="ü"/>
            </a:pPr>
            <a:r>
              <a:rPr lang="ru-RU" sz="2300" dirty="0" smtClean="0">
                <a:latin typeface="Times New Roman" pitchFamily="18" charset="0"/>
                <a:cs typeface="Times New Roman" pitchFamily="18" charset="0"/>
              </a:rPr>
              <a:t>Машина времени.</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29</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Информационный банк включает </a:t>
            </a:r>
          </a:p>
          <a:p>
            <a:pPr algn="just"/>
            <a:r>
              <a:rPr lang="ru-RU" sz="2000" dirty="0" smtClean="0">
                <a:latin typeface="Times New Roman" pitchFamily="18" charset="0"/>
                <a:cs typeface="Times New Roman" pitchFamily="18" charset="0"/>
              </a:rPr>
              <a:t>более 2 000 000 документов, в которых представлены </a:t>
            </a:r>
          </a:p>
          <a:p>
            <a:pPr algn="just">
              <a:buFont typeface="Arial" pitchFamily="34" charset="0"/>
              <a:buChar char="•"/>
            </a:pPr>
            <a:r>
              <a:rPr lang="ru-RU" sz="2000" dirty="0" smtClean="0">
                <a:latin typeface="Times New Roman" pitchFamily="18" charset="0"/>
                <a:cs typeface="Times New Roman" pitchFamily="18" charset="0"/>
              </a:rPr>
              <a:t>нормативные акты, </a:t>
            </a:r>
          </a:p>
          <a:p>
            <a:pPr algn="just">
              <a:buFont typeface="Arial" pitchFamily="34" charset="0"/>
              <a:buChar char="•"/>
            </a:pPr>
            <a:r>
              <a:rPr lang="ru-RU" sz="2000" dirty="0" smtClean="0">
                <a:latin typeface="Times New Roman" pitchFamily="18" charset="0"/>
                <a:cs typeface="Times New Roman" pitchFamily="18" charset="0"/>
              </a:rPr>
              <a:t>судебная и арбитражная практика, </a:t>
            </a:r>
          </a:p>
          <a:p>
            <a:pPr algn="just">
              <a:buFont typeface="Arial" pitchFamily="34" charset="0"/>
              <a:buChar char="•"/>
            </a:pPr>
            <a:r>
              <a:rPr lang="ru-RU" sz="2000" dirty="0" smtClean="0">
                <a:latin typeface="Times New Roman" pitchFamily="18" charset="0"/>
                <a:cs typeface="Times New Roman" pitchFamily="18" charset="0"/>
              </a:rPr>
              <a:t>авторские статьи по актуальным проблемам бухучета и налогообложения, </a:t>
            </a:r>
          </a:p>
          <a:p>
            <a:pPr algn="just">
              <a:buFont typeface="Arial" pitchFamily="34" charset="0"/>
              <a:buChar char="•"/>
            </a:pPr>
            <a:r>
              <a:rPr lang="ru-RU" sz="2000" dirty="0" smtClean="0">
                <a:latin typeface="Times New Roman" pitchFamily="18" charset="0"/>
                <a:cs typeface="Times New Roman" pitchFamily="18" charset="0"/>
              </a:rPr>
              <a:t>авторские книги с комментариями по проблемам налогообложения и бухучета, </a:t>
            </a:r>
          </a:p>
          <a:p>
            <a:pPr algn="just">
              <a:buFont typeface="Arial" pitchFamily="34" charset="0"/>
              <a:buChar char="•"/>
            </a:pPr>
            <a:r>
              <a:rPr lang="ru-RU" sz="2000" dirty="0" smtClean="0">
                <a:latin typeface="Times New Roman" pitchFamily="18" charset="0"/>
                <a:cs typeface="Times New Roman" pitchFamily="18" charset="0"/>
              </a:rPr>
              <a:t>энциклопедии по вопросам бухучета и налогообложения, комментарии к законодательству, </a:t>
            </a:r>
          </a:p>
          <a:p>
            <a:pPr algn="just">
              <a:buFont typeface="Arial" pitchFamily="34" charset="0"/>
              <a:buChar char="•"/>
            </a:pPr>
            <a:r>
              <a:rPr lang="ru-RU" sz="2000" dirty="0" smtClean="0">
                <a:latin typeface="Times New Roman" pitchFamily="18" charset="0"/>
                <a:cs typeface="Times New Roman" pitchFamily="18" charset="0"/>
              </a:rPr>
              <a:t>проекты законов, </a:t>
            </a:r>
          </a:p>
          <a:p>
            <a:pPr algn="just">
              <a:buFont typeface="Arial" pitchFamily="34" charset="0"/>
              <a:buChar char="•"/>
            </a:pPr>
            <a:r>
              <a:rPr lang="ru-RU" sz="2000" dirty="0" smtClean="0">
                <a:latin typeface="Times New Roman" pitchFamily="18" charset="0"/>
                <a:cs typeface="Times New Roman" pitchFamily="18" charset="0"/>
              </a:rPr>
              <a:t>схемы по законодательству, </a:t>
            </a:r>
          </a:p>
          <a:p>
            <a:pPr algn="just">
              <a:buFont typeface="Arial" pitchFamily="34" charset="0"/>
              <a:buChar char="•"/>
            </a:pPr>
            <a:r>
              <a:rPr lang="ru-RU" sz="2000" dirty="0" smtClean="0">
                <a:latin typeface="Times New Roman" pitchFamily="18" charset="0"/>
                <a:cs typeface="Times New Roman" pitchFamily="18" charset="0"/>
              </a:rPr>
              <a:t>арбитражная практика по налоговым спорам, рассмотренным в ФАС округов, </a:t>
            </a:r>
          </a:p>
          <a:p>
            <a:pPr algn="just">
              <a:buFont typeface="Arial" pitchFamily="34" charset="0"/>
              <a:buChar char="•"/>
            </a:pPr>
            <a:r>
              <a:rPr lang="ru-RU" sz="2000" dirty="0" smtClean="0">
                <a:latin typeface="Times New Roman" pitchFamily="18" charset="0"/>
                <a:cs typeface="Times New Roman" pitchFamily="18" charset="0"/>
              </a:rPr>
              <a:t>толковые словари, </a:t>
            </a:r>
          </a:p>
          <a:p>
            <a:pPr algn="just">
              <a:buFont typeface="Arial" pitchFamily="34" charset="0"/>
              <a:buChar char="•"/>
            </a:pPr>
            <a:r>
              <a:rPr lang="ru-RU" sz="2000" dirty="0" smtClean="0">
                <a:latin typeface="Times New Roman" pitchFamily="18" charset="0"/>
                <a:cs typeface="Times New Roman" pitchFamily="18" charset="0"/>
              </a:rPr>
              <a:t>фундаментальные труды российских классиков правовой науки, </a:t>
            </a:r>
          </a:p>
          <a:p>
            <a:pPr algn="just">
              <a:buFont typeface="Arial" pitchFamily="34" charset="0"/>
              <a:buChar char="•"/>
            </a:pPr>
            <a:r>
              <a:rPr lang="ru-RU" sz="2000" dirty="0" smtClean="0">
                <a:latin typeface="Times New Roman" pitchFamily="18" charset="0"/>
                <a:cs typeface="Times New Roman" pitchFamily="18" charset="0"/>
              </a:rPr>
              <a:t>международные договоры, </a:t>
            </a:r>
          </a:p>
          <a:p>
            <a:pPr algn="just">
              <a:buFont typeface="Arial" pitchFamily="34" charset="0"/>
              <a:buChar char="•"/>
            </a:pPr>
            <a:r>
              <a:rPr lang="ru-RU" sz="2000" dirty="0" smtClean="0">
                <a:latin typeface="Times New Roman" pitchFamily="18" charset="0"/>
                <a:cs typeface="Times New Roman" pitchFamily="18" charset="0"/>
              </a:rPr>
              <a:t>мониторинг законодательства, </a:t>
            </a:r>
          </a:p>
          <a:p>
            <a:pPr algn="just">
              <a:buFont typeface="Arial" pitchFamily="34" charset="0"/>
              <a:buChar char="•"/>
            </a:pPr>
            <a:r>
              <a:rPr lang="ru-RU" sz="2000" dirty="0" smtClean="0">
                <a:latin typeface="Times New Roman" pitchFamily="18" charset="0"/>
                <a:cs typeface="Times New Roman" pitchFamily="18" charset="0"/>
              </a:rPr>
              <a:t>экономическая информация (бизнес–справки, обзоры актуальных проблем экономики и права).</a:t>
            </a:r>
          </a:p>
          <a:p>
            <a:pPr algn="just">
              <a:lnSpc>
                <a:spcPts val="1700"/>
              </a:lnSpc>
            </a:pP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Обновление информации в системе ГАРАНТ осуществляется по специальной технологии, состоящей из двух этапов: пополнение и актуализация. Пополнение – это добавление в информационный банк только что принятых документов.</a:t>
            </a:r>
          </a:p>
          <a:p>
            <a:pPr algn="just"/>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endParaRPr lang="ru-RU" sz="3200" dirty="0" smtClean="0">
              <a:latin typeface="Times New Roman" pitchFamily="18" charset="0"/>
              <a:cs typeface="Times New Roman" pitchFamily="18" charset="0"/>
            </a:endParaRPr>
          </a:p>
          <a:p>
            <a:pPr algn="just"/>
            <a:endParaRPr lang="ru-RU" sz="3200" dirty="0" smtClean="0">
              <a:latin typeface="Times New Roman" pitchFamily="18" charset="0"/>
              <a:cs typeface="Times New Roman" pitchFamily="18" charset="0"/>
            </a:endParaRPr>
          </a:p>
          <a:p>
            <a:endParaRPr lang="ru-RU" sz="2000" dirty="0" smtClean="0"/>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pPr algn="just"/>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Актуализация – приведение банка документов в соответствие с новыми нормативными актами. Все документы в системе постоянно поддерживаются в действующей редакции. Пользователю не надо тратить время и силы на самостоятельный анализ нововведений и того, как они отразятся на всей системе права.</a:t>
            </a:r>
          </a:p>
          <a:p>
            <a:endParaRPr lang="ru-RU" sz="2000" dirty="0" smtClean="0"/>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pPr algn="just"/>
            <a:r>
              <a:rPr lang="ru-RU" sz="3200" dirty="0" smtClean="0">
                <a:latin typeface="Times New Roman" pitchFamily="18" charset="0"/>
                <a:cs typeface="Times New Roman" pitchFamily="18" charset="0"/>
              </a:rPr>
              <a:t>	 Полный гипертекст позволяет быстро отследить все явные и неявные связи любого документа, существенно упрощая анализ правового документа, в отличие от обычного (частичного) гипертекста, отражающего лишь явные связи между документами. </a:t>
            </a:r>
          </a:p>
          <a:p>
            <a:pPr algn="just"/>
            <a:r>
              <a:rPr lang="ru-RU" sz="3200" dirty="0" smtClean="0">
                <a:latin typeface="Times New Roman" pitchFamily="18" charset="0"/>
                <a:cs typeface="Times New Roman" pitchFamily="18" charset="0"/>
              </a:rPr>
              <a:t>        Полный гипертекст – свободная навигация внутри системы по всему массиву законодательства, которая позволяет быстро находить тот или иной документ, мгновенно переносясь из одного информационного блока в другой.</a:t>
            </a:r>
          </a:p>
          <a:p>
            <a:pPr algn="just"/>
            <a:endParaRPr lang="ru-RU" sz="32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Полный цикл юридической обработки состоит из четырех этапов и проводится при подключении в систему ГАРАНТ каждого нового документа:</a:t>
            </a:r>
          </a:p>
          <a:p>
            <a:pPr algn="just"/>
            <a:r>
              <a:rPr lang="ru-RU" sz="3200" dirty="0" smtClean="0">
                <a:latin typeface="Times New Roman" pitchFamily="18" charset="0"/>
                <a:cs typeface="Times New Roman" pitchFamily="18" charset="0"/>
              </a:rPr>
              <a:t>	1) На первом этапе после перевода документа в электронный вид каждый документ проходит тестирование на аутентичность официальному тексту и побуквенную сверку с оригиналом.</a:t>
            </a:r>
          </a:p>
          <a:p>
            <a:pPr algn="just"/>
            <a:r>
              <a:rPr lang="ru-RU" sz="32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34</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	2) Перед подключением в информационный банк документ помещают в определенный раздел классификатора, снабжают справкой (полное название документа, наименование принявшего органа, дату принятия, перечень официальных публикаций и список всех изменений к документу), создают гипертекстовые ссылки, связывающие текущий документ с другими.</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35</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1900" dirty="0" smtClean="0">
                <a:latin typeface="Times New Roman" pitchFamily="18" charset="0"/>
                <a:cs typeface="Times New Roman" pitchFamily="18" charset="0"/>
              </a:rPr>
              <a:t> 3</a:t>
            </a:r>
            <a:r>
              <a:rPr lang="ru-RU" sz="3200" dirty="0" smtClean="0">
                <a:latin typeface="Times New Roman" pitchFamily="18" charset="0"/>
                <a:cs typeface="Times New Roman" pitchFamily="18" charset="0"/>
              </a:rPr>
              <a:t>) Когда все формальные связи установлены, эксперты юридического отдела проводят полный анализ документа на предмет его взаимосвязей со всем массивом законодательства, выявляются противоречия, разъясняются сложные формулировки, устанавливаются скрытые связи документов, не имеющих формальных ссылок друг на друга.</a:t>
            </a:r>
          </a:p>
          <a:p>
            <a:pPr algn="just"/>
            <a:r>
              <a:rPr lang="ru-RU" sz="3200" dirty="0" smtClean="0">
                <a:latin typeface="Times New Roman" pitchFamily="18" charset="0"/>
                <a:cs typeface="Times New Roman" pitchFamily="18" charset="0"/>
              </a:rPr>
              <a:t>	</a:t>
            </a:r>
          </a:p>
          <a:p>
            <a:pPr algn="just"/>
            <a:endParaRPr lang="ru-RU" sz="19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36</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1900" dirty="0" smtClean="0">
              <a:latin typeface="Times New Roman" pitchFamily="18" charset="0"/>
              <a:cs typeface="Times New Roman" pitchFamily="18" charset="0"/>
            </a:endParaRPr>
          </a:p>
          <a:p>
            <a:pPr algn="just"/>
            <a:r>
              <a:rPr lang="ru-RU" sz="19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4) На четвертом этапе обеспечивается наглядное представление информации. Все выявленные юристами особенности находят свое отражение в тексте документа в виде комментариев, ссылок, цветовых и шрифтовых обозначений.</a:t>
            </a:r>
          </a:p>
          <a:p>
            <a:pPr algn="just">
              <a:lnSpc>
                <a:spcPts val="1700"/>
              </a:lnSpc>
            </a:pPr>
            <a:endParaRPr lang="ru-RU" sz="1900" dirty="0" smtClean="0">
              <a:latin typeface="Times New Roman" pitchFamily="18" charset="0"/>
              <a:cs typeface="Times New Roman" pitchFamily="18" charset="0"/>
            </a:endParaRPr>
          </a:p>
          <a:p>
            <a:pPr algn="just"/>
            <a:r>
              <a:rPr lang="ru-RU" sz="1900" dirty="0" smtClean="0">
                <a:latin typeface="Times New Roman" pitchFamily="18" charset="0"/>
                <a:cs typeface="Times New Roman" pitchFamily="18" charset="0"/>
              </a:rPr>
              <a:t>	.</a:t>
            </a:r>
          </a:p>
          <a:p>
            <a:pPr algn="just">
              <a:buFont typeface="Arial" pitchFamily="34" charset="0"/>
              <a:buChar char="•"/>
            </a:pPr>
            <a:endParaRPr lang="ru-RU" sz="1900" dirty="0" smtClean="0">
              <a:latin typeface="Times New Roman" pitchFamily="18" charset="0"/>
              <a:cs typeface="Times New Roman" pitchFamily="18" charset="0"/>
            </a:endParaRPr>
          </a:p>
          <a:p>
            <a:pPr algn="just"/>
            <a:endParaRPr lang="ru-RU" sz="19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1900" dirty="0" smtClean="0">
              <a:latin typeface="Times New Roman" pitchFamily="18" charset="0"/>
              <a:cs typeface="Times New Roman" pitchFamily="18" charset="0"/>
            </a:endParaRPr>
          </a:p>
          <a:p>
            <a:pPr algn="just"/>
            <a:r>
              <a:rPr lang="ru-RU" sz="19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 системе «ГАРАНТ» реализовано единое гипертекстовое пространство:</a:t>
            </a:r>
          </a:p>
          <a:p>
            <a:pPr algn="just">
              <a:lnSpc>
                <a:spcPts val="1500"/>
              </a:lnSpc>
            </a:pPr>
            <a:endParaRPr lang="ru-RU" sz="3200" dirty="0" smtClean="0">
              <a:latin typeface="Times New Roman" pitchFamily="18" charset="0"/>
              <a:cs typeface="Times New Roman" pitchFamily="18" charset="0"/>
            </a:endParaRPr>
          </a:p>
          <a:p>
            <a:pPr algn="just">
              <a:lnSpc>
                <a:spcPts val="200"/>
              </a:lnSpc>
            </a:pPr>
            <a:r>
              <a:rPr lang="ru-RU" sz="3200" dirty="0" smtClean="0">
                <a:latin typeface="Times New Roman" pitchFamily="18" charset="0"/>
                <a:cs typeface="Times New Roman" pitchFamily="18" charset="0"/>
              </a:rPr>
              <a:t> </a:t>
            </a:r>
          </a:p>
          <a:p>
            <a:pPr lvl="2" algn="just">
              <a:buFont typeface="Arial" pitchFamily="34" charset="0"/>
              <a:buChar char="•"/>
            </a:pPr>
            <a:r>
              <a:rPr lang="ru-RU" sz="2400" dirty="0" smtClean="0">
                <a:latin typeface="Times New Roman" pitchFamily="18" charset="0"/>
                <a:cs typeface="Times New Roman" pitchFamily="18" charset="0"/>
              </a:rPr>
              <a:t>Сквозной поиск документов в любом информационном комплекте;</a:t>
            </a:r>
          </a:p>
          <a:p>
            <a:pPr lvl="2" algn="just">
              <a:buFont typeface="Arial" pitchFamily="34" charset="0"/>
              <a:buChar char="•"/>
            </a:pPr>
            <a:r>
              <a:rPr lang="ru-RU" sz="2400" dirty="0" smtClean="0">
                <a:latin typeface="Times New Roman" pitchFamily="18" charset="0"/>
                <a:cs typeface="Times New Roman" pitchFamily="18" charset="0"/>
              </a:rPr>
              <a:t>Единая Энциклопедия Ситуаций;</a:t>
            </a:r>
          </a:p>
          <a:p>
            <a:pPr lvl="2" algn="just">
              <a:buFont typeface="Arial" pitchFamily="34" charset="0"/>
              <a:buChar char="•"/>
            </a:pPr>
            <a:r>
              <a:rPr lang="ru-RU" sz="2400" dirty="0" smtClean="0">
                <a:latin typeface="Times New Roman" pitchFamily="18" charset="0"/>
                <a:cs typeface="Times New Roman" pitchFamily="18" charset="0"/>
              </a:rPr>
              <a:t>Межбазовые гипертекстовые ссылки;</a:t>
            </a:r>
          </a:p>
          <a:p>
            <a:pPr lvl="2" algn="just">
              <a:buFont typeface="Arial" pitchFamily="34" charset="0"/>
              <a:buChar char="•"/>
            </a:pPr>
            <a:r>
              <a:rPr lang="ru-RU" sz="2400" dirty="0" smtClean="0">
                <a:latin typeface="Times New Roman" pitchFamily="18" charset="0"/>
                <a:cs typeface="Times New Roman" pitchFamily="18" charset="0"/>
              </a:rPr>
              <a:t>Единый классификатор;</a:t>
            </a:r>
          </a:p>
          <a:p>
            <a:pPr lvl="2" algn="just">
              <a:buFont typeface="Arial" pitchFamily="34" charset="0"/>
              <a:buChar char="•"/>
            </a:pPr>
            <a:r>
              <a:rPr lang="ru-RU" sz="2400" dirty="0" smtClean="0">
                <a:latin typeface="Times New Roman" pitchFamily="18" charset="0"/>
                <a:cs typeface="Times New Roman" pitchFamily="18" charset="0"/>
              </a:rPr>
              <a:t>Результаты поиска представлены в виде единого списка. Единое    информационное пространство системы ГАРАНТ позволяет работать с имеющимся набором информационных блоков как с единым целым. В результате пользователь получает максимум удобства при работе с информационным банком.</a:t>
            </a:r>
          </a:p>
          <a:p>
            <a:pPr algn="just">
              <a:buFont typeface="Arial" pitchFamily="34" charset="0"/>
              <a:buChar char="•"/>
            </a:pPr>
            <a:endParaRPr lang="ru-RU" sz="1900" dirty="0" smtClean="0">
              <a:latin typeface="Times New Roman" pitchFamily="18" charset="0"/>
              <a:cs typeface="Times New Roman" pitchFamily="18" charset="0"/>
            </a:endParaRPr>
          </a:p>
          <a:p>
            <a:pPr algn="just"/>
            <a:endParaRPr lang="ru-RU" sz="19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В практической и научной деятельности "Гаранта" неразрывно соединены данные юридической науки и информатики. Фирма активно сотрудничает с Государственно-правовым управлением Аппарата Государственной Думы, рядом других федеральных учреждений и организаций.      Нормативные акты поступают в "Гарант" непосредственно из Администрации Президента РФ, Правительства РФ, Министерства финансов РФ, Центрального банка Российской Федерации, Федеральной таможенной службы РФ, Государственной налоговой службы РФ, Высшего Арбитражного Суда РФ и других официальных органов. </a:t>
            </a: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39</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По заказу этих организаций компания «ГАРАНТ-СЕРВИС» производит различные автоматизированные базы данных. </a:t>
            </a:r>
          </a:p>
          <a:p>
            <a:pPr algn="just"/>
            <a:r>
              <a:rPr lang="ru-RU" sz="3200" dirty="0" smtClean="0">
                <a:latin typeface="Times New Roman" pitchFamily="18" charset="0"/>
                <a:cs typeface="Times New Roman" pitchFamily="18" charset="0"/>
              </a:rPr>
              <a:t>      С помощью </a:t>
            </a:r>
            <a:r>
              <a:rPr lang="ru-RU" sz="3200" dirty="0" err="1" smtClean="0">
                <a:latin typeface="Times New Roman" pitchFamily="18" charset="0"/>
                <a:cs typeface="Times New Roman" pitchFamily="18" charset="0"/>
              </a:rPr>
              <a:t>Интернет-технологии</a:t>
            </a:r>
            <a:r>
              <a:rPr lang="ru-RU" sz="3200" dirty="0" smtClean="0">
                <a:latin typeface="Times New Roman" pitchFamily="18" charset="0"/>
                <a:cs typeface="Times New Roman" pitchFamily="18" charset="0"/>
              </a:rPr>
              <a:t> компания </a:t>
            </a:r>
          </a:p>
          <a:p>
            <a:pPr algn="just">
              <a:buFont typeface="Arial" pitchFamily="34" charset="0"/>
              <a:buChar char="•"/>
            </a:pPr>
            <a:r>
              <a:rPr lang="ru-RU" sz="3200" dirty="0" smtClean="0">
                <a:latin typeface="Times New Roman" pitchFamily="18" charset="0"/>
                <a:cs typeface="Times New Roman" pitchFamily="18" charset="0"/>
              </a:rPr>
              <a:t> проводит видеоконференции на правовую тематику,</a:t>
            </a:r>
          </a:p>
          <a:p>
            <a:pPr algn="just">
              <a:buFont typeface="Arial" pitchFamily="34" charset="0"/>
              <a:buChar char="•"/>
            </a:pPr>
            <a:r>
              <a:rPr lang="ru-RU" sz="3200" dirty="0" smtClean="0">
                <a:latin typeface="Times New Roman" pitchFamily="18" charset="0"/>
                <a:cs typeface="Times New Roman" pitchFamily="18" charset="0"/>
              </a:rPr>
              <a:t> активно занимается образовательными программами.  </a:t>
            </a:r>
          </a:p>
          <a:p>
            <a:pPr algn="just">
              <a:lnSpc>
                <a:spcPts val="1700"/>
              </a:lnSpc>
            </a:pP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40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Система "Гарант" формирует подборки основных документов по всем разделам законодательства. В системе представлено банковское, таможенное, жилищное, земельное законодательство, уголовное и административное право, международное право (Россия – СНГ), судебная и арбитражная практика. Российское законодательство представлено в сети Интернет.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41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14282" y="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3200" dirty="0" smtClean="0">
                <a:latin typeface="Times New Roman" pitchFamily="18" charset="0"/>
                <a:cs typeface="Times New Roman" pitchFamily="18" charset="0"/>
              </a:rPr>
              <a:t>По заказу Государственной Думы НПП "Гарант-Сервис" разрабатывает компьютерные средства для законотворческой и законопроектной деятельности. Основным ее достоинством является ориентированность на экономическую тематику профессиональной деятельности, поэтому она пользуется наибольшим спросом у организаций реального сектора экономики.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42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  СПС «Гарант» включен большой массив неофициальной информации правового характера: комментарии юристов и других специалистов, публикуются электронные версии монографий и других изданий известных юристов, дореволюционных юридических книг, юридических журналов и др. Это, несомненно, дополняет достоинства названной справочной системы.</a:t>
            </a: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43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graphicFrame>
        <p:nvGraphicFramePr>
          <p:cNvPr id="8" name="Таблица 7"/>
          <p:cNvGraphicFramePr>
            <a:graphicFrameLocks noGrp="1"/>
          </p:cNvGraphicFramePr>
          <p:nvPr/>
        </p:nvGraphicFramePr>
        <p:xfrm>
          <a:off x="785786" y="1571612"/>
          <a:ext cx="7643834" cy="4949200"/>
        </p:xfrm>
        <a:graphic>
          <a:graphicData uri="http://schemas.openxmlformats.org/drawingml/2006/table">
            <a:tbl>
              <a:tblPr firstRow="1" bandRow="1">
                <a:tableStyleId>{08FB837D-C827-4EFA-A057-4D05807E0F7C}</a:tableStyleId>
              </a:tblPr>
              <a:tblGrid>
                <a:gridCol w="3821917"/>
                <a:gridCol w="3821917"/>
              </a:tblGrid>
              <a:tr h="344054">
                <a:tc gridSpan="2">
                  <a:txBody>
                    <a:bodyPr/>
                    <a:lstStyle/>
                    <a:p>
                      <a:pPr algn="ctr"/>
                      <a:r>
                        <a:rPr lang="ru-RU" sz="2800" dirty="0" smtClean="0">
                          <a:solidFill>
                            <a:schemeClr val="tx1"/>
                          </a:solidFill>
                          <a:latin typeface="Times New Roman" pitchFamily="18" charset="0"/>
                          <a:cs typeface="Times New Roman" pitchFamily="18" charset="0"/>
                        </a:rPr>
                        <a:t>«ГАРАНТ»</a:t>
                      </a:r>
                      <a:endParaRPr lang="ru-RU" sz="2800" dirty="0">
                        <a:solidFill>
                          <a:schemeClr val="tx1"/>
                        </a:solidFill>
                        <a:latin typeface="Times New Roman" pitchFamily="18" charset="0"/>
                        <a:cs typeface="Times New Roman" pitchFamily="18" charset="0"/>
                      </a:endParaRPr>
                    </a:p>
                  </a:txBody>
                  <a:tcPr/>
                </a:tc>
                <a:tc hMerge="1">
                  <a:txBody>
                    <a:bodyPr/>
                    <a:lstStyle/>
                    <a:p>
                      <a:endParaRPr lang="ru-RU" dirty="0"/>
                    </a:p>
                  </a:txBody>
                  <a:tcPr/>
                </a:tc>
              </a:tr>
              <a:tr h="560080">
                <a:tc gridSpan="2">
                  <a:txBody>
                    <a:bodyPr/>
                    <a:lstStyle/>
                    <a:p>
                      <a:endParaRPr lang="ru-RU" sz="2800" dirty="0">
                        <a:latin typeface="Times New Roman" pitchFamily="18" charset="0"/>
                        <a:cs typeface="Times New Roman" pitchFamily="18" charset="0"/>
                      </a:endParaRPr>
                    </a:p>
                  </a:txBody>
                  <a:tcPr/>
                </a:tc>
                <a:tc hMerge="1">
                  <a:txBody>
                    <a:bodyPr/>
                    <a:lstStyle/>
                    <a:p>
                      <a:endParaRPr lang="ru-RU" dirty="0"/>
                    </a:p>
                  </a:txBody>
                  <a:tcPr/>
                </a:tc>
              </a:tr>
              <a:tr h="344054">
                <a:tc>
                  <a:txBody>
                    <a:bodyPr/>
                    <a:lstStyle/>
                    <a:p>
                      <a:r>
                        <a:rPr lang="ru-RU" sz="2800" b="1" dirty="0" smtClean="0">
                          <a:latin typeface="Times New Roman" pitchFamily="18" charset="0"/>
                          <a:cs typeface="Times New Roman" pitchFamily="18" charset="0"/>
                        </a:rPr>
                        <a:t>Тип	</a:t>
                      </a:r>
                    </a:p>
                  </a:txBody>
                  <a:tcPr/>
                </a:tc>
                <a:tc>
                  <a:txBody>
                    <a:bodyPr/>
                    <a:lstStyle/>
                    <a:p>
                      <a:pPr algn="ctr"/>
                      <a:r>
                        <a:rPr lang="ru-RU" sz="2800" dirty="0" smtClean="0">
                          <a:latin typeface="Times New Roman" pitchFamily="18" charset="0"/>
                          <a:cs typeface="Times New Roman" pitchFamily="18" charset="0"/>
                        </a:rPr>
                        <a:t>Справочно-правовая система</a:t>
                      </a:r>
                      <a:endParaRPr lang="ru-RU" sz="2800" dirty="0">
                        <a:latin typeface="Times New Roman" pitchFamily="18" charset="0"/>
                        <a:cs typeface="Times New Roman" pitchFamily="18" charset="0"/>
                      </a:endParaRPr>
                    </a:p>
                  </a:txBody>
                  <a:tcPr anchor="ctr"/>
                </a:tc>
              </a:tr>
              <a:tr h="344054">
                <a:tc>
                  <a:txBody>
                    <a:bodyPr/>
                    <a:lstStyle/>
                    <a:p>
                      <a:r>
                        <a:rPr lang="ru-RU" sz="2800" b="1" dirty="0" smtClean="0">
                          <a:latin typeface="Times New Roman" pitchFamily="18" charset="0"/>
                          <a:cs typeface="Times New Roman" pitchFamily="18" charset="0"/>
                        </a:rPr>
                        <a:t>Разработчик	</a:t>
                      </a:r>
                    </a:p>
                  </a:txBody>
                  <a:tcPr/>
                </a:tc>
                <a:tc>
                  <a:txBody>
                    <a:bodyPr/>
                    <a:lstStyle/>
                    <a:p>
                      <a:pPr algn="ctr"/>
                      <a:r>
                        <a:rPr lang="ru-RU" sz="2800" dirty="0" smtClean="0">
                          <a:latin typeface="Times New Roman" pitchFamily="18" charset="0"/>
                          <a:cs typeface="Times New Roman" pitchFamily="18" charset="0"/>
                        </a:rPr>
                        <a:t>ООО «НПП «ГАРАНТ-</a:t>
                      </a:r>
                      <a:r>
                        <a:rPr lang="en-US" sz="2800" dirty="0" smtClean="0">
                          <a:latin typeface="Times New Roman" pitchFamily="18" charset="0"/>
                          <a:cs typeface="Times New Roman" pitchFamily="18" charset="0"/>
                        </a:rPr>
                        <a:t>C</a:t>
                      </a:r>
                      <a:r>
                        <a:rPr lang="ru-RU" sz="2800" dirty="0" smtClean="0">
                          <a:latin typeface="Times New Roman" pitchFamily="18" charset="0"/>
                          <a:cs typeface="Times New Roman" pitchFamily="18" charset="0"/>
                        </a:rPr>
                        <a:t>ЕРВИС»</a:t>
                      </a:r>
                      <a:endParaRPr lang="ru-RU" sz="2800" dirty="0">
                        <a:latin typeface="Times New Roman" pitchFamily="18" charset="0"/>
                        <a:cs typeface="Times New Roman" pitchFamily="18" charset="0"/>
                      </a:endParaRPr>
                    </a:p>
                  </a:txBody>
                  <a:tcPr anchor="ctr"/>
                </a:tc>
              </a:tr>
              <a:tr h="344054">
                <a:tc>
                  <a:txBody>
                    <a:bodyPr/>
                    <a:lstStyle/>
                    <a:p>
                      <a:r>
                        <a:rPr lang="ru-RU" sz="2800" b="1" dirty="0" smtClean="0">
                          <a:latin typeface="Times New Roman" pitchFamily="18" charset="0"/>
                          <a:cs typeface="Times New Roman" pitchFamily="18" charset="0"/>
                        </a:rPr>
                        <a:t>Последняя версия	</a:t>
                      </a:r>
                    </a:p>
                  </a:txBody>
                  <a:tcPr/>
                </a:tc>
                <a:tc>
                  <a:txBody>
                    <a:bodyPr/>
                    <a:lstStyle/>
                    <a:p>
                      <a:pPr algn="ctr"/>
                      <a:r>
                        <a:rPr lang="ru-RU" sz="2800" dirty="0" smtClean="0">
                          <a:latin typeface="Times New Roman" pitchFamily="18" charset="0"/>
                          <a:cs typeface="Times New Roman" pitchFamily="18" charset="0"/>
                        </a:rPr>
                        <a:t>7.6</a:t>
                      </a:r>
                      <a:r>
                        <a:rPr lang="ru-RU" sz="2800" baseline="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«ГАРАНТ ЭКСПЕРТ»</a:t>
                      </a:r>
                      <a:endParaRPr lang="ru-RU" sz="2800" dirty="0">
                        <a:latin typeface="Times New Roman" pitchFamily="18" charset="0"/>
                        <a:cs typeface="Times New Roman" pitchFamily="18" charset="0"/>
                      </a:endParaRPr>
                    </a:p>
                  </a:txBody>
                  <a:tcPr anchor="ctr"/>
                </a:tc>
              </a:tr>
              <a:tr h="344054">
                <a:tc>
                  <a:txBody>
                    <a:bodyPr/>
                    <a:lstStyle/>
                    <a:p>
                      <a:r>
                        <a:rPr lang="ru-RU" sz="2800" b="1" dirty="0" smtClean="0">
                          <a:latin typeface="Times New Roman" pitchFamily="18" charset="0"/>
                          <a:cs typeface="Times New Roman" pitchFamily="18" charset="0"/>
                        </a:rPr>
                        <a:t>Лицензия	</a:t>
                      </a:r>
                    </a:p>
                  </a:txBody>
                  <a:tcPr/>
                </a:tc>
                <a:tc>
                  <a:txBody>
                    <a:bodyPr/>
                    <a:lstStyle/>
                    <a:p>
                      <a:pPr algn="ctr"/>
                      <a:r>
                        <a:rPr lang="ru-RU" sz="2800" dirty="0" smtClean="0">
                          <a:latin typeface="Times New Roman" pitchFamily="18" charset="0"/>
                          <a:cs typeface="Times New Roman" pitchFamily="18" charset="0"/>
                        </a:rPr>
                        <a:t>Проприетарная</a:t>
                      </a:r>
                    </a:p>
                  </a:txBody>
                  <a:tcPr anchor="ctr"/>
                </a:tc>
              </a:tr>
              <a:tr h="344054">
                <a:tc>
                  <a:txBody>
                    <a:bodyPr/>
                    <a:lstStyle/>
                    <a:p>
                      <a:r>
                        <a:rPr lang="ru-RU" sz="2800" b="1" dirty="0" smtClean="0">
                          <a:latin typeface="Times New Roman" pitchFamily="18" charset="0"/>
                          <a:cs typeface="Times New Roman" pitchFamily="18" charset="0"/>
                        </a:rPr>
                        <a:t>Сайт	</a:t>
                      </a:r>
                    </a:p>
                  </a:txBody>
                  <a:tcPr/>
                </a:tc>
                <a:tc>
                  <a:txBody>
                    <a:bodyPr/>
                    <a:lstStyle/>
                    <a:p>
                      <a:pPr algn="ctr"/>
                      <a:r>
                        <a:rPr lang="en-US" sz="2800" dirty="0" smtClean="0">
                          <a:latin typeface="Times New Roman" pitchFamily="18" charset="0"/>
                          <a:cs typeface="Times New Roman" pitchFamily="18" charset="0"/>
                          <a:hlinkClick r:id=""/>
                        </a:rPr>
                        <a:t>www.garant.ru</a:t>
                      </a:r>
                      <a:endParaRPr lang="ru-RU" sz="2800" dirty="0">
                        <a:latin typeface="Times New Roman" pitchFamily="18" charset="0"/>
                        <a:cs typeface="Times New Roman" pitchFamily="18" charset="0"/>
                      </a:endParaRPr>
                    </a:p>
                  </a:txBody>
                  <a:tcPr anchor="ctr"/>
                </a:tc>
              </a:tr>
            </a:tbl>
          </a:graphicData>
        </a:graphic>
      </p:graphicFrame>
      <p:pic>
        <p:nvPicPr>
          <p:cNvPr id="11" name="Рисунок 10" descr="Garant-logo.png"/>
          <p:cNvPicPr>
            <a:picLocks noChangeAspect="1"/>
          </p:cNvPicPr>
          <p:nvPr/>
        </p:nvPicPr>
        <p:blipFill>
          <a:blip r:embed="rId4" cstate="print"/>
          <a:stretch>
            <a:fillRect/>
          </a:stretch>
        </p:blipFill>
        <p:spPr>
          <a:xfrm>
            <a:off x="2928926" y="2143116"/>
            <a:ext cx="3500462" cy="571500"/>
          </a:xfrm>
          <a:prstGeom prst="rect">
            <a:avLst/>
          </a:prstGeom>
        </p:spPr>
      </p:pic>
      <p:sp>
        <p:nvSpPr>
          <p:cNvPr id="12" name="TextBox 11"/>
          <p:cNvSpPr txBox="1"/>
          <p:nvPr/>
        </p:nvSpPr>
        <p:spPr>
          <a:xfrm>
            <a:off x="928662" y="428604"/>
            <a:ext cx="7786742" cy="830997"/>
          </a:xfrm>
          <a:prstGeom prst="rect">
            <a:avLst/>
          </a:prstGeom>
          <a:noFill/>
        </p:spPr>
        <p:txBody>
          <a:bodyPr wrap="square" rtlCol="0">
            <a:spAutoFit/>
          </a:bodyPr>
          <a:lstStyle/>
          <a:p>
            <a:pPr algn="ctr"/>
            <a:r>
              <a:rPr lang="ru-RU" sz="4800" dirty="0" smtClean="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Общая характеристика</a:t>
            </a:r>
            <a:endParaRPr lang="ru-RU" sz="4800" dirty="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13" name="Дата 12"/>
          <p:cNvSpPr>
            <a:spLocks noGrp="1"/>
          </p:cNvSpPr>
          <p:nvPr>
            <p:ph type="dt" sz="half" idx="10"/>
          </p:nvPr>
        </p:nvSpPr>
        <p:spPr/>
        <p:txBody>
          <a:bodyPr/>
          <a:lstStyle/>
          <a:p>
            <a:endParaRPr lang="ru-RU"/>
          </a:p>
        </p:txBody>
      </p:sp>
      <p:sp>
        <p:nvSpPr>
          <p:cNvPr id="14" name="Номер слайда 13"/>
          <p:cNvSpPr>
            <a:spLocks noGrp="1"/>
          </p:cNvSpPr>
          <p:nvPr>
            <p:ph type="sldNum" sz="quarter" idx="12"/>
          </p:nvPr>
        </p:nvSpPr>
        <p:spPr/>
        <p:txBody>
          <a:bodyPr/>
          <a:lstStyle/>
          <a:p>
            <a:fld id="{A92914BF-FAA7-4F84-9B2C-E70C83FBA1AB}" type="slidenum">
              <a:rPr lang="ru-RU" smtClean="0"/>
              <a:pPr/>
              <a:t>44</a:t>
            </a:fld>
            <a:endParaRPr lang="ru-RU"/>
          </a:p>
        </p:txBody>
      </p:sp>
      <p:sp>
        <p:nvSpPr>
          <p:cNvPr id="15" name="Нижний колонтитул 14"/>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gar_exp_big.jpg"/>
          <p:cNvPicPr>
            <a:picLocks noChangeAspect="1"/>
          </p:cNvPicPr>
          <p:nvPr/>
        </p:nvPicPr>
        <p:blipFill>
          <a:blip r:embed="rId4" cstate="print"/>
          <a:stretch>
            <a:fillRect/>
          </a:stretch>
        </p:blipFill>
        <p:spPr>
          <a:xfrm>
            <a:off x="500034" y="285705"/>
            <a:ext cx="8215370" cy="6429443"/>
          </a:xfrm>
          <a:prstGeom prst="rect">
            <a:avLst/>
          </a:prstGeom>
          <a:ln>
            <a:noFill/>
          </a:ln>
          <a:effectLst>
            <a:softEdge rad="112500"/>
          </a:effectLst>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45</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8" name="Рисунок 7" descr="800px-GARANT_Interactive.jpg"/>
          <p:cNvPicPr>
            <a:picLocks noChangeAspect="1"/>
          </p:cNvPicPr>
          <p:nvPr/>
        </p:nvPicPr>
        <p:blipFill>
          <a:blip r:embed="rId4" cstate="print"/>
          <a:stretch>
            <a:fillRect/>
          </a:stretch>
        </p:blipFill>
        <p:spPr>
          <a:xfrm>
            <a:off x="357158" y="285728"/>
            <a:ext cx="8501154" cy="6357982"/>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46</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just"/>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algn="ctr"/>
            <a:endParaRPr lang="ru-RU" sz="2000" b="1" u="sng"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800px-GARANT_Legal_support_online.jpg"/>
          <p:cNvPicPr>
            <a:picLocks noChangeAspect="1"/>
          </p:cNvPicPr>
          <p:nvPr/>
        </p:nvPicPr>
        <p:blipFill>
          <a:blip r:embed="rId4" cstate="print"/>
          <a:stretch>
            <a:fillRect/>
          </a:stretch>
        </p:blipFill>
        <p:spPr>
          <a:xfrm>
            <a:off x="357158" y="214290"/>
            <a:ext cx="8501122" cy="6429420"/>
          </a:xfrm>
          <a:prstGeom prst="rect">
            <a:avLst/>
          </a:prstGeom>
          <a:ln>
            <a:noFill/>
          </a:ln>
          <a:effectLst>
            <a:softEdge rad="112500"/>
          </a:effectLst>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47</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a:bodyPr>
          <a:lstStyle/>
          <a:p>
            <a:pPr indent="450000" algn="just">
              <a:buNone/>
            </a:pPr>
            <a:endParaRPr lang="ru-RU" sz="2000" dirty="0" smtClean="0"/>
          </a:p>
          <a:p>
            <a:pPr indent="450000" algn="just">
              <a:buNone/>
            </a:pPr>
            <a:r>
              <a:rPr lang="ru-RU" dirty="0" smtClean="0"/>
              <a:t>СПС </a:t>
            </a:r>
            <a:r>
              <a:rPr lang="ru-RU" b="1" dirty="0" smtClean="0"/>
              <a:t>«КонсультантПлюс»</a:t>
            </a:r>
            <a:r>
              <a:rPr lang="ru-RU" dirty="0" smtClean="0"/>
              <a:t> создана в середине 1994 году и занимает сегодня ведущее место среди пользователей, особенно в государственном секторе. Однако и реальный сектор экономики является крупным заказчиком этой системы</a:t>
            </a:r>
            <a:r>
              <a:rPr lang="ru-RU" sz="2100" dirty="0" smtClean="0"/>
              <a:t>.      </a:t>
            </a:r>
            <a:endParaRPr lang="ru-RU" sz="2000" dirty="0" smtClean="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2.2. Информационно – правовая система «КонсультантПлюс»</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48</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rmAutofit fontScale="92500" lnSpcReduction="10000"/>
          </a:bodyPr>
          <a:lstStyle/>
          <a:p>
            <a:pPr indent="450000" algn="just">
              <a:buNone/>
            </a:pPr>
            <a:endParaRPr lang="ru-RU" sz="2000" dirty="0" smtClean="0"/>
          </a:p>
          <a:p>
            <a:pPr indent="450000" algn="just">
              <a:buNone/>
            </a:pPr>
            <a:r>
              <a:rPr lang="ru-RU" dirty="0" smtClean="0"/>
              <a:t>Сеть этой справочной системы объединяет более 300 региональных информационных центров, производящих поставку справочных правовых систем, сервисное обслуживание и передачу информации пользователям Информационные правовые ресурсы "Консультант Плюс" - самые крупные из всех существующих СПС.      </a:t>
            </a:r>
          </a:p>
          <a:p>
            <a:pPr indent="450000" algn="just">
              <a:buNone/>
            </a:pPr>
            <a:endParaRPr lang="ru-RU" dirty="0" smtClean="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2.2. Информационно – правовая система «КонсультантПлюс»</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49</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2000" u="sng" dirty="0" smtClean="0">
                <a:latin typeface="Times New Roman" pitchFamily="18" charset="0"/>
                <a:cs typeface="Times New Roman" pitchFamily="18" charset="0"/>
                <a:hlinkClick r:id="rId3" tooltip="Информация"/>
              </a:rPr>
              <a:t> </a:t>
            </a:r>
            <a:r>
              <a:rPr lang="ru-RU" sz="2800" dirty="0" smtClean="0">
                <a:latin typeface="Times New Roman" pitchFamily="18" charset="0"/>
                <a:cs typeface="Times New Roman" pitchFamily="18" charset="0"/>
              </a:rPr>
              <a:t>Информация, включённая в систему, структурирована по разделам; в настоящее время в СПС КонсультантПлюс существуют следующие разделы:</a:t>
            </a:r>
          </a:p>
          <a:p>
            <a:pPr lvl="2" algn="just">
              <a:buFont typeface="Wingdings" pitchFamily="2" charset="2"/>
              <a:buChar char="ü"/>
            </a:pPr>
            <a:r>
              <a:rPr lang="ru-RU" sz="2800" dirty="0" smtClean="0">
                <a:latin typeface="Times New Roman" pitchFamily="18" charset="0"/>
                <a:cs typeface="Times New Roman" pitchFamily="18" charset="0"/>
              </a:rPr>
              <a:t>законодательство;</a:t>
            </a:r>
          </a:p>
          <a:p>
            <a:pPr lvl="2" algn="just">
              <a:buFont typeface="Wingdings" pitchFamily="2" charset="2"/>
              <a:buChar char="ü"/>
            </a:pPr>
            <a:r>
              <a:rPr lang="ru-RU" sz="2800" dirty="0" smtClean="0">
                <a:latin typeface="Times New Roman" pitchFamily="18" charset="0"/>
                <a:cs typeface="Times New Roman" pitchFamily="18" charset="0"/>
              </a:rPr>
              <a:t>судебная практика;</a:t>
            </a:r>
          </a:p>
          <a:p>
            <a:pPr lvl="2" algn="just">
              <a:buFont typeface="Wingdings" pitchFamily="2" charset="2"/>
              <a:buChar char="ü"/>
            </a:pPr>
            <a:r>
              <a:rPr lang="ru-RU" sz="2800" dirty="0" smtClean="0">
                <a:latin typeface="Times New Roman" pitchFamily="18" charset="0"/>
                <a:cs typeface="Times New Roman" pitchFamily="18" charset="0"/>
              </a:rPr>
              <a:t>финансовые и кадровые консультации;</a:t>
            </a:r>
          </a:p>
          <a:p>
            <a:pPr lvl="2" algn="just">
              <a:buFont typeface="Wingdings" pitchFamily="2" charset="2"/>
              <a:buChar char="ü"/>
            </a:pPr>
            <a:r>
              <a:rPr lang="ru-RU" sz="2800" dirty="0" smtClean="0">
                <a:latin typeface="Times New Roman" pitchFamily="18" charset="0"/>
                <a:cs typeface="Times New Roman" pitchFamily="18" charset="0"/>
              </a:rPr>
              <a:t>консультации для бюджетных организаций;</a:t>
            </a:r>
          </a:p>
          <a:p>
            <a:pPr lvl="2" algn="just">
              <a:buFont typeface="Wingdings" pitchFamily="2" charset="2"/>
              <a:buChar char="ü"/>
            </a:pPr>
            <a:r>
              <a:rPr lang="ru-RU" sz="2800" dirty="0" smtClean="0">
                <a:latin typeface="Times New Roman" pitchFamily="18" charset="0"/>
                <a:cs typeface="Times New Roman" pitchFamily="18" charset="0"/>
              </a:rPr>
              <a:t>комментарии законодательства;</a:t>
            </a:r>
          </a:p>
          <a:p>
            <a:pPr lvl="2" algn="just">
              <a:buFont typeface="Wingdings" pitchFamily="2" charset="2"/>
              <a:buChar char="ü"/>
            </a:pPr>
            <a:r>
              <a:rPr lang="ru-RU" sz="2800" dirty="0" smtClean="0">
                <a:latin typeface="Times New Roman" pitchFamily="18" charset="0"/>
                <a:cs typeface="Times New Roman" pitchFamily="18" charset="0"/>
              </a:rPr>
              <a:t>формы документов;</a:t>
            </a:r>
          </a:p>
          <a:p>
            <a:pPr lvl="2" algn="just">
              <a:buFont typeface="Wingdings" pitchFamily="2" charset="2"/>
              <a:buChar char="ü"/>
            </a:pPr>
            <a:r>
              <a:rPr lang="ru-RU" sz="2800" dirty="0" smtClean="0">
                <a:latin typeface="Times New Roman" pitchFamily="18" charset="0"/>
                <a:cs typeface="Times New Roman" pitchFamily="18" charset="0"/>
              </a:rPr>
              <a:t>законопроекты;</a:t>
            </a:r>
          </a:p>
          <a:p>
            <a:pPr lvl="2" algn="just">
              <a:buFont typeface="Wingdings" pitchFamily="2" charset="2"/>
              <a:buChar char="ü"/>
            </a:pPr>
            <a:r>
              <a:rPr lang="ru-RU" sz="2800" dirty="0" smtClean="0">
                <a:latin typeface="Times New Roman" pitchFamily="18" charset="0"/>
                <a:cs typeface="Times New Roman" pitchFamily="18" charset="0"/>
              </a:rPr>
              <a:t>международные правовые акты;</a:t>
            </a:r>
          </a:p>
          <a:p>
            <a:pPr lvl="2" algn="just">
              <a:buFont typeface="Wingdings" pitchFamily="2" charset="2"/>
              <a:buChar char="ü"/>
            </a:pPr>
            <a:r>
              <a:rPr lang="ru-RU" sz="2800" dirty="0" smtClean="0">
                <a:latin typeface="Times New Roman" pitchFamily="18" charset="0"/>
                <a:cs typeface="Times New Roman" pitchFamily="18" charset="0"/>
              </a:rPr>
              <a:t>правовые акты по здравоохранению;</a:t>
            </a:r>
          </a:p>
          <a:p>
            <a:pPr lvl="2" algn="just">
              <a:buFont typeface="Wingdings" pitchFamily="2" charset="2"/>
              <a:buChar char="ü"/>
            </a:pPr>
            <a:r>
              <a:rPr lang="ru-RU" sz="2800" dirty="0" smtClean="0">
                <a:latin typeface="Times New Roman" pitchFamily="18" charset="0"/>
                <a:cs typeface="Times New Roman" pitchFamily="18" charset="0"/>
              </a:rPr>
              <a:t>технические нормы и правила.</a:t>
            </a:r>
          </a:p>
          <a:p>
            <a:pPr algn="just">
              <a:buFont typeface="Wingdings" pitchFamily="2" charset="2"/>
              <a:buChar char="ü"/>
            </a:pPr>
            <a:endParaRPr lang="ru-RU" sz="2800" dirty="0" smtClean="0">
              <a:latin typeface="Times New Roman" pitchFamily="18" charset="0"/>
              <a:cs typeface="Times New Roman" pitchFamily="18" charset="0"/>
            </a:endParaRPr>
          </a:p>
          <a:p>
            <a:pPr algn="just">
              <a:lnSpc>
                <a:spcPts val="1700"/>
              </a:lnSpc>
            </a:pPr>
            <a:r>
              <a:rPr lang="ru-RU" sz="2800" dirty="0" smtClean="0">
                <a:latin typeface="Times New Roman" pitchFamily="18" charset="0"/>
                <a:cs typeface="Times New Roman" pitchFamily="18" charset="0"/>
              </a:rPr>
              <a:t>	</a:t>
            </a:r>
          </a:p>
          <a:p>
            <a:pPr algn="just">
              <a:lnSpc>
                <a:spcPts val="1700"/>
              </a:lnSpc>
            </a:pPr>
            <a:endParaRPr lang="ru-RU" sz="1900" dirty="0" smtClean="0">
              <a:latin typeface="Times New Roman" pitchFamily="18" charset="0"/>
              <a:cs typeface="Times New Roman" pitchFamily="18" charset="0"/>
            </a:endParaRPr>
          </a:p>
          <a:p>
            <a:pPr indent="450000" algn="just">
              <a:buFont typeface="Wingdings" pitchFamily="2" charset="2"/>
              <a:buChar char="ü"/>
            </a:pPr>
            <a:endParaRPr lang="ru-RU" sz="19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428596"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1900" dirty="0" smtClean="0">
              <a:latin typeface="Arial" pitchFamily="34" charset="0"/>
              <a:cs typeface="Arial" pitchFamily="34" charset="0"/>
            </a:endParaRPr>
          </a:p>
          <a:p>
            <a:pPr algn="just"/>
            <a:r>
              <a:rPr lang="ru-RU" sz="1900" dirty="0" smtClean="0">
                <a:latin typeface="Arial" pitchFamily="34" charset="0"/>
                <a:cs typeface="Arial" pitchFamily="34" charset="0"/>
              </a:rPr>
              <a:t>	</a:t>
            </a:r>
            <a:r>
              <a:rPr lang="ru-RU" sz="2400" dirty="0" smtClean="0">
                <a:latin typeface="Arial" pitchFamily="34" charset="0"/>
                <a:cs typeface="Arial" pitchFamily="34" charset="0"/>
              </a:rPr>
              <a:t>Название раздела отражает характер информации, которая в нём содержится. </a:t>
            </a:r>
          </a:p>
          <a:p>
            <a:pPr algn="just"/>
            <a:endParaRPr lang="ru-RU" sz="2400" dirty="0" smtClean="0">
              <a:latin typeface="Arial" pitchFamily="34" charset="0"/>
              <a:cs typeface="Arial" pitchFamily="34" charset="0"/>
            </a:endParaRPr>
          </a:p>
          <a:p>
            <a:pPr algn="just"/>
            <a:r>
              <a:rPr lang="ru-RU" sz="2400" dirty="0" smtClean="0">
                <a:latin typeface="Arial" pitchFamily="34" charset="0"/>
                <a:cs typeface="Arial" pitchFamily="34" charset="0"/>
              </a:rPr>
              <a:t>Каждый раздел, в свою очередь, состоит из информационных банков, которые являются подмножествами раздела. </a:t>
            </a:r>
          </a:p>
          <a:p>
            <a:pPr algn="just"/>
            <a:endParaRPr lang="ru-RU" sz="2400" dirty="0" smtClean="0">
              <a:latin typeface="Arial" pitchFamily="34" charset="0"/>
              <a:cs typeface="Arial" pitchFamily="34" charset="0"/>
            </a:endParaRPr>
          </a:p>
          <a:p>
            <a:pPr algn="just"/>
            <a:r>
              <a:rPr lang="ru-RU" sz="2400" dirty="0" smtClean="0">
                <a:latin typeface="Arial" pitchFamily="34" charset="0"/>
                <a:cs typeface="Arial" pitchFamily="34" charset="0"/>
              </a:rPr>
              <a:t>Такое структурирование данных упрощает поиск информации в системе за счёт исключения из поиска разделов и информационных банков, содержащих информацию заведомо не удовлетворяющую условиям поиска.</a:t>
            </a:r>
          </a:p>
          <a:p>
            <a:pPr algn="just"/>
            <a:endParaRPr lang="ru-RU" sz="2400" dirty="0" smtClean="0">
              <a:latin typeface="Arial" pitchFamily="34" charset="0"/>
              <a:cs typeface="Arial" pitchFamily="34" charset="0"/>
            </a:endParaRPr>
          </a:p>
          <a:p>
            <a:pPr algn="just"/>
            <a:endParaRPr lang="ru-RU" sz="2400" dirty="0" smtClean="0">
              <a:latin typeface="Arial" pitchFamily="34" charset="0"/>
              <a:cs typeface="Arial" pitchFamily="34" charset="0"/>
            </a:endParaRPr>
          </a:p>
          <a:p>
            <a:pPr indent="450000" algn="just">
              <a:buFont typeface="Wingdings" pitchFamily="2" charset="2"/>
              <a:buChar char="ü"/>
            </a:pPr>
            <a:endParaRPr lang="ru-RU" sz="19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428596"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1900" dirty="0" smtClean="0">
              <a:latin typeface="Arial" pitchFamily="34" charset="0"/>
              <a:cs typeface="Arial" pitchFamily="34" charset="0"/>
            </a:endParaRPr>
          </a:p>
          <a:p>
            <a:pPr algn="just"/>
            <a:r>
              <a:rPr lang="ru-RU" sz="1900" dirty="0" smtClean="0">
                <a:latin typeface="Arial" pitchFamily="34" charset="0"/>
                <a:cs typeface="Arial" pitchFamily="34" charset="0"/>
              </a:rPr>
              <a:t>	</a:t>
            </a:r>
            <a:endParaRPr lang="ru-RU" sz="2400" dirty="0" smtClean="0">
              <a:latin typeface="Arial" pitchFamily="34" charset="0"/>
              <a:cs typeface="Arial" pitchFamily="34" charset="0"/>
            </a:endParaRPr>
          </a:p>
          <a:p>
            <a:pPr algn="just"/>
            <a:endParaRPr lang="ru-RU" sz="2400" dirty="0" smtClean="0">
              <a:latin typeface="Arial" pitchFamily="34" charset="0"/>
              <a:cs typeface="Arial" pitchFamily="34" charset="0"/>
            </a:endParaRPr>
          </a:p>
          <a:p>
            <a:pPr algn="just"/>
            <a:endParaRPr lang="ru-RU" sz="2400" dirty="0" smtClean="0">
              <a:latin typeface="Arial" pitchFamily="34" charset="0"/>
              <a:cs typeface="Arial" pitchFamily="34" charset="0"/>
            </a:endParaRPr>
          </a:p>
          <a:p>
            <a:pPr algn="just"/>
            <a:r>
              <a:rPr lang="ru-RU" sz="2400" dirty="0" smtClean="0">
                <a:latin typeface="Arial" pitchFamily="34" charset="0"/>
                <a:cs typeface="Arial" pitchFamily="34" charset="0"/>
              </a:rPr>
              <a:t> </a:t>
            </a:r>
            <a:r>
              <a:rPr lang="ru-RU" sz="3200" dirty="0" smtClean="0">
                <a:latin typeface="Arial" pitchFamily="34" charset="0"/>
                <a:cs typeface="Arial" pitchFamily="34" charset="0"/>
              </a:rPr>
              <a:t>Деление массива информации на информационные банки преследует ещё одну цель — реализовать модульный принцип построения технических систем. Это даёт возможность конечному пользователю системы включить в свой набор те информационные банки, которые ему необходимы.</a:t>
            </a:r>
          </a:p>
          <a:p>
            <a:pPr algn="just">
              <a:lnSpc>
                <a:spcPts val="1700"/>
              </a:lnSpc>
            </a:pPr>
            <a:endParaRPr lang="ru-RU" sz="2400" dirty="0" smtClean="0">
              <a:latin typeface="Times New Roman" pitchFamily="18" charset="0"/>
              <a:cs typeface="Times New Roman" pitchFamily="18" charset="0"/>
            </a:endParaRPr>
          </a:p>
          <a:p>
            <a:pPr indent="450000" algn="just">
              <a:buFont typeface="Wingdings" pitchFamily="2" charset="2"/>
              <a:buChar char="ü"/>
            </a:pPr>
            <a:endParaRPr lang="ru-RU" sz="19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В СПС КонсультантПлюс включаются документы следующих видов:</a:t>
            </a:r>
          </a:p>
          <a:p>
            <a:pPr lvl="2" algn="just">
              <a:buFont typeface="Wingdings" pitchFamily="2" charset="2"/>
              <a:buChar char="ü"/>
            </a:pPr>
            <a:r>
              <a:rPr lang="ru-RU" sz="2400" dirty="0" smtClean="0">
                <a:latin typeface="Times New Roman" pitchFamily="18" charset="0"/>
                <a:cs typeface="Times New Roman" pitchFamily="18" charset="0"/>
              </a:rPr>
              <a:t>нормативно-правовые акты РФ, её субъектов и основные международные правовые акты;</a:t>
            </a:r>
          </a:p>
          <a:p>
            <a:pPr lvl="2" algn="just">
              <a:buFont typeface="Wingdings" pitchFamily="2" charset="2"/>
              <a:buChar char="ü"/>
            </a:pPr>
            <a:r>
              <a:rPr lang="ru-RU" sz="2400" dirty="0" smtClean="0">
                <a:latin typeface="Times New Roman" pitchFamily="18" charset="0"/>
                <a:cs typeface="Times New Roman" pitchFamily="18" charset="0"/>
              </a:rPr>
              <a:t>комментарии и разъяснения к нормативно-правовым актам и консультации по конкретным ситуациям из юридической и бухгалтерской практики;</a:t>
            </a:r>
          </a:p>
          <a:p>
            <a:pPr lvl="2" algn="just">
              <a:buFont typeface="Wingdings" pitchFamily="2" charset="2"/>
              <a:buChar char="ü"/>
            </a:pPr>
            <a:r>
              <a:rPr lang="ru-RU" sz="2400" dirty="0" smtClean="0">
                <a:latin typeface="Times New Roman" pitchFamily="18" charset="0"/>
                <a:cs typeface="Times New Roman" pitchFamily="18" charset="0"/>
              </a:rPr>
              <a:t>книги и статьи из периодической печати и сборников;</a:t>
            </a:r>
          </a:p>
          <a:p>
            <a:pPr lvl="2" algn="just">
              <a:buFont typeface="Wingdings" pitchFamily="2" charset="2"/>
              <a:buChar char="ü"/>
            </a:pPr>
            <a:r>
              <a:rPr lang="ru-RU" sz="2400" dirty="0" smtClean="0">
                <a:latin typeface="Times New Roman" pitchFamily="18" charset="0"/>
                <a:cs typeface="Times New Roman" pitchFamily="18" charset="0"/>
              </a:rPr>
              <a:t>схемы корреспонденции счетов;</a:t>
            </a:r>
          </a:p>
          <a:p>
            <a:pPr lvl="2" algn="just">
              <a:buFont typeface="Wingdings" pitchFamily="2" charset="2"/>
              <a:buChar char="ü"/>
            </a:pPr>
            <a:r>
              <a:rPr lang="ru-RU" sz="2400" dirty="0" smtClean="0">
                <a:latin typeface="Times New Roman" pitchFamily="18" charset="0"/>
                <a:cs typeface="Times New Roman" pitchFamily="18" charset="0"/>
              </a:rPr>
              <a:t>формы документов, как официально утверждённые, так и примерные;</a:t>
            </a:r>
          </a:p>
          <a:p>
            <a:pPr lvl="2" algn="just">
              <a:buFont typeface="Wingdings" pitchFamily="2" charset="2"/>
              <a:buChar char="ü"/>
            </a:pPr>
            <a:r>
              <a:rPr lang="ru-RU" sz="2400" dirty="0" smtClean="0">
                <a:latin typeface="Times New Roman" pitchFamily="18" charset="0"/>
                <a:cs typeface="Times New Roman" pitchFamily="18" charset="0"/>
              </a:rPr>
              <a:t>информация справочного характера (календарь бухгалтера, курсы валют, размер ставки рефинансирования и т. п.);</a:t>
            </a:r>
          </a:p>
          <a:p>
            <a:pPr lvl="2" algn="just">
              <a:buFont typeface="Wingdings" pitchFamily="2" charset="2"/>
              <a:buChar char="ü"/>
            </a:pPr>
            <a:r>
              <a:rPr lang="ru-RU" sz="2400" dirty="0" smtClean="0">
                <a:latin typeface="Times New Roman" pitchFamily="18" charset="0"/>
                <a:cs typeface="Times New Roman" pitchFamily="18" charset="0"/>
              </a:rPr>
              <a:t>аналитические обзоры;</a:t>
            </a:r>
          </a:p>
          <a:p>
            <a:pPr lvl="2" algn="just">
              <a:buFont typeface="Wingdings" pitchFamily="2" charset="2"/>
              <a:buChar char="ü"/>
            </a:pPr>
            <a:r>
              <a:rPr lang="ru-RU" sz="2400" dirty="0" smtClean="0">
                <a:latin typeface="Times New Roman" pitchFamily="18" charset="0"/>
                <a:cs typeface="Times New Roman" pitchFamily="18" charset="0"/>
              </a:rPr>
              <a:t>путеводители (особая форма аналитических материалов для разных специалистов).</a:t>
            </a:r>
          </a:p>
          <a:p>
            <a:pPr algn="just">
              <a:lnSpc>
                <a:spcPts val="1700"/>
              </a:lnSpc>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indent="450000" algn="just"/>
            <a:r>
              <a:rPr lang="ru-RU" sz="3600" dirty="0" smtClean="0">
                <a:latin typeface="Times New Roman" pitchFamily="18" charset="0"/>
                <a:cs typeface="Times New Roman" pitchFamily="18" charset="0"/>
              </a:rPr>
              <a:t>На официальном сайте разработчик представляет бесплатный доступ к ряду своих баз. </a:t>
            </a:r>
          </a:p>
          <a:p>
            <a:pPr indent="450000" algn="just"/>
            <a:r>
              <a:rPr lang="ru-RU" sz="3600" dirty="0" smtClean="0">
                <a:latin typeface="Times New Roman" pitchFamily="18" charset="0"/>
                <a:cs typeface="Times New Roman" pitchFamily="18" charset="0"/>
              </a:rPr>
              <a:t>Также КонсультантПлюс ежегодно выпускает бесплатные версии своей системы для вузов, школ и т. д. </a:t>
            </a:r>
          </a:p>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54</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Технология "Консультант Плюс" позволяет обновлять информационный банк пользователя без его полной замены, требующей больших материальных и временных затрат. Этим она выгодно отличается от других СПС.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55</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В пополнение включаются только новые документы и изменения уже находящихся в эталонном банке документов.      </a:t>
            </a:r>
          </a:p>
          <a:p>
            <a:pPr algn="just"/>
            <a:r>
              <a:rPr lang="ru-RU" sz="3200" dirty="0" smtClean="0">
                <a:latin typeface="Times New Roman" pitchFamily="18" charset="0"/>
                <a:cs typeface="Times New Roman" pitchFamily="18" charset="0"/>
              </a:rPr>
              <a:t>        Региональные информационные центры ежедневно получают текущие дополнения и изменения из эталонного банка Координационного Центра Сети по системе электронных телекоммуникаций.</a:t>
            </a:r>
          </a:p>
          <a:p>
            <a:pPr algn="just"/>
            <a:r>
              <a:rPr lang="ru-RU" sz="3200" dirty="0" smtClean="0">
                <a:latin typeface="Times New Roman" pitchFamily="18" charset="0"/>
                <a:cs typeface="Times New Roman" pitchFamily="18" charset="0"/>
              </a:rPr>
              <a:t>        Пользователю пополнение доставляется либо по модему, либо курьером регионального центра.      </a:t>
            </a:r>
          </a:p>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56</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В результате процедуры обновления, занимающей несколько минут, информационный банк пользователя становится идентичным эталонному информационному банку.      </a:t>
            </a:r>
          </a:p>
          <a:p>
            <a:pPr algn="just"/>
            <a:endParaRPr lang="ru-RU" sz="3600" dirty="0" smtClean="0">
              <a:latin typeface="Times New Roman" pitchFamily="18" charset="0"/>
              <a:cs typeface="Times New Roman" pitchFamily="18" charset="0"/>
            </a:endParaRPr>
          </a:p>
          <a:p>
            <a:pPr algn="just"/>
            <a:r>
              <a:rPr lang="ru-RU" sz="3600" dirty="0" smtClean="0">
                <a:latin typeface="Times New Roman" pitchFamily="18" charset="0"/>
                <a:cs typeface="Times New Roman" pitchFamily="18" charset="0"/>
              </a:rPr>
              <a:t>               Одним из приоритетных направлений работы Сети "Консультант Плюс" является сотрудничество с правотворческими органами. </a:t>
            </a:r>
          </a:p>
          <a:p>
            <a:pPr indent="450000" algn="just"/>
            <a:r>
              <a:rPr lang="ru-RU" sz="3600" b="1"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indent="450000" algn="just"/>
            <a:r>
              <a:rPr lang="ru-RU" sz="3600" b="1" dirty="0" smtClean="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На настоящий момент в государственных учреждениях используется более 6 тысяч систем. </a:t>
            </a:r>
          </a:p>
          <a:p>
            <a:pPr algn="just"/>
            <a:r>
              <a:rPr lang="ru-RU" sz="3200" dirty="0" smtClean="0">
                <a:latin typeface="Times New Roman" pitchFamily="18" charset="0"/>
                <a:cs typeface="Times New Roman" pitchFamily="18" charset="0"/>
              </a:rPr>
              <a:t>              Эффективность и надежность сервиса и технологии "Консультанта Плюс" позволяет обслуживать органы власти и управления вплоть до местного уровня, в том числе в самых удаленных регионах России.    </a:t>
            </a:r>
          </a:p>
          <a:p>
            <a:pPr algn="just"/>
            <a:r>
              <a:rPr lang="ru-RU" sz="3200" dirty="0" smtClean="0">
                <a:latin typeface="Times New Roman" pitchFamily="18" charset="0"/>
                <a:cs typeface="Times New Roman" pitchFamily="18" charset="0"/>
              </a:rPr>
              <a:t>                           Объединение создает центры правовой информации в каждом регионе страны. Кроме того, установлены коммерческие и научные связи с рядом аналогичных зарубежных фирм и организаций.</a:t>
            </a:r>
          </a:p>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58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2" name="TextBox 11"/>
          <p:cNvSpPr txBox="1"/>
          <p:nvPr/>
        </p:nvSpPr>
        <p:spPr>
          <a:xfrm>
            <a:off x="928662" y="428604"/>
            <a:ext cx="7786742" cy="1569660"/>
          </a:xfrm>
          <a:prstGeom prst="rect">
            <a:avLst/>
          </a:prstGeom>
          <a:noFill/>
        </p:spPr>
        <p:txBody>
          <a:bodyPr wrap="square" rtlCol="0">
            <a:spAutoFit/>
          </a:bodyPr>
          <a:lstStyle/>
          <a:p>
            <a:pPr algn="ctr"/>
            <a:r>
              <a:rPr lang="ru-RU" sz="4800" dirty="0" smtClean="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Общая характеристика</a:t>
            </a:r>
          </a:p>
          <a:p>
            <a:pPr algn="ctr"/>
            <a:endParaRPr lang="ru-RU" sz="4800" dirty="0">
              <a:ln w="18415" cmpd="sng">
                <a:solidFill>
                  <a:srgbClr val="FFFFFF"/>
                </a:solidFill>
                <a:prstDash val="solid"/>
              </a:ln>
              <a:solidFill>
                <a:srgbClr val="FFFFFF"/>
              </a:solidFill>
              <a:effectLst>
                <a:glow rad="1397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3" name="Таблица 12"/>
          <p:cNvGraphicFramePr>
            <a:graphicFrameLocks noGrp="1"/>
          </p:cNvGraphicFramePr>
          <p:nvPr/>
        </p:nvGraphicFramePr>
        <p:xfrm>
          <a:off x="785786" y="1571612"/>
          <a:ext cx="7643834" cy="4714909"/>
        </p:xfrm>
        <a:graphic>
          <a:graphicData uri="http://schemas.openxmlformats.org/drawingml/2006/table">
            <a:tbl>
              <a:tblPr firstRow="1" bandRow="1">
                <a:tableStyleId>{08FB837D-C827-4EFA-A057-4D05807E0F7C}</a:tableStyleId>
              </a:tblPr>
              <a:tblGrid>
                <a:gridCol w="3821917"/>
                <a:gridCol w="3821917"/>
              </a:tblGrid>
              <a:tr h="534266">
                <a:tc gridSpan="2">
                  <a:txBody>
                    <a:bodyPr/>
                    <a:lstStyle/>
                    <a:p>
                      <a:pPr algn="ctr"/>
                      <a:r>
                        <a:rPr lang="ru-RU" sz="2400" dirty="0" smtClean="0">
                          <a:solidFill>
                            <a:schemeClr val="tx1"/>
                          </a:solidFill>
                          <a:latin typeface="Times New Roman" pitchFamily="18" charset="0"/>
                          <a:cs typeface="Times New Roman" pitchFamily="18" charset="0"/>
                        </a:rPr>
                        <a:t>«КОНСУЛЬТАНТПЛЮС»</a:t>
                      </a:r>
                      <a:endParaRPr lang="ru-RU" sz="2400" dirty="0">
                        <a:solidFill>
                          <a:schemeClr val="tx1"/>
                        </a:solidFill>
                        <a:latin typeface="Times New Roman" pitchFamily="18" charset="0"/>
                        <a:cs typeface="Times New Roman" pitchFamily="18" charset="0"/>
                      </a:endParaRPr>
                    </a:p>
                  </a:txBody>
                  <a:tcPr/>
                </a:tc>
                <a:tc hMerge="1">
                  <a:txBody>
                    <a:bodyPr/>
                    <a:lstStyle/>
                    <a:p>
                      <a:endParaRPr lang="ru-RU" dirty="0"/>
                    </a:p>
                  </a:txBody>
                  <a:tcPr/>
                </a:tc>
              </a:tr>
              <a:tr h="654487">
                <a:tc gridSpan="2">
                  <a:txBody>
                    <a:bodyPr/>
                    <a:lstStyle/>
                    <a:p>
                      <a:endParaRPr lang="ru-RU" sz="2400" dirty="0">
                        <a:latin typeface="Times New Roman" pitchFamily="18" charset="0"/>
                        <a:cs typeface="Times New Roman" pitchFamily="18" charset="0"/>
                      </a:endParaRPr>
                    </a:p>
                  </a:txBody>
                  <a:tcPr/>
                </a:tc>
                <a:tc hMerge="1">
                  <a:txBody>
                    <a:bodyPr/>
                    <a:lstStyle/>
                    <a:p>
                      <a:endParaRPr lang="ru-RU" dirty="0"/>
                    </a:p>
                  </a:txBody>
                  <a:tcPr/>
                </a:tc>
              </a:tr>
              <a:tr h="961679">
                <a:tc>
                  <a:txBody>
                    <a:bodyPr/>
                    <a:lstStyle/>
                    <a:p>
                      <a:r>
                        <a:rPr lang="ru-RU" sz="2400" b="1" dirty="0" smtClean="0">
                          <a:latin typeface="Times New Roman" pitchFamily="18" charset="0"/>
                          <a:cs typeface="Times New Roman" pitchFamily="18" charset="0"/>
                        </a:rPr>
                        <a:t>Тип	</a:t>
                      </a:r>
                    </a:p>
                  </a:txBody>
                  <a:tcPr/>
                </a:tc>
                <a:tc>
                  <a:txBody>
                    <a:bodyPr/>
                    <a:lstStyle/>
                    <a:p>
                      <a:pPr algn="ctr"/>
                      <a:r>
                        <a:rPr lang="ru-RU" sz="2400" dirty="0" smtClean="0">
                          <a:latin typeface="Times New Roman" pitchFamily="18" charset="0"/>
                          <a:cs typeface="Times New Roman" pitchFamily="18" charset="0"/>
                        </a:rPr>
                        <a:t>Справочно-правовая система</a:t>
                      </a:r>
                      <a:endParaRPr lang="ru-RU" sz="2400" dirty="0">
                        <a:latin typeface="Times New Roman" pitchFamily="18" charset="0"/>
                        <a:cs typeface="Times New Roman" pitchFamily="18" charset="0"/>
                      </a:endParaRPr>
                    </a:p>
                  </a:txBody>
                  <a:tcPr anchor="ctr"/>
                </a:tc>
              </a:tr>
              <a:tr h="961679">
                <a:tc>
                  <a:txBody>
                    <a:bodyPr/>
                    <a:lstStyle/>
                    <a:p>
                      <a:r>
                        <a:rPr lang="ru-RU" sz="2400" b="1" dirty="0" smtClean="0">
                          <a:latin typeface="Times New Roman" pitchFamily="18" charset="0"/>
                          <a:cs typeface="Times New Roman" pitchFamily="18" charset="0"/>
                        </a:rPr>
                        <a:t>Разработчик	</a:t>
                      </a:r>
                    </a:p>
                  </a:txBody>
                  <a:tcPr/>
                </a:tc>
                <a:tc>
                  <a:txBody>
                    <a:bodyPr/>
                    <a:lstStyle/>
                    <a:p>
                      <a:pPr algn="ctr"/>
                      <a:r>
                        <a:rPr lang="ru-RU" sz="2400" dirty="0" smtClean="0">
                          <a:latin typeface="Times New Roman" pitchFamily="18" charset="0"/>
                          <a:cs typeface="Times New Roman" pitchFamily="18" charset="0"/>
                        </a:rPr>
                        <a:t>«КонсультантПлюс» НПО ВМИ</a:t>
                      </a:r>
                      <a:endParaRPr lang="ru-RU" sz="2400" dirty="0">
                        <a:latin typeface="Times New Roman" pitchFamily="18" charset="0"/>
                        <a:cs typeface="Times New Roman" pitchFamily="18" charset="0"/>
                      </a:endParaRPr>
                    </a:p>
                  </a:txBody>
                  <a:tcPr anchor="ctr"/>
                </a:tc>
              </a:tr>
              <a:tr h="534266">
                <a:tc>
                  <a:txBody>
                    <a:bodyPr/>
                    <a:lstStyle/>
                    <a:p>
                      <a:r>
                        <a:rPr lang="ru-RU" sz="2400" b="1" dirty="0" smtClean="0">
                          <a:latin typeface="Times New Roman" pitchFamily="18" charset="0"/>
                          <a:cs typeface="Times New Roman" pitchFamily="18" charset="0"/>
                        </a:rPr>
                        <a:t>Последняя версия	</a:t>
                      </a:r>
                    </a:p>
                  </a:txBody>
                  <a:tcPr/>
                </a:tc>
                <a:tc>
                  <a:txBody>
                    <a:bodyPr/>
                    <a:lstStyle/>
                    <a:p>
                      <a:pPr algn="ctr"/>
                      <a:r>
                        <a:rPr lang="ru-RU" sz="2400" dirty="0" smtClean="0">
                          <a:latin typeface="Times New Roman" pitchFamily="18" charset="0"/>
                          <a:cs typeface="Times New Roman" pitchFamily="18" charset="0"/>
                        </a:rPr>
                        <a:t>Технология ПРОФ</a:t>
                      </a:r>
                      <a:endParaRPr lang="ru-RU" sz="2400" dirty="0">
                        <a:latin typeface="Times New Roman" pitchFamily="18" charset="0"/>
                        <a:cs typeface="Times New Roman" pitchFamily="18" charset="0"/>
                      </a:endParaRPr>
                    </a:p>
                  </a:txBody>
                  <a:tcPr anchor="ctr"/>
                </a:tc>
              </a:tr>
              <a:tr h="534266">
                <a:tc>
                  <a:txBody>
                    <a:bodyPr/>
                    <a:lstStyle/>
                    <a:p>
                      <a:r>
                        <a:rPr lang="ru-RU" sz="2400" b="1" dirty="0" smtClean="0">
                          <a:latin typeface="Times New Roman" pitchFamily="18" charset="0"/>
                          <a:cs typeface="Times New Roman" pitchFamily="18" charset="0"/>
                        </a:rPr>
                        <a:t>Лицензия	</a:t>
                      </a:r>
                    </a:p>
                  </a:txBody>
                  <a:tcPr/>
                </a:tc>
                <a:tc>
                  <a:txBody>
                    <a:bodyPr/>
                    <a:lstStyle/>
                    <a:p>
                      <a:pPr algn="ctr"/>
                      <a:r>
                        <a:rPr lang="ru-RU" sz="2400" dirty="0" smtClean="0">
                          <a:latin typeface="Times New Roman" pitchFamily="18" charset="0"/>
                          <a:cs typeface="Times New Roman" pitchFamily="18" charset="0"/>
                        </a:rPr>
                        <a:t>Проприетарная</a:t>
                      </a:r>
                    </a:p>
                  </a:txBody>
                  <a:tcPr anchor="ctr"/>
                </a:tc>
              </a:tr>
              <a:tr h="534266">
                <a:tc>
                  <a:txBody>
                    <a:bodyPr/>
                    <a:lstStyle/>
                    <a:p>
                      <a:r>
                        <a:rPr lang="ru-RU" sz="2400" b="1" dirty="0" smtClean="0">
                          <a:latin typeface="Times New Roman" pitchFamily="18" charset="0"/>
                          <a:cs typeface="Times New Roman" pitchFamily="18" charset="0"/>
                        </a:rPr>
                        <a:t>Сайт	</a:t>
                      </a:r>
                    </a:p>
                  </a:txBody>
                  <a:tcPr/>
                </a:tc>
                <a:tc>
                  <a:txBody>
                    <a:bodyPr/>
                    <a:lstStyle/>
                    <a:p>
                      <a:pPr algn="ctr"/>
                      <a:r>
                        <a:rPr lang="en-US" sz="2400" dirty="0" smtClean="0">
                          <a:latin typeface="Times New Roman" pitchFamily="18" charset="0"/>
                          <a:cs typeface="Times New Roman" pitchFamily="18" charset="0"/>
                        </a:rPr>
                        <a:t>www.consultant.ru</a:t>
                      </a:r>
                      <a:endParaRPr lang="ru-RU" sz="2400" dirty="0">
                        <a:latin typeface="Times New Roman" pitchFamily="18" charset="0"/>
                        <a:cs typeface="Times New Roman" pitchFamily="18" charset="0"/>
                      </a:endParaRPr>
                    </a:p>
                  </a:txBody>
                  <a:tcPr anchor="ctr"/>
                </a:tc>
              </a:tr>
            </a:tbl>
          </a:graphicData>
        </a:graphic>
      </p:graphicFrame>
      <p:pic>
        <p:nvPicPr>
          <p:cNvPr id="14" name="Рисунок 13" descr="48px-Consplus-logo.png"/>
          <p:cNvPicPr>
            <a:picLocks noChangeAspect="1"/>
          </p:cNvPicPr>
          <p:nvPr/>
        </p:nvPicPr>
        <p:blipFill>
          <a:blip r:embed="rId4" cstate="print"/>
          <a:stretch>
            <a:fillRect/>
          </a:stretch>
        </p:blipFill>
        <p:spPr>
          <a:xfrm>
            <a:off x="4143372" y="2071678"/>
            <a:ext cx="714380" cy="714380"/>
          </a:xfrm>
          <a:prstGeom prst="rect">
            <a:avLst/>
          </a:prstGeom>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59</a:t>
            </a:fld>
            <a:endParaRPr lang="ru-RU"/>
          </a:p>
        </p:txBody>
      </p:sp>
      <p:sp>
        <p:nvSpPr>
          <p:cNvPr id="15" name="Нижний колонтитул 14"/>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5" name="Рисунок 4" descr="konsux9.jpg"/>
          <p:cNvPicPr>
            <a:picLocks noChangeAspect="1"/>
          </p:cNvPicPr>
          <p:nvPr/>
        </p:nvPicPr>
        <p:blipFill>
          <a:blip r:embed="rId4" cstate="print"/>
          <a:stretch>
            <a:fillRect/>
          </a:stretch>
        </p:blipFill>
        <p:spPr>
          <a:xfrm>
            <a:off x="357158" y="357166"/>
            <a:ext cx="8429684" cy="6286544"/>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60</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cp1.jpg"/>
          <p:cNvPicPr>
            <a:picLocks noChangeAspect="1"/>
          </p:cNvPicPr>
          <p:nvPr/>
        </p:nvPicPr>
        <p:blipFill>
          <a:blip r:embed="rId4" cstate="print"/>
          <a:stretch>
            <a:fillRect/>
          </a:stretch>
        </p:blipFill>
        <p:spPr>
          <a:xfrm>
            <a:off x="428596" y="357166"/>
            <a:ext cx="8358246" cy="6215106"/>
          </a:xfrm>
          <a:prstGeom prst="rect">
            <a:avLst/>
          </a:prstGeom>
          <a:ln>
            <a:noFill/>
          </a:ln>
          <a:effectLst>
            <a:softEdge rad="112500"/>
          </a:effectLst>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61</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8" name="Рисунок 7" descr="scr.jpg"/>
          <p:cNvPicPr>
            <a:picLocks noChangeAspect="1"/>
          </p:cNvPicPr>
          <p:nvPr/>
        </p:nvPicPr>
        <p:blipFill>
          <a:blip r:embed="rId4" cstate="print"/>
          <a:stretch>
            <a:fillRect/>
          </a:stretch>
        </p:blipFill>
        <p:spPr>
          <a:xfrm>
            <a:off x="428596" y="428604"/>
            <a:ext cx="8286808" cy="6215106"/>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62</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image14.gif"/>
          <p:cNvPicPr>
            <a:picLocks noChangeAspect="1"/>
          </p:cNvPicPr>
          <p:nvPr/>
        </p:nvPicPr>
        <p:blipFill>
          <a:blip r:embed="rId4" cstate="print"/>
          <a:stretch>
            <a:fillRect/>
          </a:stretch>
        </p:blipFill>
        <p:spPr>
          <a:xfrm>
            <a:off x="357158" y="285728"/>
            <a:ext cx="8429684" cy="6429420"/>
          </a:xfrm>
          <a:prstGeom prst="rect">
            <a:avLst/>
          </a:prstGeom>
          <a:ln>
            <a:noFill/>
          </a:ln>
          <a:effectLst>
            <a:softEdge rad="112500"/>
          </a:effectLst>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63</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8" name="Рисунок 7" descr="navigation.jpg"/>
          <p:cNvPicPr>
            <a:picLocks noChangeAspect="1"/>
          </p:cNvPicPr>
          <p:nvPr/>
        </p:nvPicPr>
        <p:blipFill>
          <a:blip r:embed="rId4" cstate="print"/>
          <a:stretch>
            <a:fillRect/>
          </a:stretch>
        </p:blipFill>
        <p:spPr>
          <a:xfrm>
            <a:off x="428596" y="357166"/>
            <a:ext cx="8286808" cy="6286544"/>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64</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2071678"/>
            <a:ext cx="8305800" cy="4357718"/>
          </a:xfrm>
        </p:spPr>
        <p:txBody>
          <a:bodyPr>
            <a:noAutofit/>
          </a:bodyPr>
          <a:lstStyle/>
          <a:p>
            <a:pPr indent="450000" algn="just">
              <a:lnSpc>
                <a:spcPct val="110000"/>
              </a:lnSpc>
              <a:buNone/>
            </a:pPr>
            <a:r>
              <a:rPr lang="ru-RU" sz="1900" dirty="0" smtClean="0">
                <a:latin typeface="Times New Roman" pitchFamily="18" charset="0"/>
                <a:cs typeface="Times New Roman" pitchFamily="18" charset="0"/>
              </a:rPr>
              <a:t>В середине 90-х годов создана еще одна СПС – </a:t>
            </a:r>
            <a:r>
              <a:rPr lang="ru-RU" sz="1900" b="1" dirty="0" smtClean="0">
                <a:latin typeface="Times New Roman" pitchFamily="18" charset="0"/>
                <a:cs typeface="Times New Roman" pitchFamily="18" charset="0"/>
              </a:rPr>
              <a:t>«Кодекс»</a:t>
            </a:r>
            <a:r>
              <a:rPr lang="ru-RU" sz="1900" dirty="0" smtClean="0">
                <a:latin typeface="Times New Roman" pitchFamily="18" charset="0"/>
                <a:cs typeface="Times New Roman" pitchFamily="18" charset="0"/>
              </a:rPr>
              <a:t>, которая содержит в своей базе данных более 25 тысяч нормативных актов России. Каждая отрасль права представлена: </a:t>
            </a:r>
          </a:p>
          <a:p>
            <a:pPr lvl="1" indent="450000" algn="just">
              <a:lnSpc>
                <a:spcPct val="110000"/>
              </a:lnSpc>
              <a:buClr>
                <a:schemeClr val="tx1"/>
              </a:buClr>
              <a:buFont typeface="Wingdings" pitchFamily="2" charset="2"/>
              <a:buChar char="ü"/>
            </a:pPr>
            <a:r>
              <a:rPr lang="ru-RU" sz="1900" dirty="0" smtClean="0">
                <a:latin typeface="Times New Roman" pitchFamily="18" charset="0"/>
                <a:cs typeface="Times New Roman" pitchFamily="18" charset="0"/>
              </a:rPr>
              <a:t>Документы международного, федерального и регионального законодательства;</a:t>
            </a:r>
          </a:p>
          <a:p>
            <a:pPr lvl="1" indent="450000" algn="just">
              <a:lnSpc>
                <a:spcPct val="120000"/>
              </a:lnSpc>
              <a:buClr>
                <a:schemeClr val="tx1"/>
              </a:buClr>
              <a:buFont typeface="Wingdings" pitchFamily="2" charset="2"/>
              <a:buChar char="ü"/>
            </a:pPr>
            <a:r>
              <a:rPr lang="ru-RU" sz="1900" dirty="0" smtClean="0">
                <a:latin typeface="Times New Roman" pitchFamily="18" charset="0"/>
                <a:cs typeface="Times New Roman" pitchFamily="18" charset="0"/>
              </a:rPr>
              <a:t>Законопроекты;</a:t>
            </a:r>
          </a:p>
          <a:p>
            <a:pPr lvl="1" indent="450000" algn="just">
              <a:lnSpc>
                <a:spcPct val="120000"/>
              </a:lnSpc>
              <a:buClr>
                <a:schemeClr val="tx1"/>
              </a:buClr>
              <a:buFont typeface="Wingdings" pitchFamily="2" charset="2"/>
              <a:buChar char="ü"/>
            </a:pPr>
            <a:r>
              <a:rPr lang="ru-RU" sz="1900" dirty="0" smtClean="0">
                <a:latin typeface="Times New Roman" pitchFamily="18" charset="0"/>
                <a:cs typeface="Times New Roman" pitchFamily="18" charset="0"/>
              </a:rPr>
              <a:t>Документы органов судебной власти: постановления и определения Конституционного Суда РФ, Высшего Арбитражного суда РФ, Верховного Суда РФ, федеральных арбитражных судов округов, арбитражных апелляционных судов, арбитражных судов субъектов РФ;</a:t>
            </a:r>
          </a:p>
          <a:p>
            <a:pPr lvl="1" indent="450000" algn="just">
              <a:lnSpc>
                <a:spcPct val="120000"/>
              </a:lnSpc>
              <a:buClr>
                <a:schemeClr val="tx1"/>
              </a:buClr>
              <a:buFont typeface="Wingdings" pitchFamily="2" charset="2"/>
              <a:buChar char="ü"/>
            </a:pPr>
            <a:r>
              <a:rPr lang="ru-RU" sz="1900" dirty="0" smtClean="0">
                <a:latin typeface="Times New Roman" pitchFamily="18" charset="0"/>
                <a:cs typeface="Times New Roman" pitchFamily="18" charset="0"/>
              </a:rPr>
              <a:t>Письма представителей официальных органов (ФНС, Минфина, ФТС, ЦБ РФ, </a:t>
            </a:r>
            <a:r>
              <a:rPr lang="ru-RU" sz="1900" dirty="0" err="1" smtClean="0">
                <a:latin typeface="Times New Roman" pitchFamily="18" charset="0"/>
                <a:cs typeface="Times New Roman" pitchFamily="18" charset="0"/>
              </a:rPr>
              <a:t>Роструда</a:t>
            </a:r>
            <a:r>
              <a:rPr lang="ru-RU" sz="1900" dirty="0" smtClean="0">
                <a:latin typeface="Times New Roman" pitchFamily="18" charset="0"/>
                <a:cs typeface="Times New Roman" pitchFamily="18" charset="0"/>
              </a:rPr>
              <a:t>, </a:t>
            </a:r>
            <a:r>
              <a:rPr lang="ru-RU" sz="1900" dirty="0" err="1" smtClean="0">
                <a:latin typeface="Times New Roman" pitchFamily="18" charset="0"/>
                <a:cs typeface="Times New Roman" pitchFamily="18" charset="0"/>
              </a:rPr>
              <a:t>Минздравсоцразвития</a:t>
            </a:r>
            <a:r>
              <a:rPr lang="ru-RU" sz="1900" dirty="0" smtClean="0">
                <a:latin typeface="Times New Roman" pitchFamily="18" charset="0"/>
                <a:cs typeface="Times New Roman" pitchFamily="18" charset="0"/>
              </a:rPr>
              <a:t> и др.);</a:t>
            </a: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36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2.3. Информационно – правовая </a:t>
            </a:r>
            <a:r>
              <a:rPr lang="ru-RU" sz="3600" dirty="0" err="1"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поисковыая</a:t>
            </a:r>
            <a:r>
              <a:rPr lang="ru-RU" sz="36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 система «Кодекс»</a:t>
            </a:r>
            <a:endParaRPr kumimoji="0" lang="ru-RU" sz="36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65</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2" algn="just">
              <a:buFont typeface="Wingdings" pitchFamily="2" charset="2"/>
              <a:buChar char="ü"/>
            </a:pPr>
            <a:endParaRPr lang="ru-RU" sz="2000" dirty="0" smtClean="0">
              <a:latin typeface="Times New Roman" pitchFamily="18" charset="0"/>
              <a:cs typeface="Times New Roman" pitchFamily="18" charset="0"/>
            </a:endParaRPr>
          </a:p>
          <a:p>
            <a:pPr lvl="2" algn="just">
              <a:buFont typeface="Wingdings" pitchFamily="2" charset="2"/>
              <a:buChar char="ü"/>
            </a:pPr>
            <a:r>
              <a:rPr lang="ru-RU" sz="2000" dirty="0" smtClean="0">
                <a:latin typeface="Times New Roman" pitchFamily="18" charset="0"/>
                <a:cs typeface="Times New Roman" pitchFamily="18" charset="0"/>
              </a:rPr>
              <a:t>Комментарии и консультации по вопросам применения законодательства; </a:t>
            </a:r>
          </a:p>
          <a:p>
            <a:pPr lvl="2" algn="just">
              <a:buFont typeface="Wingdings" pitchFamily="2" charset="2"/>
              <a:buChar char="ü"/>
            </a:pPr>
            <a:r>
              <a:rPr lang="ru-RU" sz="2000" dirty="0" smtClean="0">
                <a:latin typeface="Times New Roman" pitchFamily="18" charset="0"/>
                <a:cs typeface="Times New Roman" pitchFamily="18" charset="0"/>
              </a:rPr>
              <a:t>Справочная информация: курсы валют, нормативы и цифровые показатели, регулируемые законодательство (МРОТ, ставка рефинансирования, ставки налогов и т.д.);</a:t>
            </a:r>
          </a:p>
          <a:p>
            <a:pPr lvl="2" algn="just">
              <a:buFont typeface="Wingdings" pitchFamily="2" charset="2"/>
              <a:buChar char="ü"/>
            </a:pPr>
            <a:r>
              <a:rPr lang="ru-RU" sz="2000" dirty="0" smtClean="0">
                <a:latin typeface="Times New Roman" pitchFamily="18" charset="0"/>
                <a:cs typeface="Times New Roman" pitchFamily="18" charset="0"/>
              </a:rPr>
              <a:t>Образцы и формы документов;</a:t>
            </a:r>
          </a:p>
          <a:p>
            <a:pPr lvl="2" algn="just">
              <a:buFont typeface="Wingdings" pitchFamily="2" charset="2"/>
              <a:buChar char="ü"/>
            </a:pPr>
            <a:r>
              <a:rPr lang="ru-RU" sz="2000" dirty="0" smtClean="0">
                <a:latin typeface="Times New Roman" pitchFamily="18" charset="0"/>
                <a:cs typeface="Times New Roman" pitchFamily="18" charset="0"/>
              </a:rPr>
              <a:t>Нормативно-технические документы — </a:t>
            </a:r>
            <a:r>
              <a:rPr lang="ru-RU" sz="2000" dirty="0" err="1" smtClean="0">
                <a:latin typeface="Times New Roman" pitchFamily="18" charset="0"/>
                <a:cs typeface="Times New Roman" pitchFamily="18" charset="0"/>
              </a:rPr>
              <a:t>СНиП</a:t>
            </a:r>
            <a:r>
              <a:rPr lang="ru-RU" sz="2000" dirty="0" smtClean="0">
                <a:latin typeface="Times New Roman" pitchFamily="18" charset="0"/>
                <a:cs typeface="Times New Roman" pitchFamily="18" charset="0"/>
              </a:rPr>
              <a:t>, ГОСТ, ПУЭ, ЕСКД, ГОСТ Р, </a:t>
            </a:r>
            <a:r>
              <a:rPr lang="ru-RU" sz="2000" dirty="0" err="1" smtClean="0">
                <a:latin typeface="Times New Roman" pitchFamily="18" charset="0"/>
                <a:cs typeface="Times New Roman" pitchFamily="18" charset="0"/>
              </a:rPr>
              <a:t>СанПиН</a:t>
            </a:r>
            <a:r>
              <a:rPr lang="ru-RU" sz="2000" dirty="0" smtClean="0">
                <a:latin typeface="Times New Roman" pitchFamily="18" charset="0"/>
                <a:cs typeface="Times New Roman" pitchFamily="18" charset="0"/>
              </a:rPr>
              <a:t>, РД, </a:t>
            </a:r>
            <a:r>
              <a:rPr lang="ru-RU" sz="2000" dirty="0" err="1" smtClean="0">
                <a:latin typeface="Times New Roman" pitchFamily="18" charset="0"/>
                <a:cs typeface="Times New Roman" pitchFamily="18" charset="0"/>
              </a:rPr>
              <a:t>СНиП</a:t>
            </a:r>
            <a:r>
              <a:rPr lang="ru-RU" sz="2000" dirty="0" smtClean="0">
                <a:latin typeface="Times New Roman" pitchFamily="18" charset="0"/>
                <a:cs typeface="Times New Roman" pitchFamily="18" charset="0"/>
              </a:rPr>
              <a:t>, ВСН, НПБ, СП, СН и другие.</a:t>
            </a:r>
          </a:p>
          <a:p>
            <a:pPr algn="just"/>
            <a:endParaRPr lang="ru-RU" sz="2000" dirty="0" smtClean="0"/>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66</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endParaRPr lang="ru-RU" sz="2800" dirty="0" smtClean="0"/>
          </a:p>
          <a:p>
            <a:pPr algn="just"/>
            <a:r>
              <a:rPr lang="ru-RU" sz="2800" dirty="0" smtClean="0">
                <a:latin typeface="Times New Roman" pitchFamily="18" charset="0"/>
                <a:cs typeface="Times New Roman" pitchFamily="18" charset="0"/>
              </a:rPr>
              <a:t>	Достоверность и актуальность документов в системах «Кодекс» гарантируется договорами об информационном обмене с федеральными и региональными органами власти, общественными организациями, издательствами, частными экспертами. Распоряжением Губернатора Санкт-Петербурга от </a:t>
            </a:r>
            <a:r>
              <a:rPr lang="ru-RU" sz="3200" dirty="0" smtClean="0">
                <a:latin typeface="Times New Roman" pitchFamily="18" charset="0"/>
                <a:cs typeface="Times New Roman" pitchFamily="18" charset="0"/>
              </a:rPr>
              <a:t>16.10.2000 №1094-р и Законом Ленинградской области от 13.12.2001 №71-оз система "Кодекс" признана официальным источником опубликования текстов правовых актов Администрации Санкт-Петербурга и Ленинградской области.</a:t>
            </a:r>
          </a:p>
          <a:p>
            <a:pPr algn="just"/>
            <a:endParaRPr lang="ru-RU" sz="2000" dirty="0" smtClean="0">
              <a:latin typeface="Times New Roman" pitchFamily="18" charset="0"/>
              <a:cs typeface="Times New Roman" pitchFamily="18" charset="0"/>
            </a:endParaRPr>
          </a:p>
          <a:p>
            <a:pPr indent="450000" algn="just">
              <a:buFont typeface="Wingdings" pitchFamily="2" charset="2"/>
              <a:buChar char="ü"/>
            </a:pP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67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Основные возможности систем «Кодекс»:</a:t>
            </a:r>
          </a:p>
          <a:p>
            <a:pPr algn="just"/>
            <a:endParaRPr lang="ru-RU" sz="2000" dirty="0" smtClean="0">
              <a:latin typeface="Times New Roman" pitchFamily="18" charset="0"/>
              <a:cs typeface="Times New Roman" pitchFamily="18" charset="0"/>
            </a:endParaRPr>
          </a:p>
          <a:p>
            <a:pPr marL="457200" lvl="0" indent="-457200" algn="just">
              <a:buFont typeface="+mj-lt"/>
              <a:buAutoNum type="arabicPeriod"/>
            </a:pPr>
            <a:r>
              <a:rPr lang="ru-RU" sz="2800" dirty="0" smtClean="0">
                <a:latin typeface="Times New Roman" pitchFamily="18" charset="0"/>
                <a:cs typeface="Times New Roman" pitchFamily="18" charset="0"/>
              </a:rPr>
              <a:t>Единое информационное пространство является главенствующим принципом, который объединяет весь спектр информационно-правовых и программных продуктов, выпускаемых под маркой «Кодекс». Модульность систем «Кодекс» дает пользователю возможность подключать любое количество различных баз данных — от «Законодательства России» до «Судебной практики арбитражных судов округов» — и работать с ними так же, как он работает с одной системой. </a:t>
            </a:r>
          </a:p>
          <a:p>
            <a:pPr marL="457200" indent="-4572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68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При этом пользователь может свободно, при помощи гипертекстовых ссылок и специальных закладок-ярлыков, обращаться от нормативно-правового акта к документам судебной практики, освещающим отдельные статьи или положения данного акта. Кроме того, все необходимые документы в «Кодексе» можно сохранить в одну или несколько папок пользователя, которые подгружаются независимо от выбранного пользователем раздела. При этом каждый сохраненный документ будет отсортирован по соответствующим ярлыкам («Документы», «Типовые формы», «Материалы»).</a:t>
            </a:r>
          </a:p>
          <a:p>
            <a:pPr marL="457200" indent="-4572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69</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endParaRPr lang="ru-RU" sz="2000" dirty="0" smtClean="0">
              <a:latin typeface="Times New Roman" pitchFamily="18" charset="0"/>
              <a:cs typeface="Times New Roman" pitchFamily="18" charset="0"/>
            </a:endParaRPr>
          </a:p>
          <a:p>
            <a:pPr marL="457200" lvl="0" indent="-457200" algn="just">
              <a:buFont typeface="+mj-lt"/>
              <a:buAutoNum type="arabicPeriod" startAt="2"/>
            </a:pPr>
            <a:r>
              <a:rPr lang="ru-RU" sz="2800" dirty="0" smtClean="0">
                <a:latin typeface="Times New Roman" pitchFamily="18" charset="0"/>
                <a:cs typeface="Times New Roman" pitchFamily="18" charset="0"/>
              </a:rPr>
              <a:t>Поисковые сервисы — в «Кодексе» существует несколько видов поиска:</a:t>
            </a:r>
          </a:p>
          <a:p>
            <a:pPr marL="457200" indent="-457200" algn="just"/>
            <a:r>
              <a:rPr lang="ru-RU" sz="2800" i="1" dirty="0" smtClean="0">
                <a:latin typeface="Times New Roman" pitchFamily="18" charset="0"/>
                <a:cs typeface="Times New Roman" pitchFamily="18" charset="0"/>
              </a:rPr>
              <a:t>	• поиск по ситуации;</a:t>
            </a:r>
            <a:endParaRPr lang="ru-RU" sz="2800" dirty="0" smtClean="0">
              <a:latin typeface="Times New Roman" pitchFamily="18" charset="0"/>
              <a:cs typeface="Times New Roman" pitchFamily="18" charset="0"/>
            </a:endParaRPr>
          </a:p>
          <a:p>
            <a:pPr marL="457200" indent="-457200" algn="just"/>
            <a:r>
              <a:rPr lang="ru-RU" sz="2800" dirty="0" smtClean="0">
                <a:latin typeface="Times New Roman" pitchFamily="18" charset="0"/>
                <a:cs typeface="Times New Roman" pitchFamily="18" charset="0"/>
              </a:rPr>
              <a:t>	•</a:t>
            </a:r>
            <a:r>
              <a:rPr lang="ru-RU" sz="2800" i="1" dirty="0" smtClean="0">
                <a:latin typeface="Times New Roman" pitchFamily="18" charset="0"/>
                <a:cs typeface="Times New Roman" pitchFamily="18" charset="0"/>
              </a:rPr>
              <a:t>интеллектуальный</a:t>
            </a:r>
            <a:r>
              <a:rPr lang="ru-RU" sz="2800" dirty="0" smtClean="0">
                <a:latin typeface="Times New Roman" pitchFamily="18" charset="0"/>
                <a:cs typeface="Times New Roman" pitchFamily="18" charset="0"/>
              </a:rPr>
              <a:t> </a:t>
            </a:r>
            <a:r>
              <a:rPr lang="ru-RU" sz="2800" i="1" dirty="0" smtClean="0">
                <a:latin typeface="Times New Roman" pitchFamily="18" charset="0"/>
                <a:cs typeface="Times New Roman" pitchFamily="18" charset="0"/>
              </a:rPr>
              <a:t>поиск</a:t>
            </a:r>
            <a:r>
              <a:rPr lang="ru-RU" sz="2800" dirty="0" smtClean="0">
                <a:latin typeface="Times New Roman" pitchFamily="18" charset="0"/>
                <a:cs typeface="Times New Roman" pitchFamily="18" charset="0"/>
              </a:rPr>
              <a:t> (разработчики понимают под ним возможность запроса в свободной форме с указанием даты принятия, номера документа и ключевых слов из названия или текста документа; в ходе поиска система самостоятельно анализирует данный запрос и выдает список документов, отсортированных по степени их близости к контексту запроса (от 1 до 100)); </a:t>
            </a:r>
          </a:p>
          <a:p>
            <a:pPr marL="457200" indent="-457200" algn="just"/>
            <a:r>
              <a:rPr lang="ru-RU" sz="2000" dirty="0" smtClean="0">
                <a:latin typeface="Times New Roman" pitchFamily="18" charset="0"/>
                <a:cs typeface="Times New Roman" pitchFamily="18" charset="0"/>
              </a:rPr>
              <a:t>	</a:t>
            </a: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457200" indent="-457200" algn="just"/>
            <a:r>
              <a:rPr lang="ru-RU" sz="20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t>
            </a:r>
            <a:r>
              <a:rPr lang="ru-RU" sz="2800" i="1" dirty="0" smtClean="0">
                <a:latin typeface="Times New Roman" pitchFamily="18" charset="0"/>
                <a:cs typeface="Times New Roman" pitchFamily="18" charset="0"/>
              </a:rPr>
              <a:t>атрибутный поиск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поиск</a:t>
            </a:r>
            <a:r>
              <a:rPr lang="ru-RU" sz="2800" dirty="0" smtClean="0">
                <a:latin typeface="Times New Roman" pitchFamily="18" charset="0"/>
                <a:cs typeface="Times New Roman" pitchFamily="18" charset="0"/>
              </a:rPr>
              <a:t> по заданным характеристикам — название, номер, вид документа);</a:t>
            </a:r>
          </a:p>
          <a:p>
            <a:pPr marL="457200" indent="-457200" algn="just"/>
            <a:r>
              <a:rPr lang="ru-RU" sz="2800" dirty="0" smtClean="0">
                <a:latin typeface="Times New Roman" pitchFamily="18" charset="0"/>
                <a:cs typeface="Times New Roman" pitchFamily="18" charset="0"/>
              </a:rPr>
              <a:t>	• </a:t>
            </a:r>
            <a:r>
              <a:rPr lang="ru-RU" sz="2800" i="1" dirty="0" smtClean="0">
                <a:latin typeface="Times New Roman" pitchFamily="18" charset="0"/>
                <a:cs typeface="Times New Roman" pitchFamily="18" charset="0"/>
              </a:rPr>
              <a:t>интегрированные поисковые сервисы.</a:t>
            </a:r>
            <a:r>
              <a:rPr lang="ru-RU" sz="2800" dirty="0" smtClean="0">
                <a:latin typeface="Times New Roman" pitchFamily="18" charset="0"/>
                <a:cs typeface="Times New Roman" pitchFamily="18" charset="0"/>
              </a:rPr>
              <a:t> В последней версии системы «Кодекс» можно использовать сквозной интеллектуальный поиск по всем подключенным разделам. В итоге отображается не только список найденных по запросу документов, но и приводятся такие ситуации и тематики (подразделы), которые косвенно относятся к данному запросу.</a:t>
            </a:r>
          </a:p>
          <a:p>
            <a:pPr marL="457200" indent="-457200" algn="just"/>
            <a:endParaRPr lang="ru-RU" sz="2800" dirty="0" smtClean="0">
              <a:latin typeface="Times New Roman" pitchFamily="18" charset="0"/>
              <a:cs typeface="Times New Roman" pitchFamily="18" charset="0"/>
            </a:endParaRPr>
          </a:p>
          <a:p>
            <a:pPr indent="450000" algn="just"/>
            <a:r>
              <a:rPr lang="ru-RU" sz="2800" b="1"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Кроме того, и программный комплекс «Кодекс» имеет другие возможности: позволяет сортировать и фильтровать полученные в результате поиска списки документов, устанавливать в тексте документов закладки и хранить документы в специально создаваемых пользовательских папках, переносить документы в </a:t>
            </a:r>
            <a:r>
              <a:rPr lang="ru-RU" sz="2800" dirty="0" err="1" smtClean="0">
                <a:latin typeface="Times New Roman" pitchFamily="18" charset="0"/>
                <a:cs typeface="Times New Roman" pitchFamily="18" charset="0"/>
              </a:rPr>
              <a:t>Microsoft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Word</a:t>
            </a:r>
            <a:r>
              <a:rPr lang="ru-RU" sz="2800" dirty="0" smtClean="0">
                <a:latin typeface="Times New Roman" pitchFamily="18" charset="0"/>
                <a:cs typeface="Times New Roman" pitchFamily="18" charset="0"/>
              </a:rPr>
              <a:t> или в </a:t>
            </a:r>
            <a:r>
              <a:rPr lang="ru-RU" sz="2800" dirty="0" err="1" smtClean="0">
                <a:latin typeface="Times New Roman" pitchFamily="18" charset="0"/>
                <a:cs typeface="Times New Roman" pitchFamily="18" charset="0"/>
              </a:rPr>
              <a:t>Excel</a:t>
            </a:r>
            <a:r>
              <a:rPr lang="ru-RU" sz="2800" dirty="0" smtClean="0">
                <a:latin typeface="Times New Roman" pitchFamily="18" charset="0"/>
                <a:cs typeface="Times New Roman" pitchFamily="18" charset="0"/>
              </a:rPr>
              <a:t> и т.д.</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marL="457200" indent="-4572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72</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285728"/>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marL="457200" indent="-4572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graphicFrame>
        <p:nvGraphicFramePr>
          <p:cNvPr id="5" name="Таблица 4"/>
          <p:cNvGraphicFramePr>
            <a:graphicFrameLocks noGrp="1"/>
          </p:cNvGraphicFramePr>
          <p:nvPr/>
        </p:nvGraphicFramePr>
        <p:xfrm>
          <a:off x="642910" y="2285993"/>
          <a:ext cx="8001056" cy="4143407"/>
        </p:xfrm>
        <a:graphic>
          <a:graphicData uri="http://schemas.openxmlformats.org/drawingml/2006/table">
            <a:tbl>
              <a:tblPr firstRow="1" bandRow="1">
                <a:tableStyleId>{08FB837D-C827-4EFA-A057-4D05807E0F7C}</a:tableStyleId>
              </a:tblPr>
              <a:tblGrid>
                <a:gridCol w="4000528"/>
                <a:gridCol w="4000528"/>
              </a:tblGrid>
              <a:tr h="550160">
                <a:tc gridSpan="2">
                  <a:txBody>
                    <a:bodyPr/>
                    <a:lstStyle/>
                    <a:p>
                      <a:pPr algn="ctr"/>
                      <a:r>
                        <a:rPr lang="ru-RU" sz="2400" dirty="0" smtClean="0">
                          <a:solidFill>
                            <a:schemeClr val="tx1"/>
                          </a:solidFill>
                          <a:latin typeface="Times New Roman" pitchFamily="18" charset="0"/>
                          <a:cs typeface="Times New Roman" pitchFamily="18" charset="0"/>
                        </a:rPr>
                        <a:t>«КОДЕКС»</a:t>
                      </a:r>
                      <a:endParaRPr lang="ru-RU" sz="2400" dirty="0">
                        <a:solidFill>
                          <a:schemeClr val="tx1"/>
                        </a:solidFill>
                        <a:latin typeface="Times New Roman" pitchFamily="18" charset="0"/>
                        <a:cs typeface="Times New Roman" pitchFamily="18" charset="0"/>
                      </a:endParaRPr>
                    </a:p>
                  </a:txBody>
                  <a:tcPr/>
                </a:tc>
                <a:tc hMerge="1">
                  <a:txBody>
                    <a:bodyPr/>
                    <a:lstStyle/>
                    <a:p>
                      <a:endParaRPr lang="ru-RU" dirty="0"/>
                    </a:p>
                  </a:txBody>
                  <a:tcPr/>
                </a:tc>
              </a:tr>
              <a:tr h="842447">
                <a:tc gridSpan="2">
                  <a:txBody>
                    <a:bodyPr/>
                    <a:lstStyle/>
                    <a:p>
                      <a:endParaRPr lang="ru-RU" sz="2400" dirty="0">
                        <a:latin typeface="Times New Roman" pitchFamily="18" charset="0"/>
                        <a:cs typeface="Times New Roman" pitchFamily="18" charset="0"/>
                      </a:endParaRPr>
                    </a:p>
                  </a:txBody>
                  <a:tcPr/>
                </a:tc>
                <a:tc hMerge="1">
                  <a:txBody>
                    <a:bodyPr/>
                    <a:lstStyle/>
                    <a:p>
                      <a:endParaRPr lang="ru-RU" dirty="0"/>
                    </a:p>
                  </a:txBody>
                  <a:tcPr/>
                </a:tc>
              </a:tr>
              <a:tr h="550160">
                <a:tc>
                  <a:txBody>
                    <a:bodyPr/>
                    <a:lstStyle/>
                    <a:p>
                      <a:r>
                        <a:rPr lang="ru-RU" sz="2400" b="1" dirty="0" smtClean="0">
                          <a:latin typeface="Times New Roman" pitchFamily="18" charset="0"/>
                          <a:cs typeface="Times New Roman" pitchFamily="18" charset="0"/>
                        </a:rPr>
                        <a:t>Тип	</a:t>
                      </a:r>
                    </a:p>
                  </a:txBody>
                  <a:tcPr/>
                </a:tc>
                <a:tc>
                  <a:txBody>
                    <a:bodyPr/>
                    <a:lstStyle/>
                    <a:p>
                      <a:pPr algn="ctr"/>
                      <a:r>
                        <a:rPr lang="ru-RU" sz="2400" dirty="0" smtClean="0">
                          <a:latin typeface="Times New Roman" pitchFamily="18" charset="0"/>
                          <a:cs typeface="Times New Roman" pitchFamily="18" charset="0"/>
                        </a:rPr>
                        <a:t>Справочно-правовая система</a:t>
                      </a:r>
                      <a:endParaRPr lang="ru-RU" sz="2400" dirty="0">
                        <a:latin typeface="Times New Roman" pitchFamily="18" charset="0"/>
                        <a:cs typeface="Times New Roman" pitchFamily="18" charset="0"/>
                      </a:endParaRPr>
                    </a:p>
                  </a:txBody>
                  <a:tcPr anchor="ctr"/>
                </a:tc>
              </a:tr>
              <a:tr h="550160">
                <a:tc>
                  <a:txBody>
                    <a:bodyPr/>
                    <a:lstStyle/>
                    <a:p>
                      <a:r>
                        <a:rPr lang="ru-RU" sz="2400" b="1" dirty="0" smtClean="0">
                          <a:latin typeface="Times New Roman" pitchFamily="18" charset="0"/>
                          <a:cs typeface="Times New Roman" pitchFamily="18" charset="0"/>
                        </a:rPr>
                        <a:t>Разработчик	</a:t>
                      </a:r>
                    </a:p>
                  </a:txBody>
                  <a:tcPr/>
                </a:tc>
                <a:tc>
                  <a:txBody>
                    <a:bodyPr/>
                    <a:lstStyle/>
                    <a:p>
                      <a:pPr algn="ctr"/>
                      <a:r>
                        <a:rPr lang="ru-RU" sz="2400" dirty="0" smtClean="0">
                          <a:latin typeface="Times New Roman" pitchFamily="18" charset="0"/>
                          <a:cs typeface="Times New Roman" pitchFamily="18" charset="0"/>
                        </a:rPr>
                        <a:t>«Кодекс»</a:t>
                      </a:r>
                      <a:endParaRPr lang="ru-RU" sz="2400" dirty="0">
                        <a:latin typeface="Times New Roman" pitchFamily="18" charset="0"/>
                        <a:cs typeface="Times New Roman" pitchFamily="18" charset="0"/>
                      </a:endParaRPr>
                    </a:p>
                  </a:txBody>
                  <a:tcPr anchor="ctr"/>
                </a:tc>
              </a:tr>
              <a:tr h="550160">
                <a:tc>
                  <a:txBody>
                    <a:bodyPr/>
                    <a:lstStyle/>
                    <a:p>
                      <a:r>
                        <a:rPr lang="ru-RU" sz="2400" b="1" dirty="0" smtClean="0">
                          <a:latin typeface="Times New Roman" pitchFamily="18" charset="0"/>
                          <a:cs typeface="Times New Roman" pitchFamily="18" charset="0"/>
                        </a:rPr>
                        <a:t>Последняя версия	</a:t>
                      </a:r>
                    </a:p>
                  </a:txBody>
                  <a:tcPr/>
                </a:tc>
                <a:tc>
                  <a:txBody>
                    <a:bodyPr/>
                    <a:lstStyle/>
                    <a:p>
                      <a:pPr algn="ct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txBody>
                  <a:tcPr anchor="ctr"/>
                </a:tc>
              </a:tr>
              <a:tr h="550160">
                <a:tc>
                  <a:txBody>
                    <a:bodyPr/>
                    <a:lstStyle/>
                    <a:p>
                      <a:r>
                        <a:rPr lang="ru-RU" sz="2400" b="1" dirty="0" smtClean="0">
                          <a:latin typeface="Times New Roman" pitchFamily="18" charset="0"/>
                          <a:cs typeface="Times New Roman" pitchFamily="18" charset="0"/>
                        </a:rPr>
                        <a:t>Лицензия	</a:t>
                      </a:r>
                    </a:p>
                  </a:txBody>
                  <a:tcPr/>
                </a:tc>
                <a:tc>
                  <a:txBody>
                    <a:bodyPr/>
                    <a:lstStyle/>
                    <a:p>
                      <a:pPr algn="ctr"/>
                      <a:r>
                        <a:rPr lang="ru-RU" sz="2400" dirty="0" smtClean="0">
                          <a:latin typeface="Times New Roman" pitchFamily="18" charset="0"/>
                          <a:cs typeface="Times New Roman" pitchFamily="18" charset="0"/>
                        </a:rPr>
                        <a:t>Проприетарная</a:t>
                      </a:r>
                    </a:p>
                  </a:txBody>
                  <a:tcPr anchor="ctr"/>
                </a:tc>
              </a:tr>
              <a:tr h="550160">
                <a:tc>
                  <a:txBody>
                    <a:bodyPr/>
                    <a:lstStyle/>
                    <a:p>
                      <a:r>
                        <a:rPr lang="ru-RU" sz="2400" b="1" dirty="0" smtClean="0">
                          <a:latin typeface="Times New Roman" pitchFamily="18" charset="0"/>
                          <a:cs typeface="Times New Roman" pitchFamily="18" charset="0"/>
                        </a:rPr>
                        <a:t>Сайт	</a:t>
                      </a:r>
                    </a:p>
                  </a:txBody>
                  <a:tcPr/>
                </a:tc>
                <a:tc>
                  <a:txBody>
                    <a:bodyPr/>
                    <a:lstStyle/>
                    <a:p>
                      <a:pPr algn="ctr"/>
                      <a:r>
                        <a:rPr lang="en-US" sz="2400" dirty="0" smtClean="0">
                          <a:latin typeface="Times New Roman" pitchFamily="18" charset="0"/>
                          <a:cs typeface="Times New Roman" pitchFamily="18" charset="0"/>
                        </a:rPr>
                        <a:t>www.kodeks.ru</a:t>
                      </a:r>
                      <a:endParaRPr lang="ru-RU" sz="2400" dirty="0">
                        <a:latin typeface="Times New Roman" pitchFamily="18" charset="0"/>
                        <a:cs typeface="Times New Roman" pitchFamily="18" charset="0"/>
                      </a:endParaRPr>
                    </a:p>
                  </a:txBody>
                  <a:tcPr anchor="ctr"/>
                </a:tc>
              </a:tr>
            </a:tbl>
          </a:graphicData>
        </a:graphic>
      </p:graphicFrame>
      <p:pic>
        <p:nvPicPr>
          <p:cNvPr id="7" name="Рисунок 6" descr="Kodeks.png"/>
          <p:cNvPicPr>
            <a:picLocks noChangeAspect="1"/>
          </p:cNvPicPr>
          <p:nvPr/>
        </p:nvPicPr>
        <p:blipFill>
          <a:blip r:embed="rId4" cstate="print"/>
          <a:stretch>
            <a:fillRect/>
          </a:stretch>
        </p:blipFill>
        <p:spPr>
          <a:xfrm>
            <a:off x="3143240" y="2857496"/>
            <a:ext cx="3143272" cy="857256"/>
          </a:xfrm>
          <a:prstGeom prst="rect">
            <a:avLst/>
          </a:prstGeom>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73</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8866F0679C96-11.jpg"/>
          <p:cNvPicPr>
            <a:picLocks noChangeAspect="1"/>
          </p:cNvPicPr>
          <p:nvPr/>
        </p:nvPicPr>
        <p:blipFill>
          <a:blip r:embed="rId4" cstate="print"/>
          <a:stretch>
            <a:fillRect/>
          </a:stretch>
        </p:blipFill>
        <p:spPr>
          <a:xfrm>
            <a:off x="357158" y="285728"/>
            <a:ext cx="8429684" cy="6357982"/>
          </a:xfrm>
          <a:prstGeom prst="rect">
            <a:avLst/>
          </a:prstGeom>
          <a:ln>
            <a:noFill/>
          </a:ln>
          <a:effectLst>
            <a:softEdge rad="112500"/>
          </a:effectLst>
        </p:spPr>
      </p:pic>
      <p:sp>
        <p:nvSpPr>
          <p:cNvPr id="8" name="Дата 7"/>
          <p:cNvSpPr>
            <a:spLocks noGrp="1"/>
          </p:cNvSpPr>
          <p:nvPr>
            <p:ph type="dt" sz="half" idx="10"/>
          </p:nvPr>
        </p:nvSpPr>
        <p:spPr/>
        <p:txBody>
          <a:bodyPr/>
          <a:lstStyle/>
          <a:p>
            <a:endParaRPr lang="ru-RU"/>
          </a:p>
        </p:txBody>
      </p:sp>
      <p:sp>
        <p:nvSpPr>
          <p:cNvPr id="11" name="Номер слайда 10"/>
          <p:cNvSpPr>
            <a:spLocks noGrp="1"/>
          </p:cNvSpPr>
          <p:nvPr>
            <p:ph type="sldNum" sz="quarter" idx="12"/>
          </p:nvPr>
        </p:nvSpPr>
        <p:spPr/>
        <p:txBody>
          <a:bodyPr/>
          <a:lstStyle/>
          <a:p>
            <a:fld id="{A92914BF-FAA7-4F84-9B2C-E70C83FBA1AB}" type="slidenum">
              <a:rPr lang="ru-RU" smtClean="0"/>
              <a:pPr/>
              <a:t>74</a:t>
            </a:fld>
            <a:endParaRPr lang="ru-RU"/>
          </a:p>
        </p:txBody>
      </p:sp>
      <p:sp>
        <p:nvSpPr>
          <p:cNvPr id="12" name="Нижний колонтитул 11"/>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1928802"/>
            <a:ext cx="8305800" cy="4714908"/>
          </a:xfrm>
        </p:spPr>
        <p:txBody>
          <a:bodyPr>
            <a:normAutofit fontScale="92500" lnSpcReduction="20000"/>
          </a:bodyPr>
          <a:lstStyle/>
          <a:p>
            <a:pPr indent="450000" algn="just">
              <a:lnSpc>
                <a:spcPct val="110000"/>
              </a:lnSpc>
              <a:buNone/>
            </a:pPr>
            <a:r>
              <a:rPr lang="ru-RU" sz="2800" dirty="0" smtClean="0">
                <a:latin typeface="Times New Roman" pitchFamily="18" charset="0"/>
                <a:cs typeface="Times New Roman" pitchFamily="18" charset="0"/>
              </a:rPr>
              <a:t>Компания "Референт" образована в июне 1995 года, в настоящее время является правовым интернет-агентством. Компания «Референт» является информационным агентством, чья деятельность ориентирована на бухгалтеров, юристов и руководителей предприятий, а также на других специалистов, работа которых связана с принятием решений и проверкой их соответствия действующим правовым нормам. Начиная с 1995 года, компания "Референт" занимается производством и распространением информационных и экспертных систем в области права.</a:t>
            </a:r>
          </a:p>
          <a:p>
            <a:pPr indent="450000" algn="just">
              <a:lnSpc>
                <a:spcPct val="110000"/>
              </a:lnSpc>
              <a:buNone/>
            </a:pPr>
            <a:endParaRPr lang="ru-RU" sz="2200" dirty="0" smtClean="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2.4. Правовая система «Референт»</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75</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1928802"/>
            <a:ext cx="8305800" cy="4714908"/>
          </a:xfrm>
        </p:spPr>
        <p:txBody>
          <a:bodyPr>
            <a:normAutofit fontScale="92500" lnSpcReduction="10000"/>
          </a:bodyPr>
          <a:lstStyle/>
          <a:p>
            <a:pPr indent="450000" algn="just">
              <a:lnSpc>
                <a:spcPct val="110000"/>
              </a:lnSpc>
              <a:buNone/>
            </a:pPr>
            <a:r>
              <a:rPr lang="ru-RU" sz="2800" dirty="0" smtClean="0">
                <a:latin typeface="Times New Roman" pitchFamily="18" charset="0"/>
                <a:cs typeface="Times New Roman" pitchFamily="18" charset="0"/>
              </a:rPr>
              <a:t>Основным продуктом, который производит компания, является правовая информация. Правовая информация обрабатывается специалистами компании и загружается в базу данных, имеющую четыре больших раздела:</a:t>
            </a:r>
          </a:p>
          <a:p>
            <a:pPr lvl="0" indent="450000" algn="just">
              <a:lnSpc>
                <a:spcPct val="110000"/>
              </a:lnSpc>
              <a:buClr>
                <a:schemeClr val="tx1"/>
              </a:buClr>
              <a:buFont typeface="Wingdings" pitchFamily="2" charset="2"/>
              <a:buChar char="ü"/>
            </a:pPr>
            <a:r>
              <a:rPr lang="ru-RU" sz="2800" dirty="0" smtClean="0">
                <a:latin typeface="Times New Roman" pitchFamily="18" charset="0"/>
                <a:cs typeface="Times New Roman" pitchFamily="18" charset="0"/>
              </a:rPr>
              <a:t>Правовая база данных "Законодательство России и регионов";</a:t>
            </a:r>
          </a:p>
          <a:p>
            <a:pPr lvl="0" indent="450000" algn="just">
              <a:lnSpc>
                <a:spcPct val="110000"/>
              </a:lnSpc>
              <a:buClr>
                <a:schemeClr val="tx1"/>
              </a:buClr>
              <a:buFont typeface="Wingdings" pitchFamily="2" charset="2"/>
              <a:buChar char="ü"/>
            </a:pPr>
            <a:r>
              <a:rPr lang="ru-RU" sz="2800" dirty="0" smtClean="0">
                <a:latin typeface="Times New Roman" pitchFamily="18" charset="0"/>
                <a:cs typeface="Times New Roman" pitchFamily="18" charset="0"/>
              </a:rPr>
              <a:t>Правовая база знаний "Энциклопедия права";</a:t>
            </a:r>
          </a:p>
          <a:p>
            <a:pPr lvl="0" indent="450000" algn="just">
              <a:lnSpc>
                <a:spcPct val="110000"/>
              </a:lnSpc>
              <a:buClr>
                <a:schemeClr val="tx1"/>
              </a:buClr>
              <a:buFont typeface="Wingdings" pitchFamily="2" charset="2"/>
              <a:buChar char="ü"/>
            </a:pPr>
            <a:r>
              <a:rPr lang="ru-RU" sz="2800" dirty="0" smtClean="0">
                <a:latin typeface="Times New Roman" pitchFamily="18" charset="0"/>
                <a:cs typeface="Times New Roman" pitchFamily="18" charset="0"/>
              </a:rPr>
              <a:t>Правовой альманах "Комментарии законодательства";</a:t>
            </a:r>
          </a:p>
          <a:p>
            <a:pPr lvl="0" indent="450000" algn="just">
              <a:lnSpc>
                <a:spcPct val="110000"/>
              </a:lnSpc>
              <a:buClr>
                <a:schemeClr val="tx1"/>
              </a:buClr>
              <a:buFont typeface="Wingdings" pitchFamily="2" charset="2"/>
              <a:buChar char="ü"/>
            </a:pPr>
            <a:r>
              <a:rPr lang="ru-RU" sz="2800" dirty="0" smtClean="0">
                <a:latin typeface="Times New Roman" pitchFamily="18" charset="0"/>
                <a:cs typeface="Times New Roman" pitchFamily="18" charset="0"/>
              </a:rPr>
              <a:t>Правовой блог "Консультации специалистов".</a:t>
            </a:r>
          </a:p>
          <a:p>
            <a:pPr>
              <a:buClr>
                <a:schemeClr val="tx1"/>
              </a:buClr>
              <a:buFont typeface="Wingdings" pitchFamily="2" charset="2"/>
              <a:buChar char="ü"/>
            </a:pPr>
            <a:endParaRPr lang="ru-RU" sz="2000" dirty="0" smtClean="0"/>
          </a:p>
          <a:p>
            <a:pPr indent="450000" algn="just">
              <a:buNone/>
            </a:pPr>
            <a:endParaRPr lang="ru-RU" sz="2000" dirty="0" smtClean="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4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2.4. Правовая система «Референт»</a:t>
            </a:r>
            <a:endParaRPr kumimoji="0" lang="ru-RU" sz="40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76</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r>
              <a:rPr lang="ru-RU" sz="20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Объединение четырех секторов информационного поля создает полноценное корпоративное решение, обеспечивающее необходимой информацией все заинтересованные службы предприятия.</a:t>
            </a:r>
          </a:p>
          <a:p>
            <a:pPr indent="450000" algn="just">
              <a:lnSpc>
                <a:spcPts val="1500"/>
              </a:lnSpc>
            </a:pPr>
            <a:endParaRPr lang="ru-RU" sz="2800" dirty="0" smtClean="0">
              <a:latin typeface="Times New Roman" pitchFamily="18" charset="0"/>
              <a:cs typeface="Times New Roman" pitchFamily="18" charset="0"/>
            </a:endParaRPr>
          </a:p>
          <a:p>
            <a:pPr indent="450000" algn="just"/>
            <a:r>
              <a:rPr lang="ru-RU" sz="2800" dirty="0" smtClean="0">
                <a:latin typeface="Times New Roman" pitchFamily="18" charset="0"/>
                <a:cs typeface="Times New Roman" pitchFamily="18" charset="0"/>
              </a:rPr>
              <a:t>	Для работы с информацией правовой базы данных пользователю предлагается два технологических решения: портал Референт и экспертная система Дельта.</a:t>
            </a:r>
          </a:p>
          <a:p>
            <a:pPr indent="450000" algn="just">
              <a:lnSpc>
                <a:spcPts val="1500"/>
              </a:lnSpc>
            </a:pPr>
            <a:endParaRPr lang="ru-RU" sz="2000" dirty="0" smtClean="0">
              <a:latin typeface="Times New Roman" pitchFamily="18" charset="0"/>
              <a:cs typeface="Times New Roman" pitchFamily="18" charset="0"/>
            </a:endParaRPr>
          </a:p>
          <a:p>
            <a:pPr indent="450000"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77</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lnSpc>
                <a:spcPts val="1500"/>
              </a:lnSpc>
            </a:pPr>
            <a:endParaRPr lang="ru-RU" sz="2800" dirty="0" smtClean="0">
              <a:latin typeface="Times New Roman" pitchFamily="18" charset="0"/>
              <a:cs typeface="Times New Roman" pitchFamily="18" charset="0"/>
            </a:endParaRPr>
          </a:p>
          <a:p>
            <a:pPr indent="450000" algn="just"/>
            <a:r>
              <a:rPr lang="ru-RU" sz="2800" dirty="0" smtClean="0">
                <a:latin typeface="Times New Roman" pitchFamily="18" charset="0"/>
                <a:cs typeface="Times New Roman" pitchFamily="18" charset="0"/>
              </a:rPr>
              <a:t>	Экспертная система Дельта также как портал Референт предоставляет пользователю доступ ко всем материалам правовой базы данных. </a:t>
            </a:r>
          </a:p>
          <a:p>
            <a:pPr indent="450000" algn="just"/>
            <a:r>
              <a:rPr lang="ru-RU" sz="2800" dirty="0" smtClean="0">
                <a:latin typeface="Times New Roman" pitchFamily="18" charset="0"/>
                <a:cs typeface="Times New Roman" pitchFamily="18" charset="0"/>
              </a:rPr>
              <a:t>В отличие от портала - экспертная система устанавливается на компьютер пользователя или на сервер локальной сети пользователя. </a:t>
            </a:r>
          </a:p>
          <a:p>
            <a:pPr indent="450000" algn="just"/>
            <a:r>
              <a:rPr lang="ru-RU" sz="2800" dirty="0" smtClean="0">
                <a:latin typeface="Times New Roman" pitchFamily="18" charset="0"/>
                <a:cs typeface="Times New Roman" pitchFamily="18" charset="0"/>
              </a:rPr>
              <a:t>Применение специализированного клиента - экспертной системы Дельта - позволяет пользователю получить дополнительные, более продвинутые возможности поиска и анализа правовой информации.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indent="450000" algn="just"/>
            <a:r>
              <a:rPr lang="ru-RU" sz="20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Актуализация базы данных экспертной системы дельта на центральном сервере производится один раз в сутки. Актуализация баз, расположенных у пользователя, производится в автоматическом режиме.</a:t>
            </a:r>
          </a:p>
          <a:p>
            <a:pPr indent="450000" algn="just"/>
            <a:endParaRPr lang="ru-RU" sz="2800" dirty="0" smtClean="0">
              <a:latin typeface="Times New Roman" pitchFamily="18" charset="0"/>
              <a:cs typeface="Times New Roman" pitchFamily="18" charset="0"/>
            </a:endParaRPr>
          </a:p>
          <a:p>
            <a:pPr indent="450000" algn="just"/>
            <a:r>
              <a:rPr lang="ru-RU" sz="2800" dirty="0" smtClean="0">
                <a:latin typeface="Times New Roman" pitchFamily="18" charset="0"/>
                <a:cs typeface="Times New Roman" pitchFamily="18" charset="0"/>
              </a:rPr>
              <a:t>	Относительные </a:t>
            </a:r>
            <a:r>
              <a:rPr lang="ru-RU" sz="2800" b="1" dirty="0" smtClean="0">
                <a:latin typeface="Times New Roman" pitchFamily="18" charset="0"/>
                <a:cs typeface="Times New Roman" pitchFamily="18" charset="0"/>
              </a:rPr>
              <a:t>плюсы и минусы двух технологических решений</a:t>
            </a:r>
            <a:r>
              <a:rPr lang="ru-RU" sz="2800" dirty="0" smtClean="0">
                <a:latin typeface="Times New Roman" pitchFamily="18" charset="0"/>
                <a:cs typeface="Times New Roman" pitchFamily="18" charset="0"/>
              </a:rPr>
              <a:t>, предлагаемых компанией пользователю, можно видеть в таблице:</a:t>
            </a:r>
          </a:p>
          <a:p>
            <a:pPr algn="just"/>
            <a:endParaRPr lang="ru-RU" sz="2000" dirty="0" smtClean="0">
              <a:latin typeface="Times New Roman" pitchFamily="18" charset="0"/>
              <a:cs typeface="Times New Roman" pitchFamily="18" charset="0"/>
            </a:endParaRPr>
          </a:p>
          <a:p>
            <a:pPr indent="450000" algn="just">
              <a:lnSpc>
                <a:spcPts val="1700"/>
              </a:lnSpc>
            </a:pP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79</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graphicFrame>
        <p:nvGraphicFramePr>
          <p:cNvPr id="5" name="Таблица 4"/>
          <p:cNvGraphicFramePr>
            <a:graphicFrameLocks noGrp="1"/>
          </p:cNvGraphicFramePr>
          <p:nvPr/>
        </p:nvGraphicFramePr>
        <p:xfrm>
          <a:off x="428596" y="357166"/>
          <a:ext cx="8358246" cy="6304072"/>
        </p:xfrm>
        <a:graphic>
          <a:graphicData uri="http://schemas.openxmlformats.org/drawingml/2006/table">
            <a:tbl>
              <a:tblPr>
                <a:tableStyleId>{08FB837D-C827-4EFA-A057-4D05807E0F7C}</a:tableStyleId>
              </a:tblPr>
              <a:tblGrid>
                <a:gridCol w="1186808"/>
                <a:gridCol w="3509828"/>
                <a:gridCol w="3661610"/>
              </a:tblGrid>
              <a:tr h="695752">
                <a:tc>
                  <a:txBody>
                    <a:bodyPr/>
                    <a:lstStyle/>
                    <a:p>
                      <a:pPr algn="ctr">
                        <a:lnSpc>
                          <a:spcPct val="115000"/>
                        </a:lnSpc>
                        <a:spcAft>
                          <a:spcPts val="1000"/>
                        </a:spcAft>
                      </a:pPr>
                      <a:endParaRPr lang="ru-RU" sz="1600" dirty="0">
                        <a:latin typeface="Times New Roman" pitchFamily="18" charset="0"/>
                        <a:ea typeface="Calibri"/>
                        <a:cs typeface="Times New Roman" pitchFamily="18" charset="0"/>
                      </a:endParaRPr>
                    </a:p>
                  </a:txBody>
                  <a:tcPr marL="58843" marR="58843" marT="0" marB="0" anchor="ctr"/>
                </a:tc>
                <a:tc>
                  <a:txBody>
                    <a:bodyPr/>
                    <a:lstStyle/>
                    <a:p>
                      <a:pPr algn="ctr">
                        <a:lnSpc>
                          <a:spcPct val="115000"/>
                        </a:lnSpc>
                        <a:spcAft>
                          <a:spcPts val="1000"/>
                        </a:spcAft>
                      </a:pPr>
                      <a:r>
                        <a:rPr lang="ru-RU" sz="1800" b="1" dirty="0">
                          <a:latin typeface="Times New Roman" pitchFamily="18" charset="0"/>
                          <a:cs typeface="Times New Roman" pitchFamily="18" charset="0"/>
                        </a:rPr>
                        <a:t>Портал Референт</a:t>
                      </a:r>
                      <a:endParaRPr lang="ru-RU" sz="1800" b="1" dirty="0">
                        <a:latin typeface="Times New Roman" pitchFamily="18" charset="0"/>
                        <a:ea typeface="Calibri"/>
                        <a:cs typeface="Times New Roman" pitchFamily="18" charset="0"/>
                      </a:endParaRPr>
                    </a:p>
                  </a:txBody>
                  <a:tcPr marL="58843" marR="58843" marT="0" marB="0" anchor="ctr"/>
                </a:tc>
                <a:tc>
                  <a:txBody>
                    <a:bodyPr/>
                    <a:lstStyle/>
                    <a:p>
                      <a:pPr algn="ctr">
                        <a:lnSpc>
                          <a:spcPct val="115000"/>
                        </a:lnSpc>
                        <a:spcAft>
                          <a:spcPts val="1000"/>
                        </a:spcAft>
                      </a:pPr>
                      <a:r>
                        <a:rPr lang="ru-RU" sz="1800" b="1" dirty="0">
                          <a:latin typeface="Times New Roman" pitchFamily="18" charset="0"/>
                          <a:cs typeface="Times New Roman" pitchFamily="18" charset="0"/>
                        </a:rPr>
                        <a:t>Экспертная система Дельта</a:t>
                      </a:r>
                      <a:endParaRPr lang="ru-RU" sz="1800" b="1" dirty="0">
                        <a:latin typeface="Times New Roman" pitchFamily="18" charset="0"/>
                        <a:ea typeface="Calibri"/>
                        <a:cs typeface="Times New Roman" pitchFamily="18" charset="0"/>
                      </a:endParaRPr>
                    </a:p>
                  </a:txBody>
                  <a:tcPr marL="58843" marR="58843" marT="0" marB="0" anchor="ctr"/>
                </a:tc>
              </a:tr>
              <a:tr h="2639690">
                <a:tc>
                  <a:txBody>
                    <a:bodyPr/>
                    <a:lstStyle/>
                    <a:p>
                      <a:pPr algn="ctr"/>
                      <a:r>
                        <a:rPr lang="ru-RU" sz="1800" b="1" dirty="0">
                          <a:latin typeface="Times New Roman" pitchFamily="18" charset="0"/>
                          <a:cs typeface="Times New Roman" pitchFamily="18" charset="0"/>
                        </a:rPr>
                        <a:t>Плюсы</a:t>
                      </a:r>
                    </a:p>
                  </a:txBody>
                  <a:tcPr marL="58843" marR="58843" marT="0" marB="0" anchor="ctr"/>
                </a:tc>
                <a:tc>
                  <a:txBody>
                    <a:bodyPr/>
                    <a:lstStyle/>
                    <a:p>
                      <a:pPr algn="just"/>
                      <a:r>
                        <a:rPr lang="ru-RU" sz="1600" b="1" dirty="0">
                          <a:latin typeface="Times New Roman" pitchFamily="18" charset="0"/>
                          <a:cs typeface="Times New Roman" pitchFamily="18" charset="0"/>
                        </a:rPr>
                        <a:t>Мобильность</a:t>
                      </a:r>
                      <a:r>
                        <a:rPr lang="ru-RU" sz="1600" dirty="0">
                          <a:latin typeface="Times New Roman" pitchFamily="18" charset="0"/>
                          <a:cs typeface="Times New Roman" pitchFamily="18" charset="0"/>
                        </a:rPr>
                        <a:t> - возможность работы с системой с любого компьютера, подключенного к Интернету;</a:t>
                      </a:r>
                    </a:p>
                    <a:p>
                      <a:pPr algn="just"/>
                      <a:r>
                        <a:rPr lang="ru-RU" sz="1600" b="1" dirty="0">
                          <a:latin typeface="Times New Roman" pitchFamily="18" charset="0"/>
                          <a:cs typeface="Times New Roman" pitchFamily="18" charset="0"/>
                        </a:rPr>
                        <a:t>Актуальность данных </a:t>
                      </a:r>
                      <a:r>
                        <a:rPr lang="ru-RU" sz="1600" dirty="0">
                          <a:latin typeface="Times New Roman" pitchFamily="18" charset="0"/>
                          <a:cs typeface="Times New Roman" pitchFamily="18" charset="0"/>
                        </a:rPr>
                        <a:t>- данные портала всегда актуальны и соответствуют эталонной базе разработчика;</a:t>
                      </a:r>
                    </a:p>
                    <a:p>
                      <a:pPr algn="just"/>
                      <a:r>
                        <a:rPr lang="ru-RU" sz="1600" b="1" dirty="0">
                          <a:latin typeface="Times New Roman" pitchFamily="18" charset="0"/>
                          <a:cs typeface="Times New Roman" pitchFamily="18" charset="0"/>
                        </a:rPr>
                        <a:t>Простота</a:t>
                      </a:r>
                      <a:r>
                        <a:rPr lang="ru-RU" sz="1600" dirty="0">
                          <a:latin typeface="Times New Roman" pitchFamily="18" charset="0"/>
                          <a:cs typeface="Times New Roman" pitchFamily="18" charset="0"/>
                        </a:rPr>
                        <a:t> - работа с браузером и поиск в Интернет не доставляют проблем</a:t>
                      </a:r>
                    </a:p>
                    <a:p>
                      <a:pPr algn="just"/>
                      <a:r>
                        <a:rPr lang="ru-RU" sz="1600" b="1" dirty="0">
                          <a:latin typeface="Times New Roman" pitchFamily="18" charset="0"/>
                          <a:cs typeface="Times New Roman" pitchFamily="18" charset="0"/>
                        </a:rPr>
                        <a:t>Низкая стоимость использования.</a:t>
                      </a:r>
                    </a:p>
                  </a:txBody>
                  <a:tcPr marL="58843" marR="58843" marT="0" marB="0" anchor="ctr"/>
                </a:tc>
                <a:tc>
                  <a:txBody>
                    <a:bodyPr/>
                    <a:lstStyle/>
                    <a:p>
                      <a:pPr algn="just"/>
                      <a:r>
                        <a:rPr lang="ru-RU" sz="1600" b="1" dirty="0">
                          <a:latin typeface="Times New Roman" pitchFamily="18" charset="0"/>
                          <a:cs typeface="Times New Roman" pitchFamily="18" charset="0"/>
                        </a:rPr>
                        <a:t>Независимость от канала связи </a:t>
                      </a:r>
                      <a:r>
                        <a:rPr lang="ru-RU" sz="1600" dirty="0">
                          <a:latin typeface="Times New Roman" pitchFamily="18" charset="0"/>
                          <a:cs typeface="Times New Roman" pitchFamily="18" charset="0"/>
                        </a:rPr>
                        <a:t>- данные находятся у пользователя</a:t>
                      </a:r>
                    </a:p>
                    <a:p>
                      <a:pPr algn="just"/>
                      <a:r>
                        <a:rPr lang="ru-RU" sz="1600" dirty="0">
                          <a:latin typeface="Times New Roman" pitchFamily="18" charset="0"/>
                          <a:cs typeface="Times New Roman" pitchFamily="18" charset="0"/>
                        </a:rPr>
                        <a:t> Дополнительные </a:t>
                      </a:r>
                      <a:r>
                        <a:rPr lang="ru-RU" sz="1600" b="1" dirty="0">
                          <a:latin typeface="Times New Roman" pitchFamily="18" charset="0"/>
                          <a:cs typeface="Times New Roman" pitchFamily="18" charset="0"/>
                        </a:rPr>
                        <a:t>специальные функции </a:t>
                      </a:r>
                      <a:r>
                        <a:rPr lang="ru-RU" sz="1600" dirty="0">
                          <a:latin typeface="Times New Roman" pitchFamily="18" charset="0"/>
                          <a:cs typeface="Times New Roman" pitchFamily="18" charset="0"/>
                        </a:rPr>
                        <a:t>для анализа правовой информации</a:t>
                      </a:r>
                    </a:p>
                  </a:txBody>
                  <a:tcPr marL="58843" marR="58843" marT="0" marB="0" anchor="ctr"/>
                </a:tc>
              </a:tr>
              <a:tr h="2879663">
                <a:tc>
                  <a:txBody>
                    <a:bodyPr/>
                    <a:lstStyle/>
                    <a:p>
                      <a:pPr algn="ctr"/>
                      <a:r>
                        <a:rPr lang="ru-RU" sz="1800" b="1" dirty="0">
                          <a:latin typeface="Times New Roman" pitchFamily="18" charset="0"/>
                          <a:cs typeface="Times New Roman" pitchFamily="18" charset="0"/>
                        </a:rPr>
                        <a:t>Минусы</a:t>
                      </a:r>
                    </a:p>
                  </a:txBody>
                  <a:tcPr marL="58843" marR="58843" marT="0" marB="0" anchor="ctr"/>
                </a:tc>
                <a:tc>
                  <a:txBody>
                    <a:bodyPr/>
                    <a:lstStyle/>
                    <a:p>
                      <a:pPr algn="just"/>
                      <a:r>
                        <a:rPr lang="ru-RU" sz="1600" b="1" dirty="0">
                          <a:latin typeface="Times New Roman" pitchFamily="18" charset="0"/>
                          <a:cs typeface="Times New Roman" pitchFamily="18" charset="0"/>
                        </a:rPr>
                        <a:t>Необходимость подключения к Интернету.</a:t>
                      </a:r>
                    </a:p>
                  </a:txBody>
                  <a:tcPr marL="58843" marR="58843" marT="0" marB="0" anchor="ctr"/>
                </a:tc>
                <a:tc>
                  <a:txBody>
                    <a:bodyPr/>
                    <a:lstStyle/>
                    <a:p>
                      <a:pPr algn="just"/>
                      <a:r>
                        <a:rPr lang="ru-RU" sz="1600" b="1" dirty="0">
                          <a:latin typeface="Times New Roman" pitchFamily="18" charset="0"/>
                          <a:cs typeface="Times New Roman" pitchFamily="18" charset="0"/>
                        </a:rPr>
                        <a:t>Необходимость администрирования </a:t>
                      </a:r>
                      <a:r>
                        <a:rPr lang="ru-RU" sz="1600" dirty="0">
                          <a:latin typeface="Times New Roman" pitchFamily="18" charset="0"/>
                          <a:cs typeface="Times New Roman" pitchFamily="18" charset="0"/>
                        </a:rPr>
                        <a:t>установленного программного обеспечения;</a:t>
                      </a:r>
                    </a:p>
                    <a:p>
                      <a:pPr algn="just"/>
                      <a:r>
                        <a:rPr lang="ru-RU" sz="1600" b="1" dirty="0">
                          <a:latin typeface="Times New Roman" pitchFamily="18" charset="0"/>
                          <a:cs typeface="Times New Roman" pitchFamily="18" charset="0"/>
                        </a:rPr>
                        <a:t>Задержка актуализации данных;</a:t>
                      </a:r>
                    </a:p>
                    <a:p>
                      <a:pPr algn="just"/>
                      <a:r>
                        <a:rPr lang="ru-RU" sz="1600" b="1" dirty="0">
                          <a:latin typeface="Times New Roman" pitchFamily="18" charset="0"/>
                          <a:cs typeface="Times New Roman" pitchFamily="18" charset="0"/>
                        </a:rPr>
                        <a:t>Необходимость обучения </a:t>
                      </a:r>
                      <a:r>
                        <a:rPr lang="ru-RU" sz="1600" dirty="0">
                          <a:latin typeface="Times New Roman" pitchFamily="18" charset="0"/>
                          <a:cs typeface="Times New Roman" pitchFamily="18" charset="0"/>
                        </a:rPr>
                        <a:t>- освоения специальных программных средств;</a:t>
                      </a:r>
                    </a:p>
                    <a:p>
                      <a:pPr algn="just"/>
                      <a:r>
                        <a:rPr lang="ru-RU" sz="1600" b="1" dirty="0">
                          <a:latin typeface="Times New Roman" pitchFamily="18" charset="0"/>
                          <a:cs typeface="Times New Roman" pitchFamily="18" charset="0"/>
                        </a:rPr>
                        <a:t>Ограничение мобильности </a:t>
                      </a:r>
                      <a:r>
                        <a:rPr lang="ru-RU" sz="1600" dirty="0">
                          <a:latin typeface="Times New Roman" pitchFamily="18" charset="0"/>
                          <a:cs typeface="Times New Roman" pitchFamily="18" charset="0"/>
                        </a:rPr>
                        <a:t>- работа возможна только с компьютера, на котором установлена клиентская программа;</a:t>
                      </a:r>
                    </a:p>
                    <a:p>
                      <a:pPr algn="just"/>
                      <a:r>
                        <a:rPr lang="ru-RU" sz="1600" b="1" dirty="0">
                          <a:latin typeface="Times New Roman" pitchFamily="18" charset="0"/>
                          <a:cs typeface="Times New Roman" pitchFamily="18" charset="0"/>
                        </a:rPr>
                        <a:t>Более высокая стоимость использования.</a:t>
                      </a:r>
                    </a:p>
                  </a:txBody>
                  <a:tcPr marL="58843" marR="58843" marT="0" marB="0" anchor="ctr"/>
                </a:tc>
              </a:tr>
            </a:tbl>
          </a:graphicData>
        </a:graphic>
      </p:graphicFrame>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80</a:t>
            </a:fld>
            <a:endParaRPr lang="ru-RU"/>
          </a:p>
        </p:txBody>
      </p:sp>
      <p:sp>
        <p:nvSpPr>
          <p:cNvPr id="9" name="Нижний колонтитул 8"/>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Правовой портал Референт (www.referent.ru) предоставляет пользователю круглосуточный on-line доступ ко всем материалам правовой базы данных: нормативным правовым актам, комментариям, методикам, рекомендациям, консультациям аудиторских компаний, формам документов, материалам профильных СМИ. Использование портала не требует установки специального программного обеспечения - для работы достаточно любого браузера. </a:t>
            </a:r>
          </a:p>
          <a:p>
            <a:pPr algn="just"/>
            <a:r>
              <a:rPr lang="ru-RU" sz="1850"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ru-RU" b="1" dirty="0" smtClean="0"/>
              <a:t> </a:t>
            </a:r>
            <a:endParaRPr lang="ru-RU" sz="1400" dirty="0" smtClean="0"/>
          </a:p>
          <a:p>
            <a:pPr algn="just"/>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81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Система позволяет задавать вопросы на естественном языке. Результат поиска - список найденных материалов сортируется по степени релевантности поисковом запросу. Имеется возможность сохранения результатов своей работы: закладки, списки ранее найденных материалов, свои поисковые запросы. Актуализация базы данных портала производится в режиме on-line.</a:t>
            </a:r>
          </a:p>
          <a:p>
            <a:pPr algn="just"/>
            <a:r>
              <a:rPr lang="ru-RU" sz="2800" dirty="0" smtClean="0">
                <a:latin typeface="Times New Roman" pitchFamily="18" charset="0"/>
                <a:cs typeface="Times New Roman" pitchFamily="18" charset="0"/>
              </a:rPr>
              <a:t>	</a:t>
            </a:r>
          </a:p>
          <a:p>
            <a:pPr algn="just">
              <a:lnSpc>
                <a:spcPts val="1000"/>
              </a:lnSpc>
            </a:pPr>
            <a:endParaRPr lang="ru-RU" sz="28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82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Компания "Референт" предоставляет зарегистрированным пользователям следующие </a:t>
            </a:r>
            <a:r>
              <a:rPr lang="ru-RU" sz="2800" b="1" dirty="0" smtClean="0">
                <a:latin typeface="Times New Roman" pitchFamily="18" charset="0"/>
                <a:cs typeface="Times New Roman" pitchFamily="18" charset="0"/>
              </a:rPr>
              <a:t>информационные услуги:</a:t>
            </a:r>
          </a:p>
          <a:p>
            <a:pPr algn="just">
              <a:lnSpc>
                <a:spcPts val="1500"/>
              </a:lnSpc>
            </a:pPr>
            <a:endParaRPr lang="ru-RU" sz="2800" dirty="0" smtClean="0">
              <a:latin typeface="Times New Roman" pitchFamily="18" charset="0"/>
              <a:cs typeface="Times New Roman" pitchFamily="18" charset="0"/>
            </a:endParaRPr>
          </a:p>
          <a:p>
            <a:pPr lvl="2" algn="just">
              <a:buFont typeface="Wingdings" pitchFamily="2" charset="2"/>
              <a:buChar char="ü"/>
            </a:pPr>
            <a:r>
              <a:rPr lang="ru-RU" sz="2800" dirty="0" smtClean="0">
                <a:latin typeface="Times New Roman" pitchFamily="18" charset="0"/>
                <a:cs typeface="Times New Roman" pitchFamily="18" charset="0"/>
              </a:rPr>
              <a:t>консультация аудитора;</a:t>
            </a:r>
          </a:p>
          <a:p>
            <a:pPr lvl="2" algn="just">
              <a:buFont typeface="Wingdings" pitchFamily="2" charset="2"/>
              <a:buChar char="ü"/>
            </a:pPr>
            <a:r>
              <a:rPr lang="ru-RU" sz="2800" dirty="0" smtClean="0">
                <a:latin typeface="Times New Roman" pitchFamily="18" charset="0"/>
                <a:cs typeface="Times New Roman" pitchFamily="18" charset="0"/>
              </a:rPr>
              <a:t>поиск документа;</a:t>
            </a:r>
          </a:p>
          <a:p>
            <a:pPr lvl="2" algn="just">
              <a:buFont typeface="Wingdings" pitchFamily="2" charset="2"/>
              <a:buChar char="ü"/>
            </a:pPr>
            <a:r>
              <a:rPr lang="ru-RU" sz="2800" dirty="0" smtClean="0">
                <a:latin typeface="Times New Roman" pitchFamily="18" charset="0"/>
                <a:cs typeface="Times New Roman" pitchFamily="18" charset="0"/>
              </a:rPr>
              <a:t>составление формы документа.</a:t>
            </a:r>
          </a:p>
          <a:p>
            <a:pPr lvl="2" algn="just">
              <a:lnSpc>
                <a:spcPts val="1500"/>
              </a:lnSpc>
            </a:pPr>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ru-RU" b="1" dirty="0" smtClean="0"/>
              <a:t> </a:t>
            </a:r>
            <a:endParaRPr lang="ru-RU" sz="1400" dirty="0" smtClean="0"/>
          </a:p>
          <a:p>
            <a:pPr algn="just"/>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83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lvl="2" algn="just">
              <a:lnSpc>
                <a:spcPts val="1500"/>
              </a:lnSpc>
            </a:pPr>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Сегодня компания "Референт" - это современный инструмент принятия решений в области права, содержащий в себе федеральное и региональное законодательство, судебную и арбитражную практику, а также мощный контент - огромную базу авторских материалов в области бухгалтерского учета, аудита, юриспруденции. </a:t>
            </a:r>
          </a:p>
          <a:p>
            <a:pPr algn="just"/>
            <a:endParaRPr lang="ru-RU" sz="2800" dirty="0" smtClean="0">
              <a:latin typeface="Times New Roman" pitchFamily="18" charset="0"/>
              <a:cs typeface="Times New Roman" pitchFamily="18" charset="0"/>
            </a:endParaRPr>
          </a:p>
          <a:p>
            <a:pPr algn="just"/>
            <a:r>
              <a:rPr lang="ru-RU" sz="2800" b="1"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ru-RU" b="1" dirty="0" smtClean="0"/>
              <a:t> </a:t>
            </a:r>
            <a:endParaRPr lang="ru-RU" sz="1400" dirty="0" smtClean="0"/>
          </a:p>
          <a:p>
            <a:pPr algn="just"/>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84</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147458" name="Picture 2"/>
          <p:cNvPicPr>
            <a:picLocks noChangeAspect="1" noChangeArrowheads="1"/>
          </p:cNvPicPr>
          <p:nvPr/>
        </p:nvPicPr>
        <p:blipFill>
          <a:blip r:embed="rId4" cstate="print"/>
          <a:srcRect t="8789" b="6250"/>
          <a:stretch>
            <a:fillRect/>
          </a:stretch>
        </p:blipFill>
        <p:spPr bwMode="auto">
          <a:xfrm>
            <a:off x="357159" y="357166"/>
            <a:ext cx="8429684" cy="6215106"/>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85</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146434" name="Picture 2"/>
          <p:cNvPicPr>
            <a:picLocks noChangeAspect="1" noChangeArrowheads="1"/>
          </p:cNvPicPr>
          <p:nvPr/>
        </p:nvPicPr>
        <p:blipFill>
          <a:blip r:embed="rId4" cstate="print"/>
          <a:srcRect t="8789" b="6250"/>
          <a:stretch>
            <a:fillRect/>
          </a:stretch>
        </p:blipFill>
        <p:spPr bwMode="auto">
          <a:xfrm>
            <a:off x="428596" y="285728"/>
            <a:ext cx="8358246" cy="6286544"/>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86</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145410" name="Picture 2"/>
          <p:cNvPicPr>
            <a:picLocks noChangeAspect="1" noChangeArrowheads="1"/>
          </p:cNvPicPr>
          <p:nvPr/>
        </p:nvPicPr>
        <p:blipFill>
          <a:blip r:embed="rId4" cstate="print"/>
          <a:srcRect t="9765" r="73" b="6250"/>
          <a:stretch>
            <a:fillRect/>
          </a:stretch>
        </p:blipFill>
        <p:spPr bwMode="auto">
          <a:xfrm>
            <a:off x="357158" y="285728"/>
            <a:ext cx="8358246" cy="6286544"/>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87</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144386" name="Picture 2"/>
          <p:cNvPicPr>
            <a:picLocks noChangeAspect="1" noChangeArrowheads="1"/>
          </p:cNvPicPr>
          <p:nvPr/>
        </p:nvPicPr>
        <p:blipFill>
          <a:blip r:embed="rId4" cstate="print"/>
          <a:srcRect t="6631" b="4509"/>
          <a:stretch>
            <a:fillRect/>
          </a:stretch>
        </p:blipFill>
        <p:spPr bwMode="auto">
          <a:xfrm>
            <a:off x="285720" y="357166"/>
            <a:ext cx="8572560" cy="6286544"/>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88</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1928802"/>
            <a:ext cx="8572560" cy="4714908"/>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3251" name="Rectangle 3"/>
          <p:cNvSpPr>
            <a:spLocks noGrp="1" noChangeArrowheads="1"/>
          </p:cNvSpPr>
          <p:nvPr>
            <p:ph idx="1"/>
          </p:nvPr>
        </p:nvSpPr>
        <p:spPr>
          <a:xfrm>
            <a:off x="428596" y="1928802"/>
            <a:ext cx="8305800" cy="4714908"/>
          </a:xfrm>
        </p:spPr>
        <p:txBody>
          <a:bodyPr>
            <a:normAutofit/>
          </a:bodyPr>
          <a:lstStyle/>
          <a:p>
            <a:pPr indent="450000" algn="just">
              <a:buNone/>
            </a:pPr>
            <a:r>
              <a:rPr lang="ru-RU" sz="2000" dirty="0" smtClean="0">
                <a:latin typeface="Times New Roman" pitchFamily="18" charset="0"/>
                <a:cs typeface="Times New Roman" pitchFamily="18" charset="0"/>
              </a:rPr>
              <a:t>Юридическое информационное агентство INTRALEX с 1988 года специализируется в области создания и совершенствования правовых информационных технологий для персональных компьютеров. Агентство как средство массовой информацией распространяет нормативные акты органов государственной власти и управления Российской Федерации.	</a:t>
            </a:r>
          </a:p>
          <a:p>
            <a:pPr indent="450000" algn="just">
              <a:buNone/>
            </a:pPr>
            <a:r>
              <a:rPr lang="ru-RU" sz="2000" dirty="0" smtClean="0">
                <a:latin typeface="Times New Roman" pitchFamily="18" charset="0"/>
                <a:cs typeface="Times New Roman" pitchFamily="18" charset="0"/>
              </a:rPr>
              <a:t>Основное направление деятельности Агентства INTRALEX — это создание, сопровождение и распространение программного комплекса “ЮСИС” — Юридическая справочно-информационная система.</a:t>
            </a:r>
          </a:p>
          <a:p>
            <a:pPr indent="450000" algn="just">
              <a:buNone/>
            </a:pPr>
            <a:r>
              <a:rPr lang="ru-RU" sz="2000" dirty="0" smtClean="0">
                <a:latin typeface="Times New Roman" pitchFamily="18" charset="0"/>
                <a:cs typeface="Times New Roman" pitchFamily="18" charset="0"/>
              </a:rPr>
              <a:t>ПК “ЮСИС”— это полнотекстовые базы данных по законодательству, практики его применения и комментариям с уникальными поисковыми возможностями и средствами для аналитической работы с правовой информацией. Первая версия системы появилась в 1989 году.</a:t>
            </a:r>
            <a:endParaRPr lang="ru-RU" sz="2000" dirty="0">
              <a:latin typeface="Times New Roman" pitchFamily="18" charset="0"/>
              <a:cs typeface="Times New Roman" pitchFamily="18" charset="0"/>
            </a:endParaRPr>
          </a:p>
        </p:txBody>
      </p:sp>
      <p:sp>
        <p:nvSpPr>
          <p:cNvPr id="7" name="Горизонтальный свиток 6"/>
          <p:cNvSpPr/>
          <p:nvPr/>
        </p:nvSpPr>
        <p:spPr>
          <a:xfrm>
            <a:off x="0" y="-285776"/>
            <a:ext cx="9144000" cy="2428868"/>
          </a:xfrm>
          <a:prstGeom prst="horizontalScroll">
            <a:avLst/>
          </a:prstGeom>
          <a:blipFill>
            <a:blip r:embed="rId3" cstate="print">
              <a:duotone>
                <a:prstClr val="black"/>
                <a:srgbClr val="D9C3A5">
                  <a:tint val="50000"/>
                  <a:satMod val="180000"/>
                </a:srgbClr>
              </a:duotone>
            </a:blip>
            <a:stretch>
              <a:fillRect/>
            </a:stretch>
          </a:bli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2"/>
          <p:cNvSpPr txBox="1">
            <a:spLocks noChangeArrowheads="1"/>
          </p:cNvSpPr>
          <p:nvPr/>
        </p:nvSpPr>
        <p:spPr bwMode="auto">
          <a:xfrm>
            <a:off x="500034" y="500042"/>
            <a:ext cx="83058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3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2.5. Юридическое информационное агентство «</a:t>
            </a:r>
            <a:r>
              <a:rPr lang="en-US" sz="3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Intralex</a:t>
            </a:r>
            <a:r>
              <a:rPr lang="ru-RU" sz="38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j-lt"/>
              </a:rPr>
              <a:t>»</a:t>
            </a:r>
            <a:endParaRPr kumimoji="0" lang="ru-RU" sz="3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5" name="Управляющая кнопка: домой 4">
            <a:hlinkClick r:id="rId4"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8" name="Дата 7"/>
          <p:cNvSpPr>
            <a:spLocks noGrp="1"/>
          </p:cNvSpPr>
          <p:nvPr>
            <p:ph type="dt" sz="half" idx="10"/>
          </p:nvPr>
        </p:nvSpPr>
        <p:spPr/>
        <p:txBody>
          <a:bodyPr/>
          <a:lstStyle/>
          <a:p>
            <a:endParaRPr lang="ru-RU"/>
          </a:p>
        </p:txBody>
      </p:sp>
      <p:sp>
        <p:nvSpPr>
          <p:cNvPr id="10" name="Номер слайда 9"/>
          <p:cNvSpPr>
            <a:spLocks noGrp="1"/>
          </p:cNvSpPr>
          <p:nvPr>
            <p:ph type="sldNum" sz="quarter" idx="12"/>
          </p:nvPr>
        </p:nvSpPr>
        <p:spPr/>
        <p:txBody>
          <a:bodyPr/>
          <a:lstStyle/>
          <a:p>
            <a:fld id="{A92914BF-FAA7-4F84-9B2C-E70C83FBA1AB}" type="slidenum">
              <a:rPr lang="ru-RU" smtClean="0"/>
              <a:pPr/>
              <a:t>89</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r>
              <a:rPr lang="ru-RU" sz="185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“ЮСИС” содержит нормативно-правовые акты по всем отраслям права с 1922 года, законодательство Москвы, Московской области, Санкт-Петербурга и других регионов, материалы судебной и арбитражной практики.</a:t>
            </a:r>
          </a:p>
          <a:p>
            <a:pPr algn="just"/>
            <a:r>
              <a:rPr lang="ru-RU" sz="2000" dirty="0" smtClean="0">
                <a:latin typeface="Times New Roman" pitchFamily="18" charset="0"/>
                <a:cs typeface="Times New Roman" pitchFamily="18" charset="0"/>
              </a:rPr>
              <a:t>	Агентство INTRALEX имеет надежные источники формирования баз данных “ЮСИС”, так как уже много лет сотрудничает на основе прямых договоров с высшими органами законодательной, исполнительной и судебной власти России и Субъектов Федерации, среди которых Главное государственное правовое управление Президента РФ, Правовое управление аппарата Государственной Думы Федерального Собрания РФ, Аппарат Совета Федерации Федерального Собрания РФ, Конституционный Суд РФ, Верховный Суд РФ, Высший Арбитражный Суд РФ, Центральный банк РФ, НЦПИ Министерства юстиции РФ, различные министерства и ведомства, Мэрия Москвы, Московская городская дума, Московская областная дума, Администрация Московской области.</a:t>
            </a:r>
          </a:p>
          <a:p>
            <a:pPr algn="just"/>
            <a:r>
              <a:rPr lang="ru-RU" sz="2000" dirty="0" smtClean="0">
                <a:latin typeface="Times New Roman" pitchFamily="18" charset="0"/>
                <a:cs typeface="Times New Roman" pitchFamily="18" charset="0"/>
              </a:rPr>
              <a:t>	Полнота баз данных ПК “ЮСИС”, оперативность и регулярность их обновления гарантируют пользователям достоверность информации, с которой они работают. </a:t>
            </a:r>
            <a:endParaRPr lang="ru-RU" sz="14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ru-RU" b="1" dirty="0" smtClean="0"/>
              <a:t> </a:t>
            </a:r>
            <a:endParaRPr lang="ru-RU" sz="1400" dirty="0" smtClean="0"/>
          </a:p>
          <a:p>
            <a:pPr algn="just"/>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90</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r>
              <a:rPr lang="ru-RU" sz="185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В состав комплекса входят также комментарии, обзоры, словари — так называемые проблемно-ориентированные авторские базы данных. Из наиболее интересных баз данных можно назвать Алфавитно-предметный указатель к Конституции РФ, Комментарии к Гражданскому, Уголовно-процессуальному, Арбитражному процессуальному и ряду других кодексов РФ, комментарии действующего законодательства по материалам периодических изданий (“Экономика и жизнь”, “Финансовая газета”, “Юридический консультант”, “Законодательство и экономика”, “Бухгалтерский бюллетень”, “Налоговый вестник” и др.). На сегодняшний день “ЮСИС” включает более 30 баз. По созданию таких баз данных Агентство сотрудничает с издательствами, редакциями газет и журналов, информационными агентствами.</a:t>
            </a:r>
          </a:p>
          <a:p>
            <a:pPr algn="just"/>
            <a:r>
              <a:rPr lang="ru-RU" sz="2000" dirty="0" smtClean="0">
                <a:latin typeface="Times New Roman" pitchFamily="18" charset="0"/>
                <a:cs typeface="Times New Roman" pitchFamily="18" charset="0"/>
              </a:rPr>
              <a:t>	Наиболее эффективным средством отбора документов в “ЮСИС” является поиск в экспертном режиме. При этом происходит экспертиза запроса на поиск на этапе его формирования. “ЮСИС” автоматически контролирует взаимное соответствие всех вводимых условий и не дает пользователю ввести взаимоисключающие условия. При этом отбор информации производится по сочетаниям слов в абзацах, предложениях или в тестах в целом и одновременно по реквизитам документов.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91</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Пользователю обеспечивается лояльное принятие на обработку произвольно сформированного запроса; контроль взаимного соответствия всех выдвинутых условий запроса. Все это позволяет эффективно решать проблему обеспечения высокой достоверности поиска информации и, кроме того, предлагает пользователю понятный принцип подбора документов для дальнейшей работы. Задача повышения точности поиска вместе с расширением его поля решается в “ЮСИС” с помощью дополнительных функций: “ Синонимы” и “ Определения”.</a:t>
            </a:r>
          </a:p>
          <a:p>
            <a:pPr algn="just"/>
            <a:r>
              <a:rPr lang="ru-RU" sz="2000" dirty="0" smtClean="0">
                <a:latin typeface="Times New Roman" pitchFamily="18" charset="0"/>
                <a:cs typeface="Times New Roman" pitchFamily="18" charset="0"/>
              </a:rPr>
              <a:t>	“ЮСИС”— средство организации работы с правовой информацией и мощный инструмент правовой информационно-аналитической поддержки механизмов выработки и принятия решений.</a:t>
            </a:r>
          </a:p>
          <a:p>
            <a:pPr algn="just"/>
            <a:r>
              <a:rPr lang="ru-RU" sz="2000" dirty="0" smtClean="0">
                <a:latin typeface="Times New Roman" pitchFamily="18" charset="0"/>
                <a:cs typeface="Times New Roman" pitchFamily="18" charset="0"/>
              </a:rPr>
              <a:t>	ПК “ЮСИС” представляет собой удобный и эффективный инструмент по организации труда, связанного с анализом действующего российского законодательства и формированием решений по исследуемым правовым проблемам. Имеется возможность вести дела так же, как на реальном рабочем столе: создавать документы, формировать подборки из обширного архива документов, делать аннотации и закладки в документах.</a:t>
            </a:r>
          </a:p>
          <a:p>
            <a:pPr algn="just"/>
            <a:r>
              <a:rPr lang="ru-RU" sz="2000" dirty="0" smtClean="0">
                <a:latin typeface="Times New Roman" pitchFamily="18" charset="0"/>
                <a:cs typeface="Times New Roman" pitchFamily="18" charset="0"/>
              </a:rPr>
              <a:t>	К неординарным возможностям ПК “ЮСИС” в части сохранения результатов работы следует отнести регистрацию документов пользователя в пользовательской базе данных.</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92</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ПК “ЮСИС” выпускается на диске CD-ROM, обновляется ежедневно, еженедельно или ежемесячно. Систему возможно использовать как на одном компьютере, так и в локальной сети организации. Существует Intranet-версия “ЮСИС”.</a:t>
            </a:r>
          </a:p>
          <a:p>
            <a:pPr algn="just"/>
            <a:r>
              <a:rPr lang="ru-RU" sz="2000" dirty="0" smtClean="0">
                <a:latin typeface="Times New Roman" pitchFamily="18" charset="0"/>
                <a:cs typeface="Times New Roman" pitchFamily="18" charset="0"/>
              </a:rPr>
              <a:t>Сегодня “ЮСИС”— это современный программный продукт. В 2000 году выходит новая версия “ЮСИС”— 7.8., в которой будут значительно расширены возможности работы с правовой информацией.</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С 1997 года Агентство INTRALEX осуществляет Программу сотрудничества с Вузами и другими учебными заведениями в части обучения студентов, слушателей, преподавателей и научных сотрудников кафедр информатики и права работе с ПК ЮСИС. Цель этой Программы — содействие внедрению передовых информационных технологий работы с правовой информацией в образовательные программы отечественных Вузов.</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93</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В целях совершенствования учебного процесса по преподаванию юридических дисциплин на базе ЮСИС осуществляется разработка электронных учебных курсов, систем тестирования, а также специализированных баз данных учебно-методического содержания. Каждая специализированная база данных содержит исчерпывающую информацию по интересующей правовой тематике и тем самым способствует повышению эффективности изучения отдельных правовых дисциплин.</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Преподаватели, студенты и аспиранты, используя “ЮСИС”, подготавливают методические материалы, спецкурсы, курсовые и дипломные работы, а также создают электронные библиотеки материалов (курсовых, дипломных работ, монографий…). “ЮСИС” используется в рамках изучения различных юридических дисциплин в качестве учебного пособия и в качестве средства для приема зачетов и экзаменов.</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5" name="Дата 4"/>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94</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148482" name="Picture 2"/>
          <p:cNvPicPr>
            <a:picLocks noChangeAspect="1" noChangeArrowheads="1"/>
          </p:cNvPicPr>
          <p:nvPr/>
        </p:nvPicPr>
        <p:blipFill>
          <a:blip r:embed="rId4" cstate="print"/>
          <a:srcRect t="9162" b="4450"/>
          <a:stretch>
            <a:fillRect/>
          </a:stretch>
        </p:blipFill>
        <p:spPr bwMode="auto">
          <a:xfrm>
            <a:off x="285720" y="428604"/>
            <a:ext cx="8572560" cy="6215106"/>
          </a:xfrm>
          <a:prstGeom prst="rect">
            <a:avLst/>
          </a:prstGeom>
          <a:ln>
            <a:noFill/>
          </a:ln>
          <a:effectLst>
            <a:softEdge rad="112500"/>
          </a:effectLst>
        </p:spPr>
      </p:pic>
      <p:sp>
        <p:nvSpPr>
          <p:cNvPr id="7" name="Дата 6"/>
          <p:cNvSpPr>
            <a:spLocks noGrp="1"/>
          </p:cNvSpPr>
          <p:nvPr>
            <p:ph type="dt" sz="half" idx="10"/>
          </p:nvPr>
        </p:nvSpPr>
        <p:spPr/>
        <p:txBody>
          <a:bodyPr/>
          <a:lstStyle/>
          <a:p>
            <a:endParaRPr lang="ru-RU"/>
          </a:p>
        </p:txBody>
      </p:sp>
      <p:sp>
        <p:nvSpPr>
          <p:cNvPr id="8" name="Номер слайда 7"/>
          <p:cNvSpPr>
            <a:spLocks noGrp="1"/>
          </p:cNvSpPr>
          <p:nvPr>
            <p:ph type="sldNum" sz="quarter" idx="12"/>
          </p:nvPr>
        </p:nvSpPr>
        <p:spPr/>
        <p:txBody>
          <a:bodyPr/>
          <a:lstStyle/>
          <a:p>
            <a:fld id="{A92914BF-FAA7-4F84-9B2C-E70C83FBA1AB}" type="slidenum">
              <a:rPr lang="ru-RU" smtClean="0"/>
              <a:pPr/>
              <a:t>95</a:t>
            </a:fld>
            <a:endParaRPr lang="ru-RU"/>
          </a:p>
        </p:txBody>
      </p:sp>
      <p:sp>
        <p:nvSpPr>
          <p:cNvPr id="11" name="Нижний колонтитул 10"/>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7" name="Рисунок 6" descr="arm_urist.jpg"/>
          <p:cNvPicPr>
            <a:picLocks noChangeAspect="1"/>
          </p:cNvPicPr>
          <p:nvPr/>
        </p:nvPicPr>
        <p:blipFill>
          <a:blip r:embed="rId4" cstate="print"/>
          <a:stretch>
            <a:fillRect/>
          </a:stretch>
        </p:blipFill>
        <p:spPr>
          <a:xfrm>
            <a:off x="214282" y="214290"/>
            <a:ext cx="8643998" cy="6143668"/>
          </a:xfrm>
          <a:prstGeom prst="rect">
            <a:avLst/>
          </a:prstGeom>
          <a:ln>
            <a:noFill/>
          </a:ln>
          <a:effectLst>
            <a:softEdge rad="112500"/>
          </a:effectLst>
        </p:spPr>
      </p:pic>
      <p:sp>
        <p:nvSpPr>
          <p:cNvPr id="8" name="TextBox 7"/>
          <p:cNvSpPr txBox="1"/>
          <p:nvPr/>
        </p:nvSpPr>
        <p:spPr>
          <a:xfrm>
            <a:off x="3428992" y="6215082"/>
            <a:ext cx="2225033" cy="461665"/>
          </a:xfrm>
          <a:prstGeom prst="rect">
            <a:avLst/>
          </a:prstGeom>
          <a:noFill/>
        </p:spPr>
        <p:txBody>
          <a:bodyPr wrap="none" rtlCol="0">
            <a:spAutoFit/>
          </a:bodyPr>
          <a:lstStyle/>
          <a:p>
            <a:r>
              <a:rPr lang="ru-RU" sz="2400" b="1" dirty="0" smtClean="0">
                <a:latin typeface="Times New Roman" pitchFamily="18" charset="0"/>
                <a:cs typeface="Times New Roman" pitchFamily="18" charset="0"/>
              </a:rPr>
              <a:t>АРМ «Юрист»</a:t>
            </a:r>
            <a:endParaRPr lang="ru-RU" sz="2400" b="1" dirty="0">
              <a:latin typeface="Times New Roman" pitchFamily="18" charset="0"/>
              <a:cs typeface="Times New Roman" pitchFamily="18" charset="0"/>
            </a:endParaRPr>
          </a:p>
        </p:txBody>
      </p:sp>
      <p:sp>
        <p:nvSpPr>
          <p:cNvPr id="11" name="Дата 10"/>
          <p:cNvSpPr>
            <a:spLocks noGrp="1"/>
          </p:cNvSpPr>
          <p:nvPr>
            <p:ph type="dt" sz="half" idx="10"/>
          </p:nvPr>
        </p:nvSpPr>
        <p:spPr/>
        <p:txBody>
          <a:bodyPr/>
          <a:lstStyle/>
          <a:p>
            <a:endParaRPr lang="ru-RU"/>
          </a:p>
        </p:txBody>
      </p:sp>
      <p:sp>
        <p:nvSpPr>
          <p:cNvPr id="12" name="Номер слайда 11"/>
          <p:cNvSpPr>
            <a:spLocks noGrp="1"/>
          </p:cNvSpPr>
          <p:nvPr>
            <p:ph type="sldNum" sz="quarter" idx="12"/>
          </p:nvPr>
        </p:nvSpPr>
        <p:spPr/>
        <p:txBody>
          <a:bodyPr/>
          <a:lstStyle/>
          <a:p>
            <a:fld id="{A92914BF-FAA7-4F84-9B2C-E70C83FBA1AB}" type="slidenum">
              <a:rPr lang="ru-RU" smtClean="0"/>
              <a:pPr/>
              <a:t>96</a:t>
            </a:fld>
            <a:endParaRPr lang="ru-RU"/>
          </a:p>
        </p:txBody>
      </p:sp>
      <p:sp>
        <p:nvSpPr>
          <p:cNvPr id="13" name="Нижний колонтитул 12"/>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5720" y="214290"/>
            <a:ext cx="8572560" cy="6429420"/>
          </a:xfrm>
          <a:prstGeom prst="roundRect">
            <a:avLst/>
          </a:prstGeom>
          <a:solidFill>
            <a:schemeClr val="accent5">
              <a:lumMod val="75000"/>
            </a:schemeClr>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endParaRPr kumimoji="0" lang="ru-RU" sz="4800" b="1" i="0" u="none" strike="noStrike" kern="0" cap="none" spc="0" normalizeH="0" baseline="0" noProof="0" dirty="0" smtClean="0">
              <a:ln/>
              <a:solidFill>
                <a:schemeClr val="accent3"/>
              </a:solidFill>
              <a:effectLst>
                <a:glow rad="228600">
                  <a:schemeClr val="accent4">
                    <a:satMod val="175000"/>
                    <a:alpha val="40000"/>
                  </a:schemeClr>
                </a:glow>
              </a:effectLst>
              <a:uLnTx/>
              <a:uFillTx/>
              <a:latin typeface="+mj-lt"/>
              <a:ea typeface="+mj-ea"/>
              <a:cs typeface="+mj-cs"/>
            </a:endParaRPr>
          </a:p>
        </p:txBody>
      </p:sp>
      <p:sp>
        <p:nvSpPr>
          <p:cNvPr id="9" name="Rectangle 3"/>
          <p:cNvSpPr txBox="1">
            <a:spLocks noChangeArrowheads="1"/>
          </p:cNvSpPr>
          <p:nvPr/>
        </p:nvSpPr>
        <p:spPr bwMode="auto">
          <a:xfrm>
            <a:off x="357158" y="357166"/>
            <a:ext cx="8429684" cy="621510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just"/>
            <a:r>
              <a:rPr lang="ru-RU" sz="1850" dirty="0" smtClean="0">
                <a:latin typeface="Times New Roman" pitchFamily="18" charset="0"/>
                <a:cs typeface="Times New Roman" pitchFamily="18" charset="0"/>
              </a:rPr>
              <a:t>	</a:t>
            </a:r>
          </a:p>
          <a:p>
            <a:pPr algn="just"/>
            <a:endParaRPr lang="ru-RU" sz="1850" dirty="0" smtClean="0">
              <a:latin typeface="Times New Roman" pitchFamily="18" charset="0"/>
              <a:cs typeface="Times New Roman" pitchFamily="18" charset="0"/>
            </a:endParaRPr>
          </a:p>
          <a:p>
            <a:pPr algn="just"/>
            <a:r>
              <a:rPr lang="ru-RU" sz="185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algn="just">
              <a:lnSpc>
                <a:spcPts val="1000"/>
              </a:lnSpc>
            </a:pPr>
            <a:endParaRPr lang="ru-RU" sz="2000" dirty="0" smtClean="0">
              <a:latin typeface="Times New Roman" pitchFamily="18" charset="0"/>
              <a:cs typeface="Times New Roman" pitchFamily="18" charset="0"/>
            </a:endParaRPr>
          </a:p>
          <a:p>
            <a:pPr lvl="1" algn="just"/>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r>
              <a:rPr lang="ru-RU" sz="2000" b="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450000"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r>
              <a:rPr lang="ru-RU" sz="2000" dirty="0" smtClean="0"/>
              <a:t>	</a:t>
            </a:r>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10" name="Управляющая кнопка: домой 9">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pic>
        <p:nvPicPr>
          <p:cNvPr id="8" name="Рисунок 7" descr="r_23_1.jpg"/>
          <p:cNvPicPr>
            <a:picLocks noChangeAspect="1"/>
          </p:cNvPicPr>
          <p:nvPr/>
        </p:nvPicPr>
        <p:blipFill>
          <a:blip r:embed="rId4" cstate="print"/>
          <a:stretch>
            <a:fillRect/>
          </a:stretch>
        </p:blipFill>
        <p:spPr>
          <a:xfrm>
            <a:off x="428596" y="285728"/>
            <a:ext cx="8501122" cy="6143668"/>
          </a:xfrm>
          <a:prstGeom prst="rect">
            <a:avLst/>
          </a:prstGeom>
          <a:ln>
            <a:noFill/>
          </a:ln>
          <a:effectLst>
            <a:softEdge rad="112500"/>
          </a:effectLst>
        </p:spPr>
      </p:pic>
      <p:sp>
        <p:nvSpPr>
          <p:cNvPr id="11" name="TextBox 10"/>
          <p:cNvSpPr txBox="1"/>
          <p:nvPr/>
        </p:nvSpPr>
        <p:spPr>
          <a:xfrm>
            <a:off x="3428992" y="6215082"/>
            <a:ext cx="2225033" cy="461665"/>
          </a:xfrm>
          <a:prstGeom prst="rect">
            <a:avLst/>
          </a:prstGeom>
          <a:noFill/>
        </p:spPr>
        <p:txBody>
          <a:bodyPr wrap="none" rtlCol="0">
            <a:spAutoFit/>
          </a:bodyPr>
          <a:lstStyle/>
          <a:p>
            <a:r>
              <a:rPr lang="ru-RU" sz="2400" b="1" dirty="0" smtClean="0">
                <a:latin typeface="Times New Roman" pitchFamily="18" charset="0"/>
                <a:cs typeface="Times New Roman" pitchFamily="18" charset="0"/>
              </a:rPr>
              <a:t>АРМ «Юрист»</a:t>
            </a:r>
            <a:endParaRPr lang="ru-RU" sz="2400" b="1" dirty="0">
              <a:latin typeface="Times New Roman" pitchFamily="18" charset="0"/>
              <a:cs typeface="Times New Roman" pitchFamily="18" charset="0"/>
            </a:endParaRPr>
          </a:p>
        </p:txBody>
      </p:sp>
      <p:sp>
        <p:nvSpPr>
          <p:cNvPr id="7" name="Дата 6"/>
          <p:cNvSpPr>
            <a:spLocks noGrp="1"/>
          </p:cNvSpPr>
          <p:nvPr>
            <p:ph type="dt" sz="half" idx="10"/>
          </p:nvPr>
        </p:nvSpPr>
        <p:spPr/>
        <p:txBody>
          <a:bodyPr/>
          <a:lstStyle/>
          <a:p>
            <a:endParaRPr lang="ru-RU"/>
          </a:p>
        </p:txBody>
      </p:sp>
      <p:sp>
        <p:nvSpPr>
          <p:cNvPr id="12" name="Номер слайда 11"/>
          <p:cNvSpPr>
            <a:spLocks noGrp="1"/>
          </p:cNvSpPr>
          <p:nvPr>
            <p:ph type="sldNum" sz="quarter" idx="12"/>
          </p:nvPr>
        </p:nvSpPr>
        <p:spPr/>
        <p:txBody>
          <a:bodyPr/>
          <a:lstStyle/>
          <a:p>
            <a:fld id="{A92914BF-FAA7-4F84-9B2C-E70C83FBA1AB}" type="slidenum">
              <a:rPr lang="ru-RU" smtClean="0"/>
              <a:pPr/>
              <a:t>97</a:t>
            </a:fld>
            <a:endParaRPr lang="ru-RU"/>
          </a:p>
        </p:txBody>
      </p:sp>
      <p:sp>
        <p:nvSpPr>
          <p:cNvPr id="13" name="Нижний колонтитул 12"/>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285720" y="785794"/>
            <a:ext cx="8572560" cy="5173326"/>
          </a:xfrm>
          <a:prstGeom prst="horizontalScroll">
            <a:avLst/>
          </a:prstGeom>
          <a:noFill/>
          <a:ln/>
        </p:spPr>
        <p:style>
          <a:lnRef idx="2">
            <a:schemeClr val="accent5"/>
          </a:lnRef>
          <a:fillRef idx="1">
            <a:schemeClr val="lt1"/>
          </a:fillRef>
          <a:effectRef idx="0">
            <a:schemeClr val="accent5"/>
          </a:effectRef>
          <a:fontRef idx="minor">
            <a:schemeClr val="dk1"/>
          </a:fontRef>
        </p:style>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ctr" eaLnBrk="1" hangingPunct="1">
              <a:defRPr/>
            </a:pPr>
            <a:r>
              <a:rPr lang="ru-RU" sz="12000" dirty="0" smtClean="0">
                <a:ln w="18415" cmpd="sng">
                  <a:solidFill>
                    <a:srgbClr val="FFFFFF"/>
                  </a:solidFill>
                  <a:prstDash val="solid"/>
                </a:ln>
                <a:solidFill>
                  <a:srgbClr val="FFFFFF"/>
                </a:solidFill>
                <a:effectLst>
                  <a:glow rad="101600">
                    <a:schemeClr val="accent6">
                      <a:lumMod val="40000"/>
                      <a:lumOff val="60000"/>
                      <a:alpha val="60000"/>
                    </a:schemeClr>
                  </a:glow>
                  <a:outerShdw blurRad="63500" dir="3600000" algn="tl" rotWithShape="0">
                    <a:srgbClr val="000000">
                      <a:alpha val="70000"/>
                    </a:srgbClr>
                  </a:outerShdw>
                </a:effectLst>
                <a:latin typeface="Monotype Corsiva" pitchFamily="66" charset="0"/>
              </a:rPr>
              <a:t>Спасибо за внимание!</a:t>
            </a:r>
            <a:endParaRPr lang="ru-RU" sz="12000" b="1" kern="0" dirty="0" smtClean="0">
              <a:ln/>
              <a:solidFill>
                <a:schemeClr val="accent3"/>
              </a:solidFill>
              <a:effectLst>
                <a:glow rad="228600">
                  <a:schemeClr val="accent4">
                    <a:satMod val="175000"/>
                    <a:alpha val="40000"/>
                  </a:schemeClr>
                </a:glow>
              </a:effectLst>
              <a:latin typeface="Monotype Corsiva" pitchFamily="66" charset="0"/>
            </a:endParaRPr>
          </a:p>
        </p:txBody>
      </p:sp>
      <p:sp>
        <p:nvSpPr>
          <p:cNvPr id="5" name="Управляющая кнопка: домой 4">
            <a:hlinkClick r:id="rId3" action="ppaction://hlinksldjump" highlightClick="1"/>
          </p:cNvPr>
          <p:cNvSpPr/>
          <p:nvPr/>
        </p:nvSpPr>
        <p:spPr bwMode="auto">
          <a:xfrm>
            <a:off x="8643934" y="0"/>
            <a:ext cx="500066" cy="500066"/>
          </a:xfrm>
          <a:prstGeom prst="actionButtonHom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6" name="Дата 5"/>
          <p:cNvSpPr>
            <a:spLocks noGrp="1"/>
          </p:cNvSpPr>
          <p:nvPr>
            <p:ph type="dt" sz="half" idx="10"/>
          </p:nvPr>
        </p:nvSpPr>
        <p:spPr/>
        <p:txBody>
          <a:bodyPr/>
          <a:lstStyle/>
          <a:p>
            <a:endParaRPr lang="ru-RU"/>
          </a:p>
        </p:txBody>
      </p:sp>
      <p:sp>
        <p:nvSpPr>
          <p:cNvPr id="7" name="Номер слайда 6"/>
          <p:cNvSpPr>
            <a:spLocks noGrp="1"/>
          </p:cNvSpPr>
          <p:nvPr>
            <p:ph type="sldNum" sz="quarter" idx="12"/>
          </p:nvPr>
        </p:nvSpPr>
        <p:spPr/>
        <p:txBody>
          <a:bodyPr/>
          <a:lstStyle/>
          <a:p>
            <a:fld id="{A92914BF-FAA7-4F84-9B2C-E70C83FBA1AB}" type="slidenum">
              <a:rPr lang="ru-RU" smtClean="0"/>
              <a:pPr/>
              <a:t>98</a:t>
            </a:fld>
            <a:endParaRPr lang="ru-RU"/>
          </a:p>
        </p:txBody>
      </p:sp>
      <p:sp>
        <p:nvSpPr>
          <p:cNvPr id="8" name="Нижний колонтитул 7"/>
          <p:cNvSpPr>
            <a:spLocks noGrp="1"/>
          </p:cNvSpPr>
          <p:nvPr>
            <p:ph type="ftr" sz="quarter" idx="11"/>
          </p:nvPr>
        </p:nvSpPr>
        <p:spPr/>
        <p:txBody>
          <a:bodyPr/>
          <a:lstStyle/>
          <a:p>
            <a:endParaRPr lang="ru-RU"/>
          </a:p>
        </p:txBody>
      </p:sp>
    </p:spTree>
  </p:cSld>
  <p:clrMapOvr>
    <a:masterClrMapping/>
  </p:clrMapOvr>
  <p:transition spd="slow">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1118</TotalTime>
  <Words>1315</Words>
  <Application>Microsoft Office PowerPoint</Application>
  <PresentationFormat>Экран (4:3)</PresentationFormat>
  <Paragraphs>1588</Paragraphs>
  <Slides>98</Slides>
  <Notes>98</Notes>
  <HiddenSlides>0</HiddenSlides>
  <MMClips>1</MMClips>
  <ScaleCrop>false</ScaleCrop>
  <HeadingPairs>
    <vt:vector size="4" baseType="variant">
      <vt:variant>
        <vt:lpstr>Тема</vt:lpstr>
      </vt:variant>
      <vt:variant>
        <vt:i4>1</vt:i4>
      </vt:variant>
      <vt:variant>
        <vt:lpstr>Заголовки слайдов</vt:lpstr>
      </vt:variant>
      <vt:variant>
        <vt:i4>98</vt:i4>
      </vt:variant>
    </vt:vector>
  </HeadingPairs>
  <TitlesOfParts>
    <vt:vector size="99" baseType="lpstr">
      <vt:lpstr>Литейная</vt:lpstr>
      <vt:lpstr>Слайд 1</vt:lpstr>
      <vt:lpstr>Оглавление</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lpstr>Слайд 86</vt:lpstr>
      <vt:lpstr>Слайд 87</vt:lpstr>
      <vt:lpstr>Слайд 88</vt:lpstr>
      <vt:lpstr>Слайд 89</vt:lpstr>
      <vt:lpstr>Слайд 90</vt:lpstr>
      <vt:lpstr>Слайд 91</vt:lpstr>
      <vt:lpstr>Слайд 92</vt:lpstr>
      <vt:lpstr>Слайд 93</vt:lpstr>
      <vt:lpstr>Слайд 94</vt:lpstr>
      <vt:lpstr>Слайд 95</vt:lpstr>
      <vt:lpstr>Слайд 96</vt:lpstr>
      <vt:lpstr>Слайд 97</vt:lpstr>
      <vt:lpstr>Слайд 98</vt:lpstr>
    </vt:vector>
  </TitlesOfParts>
  <Company>Academy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Государственное образовательное учреждение высшего профессионального образования   РОССИЙСКАЯ АКАДЕМИЯ ПРАВОСУДИЯ  Факультет подготовки специалистов для судебной системы (юридический факультет)</dc:title>
  <dc:creator>КРБ</dc:creator>
  <cp:lastModifiedBy>Raisa Kvesko</cp:lastModifiedBy>
  <cp:revision>178</cp:revision>
  <dcterms:created xsi:type="dcterms:W3CDTF">2011-09-19T05:20:57Z</dcterms:created>
  <dcterms:modified xsi:type="dcterms:W3CDTF">2014-10-17T07:35:55Z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TC062562941049</vt:lpwstr>
  </property>
</Properties>
</file>