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2" r:id="rId1"/>
  </p:sldMasterIdLst>
  <p:notesMasterIdLst>
    <p:notesMasterId r:id="rId33"/>
  </p:notesMasterIdLst>
  <p:handoutMasterIdLst>
    <p:handoutMasterId r:id="rId34"/>
  </p:handoutMasterIdLst>
  <p:sldIdLst>
    <p:sldId id="355" r:id="rId2"/>
    <p:sldId id="384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260" r:id="rId16"/>
    <p:sldId id="309" r:id="rId17"/>
    <p:sldId id="310" r:id="rId18"/>
    <p:sldId id="311" r:id="rId19"/>
    <p:sldId id="315" r:id="rId20"/>
    <p:sldId id="374" r:id="rId21"/>
    <p:sldId id="375" r:id="rId22"/>
    <p:sldId id="376" r:id="rId23"/>
    <p:sldId id="377" r:id="rId24"/>
    <p:sldId id="378" r:id="rId25"/>
    <p:sldId id="313" r:id="rId26"/>
    <p:sldId id="379" r:id="rId27"/>
    <p:sldId id="380" r:id="rId28"/>
    <p:sldId id="381" r:id="rId29"/>
    <p:sldId id="382" r:id="rId30"/>
    <p:sldId id="383" r:id="rId31"/>
    <p:sldId id="264" r:id="rId32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</p:showPr>
  <p:clrMru>
    <a:srgbClr val="EEB42D"/>
    <a:srgbClr val="D2B488"/>
    <a:srgbClr val="D3B989"/>
    <a:srgbClr val="BA0003"/>
    <a:srgbClr val="62139E"/>
    <a:srgbClr val="219797"/>
    <a:srgbClr val="E3CD74"/>
    <a:srgbClr val="EED41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84" autoAdjust="0"/>
    <p:restoredTop sz="93925" autoAdjust="0"/>
  </p:normalViewPr>
  <p:slideViewPr>
    <p:cSldViewPr>
      <p:cViewPr>
        <p:scale>
          <a:sx n="68" d="100"/>
          <a:sy n="68" d="100"/>
        </p:scale>
        <p:origin x="-2838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Verdana" pitchFamily="34" charset="0"/>
              </a:defRPr>
            </a:lvl1pPr>
          </a:lstStyle>
          <a:p>
            <a:fld id="{74AD4FDA-AA48-45EA-B197-C43AC98A940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Verdana" pitchFamily="34" charset="0"/>
              </a:defRPr>
            </a:lvl1pPr>
          </a:lstStyle>
          <a:p>
            <a:fld id="{83DECFB6-BD74-4A3A-86D5-0EDCCD5A6FB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2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3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4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5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6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7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8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9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10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11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12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13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14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15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16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17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18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19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20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21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22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23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24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25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26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27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28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29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30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31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5FB2150-CCC5-406C-860B-D295CC51B7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914BF-FAA7-4F84-9B2C-E70C83FBA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4B93DE3-5EA0-44A0-A5D8-C68192050C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2F5CD06-143B-49BC-8280-D897F58358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6A44203-703F-4F53-BD36-42E11A127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09CD29-164E-4156-9AEA-9970900E89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EA97EE-6358-40C3-B06F-4D4C992F91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048E20F-F9BA-420B-90FE-0C38AAA6F9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8496ED8-0D6F-49E5-823F-E26B6A02A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9CAE8-0EF5-433A-B299-DC6F40CD82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D164C1-8689-4923-83D4-69B958FFBD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777E1F0-536C-4F59-B8C7-C9F510D263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slow">
    <p:newsflash/>
  </p:transition>
  <p:timing>
    <p:tnLst>
      <p:par>
        <p:cTn id="1" dur="indefinite" restart="never" nodeType="tmRoot"/>
      </p:par>
    </p:tnLst>
  </p:timing>
  <p:hf hdr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law.dax.ru/" TargetMode="External"/><Relationship Id="rId7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e-pravo.ru/" TargetMode="External"/><Relationship Id="rId4" Type="http://schemas.openxmlformats.org/officeDocument/2006/relationships/hyperlink" Target="http://jurcenter.r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ripravo.ru/links/links.htm" TargetMode="External"/><Relationship Id="rId7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ternet-law.ru/" TargetMode="External"/><Relationship Id="rId5" Type="http://schemas.openxmlformats.org/officeDocument/2006/relationships/hyperlink" Target="http://www.medialaw.ru/" TargetMode="External"/><Relationship Id="rId4" Type="http://schemas.openxmlformats.org/officeDocument/2006/relationships/hyperlink" Target="http://www.taxhelp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nterlaw.dax.ru/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jurcenter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e-pravo.r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www.miripravo.ru/links/links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ww.taxhelp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www.medialaw.r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://www.internet-law.r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lawoncd.narod.r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ww.garant-ufa.ru/s_garant.htm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://www.kurganobl.ru/3918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://company.referent.ru/node/1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://www.systema.ru/about.p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pravo.msk.rsnet.ru/ips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elecomlaw.ru/studyguides/PI_2_08.htm" TargetMode="Externa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://www.compress.ru/Archive/CP/2005/7/31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://ru.wikipedia.org/wiki/&#1050;&#1086;&#1076;&#1077;&#1082;&#1089;_(&#1087;&#1088;&#1086;&#1075;&#1088;&#1072;&#1084;&#1084;&#1072;)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://ru.wikipedia.org/wiki/%CA%EE%ED%F1%F3%EB%FC%F2%E0%ED%F2%CF%EB%FE%F1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://ru.wikipedia.org/wiki/%D0%93%D0%B0%D1%80%D0%B0%D0%BD%D1%8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://www.k-press.ru/comp/2000/1/33intralex/33intralex.asp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1928802"/>
            <a:ext cx="8572560" cy="471490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928802"/>
            <a:ext cx="8305800" cy="4714908"/>
          </a:xfrm>
        </p:spPr>
        <p:txBody>
          <a:bodyPr>
            <a:noAutofit/>
          </a:bodyPr>
          <a:lstStyle/>
          <a:p>
            <a:pPr indent="45000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Лекция 2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 indent="450000" algn="just"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Справочно-правовые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системы</a:t>
            </a:r>
          </a:p>
          <a:p>
            <a:pPr indent="450000" algn="just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Квеско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Раиса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Брониславовна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indent="45000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доцент кафедры философии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0" y="-285776"/>
            <a:ext cx="9144000" cy="2428868"/>
          </a:xfrm>
          <a:prstGeom prst="horizontalScroll">
            <a:avLst/>
          </a:prstGeom>
          <a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85720" y="428604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r>
              <a:rPr lang="ru-RU" sz="3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ПРАВОВАЯ ИНФОРМАТИКА</a:t>
            </a:r>
            <a:r>
              <a:rPr lang="ru-RU" sz="3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»</a:t>
            </a:r>
            <a:endParaRPr kumimoji="0" lang="ru-RU" sz="3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1928802"/>
            <a:ext cx="8572560" cy="471490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928802"/>
            <a:ext cx="8305800" cy="4714908"/>
          </a:xfrm>
        </p:spPr>
        <p:txBody>
          <a:bodyPr>
            <a:noAutofit/>
          </a:bodyPr>
          <a:lstStyle/>
          <a:p>
            <a:pPr indent="450000" algn="just">
              <a:lnSpc>
                <a:spcPct val="110000"/>
              </a:lnSpc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Научно-технический центр правовой информации "Система" Федеральной службы охраны Российской Федерации (далее именуется НТЦ "Система") создан в 1993 году в целях информационно-правового обеспечения деятельности федеральных органов государственной власти.</a:t>
            </a:r>
          </a:p>
          <a:p>
            <a:pPr indent="450000" algn="just">
              <a:lnSpc>
                <a:spcPct val="110000"/>
              </a:lnSpc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Актами Президента Российской Федерации и Правительства Российской Федерации на НТЦ "Система" возложено выполнение целого ряда задач в сфере правовой информатизации России (список прилагается), в том числе функции головной организации по реализации правовой информатизации России.</a:t>
            </a:r>
          </a:p>
          <a:p>
            <a:pPr indent="450000" algn="just">
              <a:lnSpc>
                <a:spcPct val="110000"/>
              </a:lnSpc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Информационный фонд НТЦ "Система" составляет более 90000 документов, без учета международных договоров, актов органов исполнительной власти, арбитражной практики. В полном объеме представлены правовые акты с 1990 г. Кроме того, в машиночитаемый вид переведен полный вариант последнего издания "Свода законов Российской империи" в 16 томах.</a:t>
            </a:r>
          </a:p>
          <a:p>
            <a:pPr indent="450000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0" y="-285776"/>
            <a:ext cx="9144000" cy="2428868"/>
          </a:xfrm>
          <a:prstGeom prst="horizontalScroll">
            <a:avLst/>
          </a:prstGeom>
          <a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0034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r>
              <a:rPr lang="ru-RU" sz="3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2.6. Научно – технический центр правовой информации «Система»</a:t>
            </a:r>
            <a:endParaRPr kumimoji="0" lang="ru-RU" sz="3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1928802"/>
            <a:ext cx="8572560" cy="471490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928802"/>
            <a:ext cx="8305800" cy="4714908"/>
          </a:xfrm>
        </p:spPr>
        <p:txBody>
          <a:bodyPr>
            <a:noAutofit/>
          </a:bodyPr>
          <a:lstStyle/>
          <a:p>
            <a:pPr indent="450000" algn="just">
              <a:buNone/>
            </a:pPr>
            <a:endParaRPr lang="ru-RU" sz="2000" b="1" dirty="0" smtClean="0"/>
          </a:p>
          <a:p>
            <a:pPr indent="45000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InterLaw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юридический портал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http://www.interlaw.dax.ru/.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Юридический портал InterLaw предлагает объединить все юридические сайты в одну большую сеть.</a:t>
            </a:r>
          </a:p>
          <a:p>
            <a:pPr indent="45000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Юрцентр.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http://jurcenter.ru/.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Правовой портал. Информационно-юридический сервер, включающий правовую конференцию, виртуальную юридическую консультацию, поиск в правовых базах данных, вакансии для юристов, сборник типовых документов и другое. Включает подписку на рассылки: “Новинки юридической литературы на ЮрЦентре” и “Новые публикации на ЮрЦентре”.</a:t>
            </a:r>
          </a:p>
          <a:p>
            <a:pPr indent="450000" algn="just">
              <a:buNone/>
            </a:pPr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Каталог юридических ресурсов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http://www.e-pravo.ru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каталоге можно зарегистрировать сайт, представляющий предприятие или личный проект в сети Интернет. На сайте существует рейтинг юридических ресурсов. Добавив свой сайт, можно определить популярность ресурса в Интернете.</a:t>
            </a:r>
          </a:p>
          <a:p>
            <a:pPr indent="45000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endParaRPr lang="ru-RU" sz="2000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0" y="-285776"/>
            <a:ext cx="9144000" cy="2428868"/>
          </a:xfrm>
          <a:prstGeom prst="horizontalScroll">
            <a:avLst/>
          </a:prstGeom>
          <a:blipFill>
            <a:blip r:embed="rId6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0034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2.7.  Общеюридические ресурсы, правовые каталоги и тематические правовые сайты</a:t>
            </a:r>
            <a:endParaRPr kumimoji="0" lang="ru-RU" sz="36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Управляющая кнопка: домой 4">
            <a:hlinkClick r:id="rId7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4500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4500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Коллекция ссылок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правовые ресурсы в области мировой торговли.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http://www.miripravo.ru/links/links.htm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Налоговая помощь.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http://www.taxhelp.ru/.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Сайт "Налоговая помощь" посвящен российскому налоговому праву. Помощь в решении вопросов налогообложения. На сайте есть статьи, рефераты, форум и многое другое.</a:t>
            </a: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Право и средства массовой информации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http://www.medialaw.ru/.</a:t>
            </a:r>
            <a:endParaRPr lang="ru-RU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/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Интернет и Право.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www.internet-law.ru/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Авторский проект Антона Серго. Сайт посвящен юридическим аспектам компьютерной индустрии, интеллектуальной собственности в Интернете. Содержит большую подборку материалов по Интернет-правовой тематике, материалы Судебной палаты по информационным спорам и многое другое.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7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 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4" cstate="print"/>
          <a:srcRect t="9765" r="41252" b="3320"/>
          <a:stretch>
            <a:fillRect/>
          </a:stretch>
        </p:blipFill>
        <p:spPr bwMode="auto">
          <a:xfrm>
            <a:off x="500034" y="214290"/>
            <a:ext cx="7929618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00034" y="6215082"/>
            <a:ext cx="8257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InterLaw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юридический портал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http://www.interlaw.dax.ru/.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 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0298" y="6143644"/>
            <a:ext cx="423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Юрцентр.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http://jurcenter.ru/.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5" cstate="print"/>
          <a:srcRect t="8789" b="6250"/>
          <a:stretch>
            <a:fillRect/>
          </a:stretch>
        </p:blipFill>
        <p:spPr bwMode="auto">
          <a:xfrm>
            <a:off x="357158" y="285728"/>
            <a:ext cx="8429684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 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00" y="6143644"/>
            <a:ext cx="7672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Каталог юридических ресурсов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http://www.e-pravo.ru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280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285728"/>
            <a:ext cx="8358246" cy="592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 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86454"/>
            <a:ext cx="8786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Коллекция ссылок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правовые ресурсы в области мировой торговли.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http://www.miripravo.ru/links/links.htm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5" cstate="print"/>
          <a:srcRect t="11719" r="73" b="6250"/>
          <a:stretch>
            <a:fillRect/>
          </a:stretch>
        </p:blipFill>
        <p:spPr bwMode="auto">
          <a:xfrm>
            <a:off x="357158" y="285728"/>
            <a:ext cx="8429684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 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5786454"/>
            <a:ext cx="8786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Налоговая помощь.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http://www.taxhelp.ru/.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5" cstate="print"/>
          <a:srcRect t="8789" b="6250"/>
          <a:stretch>
            <a:fillRect/>
          </a:stretch>
        </p:blipFill>
        <p:spPr bwMode="auto">
          <a:xfrm>
            <a:off x="428596" y="285728"/>
            <a:ext cx="8358246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 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5429264"/>
            <a:ext cx="8786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Право и средства массовой информации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http://www.medialaw.ru/.</a:t>
            </a:r>
            <a:endParaRPr lang="ru-RU" sz="24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5" cstate="print"/>
          <a:srcRect t="26367" r="41252" b="10156"/>
          <a:stretch>
            <a:fillRect/>
          </a:stretch>
        </p:blipFill>
        <p:spPr bwMode="auto">
          <a:xfrm>
            <a:off x="285720" y="500042"/>
            <a:ext cx="8429684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 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27" y="5786454"/>
            <a:ext cx="8786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Интернет и Право.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www.internet-law.ru/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5" cstate="print"/>
          <a:srcRect t="9765" b="6250"/>
          <a:stretch>
            <a:fillRect/>
          </a:stretch>
        </p:blipFill>
        <p:spPr bwMode="auto">
          <a:xfrm>
            <a:off x="357158" y="428604"/>
            <a:ext cx="8429684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1928802"/>
            <a:ext cx="8572560" cy="471490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928802"/>
            <a:ext cx="8305800" cy="4714908"/>
          </a:xfrm>
        </p:spPr>
        <p:txBody>
          <a:bodyPr>
            <a:noAutofit/>
          </a:bodyPr>
          <a:lstStyle/>
          <a:p>
            <a:pPr indent="450000" algn="just">
              <a:buNone/>
            </a:pP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ИПС «Законодательство России» является элементом Государственной системы правовой информации, создаваемой в рамках реализации государственной политики в области правовой информатизации Российской Федерации (Указ Президента Российской Федерации от 7 августа 2004 г. № 1013). </a:t>
            </a:r>
          </a:p>
          <a:p>
            <a:pPr indent="450000" algn="just">
              <a:buNone/>
            </a:pPr>
            <a:r>
              <a:rPr lang="ru-RU" sz="1950" b="1" dirty="0" smtClean="0">
                <a:latin typeface="Times New Roman" pitchFamily="18" charset="0"/>
                <a:cs typeface="Times New Roman" pitchFamily="18" charset="0"/>
              </a:rPr>
              <a:t>Система предназначена для:</a:t>
            </a:r>
            <a:endParaRPr lang="ru-RU" sz="195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ведения государственного информационно-правового фонда (ГИПФ), включающего в себя федеральное, региональное и тематическое законодательство, судебную и арбитражную практику, международные договоры, Своды законов СССР, РСФСР и Российской Империи;</a:t>
            </a:r>
          </a:p>
          <a:p>
            <a:pPr indent="45000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обеспечения доступа к ГИПФ;</a:t>
            </a:r>
          </a:p>
          <a:p>
            <a:pPr indent="45000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формирования, обработки, хранения и доступа к текстам и графическим фрагментам правовых актов;</a:t>
            </a:r>
          </a:p>
          <a:p>
            <a:pPr indent="45000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автоматизированной поддержки юридической обработки правовой информации, развития средств поиска документов.</a:t>
            </a:r>
          </a:p>
          <a:p>
            <a:pPr indent="450000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0" y="-285776"/>
            <a:ext cx="9144000" cy="2428868"/>
          </a:xfrm>
          <a:prstGeom prst="horizontalScroll">
            <a:avLst/>
          </a:prstGeom>
          <a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0034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2.8.  Информационно –  правовая система «Законодательство России»</a:t>
            </a:r>
            <a:endParaRPr kumimoji="0" lang="ru-RU" sz="36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Развитие Государственной системы правовой информации как мероприятие включено в Государственную программу «Информационное общество (2011-2020 годы)», утвержденную распоряжением Правительства Российской Федерации от 20 октября 2010 г. № 1815-р. Исполнение мероприятия возложено на ФСО России.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ИПС «Законодательство России» зарегистрирована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Минпечати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России как средство массовой информации «Эталонный банк правовой информации «Законодательство России», Свидетельство о регистрации Эл. № 77-8433 от 30.11.2003.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Интегрированный полнотекстовый банк правовой информации (эталонный банк данных правовой информации) включен в Перечень регистров, реестров, классификаторов и номенклатур, отнесенных к учетным системам федеральных органов государственной власти, утвержденный распоряжением Правительства Российской Федерации от 25 апреля 2006 г. N 584-р.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185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ИПС "Законодательство России" содержит следующие правовые акты: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федеральные конституционных законы Российской Федерации;</a:t>
            </a:r>
          </a:p>
          <a:p>
            <a:pPr lvl="2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федеральные законы Российской Федерации, </a:t>
            </a:r>
          </a:p>
          <a:p>
            <a:pPr lvl="2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указы и распоряжения Президента Российской Федерации,</a:t>
            </a:r>
          </a:p>
          <a:p>
            <a:pPr lvl="2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постановления и распоряжения Правительства Российской Федерации,</a:t>
            </a:r>
          </a:p>
          <a:p>
            <a:pPr lvl="2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правовые акты обеих палат Федерального собрания Российской Федерации,</a:t>
            </a:r>
          </a:p>
          <a:p>
            <a:pPr lvl="2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правовые акты Конституционного Суда Российской Федерации,</a:t>
            </a:r>
          </a:p>
          <a:p>
            <a:pPr lvl="2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правовые акты субъектов Российской Федерации и муниципальных образований в составе этих субъектов.</a:t>
            </a:r>
          </a:p>
          <a:p>
            <a:pPr lvl="2" algn="just">
              <a:lnSpc>
                <a:spcPts val="15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Тексты федеральных законов и правовых актов Президента Российской Федерации и Правительства Российской Федерации, а также официальные издания Собрание законодательства Российской Федерации и Бюллетень нормативных актов федеральных органов исполнительной власти в машиночитаемом виде в соответствии с Указами Президента Российской Федерации от 5 апреля 1994 г. № 662 и от 23 мая 1996 г. № 763 являются официальными.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2071678"/>
            <a:ext cx="8305800" cy="4500618"/>
          </a:xfrm>
        </p:spPr>
        <p:txBody>
          <a:bodyPr>
            <a:normAutofit/>
          </a:bodyPr>
          <a:lstStyle/>
          <a:p>
            <a:pPr indent="4500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Объемом и продуктом деятельности законодателя является правовая информация. В понятие правовой информации включаются любые зафиксированные общепринятыми средствами целостные в смысловом выражении записи (нормативные правовые акты и иные официальные документы,  авторские произведения, сообщения средств массовой информации и т.п.), прямо или косвенно способствующие правопониманию или влияющие на правоприменение и законотворчество.</a:t>
            </a:r>
          </a:p>
          <a:p>
            <a:pPr indent="45000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Возможность компактного хранения большого объема информации — одно из важнейших преимуществ любых компьютерных технологий. Правовая информация действительно характеризуется большими объемами как существующей, так и вновь появляющейся информации.</a:t>
            </a:r>
          </a:p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0" y="-285776"/>
            <a:ext cx="9144000" cy="2428868"/>
          </a:xfrm>
          <a:prstGeom prst="horizontalScroll">
            <a:avLst/>
          </a:prstGeom>
          <a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0034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Заключение</a:t>
            </a: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Компьютерная справочно-правовая система - это программный комплекс, включающий в себя массив правовой информации и инструменты для работы с ним. Эти инструменты могут позволять производить поиск документов, формировать подборки документов, выводить документы или их фрагменты на печать.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Важнейшее свойство программных технологий заключается в том, что они позволяют не просто в сотни раз быстрее искать конкретный фрагмент текста документа по тому или иному признаку, но и одновременно сочетать несколько поисковых инструментов.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Преимущества компьютерных справочно-правовых систем  очевидны. Это и доступность информации, и удобство работы с нею. Проблема же, присущая таким системам  - недостаточная оперативность. Компьютерные технологии имеют свойство постоянно развиваться, что влечет к совершенствованию информационных программ, информационных технологий.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ts val="17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практической точки зрения правовая информатика может быть определена как прикладная юридическая наука, изучающая возможности применения современных средств обработки информации для решения юридических задач. Однако правомерно и более общее, широкое понимание правовой информатики как науки, изучающей право с точки зрения теории информации. Прикладные компьютерные технологии могут внести достойный вклад в дело создания в нашей стране правового государства.</a:t>
            </a:r>
          </a:p>
          <a:p>
            <a:pPr algn="just">
              <a:lnSpc>
                <a:spcPts val="17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7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На мой взгляд, поставленные мной задачи были исследованы и раскрыты, а цель достигнута.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Горизонтальный свиток 8"/>
          <p:cNvSpPr/>
          <p:nvPr/>
        </p:nvSpPr>
        <p:spPr>
          <a:xfrm>
            <a:off x="0" y="-285776"/>
            <a:ext cx="9144000" cy="2428868"/>
          </a:xfrm>
          <a:prstGeom prst="horizontalScroll">
            <a:avLst/>
          </a:prstGeom>
          <a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0034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Библиография</a:t>
            </a: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5572140"/>
            <a:ext cx="4500594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b="1" i="0" u="sng" strike="noStrike" kern="1200" cap="none" spc="0" normalizeH="0" baseline="0" noProof="0" dirty="0" smtClean="0">
                <a:ln>
                  <a:noFill/>
                </a:ln>
                <a:solidFill>
                  <a:srgbClr val="EEB42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Введение в правовую информатику: Под общ. ред. Новикова Д.Б., Камынина Л.В. – М.: НПО «</a:t>
            </a:r>
            <a:r>
              <a:rPr kumimoji="0" lang="ru-RU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EEB42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ВМиИ</a:t>
            </a:r>
            <a:r>
              <a:rPr kumimoji="0" lang="ru-RU" b="1" i="0" u="sng" strike="noStrike" kern="1200" cap="none" spc="0" normalizeH="0" baseline="0" noProof="0" dirty="0" smtClean="0">
                <a:ln>
                  <a:noFill/>
                </a:ln>
                <a:solidFill>
                  <a:srgbClr val="EEB42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», 1999. 315с.;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 descr="vvedenie_v_pravovuju_informatiku_664077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0" y="1928802"/>
            <a:ext cx="2952746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9507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14942" y="1857364"/>
            <a:ext cx="2928958" cy="3818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714876" y="5572140"/>
            <a:ext cx="4000528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b="1" u="sng" dirty="0" smtClean="0">
                <a:solidFill>
                  <a:srgbClr val="EEB42D"/>
                </a:solidFill>
                <a:latin typeface="Times New Roman" pitchFamily="18" charset="0"/>
                <a:cs typeface="Times New Roman" pitchFamily="18" charset="0"/>
              </a:rPr>
              <a:t>Информационные технологии: учебник/ В. П. Мельников. - М.: Академия, 2008. - 426 с.;</a:t>
            </a:r>
          </a:p>
          <a:p>
            <a:pPr marL="342900" marR="0" lvl="0" indent="-34290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472" y="6072206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u="sng" dirty="0" smtClean="0">
                <a:solidFill>
                  <a:srgbClr val="EEB42D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http://lawoncd.narod.ru</a:t>
            </a:r>
            <a:r>
              <a:rPr lang="ru-RU" sz="2000" dirty="0" smtClean="0">
                <a:solidFill>
                  <a:srgbClr val="EEB42D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 </a:t>
            </a:r>
            <a:r>
              <a:rPr lang="ru-RU" sz="2000" dirty="0" smtClean="0">
                <a:solidFill>
                  <a:srgbClr val="EEB42D"/>
                </a:solidFill>
                <a:latin typeface="Times New Roman" pitchFamily="18" charset="0"/>
                <a:cs typeface="Times New Roman" pitchFamily="18" charset="0"/>
              </a:rPr>
              <a:t>- правовые системы//Доцент Санкт-Петербургского     электротехнического университета США, калифорния   </a:t>
            </a:r>
            <a:r>
              <a:rPr lang="ru-RU" sz="2000" dirty="0" err="1" smtClean="0">
                <a:solidFill>
                  <a:srgbClr val="EEB42D"/>
                </a:solidFill>
                <a:latin typeface="Times New Roman" pitchFamily="18" charset="0"/>
                <a:cs typeface="Times New Roman" pitchFamily="18" charset="0"/>
              </a:rPr>
              <a:t>В.Хохловский</a:t>
            </a:r>
            <a:r>
              <a:rPr lang="ru-RU" sz="2000" dirty="0" smtClean="0">
                <a:solidFill>
                  <a:srgbClr val="EEB42D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EEB4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t="4883" b="3320"/>
          <a:stretch>
            <a:fillRect/>
          </a:stretch>
        </p:blipFill>
        <p:spPr bwMode="auto">
          <a:xfrm>
            <a:off x="357158" y="428604"/>
            <a:ext cx="8358246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472" y="6072206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www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garant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-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ufa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ru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s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_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garant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htm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 справочно - правовая система «ГАРАНТ»;</a:t>
            </a:r>
            <a:endParaRPr lang="ru-RU" sz="2000" dirty="0">
              <a:solidFill>
                <a:srgbClr val="EEB4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5" cstate="print"/>
          <a:srcRect t="9765" b="6250"/>
          <a:stretch>
            <a:fillRect/>
          </a:stretch>
        </p:blipFill>
        <p:spPr bwMode="auto">
          <a:xfrm>
            <a:off x="285720" y="285728"/>
            <a:ext cx="8501122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472" y="6072206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Информационно-правовая система «Законодательство России».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URL: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http://www.kurganobl.ru/3918.html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5" cstate="print"/>
          <a:srcRect t="8789" b="6250"/>
          <a:stretch>
            <a:fillRect/>
          </a:stretch>
        </p:blipFill>
        <p:spPr bwMode="auto">
          <a:xfrm>
            <a:off x="428596" y="285728"/>
            <a:ext cx="8358246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472" y="6215082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Компания «Референт».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company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referent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ru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node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/11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5" cstate="print"/>
          <a:srcRect t="8789" b="6250"/>
          <a:stretch>
            <a:fillRect/>
          </a:stretch>
        </p:blipFill>
        <p:spPr bwMode="auto">
          <a:xfrm>
            <a:off x="357158" y="357166"/>
            <a:ext cx="8429684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0034" y="6072206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Научно-технический центр правовой информации "Система".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URL: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http://www.systema.ru/about.phtml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5" cstate="print"/>
          <a:srcRect t="9765" b="6250"/>
          <a:stretch>
            <a:fillRect/>
          </a:stretch>
        </p:blipFill>
        <p:spPr bwMode="auto">
          <a:xfrm>
            <a:off x="285721" y="214290"/>
            <a:ext cx="8501122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0034" y="6072206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Официальный интернет-портал правовой информации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Законодательсво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России».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http://pravo.msk.rsnet.ru/ips.html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5" cstate="print"/>
          <a:srcRect t="8789" r="13799" b="6250"/>
          <a:stretch>
            <a:fillRect/>
          </a:stretch>
        </p:blipFill>
        <p:spPr bwMode="auto">
          <a:xfrm>
            <a:off x="428596" y="357166"/>
            <a:ext cx="8358246" cy="58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t="5721" b="5034"/>
          <a:stretch>
            <a:fillRect/>
          </a:stretch>
        </p:blipFill>
        <p:spPr bwMode="auto">
          <a:xfrm>
            <a:off x="500034" y="428604"/>
            <a:ext cx="8072462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472" y="6215082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1" hangingPunct="1">
              <a:lnSpc>
                <a:spcPts val="2600"/>
              </a:lnSpc>
              <a:spcAft>
                <a:spcPts val="600"/>
              </a:spcAft>
            </a:pPr>
            <a:r>
              <a:rPr lang="en-US" b="1" u="sng" kern="0" dirty="0" smtClean="0">
                <a:solidFill>
                  <a:srgbClr val="EEB42D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http://www.telecomlaw.ru/studyguides/PI_2_08.htm</a:t>
            </a:r>
            <a:endParaRPr kumimoji="0" lang="ru-RU" sz="1800" b="1" i="0" u="sng" strike="noStrike" kern="0" cap="none" spc="0" normalizeH="0" baseline="0" noProof="0" dirty="0">
              <a:ln>
                <a:noFill/>
              </a:ln>
              <a:solidFill>
                <a:srgbClr val="EEB42D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472" y="6000768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Рынок справочно – правовых систем в России.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URL: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http://www.compress.ru/Archive/CP/2005/7/31/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5" cstate="print"/>
          <a:srcRect t="9765" r="14348" b="6250"/>
          <a:stretch>
            <a:fillRect/>
          </a:stretch>
        </p:blipFill>
        <p:spPr bwMode="auto">
          <a:xfrm>
            <a:off x="428596" y="357166"/>
            <a:ext cx="8358246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472" y="6000768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Справочно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правовая система «Кодекс» //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ikipedia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URL: 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http://ru.wikipedia.org/wiki/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Кодекс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_(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программа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5" cstate="print"/>
          <a:srcRect t="8789" r="1171" b="6250"/>
          <a:stretch>
            <a:fillRect/>
          </a:stretch>
        </p:blipFill>
        <p:spPr bwMode="auto">
          <a:xfrm>
            <a:off x="500034" y="285728"/>
            <a:ext cx="8286808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0034" y="5715016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Справочно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правовая система «КонсультантПлюс» //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ikipedia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URL: 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http://ru.wikipedia.org/wiki/%CA%EE%ED%F1%F3%EB%FC%F2%E0%ED%F2%CF%EB%FE%F1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t="9765" b="6250"/>
          <a:stretch>
            <a:fillRect/>
          </a:stretch>
        </p:blipFill>
        <p:spPr bwMode="auto">
          <a:xfrm>
            <a:off x="428597" y="428604"/>
            <a:ext cx="8358246" cy="5357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0034" y="5715016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Справочно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–правовая система «Гарант» //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ikipedia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URL: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http://ru.wikipedia.org/wiki/%D0%93%D0%B0%D1%80%D0%B0%D0%BD%D1%82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83" name="Picture 3"/>
          <p:cNvPicPr>
            <a:picLocks noChangeAspect="1" noChangeArrowheads="1"/>
          </p:cNvPicPr>
          <p:nvPr/>
        </p:nvPicPr>
        <p:blipFill>
          <a:blip r:embed="rId5" cstate="print"/>
          <a:srcRect t="9336" b="6639"/>
          <a:stretch>
            <a:fillRect/>
          </a:stretch>
        </p:blipFill>
        <p:spPr bwMode="auto">
          <a:xfrm>
            <a:off x="373258" y="357166"/>
            <a:ext cx="8342146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5720" y="214290"/>
            <a:ext cx="8572560" cy="64294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endParaRPr kumimoji="0" lang="ru-RU" sz="4800" b="1" i="0" u="none" strike="noStrike" kern="0" cap="none" spc="0" normalizeH="0" baseline="0" noProof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158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/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0034" y="5929330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Юридическое информационное агентство «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INTRALEX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URL: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http://www.k-press.ru/comp/2000/1/33intralex/33intralex.asp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5" cstate="print"/>
          <a:srcRect t="8789" b="6250"/>
          <a:stretch>
            <a:fillRect/>
          </a:stretch>
        </p:blipFill>
        <p:spPr bwMode="auto">
          <a:xfrm>
            <a:off x="571472" y="285728"/>
            <a:ext cx="8143932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85720" y="785794"/>
            <a:ext cx="8572560" cy="5173326"/>
          </a:xfrm>
          <a:prstGeom prst="horizontalScroll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>
              <a:defRPr/>
            </a:pPr>
            <a:r>
              <a:rPr lang="ru-RU" sz="1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lumMod val="40000"/>
                      <a:lumOff val="6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Спасибо за внимание!</a:t>
            </a:r>
            <a:endParaRPr lang="ru-RU" sz="12000" b="1" kern="0" dirty="0" smtClean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14BF-FAA7-4F84-9B2C-E70C83FBA1AB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1122</TotalTime>
  <Words>784</Words>
  <Application>Microsoft Office PowerPoint</Application>
  <PresentationFormat>Экран (4:3)</PresentationFormat>
  <Paragraphs>715</Paragraphs>
  <Slides>31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Academy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образовательное учреждение высшего профессионального образования   РОССИЙСКАЯ АКАДЕМИЯ ПРАВОСУДИЯ  Факультет подготовки специалистов для судебной системы (юридический факультет)</dc:title>
  <dc:creator>КРБ</dc:creator>
  <cp:lastModifiedBy>Raisa Kvesko</cp:lastModifiedBy>
  <cp:revision>179</cp:revision>
  <dcterms:created xsi:type="dcterms:W3CDTF">2011-09-19T05:20:57Z</dcterms:created>
  <dcterms:modified xsi:type="dcterms:W3CDTF">2014-10-24T12:31:01Z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TC062562941049</vt:lpwstr>
  </property>
</Properties>
</file>