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67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3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70.xml" ContentType="application/vnd.openxmlformats-officedocument.presentationml.notesSlide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notesSlides/notesSlide68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71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gif" ContentType="image/gif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69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74"/>
  </p:notesMasterIdLst>
  <p:handoutMasterIdLst>
    <p:handoutMasterId r:id="rId75"/>
  </p:handoutMasterIdLst>
  <p:sldIdLst>
    <p:sldId id="256" r:id="rId2"/>
    <p:sldId id="258" r:id="rId3"/>
    <p:sldId id="320" r:id="rId4"/>
    <p:sldId id="321" r:id="rId5"/>
    <p:sldId id="318" r:id="rId6"/>
    <p:sldId id="322" r:id="rId7"/>
    <p:sldId id="323" r:id="rId8"/>
    <p:sldId id="319" r:id="rId9"/>
    <p:sldId id="324" r:id="rId10"/>
    <p:sldId id="325" r:id="rId11"/>
    <p:sldId id="271" r:id="rId12"/>
    <p:sldId id="273" r:id="rId13"/>
    <p:sldId id="259" r:id="rId14"/>
    <p:sldId id="326" r:id="rId15"/>
    <p:sldId id="327" r:id="rId16"/>
    <p:sldId id="274" r:id="rId17"/>
    <p:sldId id="328" r:id="rId18"/>
    <p:sldId id="276" r:id="rId19"/>
    <p:sldId id="329" r:id="rId20"/>
    <p:sldId id="283" r:id="rId21"/>
    <p:sldId id="330" r:id="rId22"/>
    <p:sldId id="331" r:id="rId23"/>
    <p:sldId id="285" r:id="rId24"/>
    <p:sldId id="332" r:id="rId25"/>
    <p:sldId id="287" r:id="rId26"/>
    <p:sldId id="334" r:id="rId27"/>
    <p:sldId id="333" r:id="rId28"/>
    <p:sldId id="301" r:id="rId29"/>
    <p:sldId id="304" r:id="rId30"/>
    <p:sldId id="305" r:id="rId31"/>
    <p:sldId id="302" r:id="rId32"/>
    <p:sldId id="288" r:id="rId33"/>
    <p:sldId id="336" r:id="rId34"/>
    <p:sldId id="335" r:id="rId35"/>
    <p:sldId id="306" r:id="rId36"/>
    <p:sldId id="311" r:id="rId37"/>
    <p:sldId id="307" r:id="rId38"/>
    <p:sldId id="308" r:id="rId39"/>
    <p:sldId id="309" r:id="rId40"/>
    <p:sldId id="310" r:id="rId41"/>
    <p:sldId id="289" r:id="rId42"/>
    <p:sldId id="337" r:id="rId43"/>
    <p:sldId id="312" r:id="rId44"/>
    <p:sldId id="290" r:id="rId45"/>
    <p:sldId id="313" r:id="rId46"/>
    <p:sldId id="291" r:id="rId47"/>
    <p:sldId id="338" r:id="rId48"/>
    <p:sldId id="286" r:id="rId49"/>
    <p:sldId id="314" r:id="rId50"/>
    <p:sldId id="292" r:id="rId51"/>
    <p:sldId id="293" r:id="rId52"/>
    <p:sldId id="340" r:id="rId53"/>
    <p:sldId id="339" r:id="rId54"/>
    <p:sldId id="315" r:id="rId55"/>
    <p:sldId id="297" r:id="rId56"/>
    <p:sldId id="316" r:id="rId57"/>
    <p:sldId id="298" r:id="rId58"/>
    <p:sldId id="341" r:id="rId59"/>
    <p:sldId id="299" r:id="rId60"/>
    <p:sldId id="300" r:id="rId61"/>
    <p:sldId id="342" r:id="rId62"/>
    <p:sldId id="317" r:id="rId63"/>
    <p:sldId id="260" r:id="rId64"/>
    <p:sldId id="344" r:id="rId65"/>
    <p:sldId id="343" r:id="rId66"/>
    <p:sldId id="284" r:id="rId67"/>
    <p:sldId id="345" r:id="rId68"/>
    <p:sldId id="272" r:id="rId69"/>
    <p:sldId id="278" r:id="rId70"/>
    <p:sldId id="265" r:id="rId71"/>
    <p:sldId id="279" r:id="rId72"/>
    <p:sldId id="264" r:id="rId73"/>
  </p:sldIdLst>
  <p:sldSz cx="9144000" cy="6858000" type="screen4x3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srgbClr val="FF0000"/>
    </p:penClr>
  </p:showPr>
  <p:clrMru>
    <a:srgbClr val="BA0003"/>
    <a:srgbClr val="62139E"/>
    <a:srgbClr val="219797"/>
    <a:srgbClr val="E3CD74"/>
    <a:srgbClr val="EEB42D"/>
    <a:srgbClr val="EED41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484" autoAdjust="0"/>
    <p:restoredTop sz="93925" autoAdjust="0"/>
  </p:normalViewPr>
  <p:slideViewPr>
    <p:cSldViewPr>
      <p:cViewPr>
        <p:scale>
          <a:sx n="68" d="100"/>
          <a:sy n="68" d="100"/>
        </p:scale>
        <p:origin x="-1554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defTabSz="912813" eaLnBrk="1" hangingPunct="1">
              <a:defRPr sz="1200">
                <a:latin typeface="Verdana" pitchFamily="34" charset="0"/>
              </a:defRPr>
            </a:lvl1pPr>
          </a:lstStyle>
          <a:p>
            <a:endParaRPr lang="ru-RU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 defTabSz="912813" eaLnBrk="1" hangingPunct="1">
              <a:defRPr sz="1200">
                <a:latin typeface="Verdana" pitchFamily="34" charset="0"/>
              </a:defRPr>
            </a:lvl1pPr>
          </a:lstStyle>
          <a:p>
            <a:endParaRPr lang="ru-RU"/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defTabSz="912813" eaLnBrk="1" hangingPunct="1">
              <a:defRPr sz="1200">
                <a:latin typeface="Verdana" pitchFamily="34" charset="0"/>
              </a:defRPr>
            </a:lvl1pPr>
          </a:lstStyle>
          <a:p>
            <a:endParaRPr lang="ru-RU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 defTabSz="912813" eaLnBrk="1" hangingPunct="1">
              <a:defRPr sz="1200">
                <a:latin typeface="Verdana" pitchFamily="34" charset="0"/>
              </a:defRPr>
            </a:lvl1pPr>
          </a:lstStyle>
          <a:p>
            <a:fld id="{74AD4FDA-AA48-45EA-B197-C43AC98A940D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8" rIns="93013" bIns="46508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>
                <a:latin typeface="Verdana" pitchFamily="34" charset="0"/>
              </a:defRPr>
            </a:lvl1pPr>
          </a:lstStyle>
          <a:p>
            <a:endParaRPr lang="ru-RU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240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8" rIns="93013" bIns="46508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Verdana" pitchFamily="34" charset="0"/>
              </a:defRPr>
            </a:lvl1pPr>
          </a:lstStyle>
          <a:p>
            <a:endParaRPr lang="ru-RU"/>
          </a:p>
        </p:txBody>
      </p:sp>
      <p:sp>
        <p:nvSpPr>
          <p:cNvPr id="604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5325"/>
            <a:ext cx="4641850" cy="3481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10075"/>
            <a:ext cx="5597525" cy="417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8" rIns="93013" bIns="465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6975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8" rIns="93013" bIns="46508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>
                <a:latin typeface="Verdana" pitchFamily="34" charset="0"/>
              </a:defRPr>
            </a:lvl1pPr>
          </a:lstStyle>
          <a:p>
            <a:endParaRPr lang="ru-RU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2400" y="8816975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8" rIns="93013" bIns="46508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Verdana" pitchFamily="34" charset="0"/>
              </a:defRPr>
            </a:lvl1pPr>
          </a:lstStyle>
          <a:p>
            <a:fld id="{83DECFB6-BD74-4A3A-86D5-0EDCCD5A6FBD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F4B6DC-0D0C-4B11-80A8-C676D969335C}" type="slidenum">
              <a:rPr lang="ru-RU"/>
              <a:pPr/>
              <a:t>1</a:t>
            </a:fld>
            <a:endParaRPr lang="ru-RU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299391-89BD-43EC-9F4C-2EB19EED525A}" type="slidenum">
              <a:rPr lang="ru-RU"/>
              <a:pPr/>
              <a:t>2</a:t>
            </a:fld>
            <a:endParaRPr lang="ru-RU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299391-89BD-43EC-9F4C-2EB19EED525A}" type="slidenum">
              <a:rPr lang="ru-RU"/>
              <a:pPr/>
              <a:t>3</a:t>
            </a:fld>
            <a:endParaRPr lang="ru-RU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299391-89BD-43EC-9F4C-2EB19EED525A}" type="slidenum">
              <a:rPr lang="ru-RU"/>
              <a:pPr/>
              <a:t>4</a:t>
            </a:fld>
            <a:endParaRPr lang="ru-RU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299391-89BD-43EC-9F4C-2EB19EED525A}" type="slidenum">
              <a:rPr lang="ru-RU"/>
              <a:pPr/>
              <a:t>5</a:t>
            </a:fld>
            <a:endParaRPr lang="ru-RU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299391-89BD-43EC-9F4C-2EB19EED525A}" type="slidenum">
              <a:rPr lang="ru-RU"/>
              <a:pPr/>
              <a:t>6</a:t>
            </a:fld>
            <a:endParaRPr lang="ru-RU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299391-89BD-43EC-9F4C-2EB19EED525A}" type="slidenum">
              <a:rPr lang="ru-RU"/>
              <a:pPr/>
              <a:t>7</a:t>
            </a:fld>
            <a:endParaRPr lang="ru-RU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299391-89BD-43EC-9F4C-2EB19EED525A}" type="slidenum">
              <a:rPr lang="ru-RU"/>
              <a:pPr/>
              <a:t>8</a:t>
            </a:fld>
            <a:endParaRPr lang="ru-RU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299391-89BD-43EC-9F4C-2EB19EED525A}" type="slidenum">
              <a:rPr lang="ru-RU"/>
              <a:pPr/>
              <a:t>9</a:t>
            </a:fld>
            <a:endParaRPr lang="ru-RU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299391-89BD-43EC-9F4C-2EB19EED525A}" type="slidenum">
              <a:rPr lang="ru-RU"/>
              <a:pPr/>
              <a:t>10</a:t>
            </a:fld>
            <a:endParaRPr lang="ru-RU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299391-89BD-43EC-9F4C-2EB19EED525A}" type="slidenum">
              <a:rPr lang="ru-RU"/>
              <a:pPr/>
              <a:t>11</a:t>
            </a:fld>
            <a:endParaRPr lang="ru-RU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F67831-2046-4605-B8AC-26128F84E1E6}" type="slidenum">
              <a:rPr lang="ru-RU"/>
              <a:pPr/>
              <a:t>13</a:t>
            </a:fld>
            <a:endParaRPr lang="ru-RU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F67831-2046-4605-B8AC-26128F84E1E6}" type="slidenum">
              <a:rPr lang="ru-RU"/>
              <a:pPr/>
              <a:t>14</a:t>
            </a:fld>
            <a:endParaRPr lang="ru-RU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F67831-2046-4605-B8AC-26128F84E1E6}" type="slidenum">
              <a:rPr lang="ru-RU"/>
              <a:pPr/>
              <a:t>15</a:t>
            </a:fld>
            <a:endParaRPr lang="ru-RU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F67831-2046-4605-B8AC-26128F84E1E6}" type="slidenum">
              <a:rPr lang="ru-RU"/>
              <a:pPr/>
              <a:t>16</a:t>
            </a:fld>
            <a:endParaRPr lang="ru-RU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F67831-2046-4605-B8AC-26128F84E1E6}" type="slidenum">
              <a:rPr lang="ru-RU"/>
              <a:pPr/>
              <a:t>17</a:t>
            </a:fld>
            <a:endParaRPr lang="ru-RU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F67831-2046-4605-B8AC-26128F84E1E6}" type="slidenum">
              <a:rPr lang="ru-RU"/>
              <a:pPr/>
              <a:t>18</a:t>
            </a:fld>
            <a:endParaRPr lang="ru-RU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F67831-2046-4605-B8AC-26128F84E1E6}" type="slidenum">
              <a:rPr lang="ru-RU"/>
              <a:pPr/>
              <a:t>19</a:t>
            </a:fld>
            <a:endParaRPr lang="ru-RU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F67831-2046-4605-B8AC-26128F84E1E6}" type="slidenum">
              <a:rPr lang="ru-RU"/>
              <a:pPr/>
              <a:t>20</a:t>
            </a:fld>
            <a:endParaRPr lang="ru-RU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F67831-2046-4605-B8AC-26128F84E1E6}" type="slidenum">
              <a:rPr lang="ru-RU"/>
              <a:pPr/>
              <a:t>21</a:t>
            </a:fld>
            <a:endParaRPr lang="ru-RU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F67831-2046-4605-B8AC-26128F84E1E6}" type="slidenum">
              <a:rPr lang="ru-RU"/>
              <a:pPr/>
              <a:t>22</a:t>
            </a:fld>
            <a:endParaRPr lang="ru-RU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23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24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25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26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27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28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29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30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31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32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33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34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35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36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37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38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39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40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41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42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43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44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45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46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47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48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49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50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51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52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53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54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55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56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57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58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59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60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61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62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63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64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65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F67831-2046-4605-B8AC-26128F84E1E6}" type="slidenum">
              <a:rPr lang="ru-RU"/>
              <a:pPr/>
              <a:t>66</a:t>
            </a:fld>
            <a:endParaRPr lang="ru-RU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F67831-2046-4605-B8AC-26128F84E1E6}" type="slidenum">
              <a:rPr lang="ru-RU"/>
              <a:pPr/>
              <a:t>67</a:t>
            </a:fld>
            <a:endParaRPr lang="ru-RU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68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69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472AF1-8826-4B67-A1DB-4BD1139851A1}" type="slidenum">
              <a:rPr lang="ru-RU"/>
              <a:pPr/>
              <a:t>70</a:t>
            </a:fld>
            <a:endParaRPr lang="ru-RU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71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4B3D-5B43-4F65-91F7-68F48D2C2ED3}" type="slidenum">
              <a:rPr lang="ru-RU"/>
              <a:pPr/>
              <a:t>72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03188"/>
            <a:ext cx="8229600" cy="11652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1143000"/>
            <a:ext cx="6140450" cy="519113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8499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228600" y="6477000"/>
            <a:ext cx="1905000" cy="3810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499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2362200" y="6477000"/>
            <a:ext cx="4343400" cy="3810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499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477000"/>
            <a:ext cx="1905000" cy="381000"/>
          </a:xfrm>
        </p:spPr>
        <p:txBody>
          <a:bodyPr/>
          <a:lstStyle>
            <a:lvl1pPr>
              <a:defRPr/>
            </a:lvl1pPr>
          </a:lstStyle>
          <a:p>
            <a:fld id="{85FB2150-CCC5-406C-860B-D295CC51B75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2914BF-FAA7-4F84-9B2C-E70C83FBA1A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B93DE3-5EA0-44A0-A5D8-C68192050C9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667000"/>
            <a:ext cx="4076700" cy="3429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86300" y="2667000"/>
            <a:ext cx="4076700" cy="3429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F5CD06-143B-49BC-8280-D897F583589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A44203-703F-4F53-BD36-42E11A12794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09CD29-164E-4156-9AEA-9970900E89A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EA97EE-6358-40C3-B06F-4D4C992F91B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48E20F-F9BA-420B-90FE-0C38AAA6F96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96ED8-0D6F-49E5-823F-E26B6A02A03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69CAE8-0EF5-433A-B299-DC6F40CD824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86550" y="1828800"/>
            <a:ext cx="2076450" cy="4267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828800"/>
            <a:ext cx="6076950" cy="4267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D164C1-8689-4923-83D4-69B958FFBD7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828800"/>
            <a:ext cx="8305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667000"/>
            <a:ext cx="83058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895600" y="6248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839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434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839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91400" y="6248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+mn-lt"/>
              </a:defRPr>
            </a:lvl1pPr>
          </a:lstStyle>
          <a:p>
            <a:fld id="{3777E1F0-536C-4F59-B8C7-C9F510D2634B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ransition spd="slow">
    <p:newsflash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lnSpc>
          <a:spcPts val="2600"/>
        </a:lnSpc>
        <a:spcBef>
          <a:spcPct val="0"/>
        </a:spcBef>
        <a:spcAft>
          <a:spcPts val="60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ts val="2600"/>
        </a:lnSpc>
        <a:spcBef>
          <a:spcPct val="0"/>
        </a:spcBef>
        <a:spcAft>
          <a:spcPts val="60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lnSpc>
          <a:spcPts val="2600"/>
        </a:lnSpc>
        <a:spcBef>
          <a:spcPct val="0"/>
        </a:spcBef>
        <a:spcAft>
          <a:spcPts val="60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lnSpc>
          <a:spcPts val="2600"/>
        </a:lnSpc>
        <a:spcBef>
          <a:spcPct val="0"/>
        </a:spcBef>
        <a:spcAft>
          <a:spcPts val="60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lnSpc>
          <a:spcPts val="2600"/>
        </a:lnSpc>
        <a:spcBef>
          <a:spcPct val="0"/>
        </a:spcBef>
        <a:spcAft>
          <a:spcPts val="60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lnSpc>
          <a:spcPts val="2600"/>
        </a:lnSpc>
        <a:spcBef>
          <a:spcPct val="0"/>
        </a:spcBef>
        <a:spcAft>
          <a:spcPts val="60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ts val="2600"/>
        </a:lnSpc>
        <a:spcBef>
          <a:spcPct val="0"/>
        </a:spcBef>
        <a:spcAft>
          <a:spcPts val="60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ts val="2600"/>
        </a:lnSpc>
        <a:spcBef>
          <a:spcPct val="0"/>
        </a:spcBef>
        <a:spcAft>
          <a:spcPts val="60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ts val="2600"/>
        </a:lnSpc>
        <a:spcBef>
          <a:spcPct val="0"/>
        </a:spcBef>
        <a:spcAft>
          <a:spcPts val="60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E:\&#1047;&#1072;&#1087;&#1072;&#1076;&#1085;&#1086;%20-%20&#1057;&#1080;&#1073;&#1080;&#1088;&#1089;&#1082;&#1080;&#1081;%20&#1092;&#1080;&#1083;&#1080;&#1072;&#1083;%20&#1056;&#1086;&#1089;&#1089;&#1080;&#1081;&#1089;&#1082;&#1086;&#1081;%20&#1040;&#1082;&#1072;&#1076;&#1077;&#1084;&#1080;&#1080;%20&#1055;&#1088;&#1072;&#1074;&#1086;&#1089;&#1091;&#1076;&#1080;&#1103;%20&#1075;.%20&#1058;&#1086;&#1084;&#1089;&#1082;\&#1048;&#1085;&#1092;&#1086;&#1088;&#1084;&#1072;&#1094;&#1080;&#1086;&#1085;&#1085;&#1099;&#1077;%20&#1090;&#1077;&#1093;&#1085;&#1086;&#1083;&#1086;&#1075;&#1080;&#1080;%20&#1074;%20&#1102;&#1088;&#1080;&#1076;&#1080;&#1095;&#1077;&#1089;&#1082;&#1086;&#1081;%20&#1076;&#1077;&#1103;&#1090;&#1077;&#1083;&#1100;&#1085;&#1086;&#1089;&#1090;&#1080;\&#1042;&#1080;&#1076;&#1099;%20&#1080;&#1085;&#1092;&#1086;&#1088;&#1084;&#1072;&#1094;&#1080;&#1086;&#1085;&#1085;&#1099;&#1093;%20&#1090;&#1077;&#1093;&#1085;&#1086;&#1083;&#1086;&#1075;&#1080;&#1081;%20&#1074;%20&#1087;&#1088;&#1072;&#1074;&#1086;&#1074;&#1081;%20&#1076;&#1077;&#1103;&#1090;&#1077;&#1083;&#1100;&#1085;&#1086;&#1089;&#1090;&#1080;\Sleep%20Away.mp3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hyperlink" Target="http://www.jourclub.ru/11/73/" TargetMode="Externa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26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hyperlink" Target="http://www.telecomlaw.ru/studyguides/PI_2_08.htm" TargetMode="Externa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71538" y="214290"/>
            <a:ext cx="6912768" cy="1772816"/>
          </a:xfrm>
        </p:spPr>
        <p:txBody>
          <a:bodyPr/>
          <a:lstStyle/>
          <a:p>
            <a:pPr algn="ctr">
              <a:lnSpc>
                <a:spcPts val="1500"/>
              </a:lnSpc>
            </a:pPr>
            <a:r>
              <a:rPr lang="ru-RU" sz="18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ПРАВОВАЯ ИНФОРМАТИКА</a:t>
            </a:r>
            <a:br>
              <a:rPr lang="ru-RU" sz="18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Лектор – </a:t>
            </a:r>
            <a:r>
              <a:rPr lang="ru-RU" sz="1800" b="1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Квеско</a:t>
            </a:r>
            <a:r>
              <a:rPr lang="ru-RU" sz="18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Раиса </a:t>
            </a:r>
            <a:r>
              <a:rPr lang="ru-RU" sz="1800" b="1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Брониславовна</a:t>
            </a:r>
            <a:r>
              <a:rPr lang="ru-RU" sz="18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ru-RU" sz="18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доктор философских наук, доцент кафедры философии ТПУ</a:t>
            </a:r>
            <a:endParaRPr lang="ru-RU" sz="1800" b="1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1259632" y="2924944"/>
            <a:ext cx="7056784" cy="1656184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2000" b="1" dirty="0" smtClean="0">
                <a:ln/>
                <a:solidFill>
                  <a:schemeClr val="accent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Лекция 1  (</a:t>
            </a:r>
            <a:r>
              <a:rPr lang="ru-RU" sz="2000" b="1" dirty="0" err="1" smtClean="0">
                <a:ln/>
                <a:solidFill>
                  <a:schemeClr val="accent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ИнЭО</a:t>
            </a:r>
            <a:r>
              <a:rPr lang="ru-RU" sz="2000" b="1" dirty="0" smtClean="0">
                <a:ln/>
                <a:solidFill>
                  <a:schemeClr val="accent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2000" b="1" dirty="0" smtClean="0">
                <a:ln/>
                <a:solidFill>
                  <a:schemeClr val="accent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ИНФОРМАЦИОННЫЕ ТЕХНОЛОГИИ </a:t>
            </a:r>
          </a:p>
          <a:p>
            <a:r>
              <a:rPr lang="ru-RU" sz="2000" b="1" dirty="0" smtClean="0">
                <a:ln/>
                <a:solidFill>
                  <a:schemeClr val="accent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В ПРАВОВОЙ ДЕЯТЕЛЬНОСТИ</a:t>
            </a:r>
          </a:p>
          <a:p>
            <a:r>
              <a:rPr lang="ru-RU" sz="2000" b="1" dirty="0">
                <a:ln/>
                <a:solidFill>
                  <a:schemeClr val="accent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b="1" dirty="0">
              <a:ln/>
              <a:solidFill>
                <a:schemeClr val="accent3"/>
              </a:solidFill>
            </a:endParaRPr>
          </a:p>
        </p:txBody>
      </p:sp>
      <p:sp>
        <p:nvSpPr>
          <p:cNvPr id="8" name="Подзаголовок 6"/>
          <p:cNvSpPr txBox="1">
            <a:spLocks/>
          </p:cNvSpPr>
          <p:nvPr/>
        </p:nvSpPr>
        <p:spPr bwMode="auto">
          <a:xfrm>
            <a:off x="2699792" y="4869160"/>
            <a:ext cx="6140450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endParaRPr kumimoji="0" lang="ru-RU" b="1" i="0" u="none" strike="noStrike" kern="0" normalizeH="0" baseline="0" noProof="0" dirty="0" smtClean="0">
              <a:ln/>
              <a:solidFill>
                <a:schemeClr val="accent3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Sleep Away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839200" y="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51520" y="404664"/>
            <a:ext cx="8305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4800" i="0" u="none" strike="noStrike" kern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571472" y="2000240"/>
            <a:ext cx="8091486" cy="4500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indent="457200" algn="just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Технология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(от греч.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téchne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- искусство, мастерство, умение) – это совокупность производственных методов и процессов в определенной отрасли производства, а так же научное описание способов производства.</a:t>
            </a:r>
          </a:p>
          <a:p>
            <a:pPr indent="457200" algn="just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омой 9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51520" y="404664"/>
            <a:ext cx="8305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4800" i="0" u="none" strike="noStrike" kern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571472" y="2000240"/>
            <a:ext cx="8091486" cy="4500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indent="457200" algn="just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Слово «технология»  появилось у древних греков как термин обозначения мастерства изготовления вещей. В научное употребление указанный термин ввел Иоганн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Бекман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(1739 -1811). Термином «технология» он назвал научную дисциплину, читавшуюся им в германском университете в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Геттинге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с 1772 г. </a:t>
            </a:r>
          </a:p>
        </p:txBody>
      </p:sp>
      <p:sp>
        <p:nvSpPr>
          <p:cNvPr id="10" name="Управляющая кнопка: домой 9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51520" y="404664"/>
            <a:ext cx="8305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4800" i="0" u="none" strike="noStrike" kern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571472" y="2000240"/>
            <a:ext cx="8091486" cy="4500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indent="457200" algn="just"/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 временем технологии претерпели значительные изменения, и если первоначально технология подразумевала под собой простой навык, то в настоящее время технология - это сложный комплекс  знаний.</a:t>
            </a:r>
          </a:p>
        </p:txBody>
      </p:sp>
      <p:sp>
        <p:nvSpPr>
          <p:cNvPr id="10" name="Управляющая кнопка: домой 9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23528" y="1844824"/>
            <a:ext cx="8429684" cy="501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indent="457200"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Информационная технология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 это процесс, использующий совокупность средств и методов сбора, накопления, обработки и передачи данных (первичной информации) для получения информации нового качества о состоянии объекта, процесса или явления (информационного продукта). </a:t>
            </a:r>
          </a:p>
          <a:p>
            <a:pPr indent="45720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Этот процесс состоит из четко регламентированной последовательности выполнения операций, действий, этапов разной степени сложности над данными, хранящимися на компьютерах. </a:t>
            </a: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23528" y="1844824"/>
            <a:ext cx="8429684" cy="501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indent="457200" algn="just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Цель информационной технологии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- производство информации для ее анализа человеком и принятия на его основе решения по выполнению какого-либо действия.</a:t>
            </a: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23528" y="1844824"/>
            <a:ext cx="8429684" cy="501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indent="457200"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Информационная технология является наиболее важной составляющей процесса использования информационных ресурсов общества. К настоящему времени она прошла несколько эволюционных этапов, смена которых определялась главным образом развитием научно-технического прогресса, появлением новых технических средств переработки информации. </a:t>
            </a:r>
            <a:endParaRPr lang="ru-RU" sz="3200" kern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23528" y="1988840"/>
            <a:ext cx="8429684" cy="486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indent="457200"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Один из процессов, повлиявший на создание оптимальных условий для комплексного применения информационно-коммуникационных технологий (ИКТ) в различных сферах жизни общества явилась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информатизация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450000"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indent="45000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indent="45000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23528" y="1988840"/>
            <a:ext cx="8429684" cy="486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indent="450000"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Таким образом,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целью информатизации правотворческой деятельности является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оказание помощи в деятельности государственных органов по разработке и принятию нормативных правовых актов путем формирования ресурсов правовой информации, применения информационных средств и технологий.</a:t>
            </a:r>
          </a:p>
          <a:p>
            <a:pPr indent="450000"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indent="45000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23528" y="1988840"/>
            <a:ext cx="8429684" cy="486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indent="450000" algn="just"/>
            <a:r>
              <a:rPr lang="ru-RU" sz="3000" b="1" i="1" dirty="0" smtClean="0">
                <a:latin typeface="Times New Roman" pitchFamily="18" charset="0"/>
                <a:cs typeface="Times New Roman" pitchFamily="18" charset="0"/>
              </a:rPr>
              <a:t>Основными задачами информатизации 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являются: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450000" algn="just">
              <a:buFont typeface="Arial" pitchFamily="34" charset="0"/>
              <a:buChar char="•"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формирование массива информационных ресурсов;</a:t>
            </a:r>
          </a:p>
          <a:p>
            <a:pPr lvl="0" indent="450000" algn="just">
              <a:buFont typeface="Arial" pitchFamily="34" charset="0"/>
              <a:buChar char="•"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оснащение правотворческих органов современной вычислительной и другой техникой обработки и передачи информации;</a:t>
            </a:r>
          </a:p>
          <a:p>
            <a:pPr lvl="0" indent="450000" algn="just">
              <a:buFont typeface="Arial" pitchFamily="34" charset="0"/>
              <a:buChar char="•"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внедрение информационных технологий;</a:t>
            </a:r>
          </a:p>
          <a:p>
            <a:pPr lvl="0" indent="450000" algn="just">
              <a:buFont typeface="Arial" pitchFamily="34" charset="0"/>
              <a:buChar char="•"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обучение персонала навыкам работы с информационными средствами.</a:t>
            </a:r>
          </a:p>
          <a:p>
            <a:pPr indent="450000" algn="just"/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indent="45000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indent="45000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500034" y="2000240"/>
            <a:ext cx="8091486" cy="4500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450000" algn="just" eaLnBrk="1" hangingPunct="1">
              <a:lnSpc>
                <a:spcPts val="2600"/>
              </a:lnSpc>
              <a:spcAft>
                <a:spcPts val="600"/>
              </a:spcAft>
              <a:buFontTx/>
              <a:buChar char="•"/>
              <a:defRPr/>
            </a:pPr>
            <a:endParaRPr lang="ru-RU" kern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sol3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8056" y="1785912"/>
            <a:ext cx="9095944" cy="5072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Управляющая кнопка: домой 5">
            <a:hlinkClick r:id="rId4" action="ppaction://hlinksldjump" highlightClick="1"/>
          </p:cNvPr>
          <p:cNvSpPr/>
          <p:nvPr/>
        </p:nvSpPr>
        <p:spPr bwMode="auto">
          <a:xfrm>
            <a:off x="8643934" y="-24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Image_Big.jpe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1785926"/>
            <a:ext cx="9144000" cy="5072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928802"/>
            <a:ext cx="8715404" cy="4929198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НИИ проблем укрепления законности и правопорядка при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Генеральной прокуратуре РФ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разработана Концепция создания автоматизированной системы информационного обеспечения органов прокуратуры Российской Федерации (АСИО «Прокуратура»).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450000" algn="just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 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67544" y="476672"/>
            <a:ext cx="8305800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/>
            <a:r>
              <a:rPr lang="ru-RU" sz="4000" b="1" dirty="0" smtClean="0">
                <a:ln/>
                <a:solidFill>
                  <a:schemeClr val="accent3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Информатизация прокуратуры и следственной деятельности</a:t>
            </a:r>
            <a:endParaRPr kumimoji="0" lang="ru-RU" sz="4000" b="1" i="0" u="none" strike="noStrike" normalizeH="0" baseline="0" dirty="0" smtClean="0">
              <a:ln/>
              <a:solidFill>
                <a:schemeClr val="accent3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928802"/>
            <a:ext cx="8715404" cy="4929198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Цель Концепции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заключается в создании за сравнительно короткий срок единой информационной системы, которая способна наиболее полно и оперативно удовлетворять информационные потребности всех уровней территориальных органов прокуратуры.</a:t>
            </a:r>
          </a:p>
          <a:p>
            <a:pPr indent="450000" algn="just"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450000" algn="just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 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67544" y="476672"/>
            <a:ext cx="8305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/>
            <a:r>
              <a:rPr lang="ru-RU" sz="4000" b="1" dirty="0" smtClean="0">
                <a:ln/>
                <a:solidFill>
                  <a:schemeClr val="accent3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«Информатизация прокуратуры и следственной деятельности»</a:t>
            </a:r>
            <a:endParaRPr kumimoji="0" lang="ru-RU" sz="4000" b="1" i="0" u="none" strike="noStrike" normalizeH="0" baseline="0" dirty="0" smtClean="0">
              <a:ln/>
              <a:solidFill>
                <a:schemeClr val="accent3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928802"/>
            <a:ext cx="8715404" cy="4929198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Система, в частности, включает </a:t>
            </a:r>
          </a:p>
          <a:p>
            <a:pPr indent="450000" algn="just">
              <a:buNone/>
            </a:pP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следующие задачи: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450000" algn="just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 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67544" y="476672"/>
            <a:ext cx="8305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eaLnBrk="1" hangingPunct="1"/>
            <a:r>
              <a:rPr lang="ru-RU" sz="4000" b="1" dirty="0" smtClean="0">
                <a:ln/>
                <a:solidFill>
                  <a:schemeClr val="accent3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«Информатизация прокуратуры и следственной деятельности»</a:t>
            </a:r>
            <a:endParaRPr kumimoji="0" lang="ru-RU" sz="4000" b="1" i="0" u="none" strike="noStrike" normalizeH="0" baseline="0" dirty="0" smtClean="0">
              <a:ln/>
              <a:solidFill>
                <a:schemeClr val="accent3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2000240"/>
            <a:ext cx="8305800" cy="4572032"/>
          </a:xfrm>
        </p:spPr>
        <p:txBody>
          <a:bodyPr/>
          <a:lstStyle/>
          <a:p>
            <a:pPr lvl="0" indent="450000"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создание автоматизированных рабочих мест сотрудников органов прокуратуры;</a:t>
            </a:r>
          </a:p>
          <a:p>
            <a:pPr indent="450000"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создание городских, районных и региональных информационно-вычислительных сетей системы прокуратуры, а также центральной информационной сети аппарата Генеральной прокуратуры РФ;</a:t>
            </a:r>
          </a:p>
          <a:p>
            <a:pPr lvl="0" indent="450000"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создание информационно-вычислительной сети, объединяющей центральную и региональные сети.</a:t>
            </a:r>
          </a:p>
          <a:p>
            <a:pPr indent="450000" algn="just">
              <a:lnSpc>
                <a:spcPct val="100000"/>
              </a:lnSpc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2000240"/>
            <a:ext cx="8305800" cy="4572032"/>
          </a:xfrm>
        </p:spPr>
        <p:txBody>
          <a:bodyPr/>
          <a:lstStyle/>
          <a:p>
            <a:pPr indent="450000" algn="just">
              <a:lnSpc>
                <a:spcPct val="10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информационной системе прокуратуры в настоящее время уже функционируют подсистемы АСИО 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«Жалоба»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АСИО 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«Надзор за следствием»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АСИО 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«Кадры»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АСИО 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«Статистика»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и др.</a:t>
            </a:r>
          </a:p>
          <a:p>
            <a:pPr indent="450000" algn="just">
              <a:lnSpc>
                <a:spcPct val="100000"/>
              </a:lnSpc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1928802"/>
            <a:ext cx="8305800" cy="4643470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организации расследования используются следующие направления информатизации:</a:t>
            </a:r>
          </a:p>
          <a:p>
            <a:pPr lvl="0" indent="450000" algn="just">
              <a:lnSpc>
                <a:spcPct val="100000"/>
              </a:lnSpc>
              <a:spcAft>
                <a:spcPts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компьютеризация рабочего места следователя;</a:t>
            </a:r>
          </a:p>
          <a:p>
            <a:pPr lvl="0" indent="450000" algn="just">
              <a:lnSpc>
                <a:spcPct val="100000"/>
              </a:lnSpc>
              <a:spcAft>
                <a:spcPts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автоматизация поисковой системы и использование баз и банков данных;</a:t>
            </a:r>
          </a:p>
          <a:p>
            <a:pPr lvl="0" indent="450000" algn="just">
              <a:lnSpc>
                <a:spcPct val="100000"/>
              </a:lnSpc>
              <a:spcAft>
                <a:spcPts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создание автоматизированной системы уголовной регистрации (уголовных дел, преступлений, лиц, орудия и следов совершения преступлений и других доказательств, похищенного имущества и т.д.);</a:t>
            </a:r>
          </a:p>
          <a:p>
            <a:pPr lvl="0" indent="450000" algn="just">
              <a:lnSpc>
                <a:spcPct val="100000"/>
              </a:lnSpc>
              <a:spcAft>
                <a:spcPts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внедрение информационных технологий управления процессом расследования.</a:t>
            </a:r>
          </a:p>
          <a:p>
            <a:pPr lvl="0" indent="450000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1928802"/>
            <a:ext cx="8305800" cy="4643470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Процесс компьютеризации рабочих мест следователя в настоящее время заметно развивается, особенно тех из них, которые сосредоточены на расследовании особо важных дел. Практически все следователи областного уровня и органов внутренних дел крупных городов оснащены вычислительной техникой.</a:t>
            </a:r>
          </a:p>
          <a:p>
            <a:pPr lvl="0" indent="450000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2071678"/>
            <a:ext cx="8305800" cy="4572032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Это значительно ускоряет поиск необходимой следственно-оперативной информации, использование методической информации по конкретному делу, формирование доказательственной базы и качественное расследование в целом.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2071678"/>
            <a:ext cx="8305800" cy="4572032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Одной из главных задач расследования уголовных дел является поиск информации изобличающей преступника и доказывающей его преступные деяния. В настоящее время разработаны целый ряд аналитических программно-технических средств, позволяющих значительно сократить поиск такой информации и использовать ее при расследовании.</a:t>
            </a: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2071678"/>
            <a:ext cx="8305800" cy="4572032"/>
          </a:xfrm>
        </p:spPr>
        <p:txBody>
          <a:bodyPr/>
          <a:lstStyle/>
          <a:p>
            <a:pPr indent="450000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Разработаны и прикладные программные средства, позволяющие значительно автоматизировать подготовку процессуальных документов и своевременную отчетность.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2071678"/>
            <a:ext cx="8305800" cy="4500618"/>
          </a:xfrm>
        </p:spPr>
        <p:txBody>
          <a:bodyPr/>
          <a:lstStyle/>
          <a:p>
            <a:pPr indent="450000" algn="just">
              <a:lnSpc>
                <a:spcPct val="100000"/>
              </a:lnSpc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Информационные системы оперативно-розыскной деятельности во многом сходны с описанными выше системами деятельности следователя, так как работники органа дознания, выполняют многие следственные действия, пользуются теми же нормами уголовно-процессуального законодательства, что и следователи. </a:t>
            </a:r>
          </a:p>
          <a:p>
            <a:pPr indent="450000" algn="just">
              <a:lnSpc>
                <a:spcPct val="100000"/>
              </a:lnSpc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Кроме того, оперативные работники органа дознания (так их неофициально называют) работают в очень тесном единстве со следователями и выполняют во многом те же функции - розыск и изобличение преступника.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28596" y="500042"/>
            <a:ext cx="8305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1" hangingPunct="1">
              <a:defRPr/>
            </a:pP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Информационное обеспечение оперативно-розыскной и экспертной деятельности</a:t>
            </a:r>
            <a:endParaRPr kumimoji="0" lang="ru-RU" sz="3600" i="0" u="none" strike="noStrike" kern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2071678"/>
            <a:ext cx="8305800" cy="4500618"/>
          </a:xfrm>
        </p:spPr>
        <p:txBody>
          <a:bodyPr/>
          <a:lstStyle/>
          <a:p>
            <a:pPr indent="450000" algn="just">
              <a:lnSpc>
                <a:spcPct val="10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Для этого они используют как общие автоматизированные информационные системы, так и информационные средства специального назначения, позволяющие быстро ориентироваться в обстановке места происшествия и организовать поиск доказательств по «горячим следам».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28596" y="500042"/>
            <a:ext cx="8305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1" hangingPunct="1">
              <a:defRPr/>
            </a:pP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Информационное обеспечение оперативно-розыскной и экспертной деятельности</a:t>
            </a:r>
            <a:endParaRPr kumimoji="0" lang="ru-RU" sz="3600" i="0" u="none" strike="noStrike" kern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2071678"/>
            <a:ext cx="8305800" cy="4500618"/>
          </a:xfrm>
        </p:spPr>
        <p:txBody>
          <a:bodyPr/>
          <a:lstStyle/>
          <a:p>
            <a:pPr indent="450000">
              <a:lnSpc>
                <a:spcPct val="10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Существующие вспомогательные средства оперативно-розыскной деятельности выполняют важную роль в поиске лиц, совершивших преступление.</a:t>
            </a:r>
          </a:p>
          <a:p>
            <a:pPr indent="450000" algn="just">
              <a:lnSpc>
                <a:spcPct val="100000"/>
              </a:lnSpc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2071678"/>
            <a:ext cx="8305800" cy="4500618"/>
          </a:xfrm>
        </p:spPr>
        <p:txBody>
          <a:bodyPr/>
          <a:lstStyle/>
          <a:p>
            <a:pPr indent="450000" algn="just">
              <a:lnSpc>
                <a:spcPct val="100000"/>
              </a:lnSpc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Внедряются 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автоматизированные системы учета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в зависимости от функционального их назначения. Такие системы поиска и учета криминальной информации находят все большее и большее применение.</a:t>
            </a:r>
          </a:p>
          <a:p>
            <a:pPr indent="450000" algn="just">
              <a:lnSpc>
                <a:spcPct val="100000"/>
              </a:lnSpc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2071678"/>
            <a:ext cx="8305800" cy="4500618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Например, автоматизированная информационно-поисковая система (АИПС)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«Картотека»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используется в целях формирования, передачи 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применения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информации о судимости и месте отбывания уголовного наказания, о месте жительства и работе до осуждения, о перемещении осужденных, сведений о биологических особенностей осужденных и др.</a:t>
            </a:r>
          </a:p>
          <a:p>
            <a:pPr indent="450000" algn="just">
              <a:lnSpc>
                <a:spcPct val="100000"/>
              </a:lnSpc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29256" y="2071678"/>
            <a:ext cx="3571900" cy="4786322"/>
          </a:xfrm>
        </p:spPr>
        <p:txBody>
          <a:bodyPr/>
          <a:lstStyle/>
          <a:p>
            <a:pPr indent="450000" algn="just">
              <a:lnSpc>
                <a:spcPct val="100000"/>
              </a:lnSpc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Программа является поисковой системой, позволяющей по типу рисунка, отобразившемуся в оттиске подошвы обуви задержанного, найти следы обуви с аналогичным типом рисунка. Каталогизация, описание и поиск по запросам; ввод изображений со сканера и из файла, печать журналов и т.д.</a:t>
            </a:r>
          </a:p>
          <a:p>
            <a:pPr indent="450000" algn="ctr">
              <a:lnSpc>
                <a:spcPct val="100000"/>
              </a:lnSpc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" name="Рисунок 5" descr="ottisksle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1857364"/>
            <a:ext cx="5382363" cy="4215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928662" y="6000768"/>
            <a:ext cx="4214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(АИПС)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«Картотека следов обуви»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14942" y="1928802"/>
            <a:ext cx="3714776" cy="4500570"/>
          </a:xfrm>
        </p:spPr>
        <p:txBody>
          <a:bodyPr/>
          <a:lstStyle/>
          <a:p>
            <a:pPr indent="450000" algn="just">
              <a:lnSpc>
                <a:spcPct val="100000"/>
              </a:lnSpc>
              <a:buNone/>
            </a:pPr>
            <a:r>
              <a:rPr lang="ru-RU" sz="1760" dirty="0" smtClean="0">
                <a:latin typeface="Times New Roman" pitchFamily="18" charset="0"/>
                <a:cs typeface="Times New Roman" pitchFamily="18" charset="0"/>
              </a:rPr>
              <a:t>Система «Учет оружия» предназначена для автоматизации учета оружия, поступившего на проверку по пулегильзотеке (ПГТ). Система позволяет вводить, хранить, изменять, просматривать и выводить на печать информацию об учитываемом оружии. Данные можно выводить на дисплей как в виде таблицы, вид которой можно изменять, так и в виде карточки для каждой единицы оружия. Программа позволяет выдавать на печать статистические отчеты об оружии, заведенном в базу.</a:t>
            </a:r>
          </a:p>
          <a:p>
            <a:endParaRPr lang="ru-RU" dirty="0"/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4348" y="6286520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Система «Учет оружия»</a:t>
            </a:r>
            <a:endParaRPr lang="ru-RU" dirty="0"/>
          </a:p>
        </p:txBody>
      </p:sp>
      <p:pic>
        <p:nvPicPr>
          <p:cNvPr id="9" name="Рисунок 8" descr="sys_or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1928802"/>
            <a:ext cx="5286412" cy="4357686"/>
          </a:xfrm>
          <a:prstGeom prst="rect">
            <a:avLst/>
          </a:prstGeo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14942" y="1928802"/>
            <a:ext cx="3714776" cy="4714908"/>
          </a:xfrm>
        </p:spPr>
        <p:txBody>
          <a:bodyPr/>
          <a:lstStyle/>
          <a:p>
            <a:pPr indent="450000" algn="just">
              <a:lnSpc>
                <a:spcPct val="100000"/>
              </a:lnSpc>
              <a:buNone/>
            </a:pPr>
            <a:r>
              <a:rPr lang="ru-RU" sz="1780" dirty="0" smtClean="0">
                <a:latin typeface="Times New Roman" pitchFamily="18" charset="0"/>
                <a:cs typeface="Times New Roman" pitchFamily="18" charset="0"/>
              </a:rPr>
              <a:t>Система «Учет объектов» предназначена для автоматизации учета поступивших объектов (патронов, пуль, гильз). Система позволяет вводить, хранить, изменять, просматривать и выводить на печать информацию об учитываемых объектах. Данные можно выводить на дисплей как в виде таблицы, так и в виде карточки для каждого объекта. Программа позволяет выдавать на печать статистические отчеты об объектах, заведенных в базу.</a:t>
            </a:r>
            <a:endParaRPr lang="ru-RU" sz="1780" dirty="0"/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4348" y="6286520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Система «Учет объектов»</a:t>
            </a:r>
            <a:endParaRPr lang="ru-RU" dirty="0"/>
          </a:p>
        </p:txBody>
      </p:sp>
      <p:pic>
        <p:nvPicPr>
          <p:cNvPr id="11" name="Рисунок 10" descr="sys_ob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2000240"/>
            <a:ext cx="5286412" cy="4357718"/>
          </a:xfrm>
          <a:prstGeom prst="rect">
            <a:avLst/>
          </a:prstGeo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72132" y="2071678"/>
            <a:ext cx="3357586" cy="4500594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Профессиональный оптический компаратор, предназначенный для сравнения отпечатков пальцев, рукописных текстов и других предметов. Можно также исследовать и неровные или изогнутые поверхности, закрепив их над проекционным окном и отрегулировав фокус. </a:t>
            </a:r>
            <a:endParaRPr lang="ru-RU" sz="2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8662" y="6000768"/>
            <a:ext cx="4214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Компаратор отпечатков пальцев "SIRCHIE FC281"</a:t>
            </a:r>
            <a:endParaRPr lang="ru-RU" dirty="0"/>
          </a:p>
        </p:txBody>
      </p:sp>
      <p:pic>
        <p:nvPicPr>
          <p:cNvPr id="9" name="Рисунок 8" descr="fc28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348" y="2143116"/>
            <a:ext cx="4429156" cy="3997328"/>
          </a:xfrm>
          <a:prstGeom prst="rect">
            <a:avLst/>
          </a:prstGeo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2000240"/>
            <a:ext cx="8305800" cy="4500618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Базы данных и автоматизированные системы «Сводка», «Вещь», «Оружие», «Антиквариат», «Наркобизнес» и др. позволяют использовать их с целью быстрого поиска и обработки информации о преступлениях по видам, определенным реквизитам и особенностям предмета посягательства.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2000240"/>
            <a:ext cx="8305800" cy="4500618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Использование субъективных портретов существенно расширяет возможности установления личности преступников, скрывшихся с мест происшествия, и иных лиц, имеющих отношение к расследуемому событию.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2000240"/>
            <a:ext cx="8305800" cy="4500618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Наряду с традиционными системами разрабатываются и используются более совершенные. В 1995 г. в МГТУ им. Баумана была разработана компьютерная система «Фоторобот-С» (ФРС-2). Результаты тестирования показали, что система «ФРС-2» успешно объединяет в себе различные массивы элементов: базу полутоновых изображений и базу рисованных элементов внешности.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2000240"/>
            <a:ext cx="8305800" cy="4500618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57290" y="6215082"/>
            <a:ext cx="62151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Система «Фоторобот-С» (ФРС-2)</a:t>
            </a: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5568768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2000240"/>
            <a:ext cx="4286280" cy="4214842"/>
          </a:xfrm>
          <a:prstGeom prst="rect">
            <a:avLst/>
          </a:prstGeom>
        </p:spPr>
      </p:pic>
      <p:pic>
        <p:nvPicPr>
          <p:cNvPr id="11" name="Рисунок 10" descr="5568769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2000240"/>
            <a:ext cx="4429156" cy="4214842"/>
          </a:xfrm>
          <a:prstGeom prst="rect">
            <a:avLst/>
          </a:prstGeo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2000240"/>
            <a:ext cx="8305800" cy="4500618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" name="Рисунок 5" descr="ORUJI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1928802"/>
            <a:ext cx="5143535" cy="4324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24" y="6215082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ИПС"ОРУЖИЕ"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5000628" y="1928802"/>
            <a:ext cx="3929090" cy="4929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450000" algn="just" eaLnBrk="1" hangingPunct="1">
              <a:spcAft>
                <a:spcPts val="600"/>
              </a:spcAft>
            </a:pPr>
            <a:r>
              <a:rPr lang="ru-RU" sz="1700" kern="0" dirty="0" smtClean="0">
                <a:latin typeface="Times New Roman" pitchFamily="18" charset="0"/>
                <a:cs typeface="Times New Roman" pitchFamily="18" charset="0"/>
              </a:rPr>
              <a:t>Предназначена для хранения и поиска информации по нарезному оружию. Система позволяет вводить данные по оружию, редактировать ранее введенную информацию, производить поиск по заданным условиям, а также хранить и выводить на экран и печатающее устройство характеристики и графическое изображение оружия и </a:t>
            </a:r>
            <a:r>
              <a:rPr lang="ru-RU" sz="1700" kern="0" dirty="0" err="1" smtClean="0">
                <a:latin typeface="Times New Roman" pitchFamily="18" charset="0"/>
                <a:cs typeface="Times New Roman" pitchFamily="18" charset="0"/>
              </a:rPr>
              <a:t>следообразующих</a:t>
            </a:r>
            <a:r>
              <a:rPr lang="ru-RU" sz="1700" kern="0" dirty="0" smtClean="0">
                <a:latin typeface="Times New Roman" pitchFamily="18" charset="0"/>
                <a:cs typeface="Times New Roman" pitchFamily="18" charset="0"/>
              </a:rPr>
              <a:t> деталей оружия.  В настоящий момент система содержит информацию о 1075 образцах отечественного и зарубежного оружия. Предприятие постоянно проводит работы по насыщению системы новой информацией.</a:t>
            </a:r>
            <a:endParaRPr kumimoji="0" lang="ru-RU" sz="17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2000240"/>
            <a:ext cx="8305800" cy="4500618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7224" y="6286520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ИПС«КЛЕЙМО"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5000628" y="1928802"/>
            <a:ext cx="3929090" cy="4929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450000" algn="just" eaLnBrk="1" hangingPunct="1">
              <a:spcAft>
                <a:spcPts val="600"/>
              </a:spcAft>
            </a:pPr>
            <a:r>
              <a:rPr lang="ru-RU" sz="1700" kern="0" dirty="0" smtClean="0">
                <a:latin typeface="Times New Roman" pitchFamily="18" charset="0"/>
                <a:cs typeface="Times New Roman" pitchFamily="18" charset="0"/>
              </a:rPr>
              <a:t>Информационно-поисковая система (ИПС) "Клеймо" разработана по заявке ЭКЦ и предназначена для хранения и поиска информации по клеймам на оружии и патронах. Система позволяет вводить данные по клеймам, редактировать ранее введенную информацию, производить поиск клейм по заданным условиям, а также хранить и выводить на экран графическое изображение клейма. </a:t>
            </a:r>
          </a:p>
          <a:p>
            <a:pPr marL="342900" lvl="0" indent="450000" algn="just" eaLnBrk="1" hangingPunct="1">
              <a:spcAft>
                <a:spcPts val="600"/>
              </a:spcAft>
            </a:pPr>
            <a:r>
              <a:rPr lang="ru-RU" sz="1700" kern="0" dirty="0" smtClean="0">
                <a:latin typeface="Times New Roman" pitchFamily="18" charset="0"/>
                <a:cs typeface="Times New Roman" pitchFamily="18" charset="0"/>
              </a:rPr>
              <a:t> В настоящий момент система содержит информацию на более чем 3750 оружейных и патронных клейм.</a:t>
            </a:r>
            <a:endParaRPr kumimoji="0" lang="ru-RU" sz="17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Рисунок 9" descr="klejm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1857364"/>
            <a:ext cx="5143536" cy="4500594"/>
          </a:xfrm>
          <a:prstGeom prst="rect">
            <a:avLst/>
          </a:prstGeo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2000240"/>
            <a:ext cx="8305800" cy="4500618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7224" y="6286520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ИПС«РУЖЬЕ"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5000628" y="1928802"/>
            <a:ext cx="3929090" cy="4929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450000" algn="just" eaLnBrk="1" hangingPunct="1">
              <a:spcAft>
                <a:spcPts val="600"/>
              </a:spcAft>
            </a:pPr>
            <a:r>
              <a:rPr lang="ru-RU" sz="1700" kern="0" dirty="0" smtClean="0">
                <a:latin typeface="Times New Roman" pitchFamily="18" charset="0"/>
                <a:cs typeface="Times New Roman" pitchFamily="18" charset="0"/>
              </a:rPr>
              <a:t>Информационно-поисковая система "Ружьё" разработана по заявке ЭКЦ и предназначена для хранения и поиска информации по охотничьему и спортивному оружию. Система позволяет вводить данные по оружию, редактировать ранее введенную информацию, производить поиск по заданным условиям, а также хранить и выводить на экран и печатающее устройство характеристики и графическое изображение ружья и его </a:t>
            </a:r>
            <a:r>
              <a:rPr lang="ru-RU" sz="1700" kern="0" dirty="0" err="1" smtClean="0">
                <a:latin typeface="Times New Roman" pitchFamily="18" charset="0"/>
                <a:cs typeface="Times New Roman" pitchFamily="18" charset="0"/>
              </a:rPr>
              <a:t>следообразующих</a:t>
            </a:r>
            <a:r>
              <a:rPr lang="ru-RU" sz="1700" kern="0" dirty="0" smtClean="0">
                <a:latin typeface="Times New Roman" pitchFamily="18" charset="0"/>
                <a:cs typeface="Times New Roman" pitchFamily="18" charset="0"/>
              </a:rPr>
              <a:t> деталей. </a:t>
            </a:r>
          </a:p>
          <a:p>
            <a:pPr marL="342900" lvl="0" indent="450000" algn="just" eaLnBrk="1" hangingPunct="1">
              <a:spcAft>
                <a:spcPts val="600"/>
              </a:spcAft>
            </a:pPr>
            <a:r>
              <a:rPr lang="ru-RU" sz="1700" kern="0" dirty="0" smtClean="0">
                <a:latin typeface="Times New Roman" pitchFamily="18" charset="0"/>
                <a:cs typeface="Times New Roman" pitchFamily="18" charset="0"/>
              </a:rPr>
              <a:t> В настоящий момент система содержит информацию по 450 образцам отечественных и зарубежных ружей.</a:t>
            </a:r>
            <a:endParaRPr kumimoji="0" lang="ru-RU" sz="17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Рисунок 10" descr="ruj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1928802"/>
            <a:ext cx="5072097" cy="4429156"/>
          </a:xfrm>
          <a:prstGeom prst="rect">
            <a:avLst/>
          </a:prstGeo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2000240"/>
            <a:ext cx="8305800" cy="4500618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282" y="6286520"/>
            <a:ext cx="5000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Генератор экспертных заключений "КЛИНОК"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5000628" y="1928802"/>
            <a:ext cx="3929090" cy="4929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450000" algn="just" eaLnBrk="1" hangingPunct="1">
              <a:spcAft>
                <a:spcPts val="600"/>
              </a:spcAft>
            </a:pPr>
            <a:r>
              <a:rPr lang="ru-RU" sz="1700" kern="0" dirty="0" smtClean="0">
                <a:latin typeface="Times New Roman" pitchFamily="18" charset="0"/>
                <a:cs typeface="Times New Roman" pitchFamily="18" charset="0"/>
              </a:rPr>
              <a:t>Система позволяет ввести данные, необходимые для создания заключения, подобрать аналог оружия, для которого проводится экспертиза, сгенерировать заключение, отредактировать его и распечатать на принтере, причем при выводе на лазерный принтер можно получить изображение аналога в распечатке заключения. </a:t>
            </a:r>
          </a:p>
          <a:p>
            <a:pPr marL="342900" lvl="0" indent="450000" algn="just" eaLnBrk="1" hangingPunct="1">
              <a:spcAft>
                <a:spcPts val="600"/>
              </a:spcAft>
            </a:pPr>
            <a:r>
              <a:rPr lang="ru-RU" sz="1700" kern="0" dirty="0" smtClean="0">
                <a:latin typeface="Times New Roman" pitchFamily="18" charset="0"/>
                <a:cs typeface="Times New Roman" pitchFamily="18" charset="0"/>
              </a:rPr>
              <a:t> Программа также позволяет работать с информационно-поисковой системой (ИПС), содержащей информацию по клинковому оружию и являющейся частью ГЭЗ. </a:t>
            </a:r>
            <a:endParaRPr kumimoji="0" lang="ru-RU" sz="17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Рисунок 10" descr="ruj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1928802"/>
            <a:ext cx="5072097" cy="4429156"/>
          </a:xfrm>
          <a:prstGeom prst="rect">
            <a:avLst/>
          </a:prstGeo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2000240"/>
            <a:ext cx="8305800" cy="4500618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282" y="6211669"/>
            <a:ext cx="5000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Система "УЧЕТ ФАЛЬШИВЫХ ДЕНЕЖНЫХ ЗНАКОВ"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5000628" y="1928802"/>
            <a:ext cx="3929090" cy="4929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450000" algn="just" eaLnBrk="1" hangingPunct="1">
              <a:spcAft>
                <a:spcPts val="600"/>
              </a:spcAft>
            </a:pPr>
            <a:r>
              <a:rPr lang="ru-RU" sz="1700" kern="0" dirty="0" smtClean="0">
                <a:latin typeface="Times New Roman" pitchFamily="18" charset="0"/>
                <a:cs typeface="Times New Roman" pitchFamily="18" charset="0"/>
              </a:rPr>
              <a:t>Система "Учет фальшивых денежных знаков" предназначена для автоматизированного учета денежных билетов, поступивших на проверку по картотеке поддельных денежных знаков (КПД). </a:t>
            </a:r>
          </a:p>
          <a:p>
            <a:pPr marL="342900" lvl="0" indent="450000" algn="just" eaLnBrk="1" hangingPunct="1">
              <a:spcAft>
                <a:spcPts val="600"/>
              </a:spcAft>
            </a:pPr>
            <a:r>
              <a:rPr lang="ru-RU" sz="1700" kern="0" dirty="0" smtClean="0">
                <a:latin typeface="Times New Roman" pitchFamily="18" charset="0"/>
                <a:cs typeface="Times New Roman" pitchFamily="18" charset="0"/>
              </a:rPr>
              <a:t> Система поставляется в сетевом варианте и позволяет редактировать ранее введенную информацию, производить поиск и создавать отчеты по заданным условиям, пополнять базу с дискет и записывать ее часть на дискету.</a:t>
            </a:r>
            <a:endParaRPr kumimoji="0" lang="ru-RU" sz="17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Рисунок 9" descr="UCHE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1857364"/>
            <a:ext cx="5143536" cy="4429156"/>
          </a:xfrm>
          <a:prstGeom prst="rect">
            <a:avLst/>
          </a:prstGeo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2000240"/>
            <a:ext cx="8501122" cy="4643470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1870" dirty="0" smtClean="0">
                <a:latin typeface="Times New Roman" pitchFamily="18" charset="0"/>
                <a:cs typeface="Times New Roman" pitchFamily="18" charset="0"/>
              </a:rPr>
              <a:t>АИРС «ПОРТРЕТ» разработана для решения оперативно-розыскных задач, требующих накопления, хранения и быстрого поиска карточек с фотографиями лиц, склонных к совершению преступления.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1870" dirty="0" smtClean="0">
                <a:latin typeface="Times New Roman" pitchFamily="18" charset="0"/>
                <a:cs typeface="Times New Roman" pitchFamily="18" charset="0"/>
              </a:rPr>
              <a:t>Система «ПОРТРЕТ» позволяет создать базу данных, содержащую графическую информацию. Это могут быть фотографии, снятые сканером, сделанные непосредственно цифровой фотокамерой или изображения, полученные с видеокамеры или видеомагнитофона.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1870" dirty="0" smtClean="0">
                <a:latin typeface="Times New Roman" pitchFamily="18" charset="0"/>
                <a:cs typeface="Times New Roman" pitchFamily="18" charset="0"/>
              </a:rPr>
              <a:t>Использование современной компьютерной техники, видео- и фотоизображения значительно расширяет возможности поиска преступника и отождествлении его по признакам внешности по типу «субъективный портрет».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1870" dirty="0" smtClean="0">
                <a:latin typeface="Times New Roman" pitchFamily="18" charset="0"/>
                <a:cs typeface="Times New Roman" pitchFamily="18" charset="0"/>
              </a:rPr>
              <a:t>В процессе производства экспертизы специалистам приходится обрабатывать огромные массивы разнообразной криминалистической и справочно-вспомогательной информации. Поэтому в экспертных учреждениях создаются экспертные автоматизированные информационные системы (АИС) и банки данных (АБД). Можно выделить несколько их видов.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2000240"/>
            <a:ext cx="8501122" cy="4643470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1870" dirty="0" smtClean="0">
                <a:latin typeface="Times New Roman" pitchFamily="18" charset="0"/>
                <a:cs typeface="Times New Roman" pitchFamily="18" charset="0"/>
              </a:rPr>
              <a:t>АИРС «ПОРТРЕТ» разработана для решения оперативно-розыскных задач, требующих накопления, хранения и быстрого поиска карточек с фотографиями лиц, склонных к совершению преступления.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1870" dirty="0" smtClean="0">
                <a:latin typeface="Times New Roman" pitchFamily="18" charset="0"/>
                <a:cs typeface="Times New Roman" pitchFamily="18" charset="0"/>
              </a:rPr>
              <a:t>Система «ПОРТРЕТ» позволяет создать базу данных, содержащую графическую информацию. Это могут быть фотографии, снятые сканером, сделанные непосредственно цифровой фотокамерой или изображения, полученные с видеокамеры или видеомагнитофона.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1870" dirty="0" smtClean="0">
                <a:latin typeface="Times New Roman" pitchFamily="18" charset="0"/>
                <a:cs typeface="Times New Roman" pitchFamily="18" charset="0"/>
              </a:rPr>
              <a:t>Использование современной компьютерной техники, видео- и фотоизображения значительно расширяет возможности поиска преступника и отождествлении его по признакам внешности по типу «субъективный портрет».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1870" dirty="0" smtClean="0">
                <a:latin typeface="Times New Roman" pitchFamily="18" charset="0"/>
                <a:cs typeface="Times New Roman" pitchFamily="18" charset="0"/>
              </a:rPr>
              <a:t>В процессе производства экспертизы специалистам приходится обрабатывать огромные массивы разнообразной криминалистической и справочно-вспомогательной информации. Поэтому в экспертных учреждениях создаются экспертные автоматизированные информационные системы (АИС) и банки данных (АБД). Можно выделить несколько их видов.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2000240"/>
            <a:ext cx="8305800" cy="4500618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1538" y="6286520"/>
            <a:ext cx="707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Система «ПОРТРЕТ"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9089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57290" y="1928802"/>
            <a:ext cx="6500858" cy="4357718"/>
          </a:xfrm>
          <a:prstGeom prst="rect">
            <a:avLst/>
          </a:prstGeo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928802"/>
            <a:ext cx="8643998" cy="4643470"/>
          </a:xfrm>
        </p:spPr>
        <p:txBody>
          <a:bodyPr/>
          <a:lstStyle/>
          <a:p>
            <a:pPr marL="270000"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1940" i="1" dirty="0" smtClean="0">
                <a:latin typeface="Times New Roman" pitchFamily="18" charset="0"/>
                <a:cs typeface="Times New Roman" pitchFamily="18" charset="0"/>
              </a:rPr>
              <a:t>Пулегилъзотеки</a:t>
            </a:r>
            <a:r>
              <a:rPr lang="ru-RU" sz="1940" dirty="0" smtClean="0">
                <a:latin typeface="Times New Roman" pitchFamily="18" charset="0"/>
                <a:cs typeface="Times New Roman" pitchFamily="18" charset="0"/>
              </a:rPr>
              <a:t> позволяют идентифицировать оружие по стреляным пулям и гильзам. Так, например, АИС «Модель оружия» позволяет установить модель оружия по следам, оставленным механизмом оружия на гильзе, а система «Патрон» определяет вид патрона по его характеристикам.</a:t>
            </a:r>
          </a:p>
          <a:p>
            <a:pPr marL="270000"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1940" i="1" dirty="0" smtClean="0">
                <a:latin typeface="Times New Roman" pitchFamily="18" charset="0"/>
                <a:cs typeface="Times New Roman" pitchFamily="18" charset="0"/>
              </a:rPr>
              <a:t>Дактилоследотеки</a:t>
            </a:r>
            <a:r>
              <a:rPr lang="ru-RU" sz="1940" dirty="0" smtClean="0">
                <a:latin typeface="Times New Roman" pitchFamily="18" charset="0"/>
                <a:cs typeface="Times New Roman" pitchFamily="18" charset="0"/>
              </a:rPr>
              <a:t> применяются при ведении дактилоскопических автоматизированных учетов, в целях осуществления оперативной проверки следов пальцев рук, изымаемых с места происшествия, по массивам дактилокарт ранее осужденных или определенного круга подозреваемых лиц.</a:t>
            </a:r>
          </a:p>
          <a:p>
            <a:pPr marL="270000"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1940" dirty="0" smtClean="0">
                <a:latin typeface="Times New Roman" pitchFamily="18" charset="0"/>
                <a:cs typeface="Times New Roman" pitchFamily="18" charset="0"/>
              </a:rPr>
              <a:t>Входными данными для автоматизированной дактилоскопической информационной системы (АДИС) являются дактилокарты с отпечатками пальцев рук и карточки с изображениями следов с мест нераскрытых преступлений на фотоснимках, прозрачных пленках или непосредственно на объектах. Решение вопроса о принадлежности отпечатков или следов конкретному лицу производится экспертом-криминалистом на основе совокупности общих и частных признаков папиллярных узоров.</a:t>
            </a:r>
          </a:p>
          <a:p>
            <a:pPr marL="270000"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194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194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34" y="4857760"/>
            <a:ext cx="828680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Система идентификации огнестрельного оружия АБИС «Арсенал»:</a:t>
            </a:r>
          </a:p>
          <a:p>
            <a:pPr algn="just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Создание автоматизированных баз данных пуль и гильз от оружия, состоящего на учете в органах внутренних дел; создание автоматизированных баз данных пуль и гильз, изъятых с мест происшествий; автоматизация поисков с целью идентификации оружия по следам на стреляных пулях и гильзах; автоматизация сравнительных исследований пуль и гильз при работе с БД и анализе рекомендательных списков, сформированных по результатам поисков; автоматизация документирования результатов экспертиз .</a:t>
            </a:r>
          </a:p>
        </p:txBody>
      </p:sp>
      <p:pic>
        <p:nvPicPr>
          <p:cNvPr id="10" name="Рисунок 9" descr="auto_cod1_smal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472" y="1928802"/>
            <a:ext cx="3810000" cy="2928958"/>
          </a:xfrm>
          <a:prstGeom prst="rect">
            <a:avLst/>
          </a:prstGeom>
        </p:spPr>
      </p:pic>
      <p:pic>
        <p:nvPicPr>
          <p:cNvPr id="11" name="Рисунок 10" descr="auto_cod2_smal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57752" y="1928802"/>
            <a:ext cx="3810000" cy="2928958"/>
          </a:xfrm>
          <a:prstGeom prst="rect">
            <a:avLst/>
          </a:prstGeo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928802"/>
            <a:ext cx="8643998" cy="4643470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Аналитические экспертные системы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(ЭС) занимают особое место среди средств информатизации. Существует несколько видов ЭС раскрытия и расследования преступлений.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ЭС прогнозирования преступлений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системы позволяют установить зависимость между личностными качествами преступников и выбором места совершения преступления.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ЭС поиска и установления личности преступника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например ЭС «ПОИСК». Система после анализа первичной информации, полученной на месте происшествия, выдает типовые версии о личности подозреваемого, сужает круг подозреваемых лиц и по мере поступления новых данных уточняет типологические свойства личности неизвестного преступника.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 настоящему времени разработаны и используются программы для расследования убийств, совершенных при особых отягчающих обстоятельств, грабежей и разбоев («Грабитель») и многие другие.</a:t>
            </a:r>
          </a:p>
          <a:p>
            <a:r>
              <a:rPr lang="ru-RU" sz="2000" b="1" dirty="0" smtClean="0"/>
              <a:t> </a:t>
            </a:r>
            <a:endParaRPr lang="ru-RU" sz="2000" dirty="0" smtClean="0"/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928802"/>
            <a:ext cx="8643998" cy="4643470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Аналитические экспертные системы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(ЭС) занимают особое место среди средств информатизации. Существует несколько видов ЭС раскрытия и расследования преступлений.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ЭС прогнозирования преступлений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системы позволяют установить зависимость между личностными качествами преступников и выбором места совершения преступления.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ЭС поиска и установления личности преступника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например ЭС «ПОИСК». Система после анализа первичной информации, полученной на месте происшествия, выдает типовые версии о личности подозреваемого, сужает круг подозреваемых лиц и по мере поступления новых данных уточняет типологические свойства личности неизвестного преступника.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 настоящему времени разработаны и используются программы для расследования убийств, совершенных при особых отягчающих обстоятельств, грабежей и разбоев («Грабитель») и многие другие.</a:t>
            </a:r>
          </a:p>
          <a:p>
            <a:r>
              <a:rPr lang="ru-RU" sz="2000" b="1" dirty="0" smtClean="0"/>
              <a:t> </a:t>
            </a:r>
            <a:endParaRPr lang="ru-RU" sz="2000" dirty="0" smtClean="0"/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2071678"/>
            <a:ext cx="8305800" cy="4500618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Центральным звеном информационной системы является Научный центр правовой информации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Министерства юстиции РФ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(НЦПИ), который был создан в 1975 году для обеспечения правовой информацией высших органов власти и управления. Продолжая выполнять эту функцию в качестве национального центра, НЦПИ предоставляет информацию пользователям СНГ, Совета Европы и ООН. 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Приказом Минюста РФ от 21 января 2000 г. N 10 была утверждена «Концепции информатизации Министерства юстиции Российской Федерации».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Концепция является организационно-методической основой для формирования правовой, технической, финансовой, кадровой политики при создании Единой системы информационно-телекоммуникационного обеспечения (ЕСИТО) Минюста России.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28596" y="500042"/>
            <a:ext cx="8305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i="0" u="none" strike="noStrike" kern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Информатизация Министерства</a:t>
            </a:r>
            <a:r>
              <a:rPr kumimoji="0" lang="ru-RU" sz="4800" i="0" u="none" strike="noStrike" kern="0" normalizeH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Юстиции РФ</a:t>
            </a:r>
            <a:endParaRPr kumimoji="0" lang="ru-RU" sz="4800" i="0" u="none" strike="noStrike" kern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l="2479" t="4410" b="4453"/>
          <a:stretch>
            <a:fillRect/>
          </a:stretch>
        </p:blipFill>
        <p:spPr bwMode="auto">
          <a:xfrm>
            <a:off x="428596" y="1857364"/>
            <a:ext cx="8429684" cy="4429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642910" y="6215082"/>
            <a:ext cx="79296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Научный центр правовой информации 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Министерства юстиции РФ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(НЦПИ)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928802"/>
            <a:ext cx="8643998" cy="4643470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 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В Концепции информатизации Министерства юстиции Российской Федерации отражена совокупность взглядов на состояние системы информатизации Министра России, определены цели, задачи, критерии, принципы и основные направления развития системы информатизации Министерства юстиции Российской Федерации.</a:t>
            </a:r>
          </a:p>
          <a:p>
            <a:endParaRPr lang="ru-RU" sz="2000" dirty="0" smtClean="0"/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928802"/>
            <a:ext cx="8643998" cy="4643470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Система информатизации Министерства юстиции Российской Федерации строится как система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распределенной обработки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информации, однородность которой обусловлена внедрением единых стандартов в обработку и хранение информации и интеграцией единого лингвистического обеспечения. 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928802"/>
            <a:ext cx="8643998" cy="4643470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целях максимально эффективного обеспечения информационных потребностей пользователей необходимы интерактивный доступ к ресурсам и их защита на всех уровнях системы.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928802"/>
            <a:ext cx="8643998" cy="4643470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Основными критериями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работы информационной системы Минюста России являются 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полнота, актуальность, достоверность правовой информации, необходимость минимизации времени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выполнения задачи и стоимости технологии, обеспечивающих их решение.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2910" y="6457890"/>
            <a:ext cx="7929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Фонд правовых актов НЦПИ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 l="2745" t="3906" b="6250"/>
          <a:stretch>
            <a:fillRect/>
          </a:stretch>
        </p:blipFill>
        <p:spPr bwMode="auto">
          <a:xfrm>
            <a:off x="714348" y="1857364"/>
            <a:ext cx="7929618" cy="4643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928802"/>
            <a:ext cx="8643998" cy="4643470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Созданный НЦПИ при Минюсте России программно-технологический комплекс "ФОНД" представляет собой полнотекстовую, поверсионную базу данных законодательства бывшего Союза ССР, Российской Федерации, органов государственной власти субъектов Российской Федерации, государств-участников СНГ.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    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buNone/>
            </a:pP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2910" y="6457890"/>
            <a:ext cx="7929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СПС «Эталон»</a:t>
            </a:r>
            <a:endParaRPr lang="ru-RU" dirty="0"/>
          </a:p>
        </p:txBody>
      </p:sp>
      <p:pic>
        <p:nvPicPr>
          <p:cNvPr id="6" name="Рисунок 5" descr="eo_manual_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42976" y="1857364"/>
            <a:ext cx="7143750" cy="4662484"/>
          </a:xfrm>
          <a:prstGeom prst="rect">
            <a:avLst/>
          </a:prstGeo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928802"/>
            <a:ext cx="8643998" cy="4643470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Дальнейшее развитие системы информатизации Минюста России требует создания высокоинтеллектуальных систем, выполняющих не только функции справочно-информационного обслуживания пользователей, но и обеспечивающих эффективную поддержку законотворческой деятельности. Указанные системы должны обеспечивать законотворческую деятельность Минюста России на основе решения следующих задач: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450000" algn="just">
              <a:lnSpc>
                <a:spcPct val="100000"/>
              </a:lnSpc>
              <a:spcAft>
                <a:spcPts val="0"/>
              </a:spcAft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buNone/>
            </a:pP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179512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928802"/>
            <a:ext cx="8643998" cy="4929198"/>
          </a:xfrm>
        </p:spPr>
        <p:txBody>
          <a:bodyPr/>
          <a:lstStyle/>
          <a:p>
            <a:pPr lvl="0" indent="450000" algn="just">
              <a:lnSpc>
                <a:spcPct val="100000"/>
              </a:lnSpc>
              <a:spcAft>
                <a:spcPts val="0"/>
              </a:spcAft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обработки запросов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заданных в виде свободных наборов терминов или произвольных текстов на естественном языке;</a:t>
            </a:r>
          </a:p>
          <a:p>
            <a:pPr lvl="0" indent="450000" algn="just">
              <a:lnSpc>
                <a:spcPct val="100000"/>
              </a:lnSpc>
              <a:spcAft>
                <a:spcPts val="0"/>
              </a:spcAft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выделения в полнотекстовой базе данных множества релевантных документов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(или их фрагментов) с автоматическим ранжированием текстов по уровню релевантности;</a:t>
            </a:r>
          </a:p>
          <a:p>
            <a:pPr lvl="0" indent="450000" algn="just">
              <a:lnSpc>
                <a:spcPct val="100000"/>
              </a:lnSpc>
              <a:spcAft>
                <a:spcPts val="0"/>
              </a:spcAft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динамического формирования текстов документов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актуальных на задаваемый пользователем период времени;</a:t>
            </a:r>
          </a:p>
          <a:p>
            <a:pPr lvl="0" indent="450000" algn="just">
              <a:lnSpc>
                <a:spcPct val="100000"/>
              </a:lnSpc>
              <a:spcAft>
                <a:spcPts val="0"/>
              </a:spcAft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навигации в правовой базе данных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не только по заранее установленным гиперссылкам, но и по любому другому признаку, выбираемому пользователем (например, по органам, источникам опубликования, позициям общеправового классификатора отраслей права и т.д.).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450000" algn="just">
              <a:lnSpc>
                <a:spcPct val="100000"/>
              </a:lnSpc>
              <a:spcAft>
                <a:spcPts val="0"/>
              </a:spcAft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928802"/>
            <a:ext cx="8643998" cy="4643470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Научный центр правовой информации Минюста РФ проводит значительную работу по созданию в регионах центров правовой информации (ЦПИ). Одна из задач этих центров - обеспечение нормативной информацией правоприменительной и правотворческой деятельности государственных органов субъектов Федерации. Центры правовой информации создаются во всех регионах РФ. Они передают нормативную методическую и справочную информацию в суды и нотариальные конторы, передачу статистической отчетности из судов и нотариальных контор в органы юстиции.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928802"/>
            <a:ext cx="8643998" cy="4643470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Основное назначение региональных систем - аккумуляция данных о нормативных актах, принимаемых на уровне субъекта Федерации (законы, постановления, распоряжения и иные документы региональных органов государственной власти).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связи с реорганизацией деятельности Министерства юстиции РФ, проведенной в последние годы, значительно изменилась роль различных служб, входящих в единую систему юстиции.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928802"/>
            <a:ext cx="8643998" cy="4643470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Основное назначение региональных систем - аккумуляция данных о нормативных актах, принимаемых на уровне субъекта Федерации (законы, постановления, распоряжения и иные документы региональных органов государственной власти).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связи с реорганизацией деятельности Министерства юстиции РФ, проведенной в последние годы, значительно изменилась роль различных служб, входящих в единую систему юстиции.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Так, например, созданная Федеральная регистрационная служба РФ (ФРС РФ) проводит активную работу по информатизации всех ее структурных звеньев на местах (в городах и районах). Обновленная система государственной регистрации будет обеспечивать в едином информационно-технологическом режиме весь процесс регистрации юридических лиц, недвижимости и другие объекты учета. Единая информационно-компьютерная система позволит в сетевом режиме объединить все регистрационные системы в стране.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4250" y="6488668"/>
            <a:ext cx="8929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Федеральная служба государственной регистрации, кадастра и картографии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Росреестр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 l="2196" t="3906" r="622" b="6250"/>
          <a:stretch>
            <a:fillRect/>
          </a:stretch>
        </p:blipFill>
        <p:spPr bwMode="auto">
          <a:xfrm>
            <a:off x="785786" y="1785926"/>
            <a:ext cx="7715304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2071678"/>
            <a:ext cx="8305800" cy="4500618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Информационные технологии долгое время рассматривались правовой информатикой только с точки зрения эффективной организации юридической деятельности. 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28596" y="428604"/>
            <a:ext cx="8305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i="0" u="none" strike="noStrike" kern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Заключение</a:t>
            </a: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2071678"/>
            <a:ext cx="8305800" cy="4500618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Однако в последнее время необходимость взаимодействия специалистов различных профессиональных областей, стоящая перед отраслевыми юридическими науками (в особенности перед информационным правом), требует знания и учета всех технических и информационных особенностей рассматриваемых объектов. </a:t>
            </a:r>
          </a:p>
          <a:p>
            <a:endParaRPr lang="ru-RU" sz="2800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28596" y="428604"/>
            <a:ext cx="8305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i="0" u="none" strike="noStrike" kern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Заключение</a:t>
            </a: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2071678"/>
            <a:ext cx="8305800" cy="4500618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этом смысле правовая информатика является инструментальным средством и источником знаний, которые необходимы для решения множества проблем правового регулирования общественных отношений.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28596" y="428604"/>
            <a:ext cx="8305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i="0" u="none" strike="noStrike" kern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Заключение</a:t>
            </a: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2143116"/>
            <a:ext cx="8305800" cy="4357742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Информатизация правовой сферы в Российской Федерации поднята до уровня государственной политики. В настоящее время государством проводится целенаправленный комплекс мер по внедрению в деятельность органов управления и различных юридических структур новейших информационных технологий, компьютерных систем и сетей. 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2143116"/>
            <a:ext cx="8305800" cy="4357742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Автоматизированная информационная система правовой информации призвана охватить территорию всей России, все регионы и поднять на более высокий уровень эффективность деятельности органов государственной власти и органов местного самоуправления.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indent="45000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Рисунок 4" descr="42-16178895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1785926"/>
            <a:ext cx="9144000" cy="5072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Управляющая кнопка: домой 5">
            <a:hlinkClick r:id="rId4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28596" y="571480"/>
            <a:ext cx="8305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0" cap="none" spc="0" normalizeH="0" baseline="0" noProof="0" dirty="0" smtClean="0">
                <a:ln/>
                <a:solidFill>
                  <a:schemeClr val="accent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Библиография</a:t>
            </a:r>
          </a:p>
        </p:txBody>
      </p:sp>
      <p:sp>
        <p:nvSpPr>
          <p:cNvPr id="6" name="Управляющая кнопка: домой 5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57158" y="6215082"/>
            <a:ext cx="8305800" cy="642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Актуальные проблемы правовой информатизации органов муниципального управления.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URL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http://www.jourclub.ru/11/73/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marR="0" lvl="0" indent="-342900" algn="ctr" defTabSz="914400" rtl="0" eaLnBrk="1" fontAlgn="base" latinLnBrk="0" hangingPunct="1">
              <a:lnSpc>
                <a:spcPts val="26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 l="2196" t="3906" r="15995" b="6250"/>
          <a:stretch>
            <a:fillRect/>
          </a:stretch>
        </p:blipFill>
        <p:spPr bwMode="auto">
          <a:xfrm>
            <a:off x="785786" y="1857364"/>
            <a:ext cx="7215238" cy="4500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572140"/>
            <a:ext cx="4500594" cy="2071702"/>
          </a:xfrm>
        </p:spPr>
        <p:txBody>
          <a:bodyPr/>
          <a:lstStyle/>
          <a:p>
            <a:pPr lvl="0" indent="0" algn="ctr">
              <a:lnSpc>
                <a:spcPct val="100000"/>
              </a:lnSpc>
              <a:buNone/>
            </a:pPr>
            <a:r>
              <a:rPr lang="ru-RU" b="1" u="sng" dirty="0">
                <a:solidFill>
                  <a:srgbClr val="BA0003"/>
                </a:solidFill>
                <a:latin typeface="Times New Roman" pitchFamily="18" charset="0"/>
                <a:cs typeface="Times New Roman" pitchFamily="18" charset="0"/>
              </a:rPr>
              <a:t>Введение в правовую информатику: Под общ. ред. Новикова Д.Б., </a:t>
            </a:r>
            <a:r>
              <a:rPr lang="ru-RU" b="1" u="sng" dirty="0" err="1">
                <a:solidFill>
                  <a:srgbClr val="BA0003"/>
                </a:solidFill>
                <a:latin typeface="Times New Roman" pitchFamily="18" charset="0"/>
                <a:cs typeface="Times New Roman" pitchFamily="18" charset="0"/>
              </a:rPr>
              <a:t>Камынина</a:t>
            </a:r>
            <a:r>
              <a:rPr lang="ru-RU" b="1" u="sng" dirty="0">
                <a:solidFill>
                  <a:srgbClr val="BA0003"/>
                </a:solidFill>
                <a:latin typeface="Times New Roman" pitchFamily="18" charset="0"/>
                <a:cs typeface="Times New Roman" pitchFamily="18" charset="0"/>
              </a:rPr>
              <a:t> Л.В. – М.: НПО «</a:t>
            </a:r>
            <a:r>
              <a:rPr lang="ru-RU" b="1" u="sng" dirty="0" err="1">
                <a:solidFill>
                  <a:srgbClr val="BA0003"/>
                </a:solidFill>
                <a:latin typeface="Times New Roman" pitchFamily="18" charset="0"/>
                <a:cs typeface="Times New Roman" pitchFamily="18" charset="0"/>
              </a:rPr>
              <a:t>ВМиИ</a:t>
            </a:r>
            <a:r>
              <a:rPr lang="ru-RU" b="1" u="sng" dirty="0">
                <a:solidFill>
                  <a:srgbClr val="BA0003"/>
                </a:solidFill>
                <a:latin typeface="Times New Roman" pitchFamily="18" charset="0"/>
                <a:cs typeface="Times New Roman" pitchFamily="18" charset="0"/>
              </a:rPr>
              <a:t>», 1999. 315с.;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Рисунок 4" descr="vvedenie_v_pravovuju_informatiku_664077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8662" y="1857364"/>
            <a:ext cx="2952746" cy="3786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95072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14942" y="1857364"/>
            <a:ext cx="2928958" cy="38187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714876" y="5572140"/>
            <a:ext cx="4000528" cy="1285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ru-RU" b="1" u="sng" dirty="0" smtClean="0">
                <a:solidFill>
                  <a:srgbClr val="BA0003"/>
                </a:solidFill>
                <a:latin typeface="Times New Roman" pitchFamily="18" charset="0"/>
                <a:cs typeface="Times New Roman" pitchFamily="18" charset="0"/>
              </a:rPr>
              <a:t>Информационные технологии: учебник/ В. П. Мельников. - М.: Академия, 2008. - 426 с.;</a:t>
            </a:r>
          </a:p>
          <a:p>
            <a:pPr marL="342900" marR="0" lvl="0" indent="-342900" algn="l" defTabSz="914400" rtl="0" eaLnBrk="1" fontAlgn="base" latinLnBrk="0" hangingPunct="1">
              <a:lnSpc>
                <a:spcPts val="26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Управляющая кнопка: домой 6">
            <a:hlinkClick r:id="rId5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t="5721" b="5034"/>
          <a:stretch>
            <a:fillRect/>
          </a:stretch>
        </p:blipFill>
        <p:spPr bwMode="auto">
          <a:xfrm>
            <a:off x="1214414" y="1857364"/>
            <a:ext cx="6768000" cy="46307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11560" y="6423248"/>
            <a:ext cx="8305800" cy="43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ctr" eaLnBrk="1" hangingPunct="1">
              <a:lnSpc>
                <a:spcPts val="2600"/>
              </a:lnSpc>
              <a:spcAft>
                <a:spcPts val="600"/>
              </a:spcAft>
            </a:pPr>
            <a:r>
              <a:rPr lang="en-US" b="1" u="sng" kern="0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http://www.telecomlaw.ru/studyguides/PI_2_08.htm</a:t>
            </a:r>
            <a:endParaRPr kumimoji="0" lang="ru-RU" sz="1800" b="1" i="0" u="sng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Управляющая кнопка: домой 5">
            <a:hlinkClick r:id="rId5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2214554"/>
            <a:ext cx="7786710" cy="378565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12000" b="1" dirty="0" smtClean="0">
                <a:ln/>
                <a:solidFill>
                  <a:schemeClr val="accent3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  <a:cs typeface="Times New Roman" pitchFamily="18" charset="0"/>
              </a:rPr>
              <a:t>Спасибо за внимание!</a:t>
            </a: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 bwMode="auto">
          <a:xfrm>
            <a:off x="8643934" y="0"/>
            <a:ext cx="500066" cy="500066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6256294">
  <a:themeElements>
    <a:clrScheme name="ms_pptorientation_TP06256294 8">
      <a:dk1>
        <a:srgbClr val="58572B"/>
      </a:dk1>
      <a:lt1>
        <a:srgbClr val="FFFFFF"/>
      </a:lt1>
      <a:dk2>
        <a:srgbClr val="808000"/>
      </a:dk2>
      <a:lt2>
        <a:srgbClr val="333333"/>
      </a:lt2>
      <a:accent1>
        <a:srgbClr val="CCCC99"/>
      </a:accent1>
      <a:accent2>
        <a:srgbClr val="FFFFCC"/>
      </a:accent2>
      <a:accent3>
        <a:srgbClr val="FFFFFF"/>
      </a:accent3>
      <a:accent4>
        <a:srgbClr val="4A4923"/>
      </a:accent4>
      <a:accent5>
        <a:srgbClr val="E2E2CA"/>
      </a:accent5>
      <a:accent6>
        <a:srgbClr val="E7E7B9"/>
      </a:accent6>
      <a:hlink>
        <a:srgbClr val="990000"/>
      </a:hlink>
      <a:folHlink>
        <a:srgbClr val="663300"/>
      </a:folHlink>
    </a:clrScheme>
    <a:fontScheme name="ms_pptorientation_TP06256294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s_pptorientation_TP06256294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orientation_TP06256294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orientation_TP06256294 3">
        <a:dk1>
          <a:srgbClr val="4D4D4D"/>
        </a:dk1>
        <a:lt1>
          <a:srgbClr val="FFFFD9"/>
        </a:lt1>
        <a:dk2>
          <a:srgbClr val="000000"/>
        </a:dk2>
        <a:lt2>
          <a:srgbClr val="7F7F7D"/>
        </a:lt2>
        <a:accent1>
          <a:srgbClr val="DEDACF"/>
        </a:accent1>
        <a:accent2>
          <a:srgbClr val="536D89"/>
        </a:accent2>
        <a:accent3>
          <a:srgbClr val="FFFFE9"/>
        </a:accent3>
        <a:accent4>
          <a:srgbClr val="404040"/>
        </a:accent4>
        <a:accent5>
          <a:srgbClr val="ECEAE4"/>
        </a:accent5>
        <a:accent6>
          <a:srgbClr val="4A627C"/>
        </a:accent6>
        <a:hlink>
          <a:srgbClr val="943C35"/>
        </a:hlink>
        <a:folHlink>
          <a:srgbClr val="63406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orientation_TP06256294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orientation_TP06256294 5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E1EAED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EEF3F4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orientation_TP06256294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85B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orientation_TP06256294 7">
        <a:dk1>
          <a:srgbClr val="666666"/>
        </a:dk1>
        <a:lt1>
          <a:srgbClr val="FFFFFF"/>
        </a:lt1>
        <a:dk2>
          <a:srgbClr val="000000"/>
        </a:dk2>
        <a:lt2>
          <a:srgbClr val="333333"/>
        </a:lt2>
        <a:accent1>
          <a:srgbClr val="D7DCC8"/>
        </a:accent1>
        <a:accent2>
          <a:srgbClr val="8DC6FF"/>
        </a:accent2>
        <a:accent3>
          <a:srgbClr val="FFFFFF"/>
        </a:accent3>
        <a:accent4>
          <a:srgbClr val="565656"/>
        </a:accent4>
        <a:accent5>
          <a:srgbClr val="E8EBE0"/>
        </a:accent5>
        <a:accent6>
          <a:srgbClr val="7FB3E7"/>
        </a:accent6>
        <a:hlink>
          <a:srgbClr val="0066CC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orientation_TP06256294 8">
        <a:dk1>
          <a:srgbClr val="58572B"/>
        </a:dk1>
        <a:lt1>
          <a:srgbClr val="FFFFFF"/>
        </a:lt1>
        <a:dk2>
          <a:srgbClr val="808000"/>
        </a:dk2>
        <a:lt2>
          <a:srgbClr val="333333"/>
        </a:lt2>
        <a:accent1>
          <a:srgbClr val="CCCC99"/>
        </a:accent1>
        <a:accent2>
          <a:srgbClr val="FFFFCC"/>
        </a:accent2>
        <a:accent3>
          <a:srgbClr val="FFFFFF"/>
        </a:accent3>
        <a:accent4>
          <a:srgbClr val="4A4923"/>
        </a:accent4>
        <a:accent5>
          <a:srgbClr val="E2E2CA"/>
        </a:accent5>
        <a:accent6>
          <a:srgbClr val="E7E7B9"/>
        </a:accent6>
        <a:hlink>
          <a:srgbClr val="990000"/>
        </a:hlink>
        <a:folHlink>
          <a:srgbClr val="66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orientation_TP06256294 9">
        <a:dk1>
          <a:srgbClr val="666633"/>
        </a:dk1>
        <a:lt1>
          <a:srgbClr val="008080"/>
        </a:lt1>
        <a:dk2>
          <a:srgbClr val="808000"/>
        </a:dk2>
        <a:lt2>
          <a:srgbClr val="005A58"/>
        </a:lt2>
        <a:accent1>
          <a:srgbClr val="B5C6B3"/>
        </a:accent1>
        <a:accent2>
          <a:srgbClr val="FFA962"/>
        </a:accent2>
        <a:accent3>
          <a:srgbClr val="AAC0C0"/>
        </a:accent3>
        <a:accent4>
          <a:srgbClr val="56562A"/>
        </a:accent4>
        <a:accent5>
          <a:srgbClr val="D7DFD6"/>
        </a:accent5>
        <a:accent6>
          <a:srgbClr val="E79958"/>
        </a:accent6>
        <a:hlink>
          <a:srgbClr val="FFEFCE"/>
        </a:hlink>
        <a:folHlink>
          <a:srgbClr val="A741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orientation_TP06256294 10">
        <a:dk1>
          <a:srgbClr val="003366"/>
        </a:dk1>
        <a:lt1>
          <a:srgbClr val="A28E73"/>
        </a:lt1>
        <a:dk2>
          <a:srgbClr val="000099"/>
        </a:dk2>
        <a:lt2>
          <a:srgbClr val="D2C368"/>
        </a:lt2>
        <a:accent1>
          <a:srgbClr val="D1EBEA"/>
        </a:accent1>
        <a:accent2>
          <a:srgbClr val="CEC975"/>
        </a:accent2>
        <a:accent3>
          <a:srgbClr val="AAAACA"/>
        </a:accent3>
        <a:accent4>
          <a:srgbClr val="8A7861"/>
        </a:accent4>
        <a:accent5>
          <a:srgbClr val="E5F3F3"/>
        </a:accent5>
        <a:accent6>
          <a:srgbClr val="BAB669"/>
        </a:accent6>
        <a:hlink>
          <a:srgbClr val="7EBA93"/>
        </a:hlink>
        <a:folHlink>
          <a:srgbClr val="F09D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orientation_TP06256294 11">
        <a:dk1>
          <a:srgbClr val="336699"/>
        </a:dk1>
        <a:lt1>
          <a:srgbClr val="969696"/>
        </a:lt1>
        <a:dk2>
          <a:srgbClr val="000000"/>
        </a:dk2>
        <a:lt2>
          <a:srgbClr val="517FA1"/>
        </a:lt2>
        <a:accent1>
          <a:srgbClr val="F3F5DD"/>
        </a:accent1>
        <a:accent2>
          <a:srgbClr val="CB4B0A"/>
        </a:accent2>
        <a:accent3>
          <a:srgbClr val="AAAAAA"/>
        </a:accent3>
        <a:accent4>
          <a:srgbClr val="7F7F7F"/>
        </a:accent4>
        <a:accent5>
          <a:srgbClr val="F8F9EB"/>
        </a:accent5>
        <a:accent6>
          <a:srgbClr val="B84308"/>
        </a:accent6>
        <a:hlink>
          <a:srgbClr val="D4B224"/>
        </a:hlink>
        <a:folHlink>
          <a:srgbClr val="D58E5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orientation_TP06256294 12">
        <a:dk1>
          <a:srgbClr val="5C1F00"/>
        </a:dk1>
        <a:lt1>
          <a:srgbClr val="8FA418"/>
        </a:lt1>
        <a:dk2>
          <a:srgbClr val="800000"/>
        </a:dk2>
        <a:lt2>
          <a:srgbClr val="A89546"/>
        </a:lt2>
        <a:accent1>
          <a:srgbClr val="EDF6BE"/>
        </a:accent1>
        <a:accent2>
          <a:srgbClr val="ADBC00"/>
        </a:accent2>
        <a:accent3>
          <a:srgbClr val="C0AAAA"/>
        </a:accent3>
        <a:accent4>
          <a:srgbClr val="798B13"/>
        </a:accent4>
        <a:accent5>
          <a:srgbClr val="F4FADB"/>
        </a:accent5>
        <a:accent6>
          <a:srgbClr val="9CAA00"/>
        </a:accent6>
        <a:hlink>
          <a:srgbClr val="FF7500"/>
        </a:hlink>
        <a:folHlink>
          <a:srgbClr val="3E5E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06256294</Template>
  <TotalTime>629</TotalTime>
  <Words>3200</Words>
  <Application>Microsoft Office PowerPoint</Application>
  <PresentationFormat>Экран (4:3)</PresentationFormat>
  <Paragraphs>352</Paragraphs>
  <Slides>72</Slides>
  <Notes>71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72</vt:i4>
      </vt:variant>
    </vt:vector>
  </HeadingPairs>
  <TitlesOfParts>
    <vt:vector size="73" baseType="lpstr">
      <vt:lpstr>06256294</vt:lpstr>
      <vt:lpstr>ПРАВОВАЯ ИНФОРМАТИКА Лектор – Квеско Раиса Брониславовна,  доктор философских наук, доцент кафедры философии ТПУ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</vt:vector>
  </TitlesOfParts>
  <Company>Academy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образовательное учреждение высшего профессионального образования   РОССИЙСКАЯ АКАДЕМИЯ ПРАВОСУДИЯ  Факультет подготовки специалистов для судебной системы (юридический факультет)</dc:title>
  <dc:creator>КРБ</dc:creator>
  <cp:lastModifiedBy>Raisa Kvesko</cp:lastModifiedBy>
  <cp:revision>103</cp:revision>
  <dcterms:created xsi:type="dcterms:W3CDTF">2011-09-19T05:20:57Z</dcterms:created>
  <dcterms:modified xsi:type="dcterms:W3CDTF">2014-10-17T03:56:46Z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TC062562941049</vt:lpwstr>
  </property>
</Properties>
</file>