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5"/>
  </p:notesMasterIdLst>
  <p:sldIdLst>
    <p:sldId id="345" r:id="rId2"/>
    <p:sldId id="257" r:id="rId3"/>
    <p:sldId id="258" r:id="rId4"/>
    <p:sldId id="259" r:id="rId5"/>
    <p:sldId id="260" r:id="rId6"/>
    <p:sldId id="261" r:id="rId7"/>
    <p:sldId id="262" r:id="rId8"/>
    <p:sldId id="340" r:id="rId9"/>
    <p:sldId id="263" r:id="rId10"/>
    <p:sldId id="34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318" r:id="rId32"/>
    <p:sldId id="284" r:id="rId33"/>
    <p:sldId id="285" r:id="rId34"/>
    <p:sldId id="286" r:id="rId35"/>
    <p:sldId id="319" r:id="rId36"/>
    <p:sldId id="287" r:id="rId37"/>
    <p:sldId id="320" r:id="rId38"/>
    <p:sldId id="290" r:id="rId39"/>
    <p:sldId id="291" r:id="rId40"/>
    <p:sldId id="321" r:id="rId41"/>
    <p:sldId id="292" r:id="rId42"/>
    <p:sldId id="322" r:id="rId43"/>
    <p:sldId id="293" r:id="rId44"/>
    <p:sldId id="294" r:id="rId45"/>
    <p:sldId id="323" r:id="rId46"/>
    <p:sldId id="295" r:id="rId47"/>
    <p:sldId id="324" r:id="rId48"/>
    <p:sldId id="297" r:id="rId49"/>
    <p:sldId id="325" r:id="rId50"/>
    <p:sldId id="298" r:id="rId51"/>
    <p:sldId id="299" r:id="rId52"/>
    <p:sldId id="342" r:id="rId53"/>
    <p:sldId id="343" r:id="rId54"/>
    <p:sldId id="300" r:id="rId55"/>
    <p:sldId id="327" r:id="rId56"/>
    <p:sldId id="301" r:id="rId57"/>
    <p:sldId id="328" r:id="rId58"/>
    <p:sldId id="302" r:id="rId59"/>
    <p:sldId id="303" r:id="rId60"/>
    <p:sldId id="304" r:id="rId61"/>
    <p:sldId id="329" r:id="rId62"/>
    <p:sldId id="305" r:id="rId63"/>
    <p:sldId id="306" r:id="rId64"/>
    <p:sldId id="307" r:id="rId65"/>
    <p:sldId id="344" r:id="rId66"/>
    <p:sldId id="330" r:id="rId67"/>
    <p:sldId id="331" r:id="rId68"/>
    <p:sldId id="308" r:id="rId69"/>
    <p:sldId id="332" r:id="rId70"/>
    <p:sldId id="309" r:id="rId71"/>
    <p:sldId id="310" r:id="rId72"/>
    <p:sldId id="334" r:id="rId73"/>
    <p:sldId id="333" r:id="rId74"/>
    <p:sldId id="311" r:id="rId75"/>
    <p:sldId id="312" r:id="rId76"/>
    <p:sldId id="313" r:id="rId77"/>
    <p:sldId id="335" r:id="rId78"/>
    <p:sldId id="336" r:id="rId79"/>
    <p:sldId id="314" r:id="rId80"/>
    <p:sldId id="315" r:id="rId81"/>
    <p:sldId id="316" r:id="rId82"/>
    <p:sldId id="339" r:id="rId83"/>
    <p:sldId id="317" r:id="rId8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6" autoAdjust="0"/>
    <p:restoredTop sz="94660"/>
  </p:normalViewPr>
  <p:slideViewPr>
    <p:cSldViewPr snapToGrid="0">
      <p:cViewPr varScale="1">
        <p:scale>
          <a:sx n="71" d="100"/>
          <a:sy n="71" d="100"/>
        </p:scale>
        <p:origin x="-8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5AADE-B451-4F51-AFE9-8B2F4B1F03A9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F77DA-7AA3-47B9-8319-E3BA6C9E7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F77DA-7AA3-47B9-8319-E3BA6C9E7BA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F77DA-7AA3-47B9-8319-E3BA6C9E7BA5}" type="slidenum">
              <a:rPr lang="ru-RU" smtClean="0"/>
              <a:pPr/>
              <a:t>76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F77DA-7AA3-47B9-8319-E3BA6C9E7BA5}" type="slidenum">
              <a:rPr lang="ru-RU" smtClean="0"/>
              <a:pPr/>
              <a:t>77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F77DA-7AA3-47B9-8319-E3BA6C9E7BA5}" type="slidenum">
              <a:rPr lang="ru-RU" smtClean="0"/>
              <a:pPr/>
              <a:t>78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F77DA-7AA3-47B9-8319-E3BA6C9E7BA5}" type="slidenum">
              <a:rPr lang="ru-RU" smtClean="0"/>
              <a:pPr/>
              <a:t>82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90A5-65CC-4710-831D-E0226C4E7FC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2127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B5F7-2856-42C1-B8F9-CB55C72279B1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57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E7822-2357-412A-897C-3798757B30EC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967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B62A-CB4B-4B9E-A0A4-ACD85D4B9405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8600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D70C7-58E5-433C-9E0C-542545855833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9426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63E8-5AA1-467D-96E0-D07F723C372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1374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8CA78-C833-4DCB-9009-58D4EF19671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264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2F43-F284-413F-9650-6A976AF6481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2987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3544-A3B5-4CB0-90FF-252EDA5E2C09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008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2E22-020C-43F4-A73C-A09BE98B4E81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013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01C92-3DCA-4470-90ED-681B7269409E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801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1A24-482B-4313-8A82-8A381B807E30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910658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391-6220-4CA8-98AC-BB9BDEAEA9F5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7811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3815-717E-42ED-BA6C-67E9DCE53BAE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5913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CB725-062E-4E01-B867-533C585A25D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3413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22D6-CB88-4AED-A727-AA503728D2F1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5159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C2A68-14C9-4E02-BAB5-D3CA61A47E1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760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D0F842C-05B7-4E1B-9FB0-5CB8BCED6C65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C31F06-D14A-48C8-9358-A9646BFB4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32199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mtClean="0"/>
              <a:t>Справочно-правовая </a:t>
            </a:r>
            <a:r>
              <a:rPr lang="ru-RU" dirty="0" smtClean="0"/>
              <a:t>система «</a:t>
            </a:r>
            <a:r>
              <a:rPr lang="ru-RU" dirty="0" err="1" smtClean="0"/>
              <a:t>КонсультантПлюс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            Практикум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Для студентов </a:t>
            </a:r>
            <a:r>
              <a:rPr lang="ru-RU" dirty="0" err="1" smtClean="0"/>
              <a:t>ИнЭО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Преподаватель:</a:t>
            </a:r>
          </a:p>
          <a:p>
            <a:r>
              <a:rPr lang="ru-RU" dirty="0" smtClean="0"/>
              <a:t>Доцент кафедры философии</a:t>
            </a:r>
          </a:p>
          <a:p>
            <a:r>
              <a:rPr lang="ru-RU" dirty="0" err="1" smtClean="0"/>
              <a:t>Квеско</a:t>
            </a:r>
            <a:r>
              <a:rPr lang="ru-RU" dirty="0" smtClean="0"/>
              <a:t> Раиса </a:t>
            </a:r>
            <a:r>
              <a:rPr lang="ru-RU" dirty="0" err="1" smtClean="0"/>
              <a:t>Брониславовна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D70C7-58E5-433C-9E0C-542545855833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0" name="Содержимое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93" y="2932066"/>
            <a:ext cx="2714625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Назначение и возможности программы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40540"/>
            <a:ext cx="6441141" cy="521745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КонсультантПлюс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– это современная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справочно-правовая система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обеспечивающая большое количество возможностей и удобств при работе с текстовыми правовыми документами.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59" y="1281184"/>
            <a:ext cx="5422710" cy="5422710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AB8B-413F-4A5C-A571-3159693884B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41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5836024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Программа предназначена для качественного оперативного снабжения правовой информацией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только юристов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 и других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лиц,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использующих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своей работе нормативно-правовую документацию.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266" y="580540"/>
            <a:ext cx="5429250" cy="5776722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DB99-C25B-40E9-A092-70084D419DF7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5916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624" y="486414"/>
            <a:ext cx="11842376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000" b="1" dirty="0" smtClean="0"/>
              <a:t>В системе </a:t>
            </a:r>
            <a:r>
              <a:rPr lang="ru-RU" sz="4000" b="1" dirty="0" err="1" smtClean="0"/>
              <a:t>КонсультантПлюс</a:t>
            </a:r>
            <a:r>
              <a:rPr lang="ru-RU" sz="4000" b="1" dirty="0" smtClean="0"/>
              <a:t> </a:t>
            </a:r>
            <a:r>
              <a:rPr lang="ru-RU" sz="4000" b="1" dirty="0"/>
              <a:t>- 25 886 479 </a:t>
            </a:r>
            <a:r>
              <a:rPr lang="ru-RU" sz="4000" b="1" dirty="0" smtClean="0"/>
              <a:t>документов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84" y="1811977"/>
            <a:ext cx="4933689" cy="4689043"/>
          </a:xfr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FA50-DF09-4428-A118-5856B6149D24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09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Информационные </a:t>
            </a:r>
            <a:r>
              <a:rPr lang="ru-RU" sz="4900" b="1" dirty="0"/>
              <a:t>ресурсы системы КонсультантПлюс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448" y="2344403"/>
            <a:ext cx="5579022" cy="371258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0" y="3511894"/>
            <a:ext cx="4582164" cy="3086531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0AFB-34D0-4B43-A19B-C459073D606D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223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Законодательство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555" y="1825625"/>
            <a:ext cx="5294448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Федеральное законодательство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Законодательство субъектов Российской Федерации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Всего: 5 392 269 документов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424" y="1458794"/>
            <a:ext cx="5123329" cy="5355306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A19BA-DEAE-42A1-A362-74015CA0131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220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365125"/>
            <a:ext cx="1152413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Судебная практика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78554" y="1690687"/>
            <a:ext cx="6984563" cy="461598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Документы </a:t>
            </a:r>
            <a:r>
              <a:rPr lang="ru-RU" sz="4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высших судебных органов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Практика Федеральных арбитражных судов всех 10 округов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Арбитражная практика округов по налоговым </a:t>
            </a:r>
            <a:r>
              <a:rPr lang="ru-RU" sz="4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спорам</a:t>
            </a:r>
            <a:endParaRPr lang="ru-RU" sz="4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949" y="1538969"/>
            <a:ext cx="4643466" cy="4794595"/>
          </a:xfrm>
          <a:prstGeom prst="rect">
            <a:avLst/>
          </a:prstGeom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0E015-1C4C-439C-ACEE-4256F70EDBE3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4992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365125"/>
            <a:ext cx="1152413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Судебная практика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78554" y="1690687"/>
            <a:ext cx="6984563" cy="461598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Судебные </a:t>
            </a:r>
            <a:r>
              <a:rPr lang="ru-RU" sz="4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акты всех 20 арбитражных апелляционных судов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Арбитражные суды первой инстанции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Суды общей юрисдикции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Подборки судебных решений</a:t>
            </a:r>
            <a:br>
              <a:rPr lang="ru-RU" sz="4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Всего: </a:t>
            </a:r>
            <a:r>
              <a:rPr lang="ru-RU" sz="4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ru-RU" sz="4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753 714 документов</a:t>
            </a:r>
            <a:endParaRPr lang="ru-RU" sz="4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949" y="1538969"/>
            <a:ext cx="4643466" cy="4794595"/>
          </a:xfrm>
          <a:prstGeom prst="rect">
            <a:avLst/>
          </a:prstGeom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0E015-1C4C-439C-ACEE-4256F70EDBE3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4992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Финансовые и кадровые консультации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013" y="1223682"/>
            <a:ext cx="5799414" cy="516367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Путеводитель по налогам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Путеводитель по сделкам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Путеводитель по кадровым вопросам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Консультации в форме "вопрос-ответ"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22" y="1838313"/>
            <a:ext cx="5545944" cy="4524043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212-A6D9-459C-9970-0F6C864D5B60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29865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Финансовые и кадровые консультации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013" y="1223682"/>
            <a:ext cx="5799414" cy="516367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Путеводитель по налогам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Путеводитель по сделкам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Путеводитель по кадровым вопросам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Консультации в форме "вопрос-ответ"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Схемы бухгалтерских проводок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Формы первичных учетных документов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Статьи из бухгалтерской прессы и книги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Всего: 352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135 документов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22" y="1838313"/>
            <a:ext cx="5545944" cy="4524043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4212-A6D9-459C-9970-0F6C864D5B60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29865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Комментарии законодательства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487" y="1667435"/>
            <a:ext cx="4693946" cy="45368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Постатейные комментарии к законам и кодексам</a:t>
            </a:r>
          </a:p>
          <a:p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Книги, монографии, учебные пособия</a:t>
            </a:r>
          </a:p>
          <a:p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Статьи из юридической прессы</a:t>
            </a:r>
          </a:p>
          <a:p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Консультации для юристов в форме вопрос-ответ</a:t>
            </a:r>
          </a:p>
          <a:p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Путеводители для юристов</a:t>
            </a:r>
            <a:br>
              <a:rPr lang="ru-RU" sz="11200" dirty="0">
                <a:latin typeface="Times New Roman" pitchFamily="18" charset="0"/>
                <a:cs typeface="Times New Roman" pitchFamily="18" charset="0"/>
              </a:rPr>
            </a:br>
            <a:endParaRPr lang="ru-RU" sz="1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Всего: 75850 </a:t>
            </a:r>
            <a:r>
              <a:rPr lang="ru-RU" sz="11200" b="1" dirty="0"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sz="1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902" y="1690687"/>
            <a:ext cx="6594320" cy="4535301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75E2E-3146-4B1C-A624-43B46A697772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092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836" y="296886"/>
            <a:ext cx="1051560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Консультации для бюджетных организаций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077" y="1866569"/>
            <a:ext cx="5485517" cy="46843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endParaRPr lang="ru-RU" sz="4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500" dirty="0" smtClean="0">
                <a:latin typeface="Times New Roman" pitchFamily="18" charset="0"/>
                <a:cs typeface="Times New Roman" pitchFamily="18" charset="0"/>
              </a:rPr>
              <a:t>Путеводитель </a:t>
            </a:r>
            <a:r>
              <a:rPr lang="ru-RU" sz="6500" dirty="0">
                <a:latin typeface="Times New Roman" pitchFamily="18" charset="0"/>
                <a:cs typeface="Times New Roman" pitchFamily="18" charset="0"/>
              </a:rPr>
              <a:t>по бюджетному учету и налогам</a:t>
            </a:r>
          </a:p>
          <a:p>
            <a:r>
              <a:rPr lang="ru-RU" sz="6500" dirty="0">
                <a:latin typeface="Times New Roman" pitchFamily="18" charset="0"/>
                <a:cs typeface="Times New Roman" pitchFamily="18" charset="0"/>
              </a:rPr>
              <a:t>Вопросы-ответы (бюджетные организации)</a:t>
            </a:r>
          </a:p>
          <a:p>
            <a:r>
              <a:rPr lang="ru-RU" sz="6500" dirty="0">
                <a:latin typeface="Times New Roman" pitchFamily="18" charset="0"/>
                <a:cs typeface="Times New Roman" pitchFamily="18" charset="0"/>
              </a:rPr>
              <a:t>Корреспонденция счетов (бюджетные организации)</a:t>
            </a:r>
          </a:p>
          <a:p>
            <a:r>
              <a:rPr lang="ru-RU" sz="6500" dirty="0">
                <a:latin typeface="Times New Roman" pitchFamily="18" charset="0"/>
                <a:cs typeface="Times New Roman" pitchFamily="18" charset="0"/>
              </a:rPr>
              <a:t>Пресса и книги (бюджетные организации</a:t>
            </a:r>
            <a:r>
              <a:rPr lang="ru-RU" sz="65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8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400" dirty="0">
                <a:latin typeface="Times New Roman" pitchFamily="18" charset="0"/>
                <a:cs typeface="Times New Roman" pitchFamily="18" charset="0"/>
              </a:rPr>
            </a:br>
            <a:r>
              <a:rPr lang="ru-RU" sz="8400" dirty="0" smtClean="0">
                <a:latin typeface="Times New Roman" pitchFamily="18" charset="0"/>
                <a:cs typeface="Times New Roman" pitchFamily="18" charset="0"/>
              </a:rPr>
              <a:t>Всего: </a:t>
            </a:r>
            <a:r>
              <a:rPr lang="ru-RU" sz="8400" b="1" dirty="0" smtClean="0">
                <a:latin typeface="Times New Roman" pitchFamily="18" charset="0"/>
                <a:cs typeface="Times New Roman" pitchFamily="18" charset="0"/>
              </a:rPr>
              <a:t>28000 </a:t>
            </a:r>
            <a:r>
              <a:rPr lang="ru-RU" sz="8400" b="1" dirty="0"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sz="8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83" y="1866570"/>
            <a:ext cx="5769652" cy="4345972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F7C2-6855-4621-9547-7B529EBB0D9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581400" cy="501650"/>
          </a:xfrm>
        </p:spPr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5706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Формы документов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418" y="1825625"/>
            <a:ext cx="5717528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Формы типовых документов - договоров, заявлений, деклараций и т.д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Всего: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79600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946" y="1690688"/>
            <a:ext cx="5924550" cy="3962400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64FA-6A01-4D67-85BD-19571A324EF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13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4922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Проекты правовых актов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690" y="1499618"/>
            <a:ext cx="10669334" cy="2622005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4464424"/>
            <a:ext cx="12192000" cy="24006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Тексты проектов законов и сопроводительные материалы к ним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Тексты проектов нормативных правовых актов госорганов РФ</a:t>
            </a:r>
            <a:b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Всего: </a:t>
            </a:r>
            <a:r>
              <a:rPr lang="ru-RU" sz="3200" b="1" i="0" dirty="0" smtClean="0">
                <a:effectLst/>
                <a:latin typeface="Times New Roman" pitchFamily="18" charset="0"/>
                <a:cs typeface="Times New Roman" pitchFamily="18" charset="0"/>
              </a:rPr>
              <a:t>111350 документов</a:t>
            </a:r>
            <a:endParaRPr lang="ru-RU" sz="3200" b="0" i="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2CE1-62F0-4A50-9392-94F6973BEFE6}" type="datetime1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448800" y="6329456"/>
            <a:ext cx="2743200" cy="365125"/>
          </a:xfrm>
        </p:spPr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975225" y="2703513"/>
          <a:ext cx="900113" cy="385762"/>
        </p:xfrm>
        <a:graphic>
          <a:graphicData uri="http://schemas.openxmlformats.org/presentationml/2006/ole">
            <p:oleObj spid="_x0000_s1026" name="Объект упаковщика для оболочки" showAsIcon="1" r:id="rId5" imgW="900000" imgH="385200" progId="Package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90474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753" y="365125"/>
            <a:ext cx="10910047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Международные правовые акты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23964" y="1690688"/>
            <a:ext cx="4639355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Международные договоры РФ со странами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Дальнего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Ближнего зарубежья.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Всего: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21000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882" y="1522578"/>
            <a:ext cx="6333565" cy="4850925"/>
          </a:xfrm>
          <a:prstGeom prst="rect">
            <a:avLst/>
          </a:prstGeom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D38A-AC96-4E47-B6EE-E88AAB785EB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0760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753" y="566832"/>
            <a:ext cx="11255188" cy="12216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Правовые акты по здравоохранению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556" y="1798329"/>
            <a:ext cx="5144322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Нормативные документы по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здравоохранению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Официальные справочники-реестры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Консультационные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материалы по медицине и фармацевтике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>
                <a:latin typeface="Times New Roman" pitchFamily="18" charset="0"/>
                <a:cs typeface="Times New Roman" pitchFamily="18" charset="0"/>
              </a:rPr>
            </a:b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Всего: 55100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044" y="1798329"/>
            <a:ext cx="5895833" cy="4421875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922A-E977-4797-92FF-B966C6D393C9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16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997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071" y="365125"/>
            <a:ext cx="11241741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Технические нормы и правила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019" y="1667435"/>
            <a:ext cx="5399215" cy="44958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Нормативно-техническая информация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строительству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Всего: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16950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135" y="1811977"/>
            <a:ext cx="5870326" cy="3906435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8BBEF-19B7-42DD-864C-6A8028CC5CB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17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6655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Конструктор договоров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680882"/>
            <a:ext cx="5540188" cy="4564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создания проектов договоров;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экспертизы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договоров и др.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04" y="1690689"/>
            <a:ext cx="6732895" cy="4656324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BE850-6689-41CB-BE0C-2E79CB18C453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18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8717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161494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Систему легко найти в интернете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7" y="1431600"/>
            <a:ext cx="10367682" cy="5426400"/>
          </a:xfrm>
          <a:prstGeom prst="rect">
            <a:avLst/>
          </a:prstGeom>
        </p:spPr>
      </p:pic>
      <p:sp>
        <p:nvSpPr>
          <p:cNvPr id="16" name="Стрелка вниз 15"/>
          <p:cNvSpPr/>
          <p:nvPr/>
        </p:nvSpPr>
        <p:spPr>
          <a:xfrm>
            <a:off x="545910" y="365125"/>
            <a:ext cx="504968" cy="10542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32061" y="3193978"/>
            <a:ext cx="928048" cy="409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A23FB-B8B6-4294-A89E-659F3C78ABFA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16941" cy="365125"/>
          </a:xfrm>
        </p:spPr>
        <p:txBody>
          <a:bodyPr/>
          <a:lstStyle/>
          <a:p>
            <a:fld id="{6DC31F06-D14A-48C8-9358-A9646BFB4A21}" type="slidenum">
              <a:rPr lang="ru-RU" sz="2800" smtClean="0"/>
              <a:pPr/>
              <a:t>19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2442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400" dirty="0" smtClean="0"/>
              <a:t>Также существуют и цифровые носители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8" y="1503528"/>
            <a:ext cx="5286375" cy="4724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24" y="1690688"/>
            <a:ext cx="4878752" cy="4537240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E688-03BA-42DE-9F9B-C85565E974CD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20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27090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Консультанта много не бывает!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134" y="1386202"/>
            <a:ext cx="7295731" cy="5471798"/>
          </a:xfr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A443-4338-4577-A9EF-6783AD13138A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21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3170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Данная поисковая система пользуется большим спросом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60" y="1813517"/>
            <a:ext cx="7341358" cy="4881467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D158-9D4E-4696-8106-478B395851A3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22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8285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859" y="365125"/>
            <a:ext cx="11161059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Консультант захватывает Землю!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669" y="1690688"/>
            <a:ext cx="4093444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Программа распространяется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через сеть региональных информационных центров (РИЦ)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246" y="1449007"/>
            <a:ext cx="6438617" cy="4828963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B36B-13D5-44EC-9AFE-77AD928B823F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23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5746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Порабощение городов!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612" y="1613646"/>
            <a:ext cx="5116023" cy="473336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Региональные информационные центры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состоят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из 300 центров,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расположенных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крупных городах,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более 400 сервисных подразделений в небольших населенных пунктах.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482" y="1921160"/>
            <a:ext cx="6535353" cy="3469706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3181-2250-4ABD-9EB6-F016B8FB101F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24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0549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400" dirty="0"/>
              <a:t>Справочно-правовая система 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err="1" smtClean="0"/>
              <a:t>КонсультантПлюс</a:t>
            </a:r>
            <a:r>
              <a:rPr lang="ru-RU" sz="4400" dirty="0"/>
              <a:t> появилась в 1992 году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43" y="1948087"/>
            <a:ext cx="9323822" cy="3947746"/>
          </a:xfr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8F11F-A1AF-4237-A8FA-54B0D9EB5EE2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25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2430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З</a:t>
            </a:r>
            <a:r>
              <a:rPr lang="ru-RU" dirty="0" smtClean="0"/>
              <a:t>а </a:t>
            </a:r>
            <a:r>
              <a:rPr lang="ru-RU" dirty="0"/>
              <a:t>20 лет завоевала большую </a:t>
            </a:r>
            <a:r>
              <a:rPr lang="ru-RU" dirty="0" smtClean="0"/>
              <a:t>популярность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152" y="1911135"/>
            <a:ext cx="4289612" cy="514857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55" y="2071094"/>
            <a:ext cx="4802116" cy="3579077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94521-DC31-4855-AB83-1EF3DBEAC1B2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26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307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dirty="0"/>
              <a:t>Вот уже много лет доля Консультант Плюс на </a:t>
            </a:r>
            <a:r>
              <a:rPr lang="ru-RU" sz="3200" dirty="0" smtClean="0"/>
              <a:t>рынке </a:t>
            </a:r>
            <a:r>
              <a:rPr lang="ru-RU" sz="3200" b="1" dirty="0" smtClean="0"/>
              <a:t>справочно-правовых</a:t>
            </a:r>
            <a:r>
              <a:rPr lang="ru-RU" sz="3200" dirty="0" smtClean="0"/>
              <a:t> </a:t>
            </a:r>
            <a:r>
              <a:rPr lang="ru-RU" sz="3200" dirty="0"/>
              <a:t>систем России составляет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более </a:t>
            </a:r>
            <a:r>
              <a:rPr lang="ru-RU" sz="3200" dirty="0"/>
              <a:t>70%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93" y="1690688"/>
            <a:ext cx="7405214" cy="4972844"/>
          </a:xfr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89B-E0F6-4316-985C-3F7BB9F3CEA0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27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31196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668" y="761100"/>
            <a:ext cx="4816777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Чтобы понять, в чем секрет такого успеха, расскажем об истоках "Консультант Плюс", а именно о раннем "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Гаранте».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864" y="761100"/>
            <a:ext cx="6162520" cy="4930016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A0AA-B5CF-4064-A889-CEEE33E101A1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28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9057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6373906" cy="64007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1990 году выпускники ВМК МГУ Дмитрий Новиков и Дмитрий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Першеев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создали систему "Гарант".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Разрабатывало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ее тогда их совместное предприятие НПО ВМИ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которое сейчас разрабатывает "Консультант Плюс").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через полтора года у них возникли непримиримые разногласия.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06" y="717218"/>
            <a:ext cx="5322866" cy="4892012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D4-C4F0-4DA1-BED3-26BD77B173A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3200" smtClean="0"/>
              <a:pPr/>
              <a:t>29</a:t>
            </a:fld>
            <a:endParaRPr lang="ru-RU" sz="32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5611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Разногласия </a:t>
            </a:r>
            <a:r>
              <a:rPr lang="ru-RU" b="1" dirty="0"/>
              <a:t>партнеров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078" y="1690688"/>
            <a:ext cx="6413564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Дмитрий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Першеев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отвечал за разработку программы и считал, что необходимо расширять ее возможности,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также увеличить стоимость продукта.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Д.Першеев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выражал интересы программистов.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42" y="1571057"/>
            <a:ext cx="4914880" cy="4843391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AEEF5-27FD-4551-A10A-3F72FB830323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16009"/>
            <a:ext cx="3581400" cy="365125"/>
          </a:xfrm>
        </p:spPr>
        <p:txBody>
          <a:bodyPr/>
          <a:lstStyle/>
          <a:p>
            <a:fld id="{6DC31F06-D14A-48C8-9358-A9646BFB4A21}" type="slidenum">
              <a:rPr lang="ru-RU" sz="2800" smtClean="0"/>
              <a:pPr/>
              <a:t>30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8055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Разногласия </a:t>
            </a:r>
            <a:r>
              <a:rPr lang="ru-RU" b="1" dirty="0"/>
              <a:t>партнеров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078" y="1690688"/>
            <a:ext cx="6413564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Дмитрий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Новиков отвечал за продажи.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он выражал интересы другой группы сотрудников, которые были за более доступные цены, улучшение оперативности информации, качественный сервис и построение партнерской сети.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Иными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словами, выражали интересы пользователей системы и призывали вкладывать деньги, в первую очередь,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ее распространение.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678" y="1665187"/>
            <a:ext cx="4914880" cy="4332201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AEEF5-27FD-4551-A10A-3F72FB830323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31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8055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730" y="968188"/>
            <a:ext cx="10511705" cy="510073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Партнеры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 смогли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договориться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решили разделить бизнес. 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06D5-6680-448E-B2BD-AB54D4727B1E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32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6927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1147612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Результат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008" y="1667435"/>
            <a:ext cx="5523651" cy="4075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Д.Першееву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достались брэнд «Гарант» и сама правовая система. Новиков остался во главе НПО ВМИ и начал разработку новой системы – «Консультант Плюс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821" y="1687275"/>
            <a:ext cx="5497238" cy="4055944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F483B-5DC8-4573-B00D-A2FAB7669B7E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77835" y="6185647"/>
            <a:ext cx="2743200" cy="672353"/>
          </a:xfrm>
        </p:spPr>
        <p:txBody>
          <a:bodyPr/>
          <a:lstStyle/>
          <a:p>
            <a:fld id="{6DC31F06-D14A-48C8-9358-A9646BFB4A21}" type="slidenum">
              <a:rPr lang="ru-RU" sz="2800" smtClean="0"/>
              <a:pPr/>
              <a:t>33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0748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Соперничество с «Гарантом»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487" y="1798330"/>
            <a:ext cx="5198913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Время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показало, что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Д.Новиков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был прав, потому что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рынке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система опережает "Гарант" в несколько раз.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562" y="1690688"/>
            <a:ext cx="4772593" cy="4475632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90CF9-DF9A-4225-BC49-BF476D792E8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34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0611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7579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Соперничество с «Гарантом»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653988"/>
            <a:ext cx="7409328" cy="44956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Уникальные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"ноу-хау" и разработки "Гаранта"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Консультант Плюс" в том или ином виде перенимал,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тратя так много средств на их разработку и "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первопроходчество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407" y="1757924"/>
            <a:ext cx="4772593" cy="4475632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90CF9-DF9A-4225-BC49-BF476D792E8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35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06112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8572"/>
            <a:ext cx="12191999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Справедливо!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699" y="1690688"/>
            <a:ext cx="6629854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Показательным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является то, что в 90-е "Гарант" был дороже "Консультанта Плюс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",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сейчас обстоятельства складываются с точностью до наоборот.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Гарант" способен бесконечно падать в цене, лишь бы увести клиента. 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447" y="1721396"/>
            <a:ext cx="5320553" cy="3146440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179F-61C3-495F-9CEC-7E0E42C4E7FF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36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1521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Справедливо!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699" y="1690688"/>
            <a:ext cx="5881301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Помимо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всего прочего, "Консультант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Плюс" почти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сравнялся с "Гарантом" в технологичности,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ведь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доходы от самой дорогой системы с громадной клиентской базой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позволяют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НПО ВМИ вести масштабные разработки.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597" y="1949995"/>
            <a:ext cx="5986919" cy="3372631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179F-61C3-495F-9CEC-7E0E42C4E7FF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37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1521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Удобство</a:t>
            </a:r>
            <a:r>
              <a:rPr lang="ru-RU" sz="4900" b="1" dirty="0"/>
              <a:t>, дизайн, интерфейс "</a:t>
            </a:r>
            <a:r>
              <a:rPr lang="ru-RU" sz="4900" b="1" dirty="0" err="1"/>
              <a:t>Koнсультант</a:t>
            </a:r>
            <a:r>
              <a:rPr lang="ru-RU" sz="4900" b="1" dirty="0"/>
              <a:t>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362" y="1690688"/>
            <a:ext cx="4454324" cy="4975101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A1A6-BF92-4057-B689-1D4E7C681E6C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38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86398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38140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Верхняя панель инструментов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6812" y="1401381"/>
            <a:ext cx="11473218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верхней строке располагается панель с доступом ко всем видам поиска и самым важным разделам и функциям из любого места программы. Эту панель можно сворачивать и разворачивать.</a:t>
            </a:r>
          </a:p>
          <a:p>
            <a:pPr algn="just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Меню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расположенное сверху, удобно простотой и тем, что все доступно сразу же. Нет никаких дополнительных меню, которые нужно специально открывать</a:t>
            </a:r>
            <a:r>
              <a:rPr lang="ru-RU" sz="2400" dirty="0">
                <a:latin typeface="Arial" panose="020B0604020202020204" pitchFamily="34" charset="0"/>
              </a:rPr>
              <a:t>.</a:t>
            </a:r>
            <a:endParaRPr lang="ru-RU" sz="24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0E1F-36CE-4BD4-AD21-9EB1BAF4643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39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754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38140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Верхняя панель инструментов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9" y="1465730"/>
            <a:ext cx="11147612" cy="4518212"/>
          </a:xfr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0E1F-36CE-4BD4-AD21-9EB1BAF4643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40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7541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Конкуренты позади!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47" y="1659818"/>
            <a:ext cx="10058400" cy="3529959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32D87-CC1C-49D4-B519-0C376B92E65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41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120000" y="1785283"/>
            <a:ext cx="10054506" cy="341873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78837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Конкуренты позади!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753" y="1734671"/>
            <a:ext cx="11335871" cy="266251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Папка "Кодексы" всегда доступна на верхней панели. Это гораздо удобнее, чем 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Гаранта",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которых нужно сначала выйти в главное меню.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32D87-CC1C-49D4-B519-0C376B92E65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42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78837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Часто это необходимо!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629" y="1457135"/>
            <a:ext cx="11740741" cy="1367952"/>
          </a:xfrm>
        </p:spPr>
        <p:txBody>
          <a:bodyPr/>
          <a:lstStyle/>
          <a:p>
            <a:r>
              <a:rPr lang="ru-RU" dirty="0"/>
              <a:t>В открытом документе есть заметная кнопка для </a:t>
            </a:r>
            <a:r>
              <a:rPr lang="ru-RU" dirty="0" smtClean="0"/>
              <a:t>увеличения / уменьшения </a:t>
            </a:r>
            <a:r>
              <a:rPr lang="ru-RU" dirty="0"/>
              <a:t>размера шрифта на экране.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9" y="2488803"/>
            <a:ext cx="11740741" cy="3024894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0241-54EB-4D6C-8819-D9C0593FC7C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8326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3" y="365125"/>
            <a:ext cx="11098307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Документы открываются во вкладках!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191" y="1734672"/>
            <a:ext cx="11075680" cy="47616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Консультант Плюс" сделал очень хорошее нововведение в плане удобства использования.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вкладки, совсем как в браузере.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Теперь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 нужно бесконечно листать в одну сторону, чтобы взглянуть на один документ,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потом листать обратно, чтобы вернуться к прежнему.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81ED-6C33-4294-BA83-E9829D29A121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44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31486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3" y="365125"/>
            <a:ext cx="11098307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Документы открываются во вкладках!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191" y="1734672"/>
            <a:ext cx="11075680" cy="47616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держать открытыми много разных документов, и переходить на них быстро и легко, не загромождая панель задач новыми окнами.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очень сильное преимущество "Консультант Плюс" перед конкурентами.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81ED-6C33-4294-BA83-E9829D29A121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45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31486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389" y="0"/>
            <a:ext cx="11618258" cy="133125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Комментарии в тексте документа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0189" y="1320657"/>
            <a:ext cx="6333364" cy="516202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документах часто встречаются комментарии юристов "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КонсультантПлюс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которые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помогают лучше понять смысл.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Скрыть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все комментарии можно при помощи специальной кнопки.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также добавлять свои собственные комментарии.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1" y="1307211"/>
            <a:ext cx="4518211" cy="4242749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4ED8-CF46-4495-9D83-EE988DC7B96E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46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87316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Цвета </a:t>
            </a:r>
            <a:r>
              <a:rPr lang="ru-RU" b="1" dirty="0"/>
              <a:t>"Консультант Плюс"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3035" y="1990164"/>
            <a:ext cx="10636624" cy="389701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Цвета программы - серый, оранжевый и фиолетовый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Многим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людям такое сочетание цветов не нравится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Программа всегда имеет постный, строгий вид. 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6189-C32D-4E5B-8991-6C92BB16D8E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47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09408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Поиск в системе «Консультант плюс»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490" y="1583140"/>
            <a:ext cx="11155639" cy="46966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Быстрый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поиск: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ищет по словам, фразам,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контексту.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аналог "Базового поиска" в "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Гаранте".</a:t>
            </a:r>
          </a:p>
          <a:p>
            <a:pPr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Карточка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поиска: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аналог "Поиска по атрибутам" и "Поиска по реквизитам" конкурентов.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отличие от того же "Кодекса", в ней не обязательно вводить номер, точный во всех знаках препинания и пробелах.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Умный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механизм действует так же, как и в "Быстром поиске".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F85E-271A-49D6-A4F4-90745AF5D8DA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48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74391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Поиск в системе «Консультант плюс»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490" y="1583140"/>
            <a:ext cx="11155639" cy="46966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Правовой навигатор: помощь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поиске,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 не знаете, какими именно словами сделать правильный запрос, чтобы программа Вас поняла.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нем собрано множество ситуаций поиска, которые Вам обязательно помогут.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Поиск по прессе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книгам: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удобный поиск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изданиям. Вводите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интересующий Вас журнал и получаете архив его выпусков.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преимущество перед "Кодексом".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F85E-271A-49D6-A4F4-90745AF5D8DA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49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74391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282" y="365126"/>
            <a:ext cx="11044518" cy="8631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/>
              <a:t>Связи </a:t>
            </a:r>
            <a:r>
              <a:rPr lang="ru-RU" sz="4000" b="1" dirty="0"/>
              <a:t>документов в системе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430" y="1228300"/>
            <a:ext cx="11034335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Под связями документов понимают систему гиперссылок между различными взаимосвязанными документами в системе.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этом и состоит основное преимущество справочно-правовых систем перед другими источниками правовой информации.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КонсультантПлюс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система связей документов самая проработанная.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CC7A-810E-46D8-8AB9-8B83C3BE153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50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7400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118" y="365126"/>
            <a:ext cx="11308976" cy="82223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Дерево </a:t>
            </a:r>
            <a:r>
              <a:rPr lang="ru-RU" b="1" dirty="0"/>
              <a:t>связей в "Консультант Плюс"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557" y="1187356"/>
            <a:ext cx="11368585" cy="545910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Когда мы нажимаем на кнопку "Связи",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нас получается следующая иерархия документов,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гораздо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более сложная, чем у конкурентов: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CC4-165F-4A49-9F1A-AF1195E054D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86037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118" y="365126"/>
            <a:ext cx="11308976" cy="82223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Дерево </a:t>
            </a:r>
            <a:r>
              <a:rPr lang="ru-RU" b="1" dirty="0"/>
              <a:t>связей в "Консультант Плюс"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557" y="1187356"/>
            <a:ext cx="11368585" cy="545910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Обратные ссылки (т.е. "на него ссылаются"):</a:t>
            </a:r>
          </a:p>
          <a:p>
            <a:pPr lvl="1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изменен документом;</a:t>
            </a:r>
          </a:p>
          <a:p>
            <a:pPr lvl="1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дан в редакции документа;</a:t>
            </a:r>
          </a:p>
          <a:p>
            <a:pPr lvl="1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действие изменено документом;</a:t>
            </a:r>
          </a:p>
          <a:p>
            <a:pPr lvl="1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разъяснен документом;</a:t>
            </a:r>
          </a:p>
          <a:p>
            <a:pPr lvl="1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дополнительную информацию смотри в документах;</a:t>
            </a:r>
          </a:p>
          <a:p>
            <a:pPr lvl="1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упоминается в след. Документе.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CC4-165F-4A49-9F1A-AF1195E054D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52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86037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118" y="365126"/>
            <a:ext cx="11308976" cy="82223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Дерево </a:t>
            </a:r>
            <a:r>
              <a:rPr lang="ru-RU" b="1" dirty="0"/>
              <a:t>связей в "Консультант Плюс"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557" y="1187356"/>
            <a:ext cx="11368585" cy="545910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Прямые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ссылки (т.е. "Ссылается на"):</a:t>
            </a:r>
          </a:p>
          <a:p>
            <a:pPr lvl="1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признает утратившим силу документ;</a:t>
            </a:r>
          </a:p>
          <a:p>
            <a:pPr lvl="1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изменяет документ;</a:t>
            </a:r>
          </a:p>
          <a:p>
            <a:pPr lvl="1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содержит дополнительную информацию о документах;</a:t>
            </a:r>
          </a:p>
          <a:p>
            <a:pPr lvl="1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упоминает документ.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уже внутри этих подпунктов 2-го уровня раскрываются подпункты 3-го уровня, которые являются разделами и информационными банками.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CC4-165F-4A49-9F1A-AF1195E054D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mtClean="0"/>
              <a:pPr/>
              <a:t>53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86037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409"/>
            <a:ext cx="1051560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Работа </a:t>
            </a:r>
            <a:r>
              <a:rPr lang="ru-RU" sz="4400" b="1" dirty="0"/>
              <a:t>с редакциями документов в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82" y="1347954"/>
            <a:ext cx="12082818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"Консультант Плюс" отдельный инструмент "Машина времени" как таковой не выделяется.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правой панели документа выбираем опцию "Редакции", и видим их список.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нужно просто выбрать интересующую нас редакцию документа из списка, чтобы перейти в нее.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12D4-9423-4659-AA69-CE3CCF94AFAC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581400" cy="365125"/>
          </a:xfrm>
        </p:spPr>
        <p:txBody>
          <a:bodyPr/>
          <a:lstStyle/>
          <a:p>
            <a:fld id="{6DC31F06-D14A-48C8-9358-A9646BFB4A21}" type="slidenum">
              <a:rPr lang="ru-RU" sz="2800" smtClean="0"/>
              <a:pPr/>
              <a:t>54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31169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409"/>
            <a:ext cx="1051560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Работа </a:t>
            </a:r>
            <a:r>
              <a:rPr lang="ru-RU" sz="4400" b="1" dirty="0"/>
              <a:t>с редакциями документов в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156296"/>
            <a:ext cx="10058400" cy="3442207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12D4-9423-4659-AA69-CE3CCF94AFAC}" type="datetime1">
              <a:rPr lang="ru-RU" smtClean="0"/>
              <a:pPr/>
              <a:t>10.10.2014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581400" cy="365125"/>
          </a:xfrm>
        </p:spPr>
        <p:txBody>
          <a:bodyPr/>
          <a:lstStyle/>
          <a:p>
            <a:fld id="{6DC31F06-D14A-48C8-9358-A9646BFB4A21}" type="slidenum">
              <a:rPr lang="ru-RU" sz="2800" smtClean="0"/>
              <a:pPr/>
              <a:t>55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779929" y="1573306"/>
            <a:ext cx="10421472" cy="50292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331169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018" y="63333"/>
            <a:ext cx="1051560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400" b="1" dirty="0" smtClean="0"/>
              <a:t>Сравнение </a:t>
            </a:r>
            <a:r>
              <a:rPr lang="ru-RU" sz="4400" b="1" dirty="0"/>
              <a:t>редакций в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362" y="1546411"/>
            <a:ext cx="11225403" cy="389357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том же самом списке редакций мы можем их сравнить, выбрав интересующие и нажав кнопку "Сравнить редакции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Само окно сравнения поделено на две колонки, удаленный текст зачеркнут в старой редакции, добавленный выделен цветом в новой.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Работает инструмент быстро и не виснет, как в "Кодексе", например.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2E68-A79D-4F02-A0A3-E2FE751ED4A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56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54145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018" y="6333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400" b="1" dirty="0" smtClean="0"/>
              <a:t>Сравнение </a:t>
            </a:r>
            <a:r>
              <a:rPr lang="ru-RU" sz="4400" b="1" dirty="0"/>
              <a:t>редакций в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869" y="1922928"/>
            <a:ext cx="10058400" cy="4222378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2E68-A79D-4F02-A0A3-E2FE751ED4A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57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990164" y="1825625"/>
            <a:ext cx="10201835" cy="43513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54145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Обзор </a:t>
            </a:r>
            <a:r>
              <a:rPr lang="ru-RU" b="1" dirty="0"/>
              <a:t>изменений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190" y="1707776"/>
            <a:ext cx="11654305" cy="14253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правой панели есть еще кнопка "Обзор изменений", содержащая в себе выдержки из измененных мест документа со сравнением старого и нового вариантов.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444" y="3131593"/>
            <a:ext cx="5344858" cy="3188526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7708-ECCC-4DB6-9660-D218CA4EAFDF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58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440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9465"/>
            <a:ext cx="1051560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Новости </a:t>
            </a:r>
            <a:r>
              <a:rPr lang="ru-RU" sz="4900" b="1" dirty="0"/>
              <a:t>в системе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583" y="1308563"/>
            <a:ext cx="4456460" cy="319519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48" y="1132764"/>
            <a:ext cx="5090387" cy="32082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011" y="4503761"/>
            <a:ext cx="2192048" cy="2190466"/>
          </a:xfrm>
          <a:prstGeom prst="rect">
            <a:avLst/>
          </a:prstGeom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C0E8-ADA5-4301-8DCC-7682134A480D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59</a:t>
            </a:fld>
            <a:endParaRPr lang="ru-RU" sz="280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76330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Обзоры </a:t>
            </a:r>
            <a:r>
              <a:rPr lang="ru-RU" b="1" dirty="0"/>
              <a:t>изменений законодательства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00" y="1690688"/>
            <a:ext cx="7559976" cy="438256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Новости в "Консультант Плюс" представлены в виде обзоров, в соответствующем разделе "Обзоры".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представляют собой подробные аналитические материалы.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обзоры ежедневные, еженедельные.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Ежемесячных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236" y="1833810"/>
            <a:ext cx="4039164" cy="4096322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1F8F-6E06-4ECC-ABDD-251B8F76F36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60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9511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Обзоры </a:t>
            </a:r>
            <a:r>
              <a:rPr lang="ru-RU" b="1" dirty="0"/>
              <a:t>изменений законодательства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6482" y="1690688"/>
            <a:ext cx="10623176" cy="438256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общего списка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новостей.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возможности сортировки новостей по дате и по тематике.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обзоры, идущие сплошным текстом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Когда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появляются новые, старые удаляются.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1F8F-6E06-4ECC-ABDD-251B8F76F36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2342" y="6275668"/>
            <a:ext cx="2743200" cy="365125"/>
          </a:xfrm>
        </p:spPr>
        <p:txBody>
          <a:bodyPr/>
          <a:lstStyle/>
          <a:p>
            <a:fld id="{6DC31F06-D14A-48C8-9358-A9646BFB4A21}" type="slidenum">
              <a:rPr lang="ru-RU" sz="2800" smtClean="0"/>
              <a:pPr/>
              <a:t>61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9511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Информация о поступлении документов в систему "Консультант Плюс"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146" y="1839273"/>
            <a:ext cx="10233800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Информация о поступлении документов в систему "Консультант Плюс" доступна в главном меню по ссылке "Последнее пополнение".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Можно посмотреть поступление документов за сегодняшний день, за неделю, две недели и месяц.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AC18-BE5A-496B-8D9E-EFFC0465B7B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62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34986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459" y="365125"/>
            <a:ext cx="10708341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Прочие </a:t>
            </a:r>
            <a:r>
              <a:rPr lang="ru-RU" b="1" dirty="0"/>
              <a:t>методы отслеживания новостей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80" y="1811977"/>
            <a:ext cx="4302128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"Консультант Плюс" есть возможность поставить документ 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контроль.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изменится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система оповестит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этом.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549" y="1577454"/>
            <a:ext cx="5264069" cy="4820383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913D7-DCAD-4C86-B8B0-0310C95445B5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63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96866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29" y="187704"/>
            <a:ext cx="10802471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"</a:t>
            </a:r>
            <a:r>
              <a:rPr lang="ru-RU" sz="4900" b="1" dirty="0"/>
              <a:t>Консультант Плюс": Отличительные преимущества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882" y="1513267"/>
            <a:ext cx="8264925" cy="38366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данном разделе перечисляются преимущества, которые есть в "Консультант Плюс" и вообще нет у конкурентов.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Удобные вкладки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для открытых документов, как в браузере.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Возможность определить 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область для поиска слов: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внутри абзаца, внутри словосочетания, внутри определенного пользователем фрагмента текста.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564" y="1264024"/>
            <a:ext cx="3490435" cy="2734770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F6D5-01B3-4E79-B437-AFBFB3AE9690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64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3364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29" y="187704"/>
            <a:ext cx="10802471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"</a:t>
            </a:r>
            <a:r>
              <a:rPr lang="ru-RU" sz="4900" b="1" dirty="0"/>
              <a:t>Консультант Плюс": Отличительные преимущества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882" y="1513267"/>
            <a:ext cx="8264925" cy="38366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данном разделе перечисляются преимущества, которые есть в "Консультант Плюс" и вообще нет у конкурентов.</a:t>
            </a:r>
          </a:p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Удобные вкладки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для открытых документов, как в браузере.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564" y="1264024"/>
            <a:ext cx="3490435" cy="2734770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F6D5-01B3-4E79-B437-AFBFB3AE9690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65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3364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776" y="187704"/>
            <a:ext cx="10789024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"</a:t>
            </a:r>
            <a:r>
              <a:rPr lang="ru-RU" sz="4900" b="1" dirty="0"/>
              <a:t>Консультант Плюс": Отличительные преимущества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881" y="1513267"/>
            <a:ext cx="8264925" cy="38366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Опция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"Заказ документа автоматом".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документа нет в системе, ссылка на этот документ выделяется серым цветом.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можете все равно кликнуть по ней, и получить нужный документ на электронную почту.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нужно дозваниваться и ждать.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564" y="1505626"/>
            <a:ext cx="3490435" cy="2493168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F6D5-01B3-4E79-B437-AFBFB3AE9690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66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3364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87704"/>
            <a:ext cx="10605247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"</a:t>
            </a:r>
            <a:r>
              <a:rPr lang="ru-RU" sz="4900" b="1" dirty="0"/>
              <a:t>Консультант Плюс": Отличительные преимущества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0270" y="1546412"/>
            <a:ext cx="10636623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Путеводитель по сделкам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- подробная информация о действиях бухгалтера по всем видам сделок и сторонам, принимающим в них участие.</a:t>
            </a:r>
          </a:p>
          <a:p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Путеводитель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 договорной работе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- подробно расписывается каждый пункт всех видов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договоров, как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 ошибиться при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составлении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какие риски могут возникнуть.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F6D5-01B3-4E79-B437-AFBFB3AE9690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67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3364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88259"/>
            <a:ext cx="10685929" cy="150243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Консультант </a:t>
            </a:r>
            <a:r>
              <a:rPr lang="ru-RU" b="1" dirty="0"/>
              <a:t>Плюс: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Информационные </a:t>
            </a:r>
            <a:r>
              <a:rPr lang="ru-RU" b="1" dirty="0"/>
              <a:t>банки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Каждая правовая база данных разделяется на структурные части по-своему.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Рассмотрим структуру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Консультант Плюс.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Основные структурные единицы Консультант Плюс - это справочные системы (СС).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в свою очередь, делятся на информационные банки (ИБ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4FF-9EE6-40FE-9B83-43AB2DD4902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68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50594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Консультант </a:t>
            </a:r>
            <a:r>
              <a:rPr lang="ru-RU" b="1" dirty="0"/>
              <a:t>Плюс: Информационные банки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системы, сомнений в наполнении которых не возникает.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"Санкт-Петербург и Ленинградская область", "ФАС Северо-Западного округа" или "Деловые бумаги".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Однако есть сложные системы, состоящие из множества информационных банков.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4FF-9EE6-40FE-9B83-43AB2DD4902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69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50594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128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"</a:t>
            </a:r>
            <a:r>
              <a:rPr lang="ru-RU" b="1" dirty="0"/>
              <a:t>Консультант Плюс": Консультации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248" y="1539022"/>
            <a:ext cx="5198913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"Консультант Плюс" консультации называются "Вопросы-ответы", так как представлены именно в этом варианте.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Ответами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могут быть письма официальных органов и консультации экспертов.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983" y="1401170"/>
            <a:ext cx="5715000" cy="3810000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DDA17-9FFB-4970-8F03-789CAC574F58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70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26386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2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Банки </a:t>
            </a:r>
            <a:r>
              <a:rPr lang="ru-RU" sz="4900" b="1" dirty="0"/>
              <a:t>консультаций в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Консультации поставляются в двух вариантах: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Финансист" и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Вопросы-ответы".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E73F-9FFD-4660-A69E-67AB2425C1EF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71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86418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2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Банки </a:t>
            </a:r>
            <a:r>
              <a:rPr lang="ru-RU" sz="4900" b="1" dirty="0"/>
              <a:t>консультаций в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Финансист" полностью включает в себя "Вопросы-ответы",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содержит больше информации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банковскому законодательству,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валютному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регулированию,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страхованию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таможенному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праву. 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E73F-9FFD-4660-A69E-67AB2425C1EF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72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86418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2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Банки </a:t>
            </a:r>
            <a:r>
              <a:rPr lang="ru-RU" sz="4900" b="1" dirty="0"/>
              <a:t>консультаций в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бухгалтеров бюджетных организаций также есть банк "Вопросы-ответы" (бюджетные организации).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E73F-9FFD-4660-A69E-67AB2425C1EF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73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86418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Удобство </a:t>
            </a:r>
            <a:r>
              <a:rPr lang="ru-RU" b="1" dirty="0"/>
              <a:t>при работе со списком консультаций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373" y="1839273"/>
            <a:ext cx="7671967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Большим преимуществом является то, что в списке вопросов-ответов, выданных поиском,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пишется полностью как заголовок документа.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образом, становится сразу понятно,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относится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данная консультация к Вашему запросу или нет,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найти нужную консультацию гораздо легче, чем в системах конкурентов.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918" y="2306148"/>
            <a:ext cx="4043081" cy="2023804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3647-90D8-4B6C-B379-FCD29D7DFF0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74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44202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Консультант </a:t>
            </a:r>
            <a:r>
              <a:rPr lang="ru-RU" b="1" dirty="0"/>
              <a:t>Плюс: цена, технические вопросы, </a:t>
            </a:r>
            <a:r>
              <a:rPr lang="ru-RU" b="1" dirty="0" err="1"/>
              <a:t>демо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779" y="1895404"/>
            <a:ext cx="4216021" cy="378908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88" y="2875128"/>
            <a:ext cx="5080000" cy="3810000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85DB-F458-4C45-95B2-BBD14E72D262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75</a:t>
            </a:fld>
            <a:endParaRPr lang="ru-RU" sz="280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11011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15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Технические </a:t>
            </a:r>
            <a:r>
              <a:rPr lang="ru-RU" sz="4900" b="1" dirty="0"/>
              <a:t>требования к системе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251" y="1555845"/>
            <a:ext cx="11491415" cy="49950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Требования к характеристикам компьютера у "Консультант Плюс" самые щадящие.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Оперативной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памяти на 500 Мб вполне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достаточно.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"Гаранта", например, это смерть.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9B88-0B3D-4E92-8C0F-567B4E396D5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76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34701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15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Технические </a:t>
            </a:r>
            <a:r>
              <a:rPr lang="ru-RU" sz="4900" b="1" dirty="0"/>
              <a:t>требования к системе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251" y="1555845"/>
            <a:ext cx="11491415" cy="49950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Требования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к операционной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системе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"Консультант Плюс" работает на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Linux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 работает на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Правда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для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iPhone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iPad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есть бесплатное мобильное приложение "КонсультантПлюс: основные документы".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9B88-0B3D-4E92-8C0F-567B4E396D5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77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34701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15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Технические </a:t>
            </a:r>
            <a:r>
              <a:rPr lang="ru-RU" sz="4900" b="1" dirty="0"/>
              <a:t>требования к системе "Консультант Плюс"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251" y="1555845"/>
            <a:ext cx="11491415" cy="49950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Совместимость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с мобильными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устройствами: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"Консультант Плюс" разработал некоммерческие приложения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iPhone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iPad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Android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 "КонсультантПлюс: основные документы" содержатся кодексы, основные акты федерального законодательства, справочные материалы и обзоры новых документов.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"КонсультантПлюс: Студент" - это бесплатное приложение для мобильных устройств в рамках проекта "Высшая школа". 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9B88-0B3D-4E92-8C0F-567B4E396D5B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78</a:t>
            </a:fld>
            <a:endParaRPr lang="ru-RU" sz="2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34701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988" y="1"/>
            <a:ext cx="10842812" cy="13647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Обновление </a:t>
            </a:r>
            <a:r>
              <a:rPr lang="ru-RU" b="1" dirty="0"/>
              <a:t>системы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"</a:t>
            </a:r>
            <a:r>
              <a:rPr lang="ru-RU" b="1" dirty="0"/>
              <a:t>Консультант Плюс"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191" y="1371600"/>
            <a:ext cx="5898562" cy="48053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Как любая правовая система, "Консультант Плюс" обновляется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 интернету,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 вручную специалистом.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Обновление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вручную проводится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реже раза в неделю.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493" y="1825625"/>
            <a:ext cx="4342475" cy="4342475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9CA2-F5E2-46B1-9790-A37502D4B4AD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79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37362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9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Цены </a:t>
            </a:r>
            <a:r>
              <a:rPr lang="ru-RU" b="1" dirty="0"/>
              <a:t>на "Консультант Плюс"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251" y="1296537"/>
            <a:ext cx="9662615" cy="48804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Цена Консультант Плюс сейчас самая дорогая на рынке.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Менеджеры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Консультант Плюс не могут снижать цену ниже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установленной.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приходится разбиваться в лепешку,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доказывая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что система стоит таких денег,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ведь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отступать им некуда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Более того, цены Консультант Плюс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растут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каждый месяц.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424" y="4028555"/>
            <a:ext cx="3155576" cy="2210879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49131-E47B-4A66-8A7F-C44866DBEEA2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80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69127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/>
              <a:t>Демо-версия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00" y="1402545"/>
            <a:ext cx="7791988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Можно ознакомиться с бесплатной интернет-версией "Консультант Плюс" на официальном сайте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компании,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перейдя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 ссылке в меню "Некоммерческие интернет-версии".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161" y="1258366"/>
            <a:ext cx="4054239" cy="3040679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1263-3E4B-4CF9-8C38-16E9FA6E8B2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81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63115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/>
              <a:t>Демо-версия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599" y="1402545"/>
            <a:ext cx="11816071" cy="435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Круглосуточно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в свободном доступе в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интернет 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версии основных документов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федерального законодательства,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новые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документы (за последние 14 дней).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подробный доступ открывается в выходные,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в будние дни вечером, с 8 до 12.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Тогда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становится доступным больше документов федерального законодательства,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также небольшая часть судебной практики и даже консультаций.</a:t>
            </a:r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1263-3E4B-4CF9-8C38-16E9FA6E8B26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82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631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062" y="430306"/>
            <a:ext cx="6272283" cy="590225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Monotype Corsiva" pitchFamily="66" charset="0"/>
                <a:cs typeface="Courier New" pitchFamily="49" charset="0"/>
              </a:rPr>
              <a:t>Благодарю</a:t>
            </a:r>
            <a:br>
              <a:rPr lang="ru-RU" sz="6000" dirty="0" smtClean="0">
                <a:solidFill>
                  <a:schemeClr val="bg1"/>
                </a:solidFill>
                <a:latin typeface="Monotype Corsiva" pitchFamily="66" charset="0"/>
                <a:cs typeface="Courier New" pitchFamily="49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Monotype Corsiva" pitchFamily="66" charset="0"/>
                <a:cs typeface="Courier New" pitchFamily="49" charset="0"/>
              </a:rPr>
              <a:t>за </a:t>
            </a:r>
            <a:r>
              <a:rPr lang="ru-RU" sz="6000" dirty="0">
                <a:solidFill>
                  <a:schemeClr val="bg1"/>
                </a:solidFill>
                <a:latin typeface="Monotype Corsiva" pitchFamily="66" charset="0"/>
                <a:cs typeface="Courier New" pitchFamily="49" charset="0"/>
              </a:rPr>
              <a:t>внимание</a:t>
            </a:r>
            <a:r>
              <a:rPr lang="ru-RU" sz="6000" dirty="0">
                <a:solidFill>
                  <a:schemeClr val="bg1"/>
                </a:solidFill>
                <a:latin typeface="Monotype Corsiva" pitchFamily="66" charset="0"/>
              </a:rPr>
              <a:t>!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730" y="0"/>
            <a:ext cx="4775745" cy="6157764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D0EB0-3884-4395-A731-92B1B08443DE}" type="datetime1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F06-D14A-48C8-9358-A9646BFB4A21}" type="slidenum">
              <a:rPr lang="ru-RU" sz="2800" smtClean="0"/>
              <a:pPr/>
              <a:t>83</a:t>
            </a:fld>
            <a:endParaRPr lang="ru-RU" sz="28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770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TC104033923[[fn=Глубина]]</Template>
  <TotalTime>582</TotalTime>
  <Words>2047</Words>
  <Application>Microsoft Office PowerPoint</Application>
  <PresentationFormat>Произвольный</PresentationFormat>
  <Paragraphs>489</Paragraphs>
  <Slides>83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83</vt:i4>
      </vt:variant>
    </vt:vector>
  </HeadingPairs>
  <TitlesOfParts>
    <vt:vector size="85" baseType="lpstr">
      <vt:lpstr>Глубина</vt:lpstr>
      <vt:lpstr>Объект упаковщика для оболочки</vt:lpstr>
      <vt:lpstr>Справочно-правовая система «КонсультантПлюс»</vt:lpstr>
      <vt:lpstr>Назначение и возможности программы</vt:lpstr>
      <vt:lpstr>Слайд 3</vt:lpstr>
      <vt:lpstr> В системе КонсультантПлюс - 25 886 479 документов </vt:lpstr>
      <vt:lpstr> Информационные ресурсы системы КонсультантПлюс </vt:lpstr>
      <vt:lpstr>Законодательство</vt:lpstr>
      <vt:lpstr>Судебная практика</vt:lpstr>
      <vt:lpstr>Судебная практика</vt:lpstr>
      <vt:lpstr>Финансовые и кадровые консультации</vt:lpstr>
      <vt:lpstr>Финансовые и кадровые консультации</vt:lpstr>
      <vt:lpstr>Комментарии законодательства</vt:lpstr>
      <vt:lpstr>Консультации для бюджетных организаций</vt:lpstr>
      <vt:lpstr>Формы документов</vt:lpstr>
      <vt:lpstr>Проекты правовых актов</vt:lpstr>
      <vt:lpstr>Международные правовые акты</vt:lpstr>
      <vt:lpstr>Правовые акты по здравоохранению</vt:lpstr>
      <vt:lpstr>Технические нормы и правила</vt:lpstr>
      <vt:lpstr>Конструктор договоров</vt:lpstr>
      <vt:lpstr>Систему легко найти в интернете</vt:lpstr>
      <vt:lpstr>Также существуют и цифровые носители</vt:lpstr>
      <vt:lpstr>Консультанта много не бывает!</vt:lpstr>
      <vt:lpstr>Данная поисковая система пользуется большим спросом</vt:lpstr>
      <vt:lpstr>Консультант захватывает Землю!</vt:lpstr>
      <vt:lpstr>Порабощение городов!</vt:lpstr>
      <vt:lpstr>Справочно-правовая система  КонсультантПлюс появилась в 1992 году</vt:lpstr>
      <vt:lpstr>За 20 лет завоевала большую популярность</vt:lpstr>
      <vt:lpstr>Вот уже много лет доля Консультант Плюс на рынке справочно-правовых систем России составляет  более 70%</vt:lpstr>
      <vt:lpstr>Слайд 28</vt:lpstr>
      <vt:lpstr>Слайд 29</vt:lpstr>
      <vt:lpstr> Разногласия партнеров </vt:lpstr>
      <vt:lpstr> Разногласия партнеров </vt:lpstr>
      <vt:lpstr>Слайд 32</vt:lpstr>
      <vt:lpstr>Результат</vt:lpstr>
      <vt:lpstr>Соперничество с «Гарантом»</vt:lpstr>
      <vt:lpstr>Соперничество с «Гарантом»</vt:lpstr>
      <vt:lpstr>Справедливо!</vt:lpstr>
      <vt:lpstr>Справедливо!</vt:lpstr>
      <vt:lpstr> Удобство, дизайн, интерфейс "Koнсультант Плюс" </vt:lpstr>
      <vt:lpstr>Верхняя панель инструментов</vt:lpstr>
      <vt:lpstr>Верхняя панель инструментов</vt:lpstr>
      <vt:lpstr>Конкуренты позади!</vt:lpstr>
      <vt:lpstr>Конкуренты позади!</vt:lpstr>
      <vt:lpstr>Часто это необходимо!</vt:lpstr>
      <vt:lpstr>Документы открываются во вкладках!</vt:lpstr>
      <vt:lpstr>Документы открываются во вкладках!</vt:lpstr>
      <vt:lpstr>Комментарии в тексте документа</vt:lpstr>
      <vt:lpstr> Цвета "Консультант Плюс" </vt:lpstr>
      <vt:lpstr>Поиск в системе «Консультант плюс»</vt:lpstr>
      <vt:lpstr>Поиск в системе «Консультант плюс»</vt:lpstr>
      <vt:lpstr> Связи документов в системе "Консультант Плюс" </vt:lpstr>
      <vt:lpstr> Дерево связей в "Консультант Плюс" </vt:lpstr>
      <vt:lpstr> Дерево связей в "Консультант Плюс" </vt:lpstr>
      <vt:lpstr> Дерево связей в "Консультант Плюс" </vt:lpstr>
      <vt:lpstr> Работа с редакциями документов в "Консультант Плюс" </vt:lpstr>
      <vt:lpstr> Работа с редакциями документов в "Консультант Плюс" </vt:lpstr>
      <vt:lpstr> Сравнение редакций в "Консультант Плюс" </vt:lpstr>
      <vt:lpstr> Сравнение редакций в "Консультант Плюс" </vt:lpstr>
      <vt:lpstr> Обзор изменений </vt:lpstr>
      <vt:lpstr> Новости в системе "Консультант Плюс" </vt:lpstr>
      <vt:lpstr> Обзоры изменений законодательства </vt:lpstr>
      <vt:lpstr> Обзоры изменений законодательства </vt:lpstr>
      <vt:lpstr> Информация о поступлении документов в систему "Консультант Плюс" </vt:lpstr>
      <vt:lpstr> Прочие методы отслеживания новостей </vt:lpstr>
      <vt:lpstr> "Консультант Плюс": Отличительные преимущества </vt:lpstr>
      <vt:lpstr> "Консультант Плюс": Отличительные преимущества </vt:lpstr>
      <vt:lpstr> "Консультант Плюс": Отличительные преимущества </vt:lpstr>
      <vt:lpstr> "Консультант Плюс": Отличительные преимущества </vt:lpstr>
      <vt:lpstr> Консультант Плюс:  Информационные банки </vt:lpstr>
      <vt:lpstr> Консультант Плюс: Информационные банки </vt:lpstr>
      <vt:lpstr> "Консультант Плюс": Консультации </vt:lpstr>
      <vt:lpstr> Банки консультаций в "Консультант Плюс" </vt:lpstr>
      <vt:lpstr> Банки консультаций в "Консультант Плюс" </vt:lpstr>
      <vt:lpstr> Банки консультаций в "Консультант Плюс" </vt:lpstr>
      <vt:lpstr> Удобство при работе со списком консультаций </vt:lpstr>
      <vt:lpstr> Консультант Плюс: цена, технические вопросы, демо </vt:lpstr>
      <vt:lpstr> Технические требования к системе "Консультант Плюс" </vt:lpstr>
      <vt:lpstr> Технические требования к системе "Консультант Плюс" </vt:lpstr>
      <vt:lpstr> Технические требования к системе "Консультант Плюс" </vt:lpstr>
      <vt:lpstr> Обновление системы  "Консультант Плюс" </vt:lpstr>
      <vt:lpstr> Цены на "Консультант Плюс" </vt:lpstr>
      <vt:lpstr>Демо-версия </vt:lpstr>
      <vt:lpstr>Демо-версия </vt:lpstr>
      <vt:lpstr>Благодарю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Справочно-правовая система «КонсультантПлюс»</dc:title>
  <dc:creator>R.B.Kvesko</dc:creator>
  <cp:lastModifiedBy>Raisa Kvesko</cp:lastModifiedBy>
  <cp:revision>70</cp:revision>
  <dcterms:created xsi:type="dcterms:W3CDTF">2013-12-13T19:19:22Z</dcterms:created>
  <dcterms:modified xsi:type="dcterms:W3CDTF">2014-10-10T12:32:35Z</dcterms:modified>
</cp:coreProperties>
</file>