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7" r:id="rId2"/>
  </p:sldMasterIdLst>
  <p:notesMasterIdLst>
    <p:notesMasterId r:id="rId16"/>
  </p:notesMasterIdLst>
  <p:sldIdLst>
    <p:sldId id="256" r:id="rId3"/>
    <p:sldId id="271" r:id="rId4"/>
    <p:sldId id="321" r:id="rId5"/>
    <p:sldId id="322" r:id="rId6"/>
    <p:sldId id="323" r:id="rId7"/>
    <p:sldId id="324" r:id="rId8"/>
    <p:sldId id="262" r:id="rId9"/>
    <p:sldId id="274" r:id="rId10"/>
    <p:sldId id="332" r:id="rId11"/>
    <p:sldId id="325" r:id="rId12"/>
    <p:sldId id="273" r:id="rId13"/>
    <p:sldId id="328" r:id="rId14"/>
    <p:sldId id="32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4" autoAdjust="0"/>
    <p:restoredTop sz="94799" autoAdjust="0"/>
  </p:normalViewPr>
  <p:slideViewPr>
    <p:cSldViewPr>
      <p:cViewPr varScale="1">
        <p:scale>
          <a:sx n="111" d="100"/>
          <a:sy n="111" d="100"/>
        </p:scale>
        <p:origin x="-18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EC2D4-AF42-4654-A5C2-DEDC29E6166C}" type="doc">
      <dgm:prSet loTypeId="urn:microsoft.com/office/officeart/2005/8/layout/radial5" loCatId="cycle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A112C4B-BA75-4984-99E2-709E98285ADC}">
      <dgm:prSet custT="1"/>
      <dgm:spPr>
        <a:solidFill>
          <a:srgbClr val="FFC00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accent6">
                  <a:lumMod val="50000"/>
                </a:schemeClr>
              </a:solidFill>
            </a:rPr>
            <a:t>Стратегические решения</a:t>
          </a:r>
          <a:endParaRPr lang="ru-RU" sz="1800" b="1" dirty="0">
            <a:solidFill>
              <a:schemeClr val="accent6">
                <a:lumMod val="50000"/>
              </a:schemeClr>
            </a:solidFill>
          </a:endParaRPr>
        </a:p>
      </dgm:t>
    </dgm:pt>
    <dgm:pt modelId="{7C8A2D61-9324-48C0-9CF8-DFE4837ABFD9}" type="parTrans" cxnId="{257C18A0-BF68-4B56-B00C-440DC671E434}">
      <dgm:prSet/>
      <dgm:spPr/>
      <dgm:t>
        <a:bodyPr/>
        <a:lstStyle/>
        <a:p>
          <a:endParaRPr lang="ru-RU"/>
        </a:p>
      </dgm:t>
    </dgm:pt>
    <dgm:pt modelId="{488B3A2E-054E-4065-A131-9689950E034D}" type="sibTrans" cxnId="{257C18A0-BF68-4B56-B00C-440DC671E434}">
      <dgm:prSet/>
      <dgm:spPr/>
      <dgm:t>
        <a:bodyPr/>
        <a:lstStyle/>
        <a:p>
          <a:endParaRPr lang="ru-RU"/>
        </a:p>
      </dgm:t>
    </dgm:pt>
    <dgm:pt modelId="{8D4FAEE8-AF81-44B5-94E3-313F8E0DA9F9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chemeClr val="accent6">
                  <a:lumMod val="50000"/>
                </a:schemeClr>
              </a:solidFill>
            </a:rPr>
            <a:t>распределение ресурсов</a:t>
          </a:r>
          <a:endParaRPr lang="ru-RU" sz="1800" dirty="0">
            <a:solidFill>
              <a:schemeClr val="accent6">
                <a:lumMod val="50000"/>
              </a:schemeClr>
            </a:solidFill>
          </a:endParaRPr>
        </a:p>
      </dgm:t>
    </dgm:pt>
    <dgm:pt modelId="{5011AF16-1729-4CB5-8121-DDA5AA4A0F88}" type="parTrans" cxnId="{8B05E0AA-40E7-4C6C-A076-252916970F49}">
      <dgm:prSet/>
      <dgm:spPr/>
      <dgm:t>
        <a:bodyPr/>
        <a:lstStyle/>
        <a:p>
          <a:endParaRPr lang="ru-RU"/>
        </a:p>
      </dgm:t>
    </dgm:pt>
    <dgm:pt modelId="{AD817382-3FE5-4FF8-852F-25D2DFE6D734}" type="sibTrans" cxnId="{8B05E0AA-40E7-4C6C-A076-252916970F49}">
      <dgm:prSet/>
      <dgm:spPr/>
      <dgm:t>
        <a:bodyPr/>
        <a:lstStyle/>
        <a:p>
          <a:endParaRPr lang="ru-RU"/>
        </a:p>
      </dgm:t>
    </dgm:pt>
    <dgm:pt modelId="{2E5A5107-ADBC-49E2-82F0-D33EF8B9969F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chemeClr val="accent6">
                  <a:lumMod val="50000"/>
                </a:schemeClr>
              </a:solidFill>
            </a:rPr>
            <a:t>адаптация к внешней среде;</a:t>
          </a:r>
          <a:endParaRPr lang="ru-RU" sz="1800" dirty="0">
            <a:solidFill>
              <a:schemeClr val="accent6">
                <a:lumMod val="50000"/>
              </a:schemeClr>
            </a:solidFill>
          </a:endParaRPr>
        </a:p>
      </dgm:t>
    </dgm:pt>
    <dgm:pt modelId="{3B7CDF29-4999-4D62-A676-072550F334EC}" type="parTrans" cxnId="{55ADB73E-897B-4247-8FB7-BEBBB5DCEA2A}">
      <dgm:prSet/>
      <dgm:spPr/>
      <dgm:t>
        <a:bodyPr/>
        <a:lstStyle/>
        <a:p>
          <a:endParaRPr lang="ru-RU"/>
        </a:p>
      </dgm:t>
    </dgm:pt>
    <dgm:pt modelId="{164EEB3F-7871-4597-94D5-DFC016FE8673}" type="sibTrans" cxnId="{55ADB73E-897B-4247-8FB7-BEBBB5DCEA2A}">
      <dgm:prSet/>
      <dgm:spPr/>
      <dgm:t>
        <a:bodyPr/>
        <a:lstStyle/>
        <a:p>
          <a:endParaRPr lang="ru-RU"/>
        </a:p>
      </dgm:t>
    </dgm:pt>
    <dgm:pt modelId="{C3BF10A7-55B3-44F5-9DE2-863D2EF8C1BD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chemeClr val="accent6">
                  <a:lumMod val="50000"/>
                </a:schemeClr>
              </a:solidFill>
            </a:rPr>
            <a:t>внутренняя организация;</a:t>
          </a:r>
          <a:endParaRPr lang="ru-RU" sz="1800" dirty="0">
            <a:solidFill>
              <a:schemeClr val="accent6">
                <a:lumMod val="50000"/>
              </a:schemeClr>
            </a:solidFill>
          </a:endParaRPr>
        </a:p>
      </dgm:t>
    </dgm:pt>
    <dgm:pt modelId="{2A59BB95-6868-491C-8849-88BD5C86BE5E}" type="parTrans" cxnId="{410769AF-5ABD-4545-AE17-79DD4A82BF54}">
      <dgm:prSet/>
      <dgm:spPr/>
      <dgm:t>
        <a:bodyPr/>
        <a:lstStyle/>
        <a:p>
          <a:endParaRPr lang="ru-RU"/>
        </a:p>
      </dgm:t>
    </dgm:pt>
    <dgm:pt modelId="{A32A3266-369A-4EE9-A2CB-E93CDB65C319}" type="sibTrans" cxnId="{410769AF-5ABD-4545-AE17-79DD4A82BF54}">
      <dgm:prSet/>
      <dgm:spPr/>
      <dgm:t>
        <a:bodyPr/>
        <a:lstStyle/>
        <a:p>
          <a:endParaRPr lang="ru-RU"/>
        </a:p>
      </dgm:t>
    </dgm:pt>
    <dgm:pt modelId="{A41906ED-E83B-4FE2-8E71-40A142B6FD76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chemeClr val="accent6">
                  <a:lumMod val="50000"/>
                </a:schemeClr>
              </a:solidFill>
            </a:rPr>
            <a:t>внутреннее стратегическое планирование.</a:t>
          </a:r>
          <a:endParaRPr lang="ru-RU" sz="1800" dirty="0">
            <a:solidFill>
              <a:schemeClr val="accent6">
                <a:lumMod val="50000"/>
              </a:schemeClr>
            </a:solidFill>
          </a:endParaRPr>
        </a:p>
      </dgm:t>
    </dgm:pt>
    <dgm:pt modelId="{8F524472-AEBF-4F34-901D-B3C332616778}" type="parTrans" cxnId="{9CC662F3-DA6F-4825-9FF6-9CB98BCA3DBA}">
      <dgm:prSet/>
      <dgm:spPr/>
      <dgm:t>
        <a:bodyPr/>
        <a:lstStyle/>
        <a:p>
          <a:endParaRPr lang="ru-RU"/>
        </a:p>
      </dgm:t>
    </dgm:pt>
    <dgm:pt modelId="{5D8B9811-8D67-4F87-903E-2E726F28B38E}" type="sibTrans" cxnId="{9CC662F3-DA6F-4825-9FF6-9CB98BCA3DBA}">
      <dgm:prSet/>
      <dgm:spPr/>
      <dgm:t>
        <a:bodyPr/>
        <a:lstStyle/>
        <a:p>
          <a:endParaRPr lang="ru-RU"/>
        </a:p>
      </dgm:t>
    </dgm:pt>
    <dgm:pt modelId="{CBB3EDA6-8FB3-49AC-8891-6A98458C5DE6}" type="pres">
      <dgm:prSet presAssocID="{8F7EC2D4-AF42-4654-A5C2-DEDC29E6166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7F47E9-AD60-4218-9F21-4C9D1C5EEBDF}" type="pres">
      <dgm:prSet presAssocID="{BA112C4B-BA75-4984-99E2-709E98285ADC}" presName="centerShape" presStyleLbl="node0" presStyleIdx="0" presStyleCnt="1" custScaleX="180889" custScaleY="117034"/>
      <dgm:spPr/>
      <dgm:t>
        <a:bodyPr/>
        <a:lstStyle/>
        <a:p>
          <a:endParaRPr lang="ru-RU"/>
        </a:p>
      </dgm:t>
    </dgm:pt>
    <dgm:pt modelId="{0D20ABDA-F045-4A15-BB9B-6D58DD6FBCF8}" type="pres">
      <dgm:prSet presAssocID="{5011AF16-1729-4CB5-8121-DDA5AA4A0F88}" presName="parTrans" presStyleLbl="sibTrans2D1" presStyleIdx="0" presStyleCnt="4"/>
      <dgm:spPr/>
      <dgm:t>
        <a:bodyPr/>
        <a:lstStyle/>
        <a:p>
          <a:endParaRPr lang="ru-RU"/>
        </a:p>
      </dgm:t>
    </dgm:pt>
    <dgm:pt modelId="{544CA7A0-8D67-486C-906C-0AEE62080AB6}" type="pres">
      <dgm:prSet presAssocID="{5011AF16-1729-4CB5-8121-DDA5AA4A0F88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B037DDFB-ECC7-43CB-99BE-500F534832C3}" type="pres">
      <dgm:prSet presAssocID="{8D4FAEE8-AF81-44B5-94E3-313F8E0DA9F9}" presName="node" presStyleLbl="node1" presStyleIdx="0" presStyleCnt="4" custScaleX="1713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AF73FA-876D-478B-9CDA-29BC4C2CE9E0}" type="pres">
      <dgm:prSet presAssocID="{3B7CDF29-4999-4D62-A676-072550F334EC}" presName="parTrans" presStyleLbl="sibTrans2D1" presStyleIdx="1" presStyleCnt="4"/>
      <dgm:spPr/>
      <dgm:t>
        <a:bodyPr/>
        <a:lstStyle/>
        <a:p>
          <a:endParaRPr lang="ru-RU"/>
        </a:p>
      </dgm:t>
    </dgm:pt>
    <dgm:pt modelId="{75AD74A8-9AAB-4ECF-A013-89544167C680}" type="pres">
      <dgm:prSet presAssocID="{3B7CDF29-4999-4D62-A676-072550F334EC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97BFE7EB-97D2-4399-93D6-CCE951E1BFC4}" type="pres">
      <dgm:prSet presAssocID="{2E5A5107-ADBC-49E2-82F0-D33EF8B9969F}" presName="node" presStyleLbl="node1" presStyleIdx="1" presStyleCnt="4" custScaleX="135255" custRadScaleRad="145140" custRadScaleInc="38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728446-79BF-4F52-9352-3FF7AF3978E1}" type="pres">
      <dgm:prSet presAssocID="{2A59BB95-6868-491C-8849-88BD5C86BE5E}" presName="parTrans" presStyleLbl="sibTrans2D1" presStyleIdx="2" presStyleCnt="4"/>
      <dgm:spPr/>
      <dgm:t>
        <a:bodyPr/>
        <a:lstStyle/>
        <a:p>
          <a:endParaRPr lang="ru-RU"/>
        </a:p>
      </dgm:t>
    </dgm:pt>
    <dgm:pt modelId="{6748E6FF-5756-45DE-914D-5F006198E415}" type="pres">
      <dgm:prSet presAssocID="{2A59BB95-6868-491C-8849-88BD5C86BE5E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25F330DB-B97D-4374-A919-26776CA9A3C0}" type="pres">
      <dgm:prSet presAssocID="{C3BF10A7-55B3-44F5-9DE2-863D2EF8C1BD}" presName="node" presStyleLbl="node1" presStyleIdx="2" presStyleCnt="4" custScaleX="1792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90E24-2CA9-4B59-B1AB-9B0CADF7B1A2}" type="pres">
      <dgm:prSet presAssocID="{8F524472-AEBF-4F34-901D-B3C332616778}" presName="parTrans" presStyleLbl="sibTrans2D1" presStyleIdx="3" presStyleCnt="4"/>
      <dgm:spPr/>
      <dgm:t>
        <a:bodyPr/>
        <a:lstStyle/>
        <a:p>
          <a:endParaRPr lang="ru-RU"/>
        </a:p>
      </dgm:t>
    </dgm:pt>
    <dgm:pt modelId="{2D6C9545-4457-48A9-BC08-6F3895025615}" type="pres">
      <dgm:prSet presAssocID="{8F524472-AEBF-4F34-901D-B3C33261677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EE262DB-7DD9-48A3-9985-EA13A01E6456}" type="pres">
      <dgm:prSet presAssocID="{A41906ED-E83B-4FE2-8E71-40A142B6FD76}" presName="node" presStyleLbl="node1" presStyleIdx="3" presStyleCnt="4" custScaleX="174743" custRadScaleRad="144833" custRadScaleInc="5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119AAC-74E6-4BFE-B959-64E4CE5879CD}" type="presOf" srcId="{5011AF16-1729-4CB5-8121-DDA5AA4A0F88}" destId="{0D20ABDA-F045-4A15-BB9B-6D58DD6FBCF8}" srcOrd="0" destOrd="0" presId="urn:microsoft.com/office/officeart/2005/8/layout/radial5"/>
    <dgm:cxn modelId="{8B05E0AA-40E7-4C6C-A076-252916970F49}" srcId="{BA112C4B-BA75-4984-99E2-709E98285ADC}" destId="{8D4FAEE8-AF81-44B5-94E3-313F8E0DA9F9}" srcOrd="0" destOrd="0" parTransId="{5011AF16-1729-4CB5-8121-DDA5AA4A0F88}" sibTransId="{AD817382-3FE5-4FF8-852F-25D2DFE6D734}"/>
    <dgm:cxn modelId="{8A4DA510-3806-4F85-A995-484E6D732A05}" type="presOf" srcId="{8D4FAEE8-AF81-44B5-94E3-313F8E0DA9F9}" destId="{B037DDFB-ECC7-43CB-99BE-500F534832C3}" srcOrd="0" destOrd="0" presId="urn:microsoft.com/office/officeart/2005/8/layout/radial5"/>
    <dgm:cxn modelId="{55ADB73E-897B-4247-8FB7-BEBBB5DCEA2A}" srcId="{BA112C4B-BA75-4984-99E2-709E98285ADC}" destId="{2E5A5107-ADBC-49E2-82F0-D33EF8B9969F}" srcOrd="1" destOrd="0" parTransId="{3B7CDF29-4999-4D62-A676-072550F334EC}" sibTransId="{164EEB3F-7871-4597-94D5-DFC016FE8673}"/>
    <dgm:cxn modelId="{257C18A0-BF68-4B56-B00C-440DC671E434}" srcId="{8F7EC2D4-AF42-4654-A5C2-DEDC29E6166C}" destId="{BA112C4B-BA75-4984-99E2-709E98285ADC}" srcOrd="0" destOrd="0" parTransId="{7C8A2D61-9324-48C0-9CF8-DFE4837ABFD9}" sibTransId="{488B3A2E-054E-4065-A131-9689950E034D}"/>
    <dgm:cxn modelId="{0B421C3F-C1E2-400B-8C41-8C0C1643F2F9}" type="presOf" srcId="{8F524472-AEBF-4F34-901D-B3C332616778}" destId="{7C890E24-2CA9-4B59-B1AB-9B0CADF7B1A2}" srcOrd="0" destOrd="0" presId="urn:microsoft.com/office/officeart/2005/8/layout/radial5"/>
    <dgm:cxn modelId="{054F39F1-8100-4A38-9ED1-6AB19A281590}" type="presOf" srcId="{BA112C4B-BA75-4984-99E2-709E98285ADC}" destId="{DE7F47E9-AD60-4218-9F21-4C9D1C5EEBDF}" srcOrd="0" destOrd="0" presId="urn:microsoft.com/office/officeart/2005/8/layout/radial5"/>
    <dgm:cxn modelId="{9CC662F3-DA6F-4825-9FF6-9CB98BCA3DBA}" srcId="{BA112C4B-BA75-4984-99E2-709E98285ADC}" destId="{A41906ED-E83B-4FE2-8E71-40A142B6FD76}" srcOrd="3" destOrd="0" parTransId="{8F524472-AEBF-4F34-901D-B3C332616778}" sibTransId="{5D8B9811-8D67-4F87-903E-2E726F28B38E}"/>
    <dgm:cxn modelId="{D4056DEF-2A34-44FB-9941-7E0BC7F40F47}" type="presOf" srcId="{2E5A5107-ADBC-49E2-82F0-D33EF8B9969F}" destId="{97BFE7EB-97D2-4399-93D6-CCE951E1BFC4}" srcOrd="0" destOrd="0" presId="urn:microsoft.com/office/officeart/2005/8/layout/radial5"/>
    <dgm:cxn modelId="{397FAF16-C836-4BDF-8B8E-ADB18C41C580}" type="presOf" srcId="{8F7EC2D4-AF42-4654-A5C2-DEDC29E6166C}" destId="{CBB3EDA6-8FB3-49AC-8891-6A98458C5DE6}" srcOrd="0" destOrd="0" presId="urn:microsoft.com/office/officeart/2005/8/layout/radial5"/>
    <dgm:cxn modelId="{3F892083-1CF4-4ADB-9D0E-2573683CB11E}" type="presOf" srcId="{8F524472-AEBF-4F34-901D-B3C332616778}" destId="{2D6C9545-4457-48A9-BC08-6F3895025615}" srcOrd="1" destOrd="0" presId="urn:microsoft.com/office/officeart/2005/8/layout/radial5"/>
    <dgm:cxn modelId="{9343A698-270C-4DAA-ACAB-332356822A1A}" type="presOf" srcId="{3B7CDF29-4999-4D62-A676-072550F334EC}" destId="{75AD74A8-9AAB-4ECF-A013-89544167C680}" srcOrd="1" destOrd="0" presId="urn:microsoft.com/office/officeart/2005/8/layout/radial5"/>
    <dgm:cxn modelId="{410769AF-5ABD-4545-AE17-79DD4A82BF54}" srcId="{BA112C4B-BA75-4984-99E2-709E98285ADC}" destId="{C3BF10A7-55B3-44F5-9DE2-863D2EF8C1BD}" srcOrd="2" destOrd="0" parTransId="{2A59BB95-6868-491C-8849-88BD5C86BE5E}" sibTransId="{A32A3266-369A-4EE9-A2CB-E93CDB65C319}"/>
    <dgm:cxn modelId="{D9E271E7-2BFB-42C4-A253-4E15C9A31E3E}" type="presOf" srcId="{A41906ED-E83B-4FE2-8E71-40A142B6FD76}" destId="{8EE262DB-7DD9-48A3-9985-EA13A01E6456}" srcOrd="0" destOrd="0" presId="urn:microsoft.com/office/officeart/2005/8/layout/radial5"/>
    <dgm:cxn modelId="{5930055B-82DF-435B-8A3C-37CCAEE143FB}" type="presOf" srcId="{C3BF10A7-55B3-44F5-9DE2-863D2EF8C1BD}" destId="{25F330DB-B97D-4374-A919-26776CA9A3C0}" srcOrd="0" destOrd="0" presId="urn:microsoft.com/office/officeart/2005/8/layout/radial5"/>
    <dgm:cxn modelId="{3352EF4D-8C69-46C4-8D01-A738A1BE8A85}" type="presOf" srcId="{2A59BB95-6868-491C-8849-88BD5C86BE5E}" destId="{6748E6FF-5756-45DE-914D-5F006198E415}" srcOrd="1" destOrd="0" presId="urn:microsoft.com/office/officeart/2005/8/layout/radial5"/>
    <dgm:cxn modelId="{C0F237F3-FCAA-4F3E-A9AE-87455D060749}" type="presOf" srcId="{3B7CDF29-4999-4D62-A676-072550F334EC}" destId="{32AF73FA-876D-478B-9CDA-29BC4C2CE9E0}" srcOrd="0" destOrd="0" presId="urn:microsoft.com/office/officeart/2005/8/layout/radial5"/>
    <dgm:cxn modelId="{6FFAFC58-2541-4B44-A23F-24CB622422E4}" type="presOf" srcId="{5011AF16-1729-4CB5-8121-DDA5AA4A0F88}" destId="{544CA7A0-8D67-486C-906C-0AEE62080AB6}" srcOrd="1" destOrd="0" presId="urn:microsoft.com/office/officeart/2005/8/layout/radial5"/>
    <dgm:cxn modelId="{1FEA7EFA-2B4D-4BD3-8520-A496AD54D5DC}" type="presOf" srcId="{2A59BB95-6868-491C-8849-88BD5C86BE5E}" destId="{A6728446-79BF-4F52-9352-3FF7AF3978E1}" srcOrd="0" destOrd="0" presId="urn:microsoft.com/office/officeart/2005/8/layout/radial5"/>
    <dgm:cxn modelId="{57DD3FDF-11E6-432F-AC54-D96BFC4C51F5}" type="presParOf" srcId="{CBB3EDA6-8FB3-49AC-8891-6A98458C5DE6}" destId="{DE7F47E9-AD60-4218-9F21-4C9D1C5EEBDF}" srcOrd="0" destOrd="0" presId="urn:microsoft.com/office/officeart/2005/8/layout/radial5"/>
    <dgm:cxn modelId="{E49B7F8E-51B5-429D-8A16-486D9E9C8747}" type="presParOf" srcId="{CBB3EDA6-8FB3-49AC-8891-6A98458C5DE6}" destId="{0D20ABDA-F045-4A15-BB9B-6D58DD6FBCF8}" srcOrd="1" destOrd="0" presId="urn:microsoft.com/office/officeart/2005/8/layout/radial5"/>
    <dgm:cxn modelId="{68912264-55D4-47A8-B7A8-4CA5E03ED8B5}" type="presParOf" srcId="{0D20ABDA-F045-4A15-BB9B-6D58DD6FBCF8}" destId="{544CA7A0-8D67-486C-906C-0AEE62080AB6}" srcOrd="0" destOrd="0" presId="urn:microsoft.com/office/officeart/2005/8/layout/radial5"/>
    <dgm:cxn modelId="{A5B2F977-B10D-40CA-B30B-50BCFA5C2F4B}" type="presParOf" srcId="{CBB3EDA6-8FB3-49AC-8891-6A98458C5DE6}" destId="{B037DDFB-ECC7-43CB-99BE-500F534832C3}" srcOrd="2" destOrd="0" presId="urn:microsoft.com/office/officeart/2005/8/layout/radial5"/>
    <dgm:cxn modelId="{8ABF6639-1069-414E-BB81-CA736973BA8C}" type="presParOf" srcId="{CBB3EDA6-8FB3-49AC-8891-6A98458C5DE6}" destId="{32AF73FA-876D-478B-9CDA-29BC4C2CE9E0}" srcOrd="3" destOrd="0" presId="urn:microsoft.com/office/officeart/2005/8/layout/radial5"/>
    <dgm:cxn modelId="{6D6F9596-1CB2-4A26-9138-E59AC57BCAE0}" type="presParOf" srcId="{32AF73FA-876D-478B-9CDA-29BC4C2CE9E0}" destId="{75AD74A8-9AAB-4ECF-A013-89544167C680}" srcOrd="0" destOrd="0" presId="urn:microsoft.com/office/officeart/2005/8/layout/radial5"/>
    <dgm:cxn modelId="{720ECC97-7CD7-4A45-B157-42939216A192}" type="presParOf" srcId="{CBB3EDA6-8FB3-49AC-8891-6A98458C5DE6}" destId="{97BFE7EB-97D2-4399-93D6-CCE951E1BFC4}" srcOrd="4" destOrd="0" presId="urn:microsoft.com/office/officeart/2005/8/layout/radial5"/>
    <dgm:cxn modelId="{08791692-8176-4E87-AC51-02E7D70C0E49}" type="presParOf" srcId="{CBB3EDA6-8FB3-49AC-8891-6A98458C5DE6}" destId="{A6728446-79BF-4F52-9352-3FF7AF3978E1}" srcOrd="5" destOrd="0" presId="urn:microsoft.com/office/officeart/2005/8/layout/radial5"/>
    <dgm:cxn modelId="{9202D9D6-25E9-494F-96B5-79330DA6375E}" type="presParOf" srcId="{A6728446-79BF-4F52-9352-3FF7AF3978E1}" destId="{6748E6FF-5756-45DE-914D-5F006198E415}" srcOrd="0" destOrd="0" presId="urn:microsoft.com/office/officeart/2005/8/layout/radial5"/>
    <dgm:cxn modelId="{F058F428-A58D-48A0-8DC6-55D48A09EF0E}" type="presParOf" srcId="{CBB3EDA6-8FB3-49AC-8891-6A98458C5DE6}" destId="{25F330DB-B97D-4374-A919-26776CA9A3C0}" srcOrd="6" destOrd="0" presId="urn:microsoft.com/office/officeart/2005/8/layout/radial5"/>
    <dgm:cxn modelId="{7A7A9AFF-14F7-416B-BD31-DF7AF7FBFC10}" type="presParOf" srcId="{CBB3EDA6-8FB3-49AC-8891-6A98458C5DE6}" destId="{7C890E24-2CA9-4B59-B1AB-9B0CADF7B1A2}" srcOrd="7" destOrd="0" presId="urn:microsoft.com/office/officeart/2005/8/layout/radial5"/>
    <dgm:cxn modelId="{C24636FA-D38D-449F-BC8F-2409DDBA4526}" type="presParOf" srcId="{7C890E24-2CA9-4B59-B1AB-9B0CADF7B1A2}" destId="{2D6C9545-4457-48A9-BC08-6F3895025615}" srcOrd="0" destOrd="0" presId="urn:microsoft.com/office/officeart/2005/8/layout/radial5"/>
    <dgm:cxn modelId="{2728321C-7ACE-40BB-AE07-1CCD4EB5D540}" type="presParOf" srcId="{CBB3EDA6-8FB3-49AC-8891-6A98458C5DE6}" destId="{8EE262DB-7DD9-48A3-9985-EA13A01E645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BCDCF1-0E99-4F2F-B5BF-445483D96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A7C306-8D13-43F3-89A7-05AC034C9B2E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200" dirty="0" smtClean="0"/>
            <a:t>1. </a:t>
          </a:r>
          <a:r>
            <a:rPr lang="ru-RU" sz="2800" dirty="0" smtClean="0">
              <a:solidFill>
                <a:schemeClr val="accent6">
                  <a:lumMod val="50000"/>
                </a:schemeClr>
              </a:solidFill>
            </a:rPr>
            <a:t>Тактику разрабатывают в развитие стратегии.</a:t>
          </a:r>
          <a:endParaRPr lang="ru-RU" sz="2800" dirty="0">
            <a:solidFill>
              <a:schemeClr val="accent6">
                <a:lumMod val="50000"/>
              </a:schemeClr>
            </a:solidFill>
          </a:endParaRPr>
        </a:p>
      </dgm:t>
    </dgm:pt>
    <dgm:pt modelId="{3F684B17-0C10-40F8-9F2E-3D0E28596D3B}" type="parTrans" cxnId="{65839D25-E15F-480D-B534-CF68BC54CCFE}">
      <dgm:prSet/>
      <dgm:spPr/>
      <dgm:t>
        <a:bodyPr/>
        <a:lstStyle/>
        <a:p>
          <a:endParaRPr lang="ru-RU"/>
        </a:p>
      </dgm:t>
    </dgm:pt>
    <dgm:pt modelId="{CFD55EE9-936E-4370-A3E0-9030E1C601E8}" type="sibTrans" cxnId="{65839D25-E15F-480D-B534-CF68BC54CCFE}">
      <dgm:prSet/>
      <dgm:spPr/>
      <dgm:t>
        <a:bodyPr/>
        <a:lstStyle/>
        <a:p>
          <a:endParaRPr lang="ru-RU"/>
        </a:p>
      </dgm:t>
    </dgm:pt>
    <dgm:pt modelId="{754B9325-8F85-4057-96D7-41F74D807639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200" dirty="0" smtClean="0"/>
            <a:t>2. </a:t>
          </a:r>
          <a:r>
            <a:rPr lang="ru-RU" sz="2800" dirty="0" smtClean="0">
              <a:solidFill>
                <a:schemeClr val="accent6">
                  <a:lumMod val="50000"/>
                </a:schemeClr>
              </a:solidFill>
            </a:rPr>
            <a:t>Тактика часто вырабатывается на уровне руководства среднего звена.</a:t>
          </a:r>
          <a:endParaRPr lang="ru-RU" sz="2800" dirty="0">
            <a:solidFill>
              <a:schemeClr val="accent6">
                <a:lumMod val="50000"/>
              </a:schemeClr>
            </a:solidFill>
          </a:endParaRPr>
        </a:p>
      </dgm:t>
    </dgm:pt>
    <dgm:pt modelId="{112B821F-2C04-46AA-A322-199A4E1E3571}" type="parTrans" cxnId="{F02C75E2-757B-4306-A2A5-A2F4D2E14876}">
      <dgm:prSet/>
      <dgm:spPr/>
      <dgm:t>
        <a:bodyPr/>
        <a:lstStyle/>
        <a:p>
          <a:endParaRPr lang="ru-RU"/>
        </a:p>
      </dgm:t>
    </dgm:pt>
    <dgm:pt modelId="{822C39B5-B73F-4D61-9162-B45B69591460}" type="sibTrans" cxnId="{F02C75E2-757B-4306-A2A5-A2F4D2E14876}">
      <dgm:prSet/>
      <dgm:spPr/>
      <dgm:t>
        <a:bodyPr/>
        <a:lstStyle/>
        <a:p>
          <a:endParaRPr lang="ru-RU"/>
        </a:p>
      </dgm:t>
    </dgm:pt>
    <dgm:pt modelId="{05164691-A528-4CAD-B20A-8508C5F28622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200" dirty="0" smtClean="0"/>
            <a:t>3. </a:t>
          </a:r>
          <a:r>
            <a:rPr lang="ru-RU" sz="2800" dirty="0" smtClean="0">
              <a:solidFill>
                <a:schemeClr val="accent6">
                  <a:lumMod val="50000"/>
                </a:schemeClr>
              </a:solidFill>
            </a:rPr>
            <a:t>Тактика рассчитана на более короткий отрезок времени, чем стратегия.</a:t>
          </a:r>
          <a:endParaRPr lang="ru-RU" sz="2800" dirty="0">
            <a:solidFill>
              <a:schemeClr val="accent6">
                <a:lumMod val="50000"/>
              </a:schemeClr>
            </a:solidFill>
          </a:endParaRPr>
        </a:p>
      </dgm:t>
    </dgm:pt>
    <dgm:pt modelId="{29561615-254C-4525-B31D-9CD02864504B}" type="parTrans" cxnId="{137C78CE-828D-4799-A47F-5BF6B4125D1A}">
      <dgm:prSet/>
      <dgm:spPr/>
      <dgm:t>
        <a:bodyPr/>
        <a:lstStyle/>
        <a:p>
          <a:endParaRPr lang="ru-RU"/>
        </a:p>
      </dgm:t>
    </dgm:pt>
    <dgm:pt modelId="{2DC8B0B0-41CB-4D4A-A0C0-79ACFD6E8494}" type="sibTrans" cxnId="{137C78CE-828D-4799-A47F-5BF6B4125D1A}">
      <dgm:prSet/>
      <dgm:spPr/>
      <dgm:t>
        <a:bodyPr/>
        <a:lstStyle/>
        <a:p>
          <a:endParaRPr lang="ru-RU"/>
        </a:p>
      </dgm:t>
    </dgm:pt>
    <dgm:pt modelId="{17F55913-BA03-456C-A554-EE92E1226739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ru-RU" sz="2200" dirty="0" smtClean="0"/>
            <a:t>4. </a:t>
          </a:r>
          <a:r>
            <a:rPr lang="ru-RU" sz="2800" dirty="0" smtClean="0">
              <a:solidFill>
                <a:schemeClr val="accent6">
                  <a:lumMod val="50000"/>
                </a:schemeClr>
              </a:solidFill>
            </a:rPr>
            <a:t>Тактические результаты, как правило, проявляются очень быстро и легко соотносятся с конкретными действиями.</a:t>
          </a:r>
          <a:endParaRPr lang="ru-RU" sz="2800" dirty="0">
            <a:solidFill>
              <a:schemeClr val="accent6">
                <a:lumMod val="50000"/>
              </a:schemeClr>
            </a:solidFill>
          </a:endParaRPr>
        </a:p>
      </dgm:t>
    </dgm:pt>
    <dgm:pt modelId="{B09E7429-F628-4A29-8CA5-2DB2E4AF1B64}" type="parTrans" cxnId="{41048620-E5E0-4AAF-B005-CDF9CB42C570}">
      <dgm:prSet/>
      <dgm:spPr/>
      <dgm:t>
        <a:bodyPr/>
        <a:lstStyle/>
        <a:p>
          <a:endParaRPr lang="ru-RU"/>
        </a:p>
      </dgm:t>
    </dgm:pt>
    <dgm:pt modelId="{FF0DFDAC-BC74-4962-9A94-2BD7309126C2}" type="sibTrans" cxnId="{41048620-E5E0-4AAF-B005-CDF9CB42C570}">
      <dgm:prSet/>
      <dgm:spPr/>
      <dgm:t>
        <a:bodyPr/>
        <a:lstStyle/>
        <a:p>
          <a:endParaRPr lang="ru-RU"/>
        </a:p>
      </dgm:t>
    </dgm:pt>
    <dgm:pt modelId="{98CA69F9-BEBF-4DE1-8D43-88149937FC70}" type="pres">
      <dgm:prSet presAssocID="{CCBCDCF1-0E99-4F2F-B5BF-445483D96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42CCC0-CBF2-49DD-82ED-168264AC3EA4}" type="pres">
      <dgm:prSet presAssocID="{73A7C306-8D13-43F3-89A7-05AC034C9B2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BB0758-6B0C-4D14-9C2F-8CB32E9B043B}" type="pres">
      <dgm:prSet presAssocID="{CFD55EE9-936E-4370-A3E0-9030E1C601E8}" presName="spacer" presStyleCnt="0"/>
      <dgm:spPr/>
    </dgm:pt>
    <dgm:pt modelId="{9BC30EE3-87D0-4CB1-BE30-8D0D5C125156}" type="pres">
      <dgm:prSet presAssocID="{754B9325-8F85-4057-96D7-41F74D80763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A8544-AE4F-48FD-9063-B64D60FFE9C7}" type="pres">
      <dgm:prSet presAssocID="{822C39B5-B73F-4D61-9162-B45B69591460}" presName="spacer" presStyleCnt="0"/>
      <dgm:spPr/>
    </dgm:pt>
    <dgm:pt modelId="{3BAF9E47-15EA-4C95-96F5-733E5DA642E0}" type="pres">
      <dgm:prSet presAssocID="{05164691-A528-4CAD-B20A-8508C5F2862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4B297-35A5-4C70-8DDB-61E512C9AC98}" type="pres">
      <dgm:prSet presAssocID="{2DC8B0B0-41CB-4D4A-A0C0-79ACFD6E8494}" presName="spacer" presStyleCnt="0"/>
      <dgm:spPr/>
    </dgm:pt>
    <dgm:pt modelId="{5430337D-9C37-4790-93B8-5725844FFCC3}" type="pres">
      <dgm:prSet presAssocID="{17F55913-BA03-456C-A554-EE92E122673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2C75E2-757B-4306-A2A5-A2F4D2E14876}" srcId="{CCBCDCF1-0E99-4F2F-B5BF-445483D965FD}" destId="{754B9325-8F85-4057-96D7-41F74D807639}" srcOrd="1" destOrd="0" parTransId="{112B821F-2C04-46AA-A322-199A4E1E3571}" sibTransId="{822C39B5-B73F-4D61-9162-B45B69591460}"/>
    <dgm:cxn modelId="{60FD9155-4918-4BED-8C1A-266718FAF2A0}" type="presOf" srcId="{754B9325-8F85-4057-96D7-41F74D807639}" destId="{9BC30EE3-87D0-4CB1-BE30-8D0D5C125156}" srcOrd="0" destOrd="0" presId="urn:microsoft.com/office/officeart/2005/8/layout/vList2"/>
    <dgm:cxn modelId="{41048620-E5E0-4AAF-B005-CDF9CB42C570}" srcId="{CCBCDCF1-0E99-4F2F-B5BF-445483D965FD}" destId="{17F55913-BA03-456C-A554-EE92E1226739}" srcOrd="3" destOrd="0" parTransId="{B09E7429-F628-4A29-8CA5-2DB2E4AF1B64}" sibTransId="{FF0DFDAC-BC74-4962-9A94-2BD7309126C2}"/>
    <dgm:cxn modelId="{E10BB4A4-9B1C-4370-B3A5-32B3040E833D}" type="presOf" srcId="{17F55913-BA03-456C-A554-EE92E1226739}" destId="{5430337D-9C37-4790-93B8-5725844FFCC3}" srcOrd="0" destOrd="0" presId="urn:microsoft.com/office/officeart/2005/8/layout/vList2"/>
    <dgm:cxn modelId="{9D9E207F-962A-4649-A684-6043637995E9}" type="presOf" srcId="{73A7C306-8D13-43F3-89A7-05AC034C9B2E}" destId="{5642CCC0-CBF2-49DD-82ED-168264AC3EA4}" srcOrd="0" destOrd="0" presId="urn:microsoft.com/office/officeart/2005/8/layout/vList2"/>
    <dgm:cxn modelId="{0E0493FA-F66C-4F7E-A11F-0AEF2B5E00C2}" type="presOf" srcId="{CCBCDCF1-0E99-4F2F-B5BF-445483D965FD}" destId="{98CA69F9-BEBF-4DE1-8D43-88149937FC70}" srcOrd="0" destOrd="0" presId="urn:microsoft.com/office/officeart/2005/8/layout/vList2"/>
    <dgm:cxn modelId="{137C78CE-828D-4799-A47F-5BF6B4125D1A}" srcId="{CCBCDCF1-0E99-4F2F-B5BF-445483D965FD}" destId="{05164691-A528-4CAD-B20A-8508C5F28622}" srcOrd="2" destOrd="0" parTransId="{29561615-254C-4525-B31D-9CD02864504B}" sibTransId="{2DC8B0B0-41CB-4D4A-A0C0-79ACFD6E8494}"/>
    <dgm:cxn modelId="{65839D25-E15F-480D-B534-CF68BC54CCFE}" srcId="{CCBCDCF1-0E99-4F2F-B5BF-445483D965FD}" destId="{73A7C306-8D13-43F3-89A7-05AC034C9B2E}" srcOrd="0" destOrd="0" parTransId="{3F684B17-0C10-40F8-9F2E-3D0E28596D3B}" sibTransId="{CFD55EE9-936E-4370-A3E0-9030E1C601E8}"/>
    <dgm:cxn modelId="{F36EC461-6671-4F90-A8F1-C06426663E40}" type="presOf" srcId="{05164691-A528-4CAD-B20A-8508C5F28622}" destId="{3BAF9E47-15EA-4C95-96F5-733E5DA642E0}" srcOrd="0" destOrd="0" presId="urn:microsoft.com/office/officeart/2005/8/layout/vList2"/>
    <dgm:cxn modelId="{AE8FF878-D640-4455-A326-A6DEBDBD3919}" type="presParOf" srcId="{98CA69F9-BEBF-4DE1-8D43-88149937FC70}" destId="{5642CCC0-CBF2-49DD-82ED-168264AC3EA4}" srcOrd="0" destOrd="0" presId="urn:microsoft.com/office/officeart/2005/8/layout/vList2"/>
    <dgm:cxn modelId="{4B6759B2-94EF-433B-8A2E-C1C91CC88A8F}" type="presParOf" srcId="{98CA69F9-BEBF-4DE1-8D43-88149937FC70}" destId="{EFBB0758-6B0C-4D14-9C2F-8CB32E9B043B}" srcOrd="1" destOrd="0" presId="urn:microsoft.com/office/officeart/2005/8/layout/vList2"/>
    <dgm:cxn modelId="{F181BD17-6D0C-4D18-830F-34B22D995BD1}" type="presParOf" srcId="{98CA69F9-BEBF-4DE1-8D43-88149937FC70}" destId="{9BC30EE3-87D0-4CB1-BE30-8D0D5C125156}" srcOrd="2" destOrd="0" presId="urn:microsoft.com/office/officeart/2005/8/layout/vList2"/>
    <dgm:cxn modelId="{0BB6620E-A56F-461E-80F5-96EB6ECCBA64}" type="presParOf" srcId="{98CA69F9-BEBF-4DE1-8D43-88149937FC70}" destId="{8DAA8544-AE4F-48FD-9063-B64D60FFE9C7}" srcOrd="3" destOrd="0" presId="urn:microsoft.com/office/officeart/2005/8/layout/vList2"/>
    <dgm:cxn modelId="{3784E5CE-C3FE-41C8-8074-2D80145782F1}" type="presParOf" srcId="{98CA69F9-BEBF-4DE1-8D43-88149937FC70}" destId="{3BAF9E47-15EA-4C95-96F5-733E5DA642E0}" srcOrd="4" destOrd="0" presId="urn:microsoft.com/office/officeart/2005/8/layout/vList2"/>
    <dgm:cxn modelId="{CB190038-4A3D-4C78-ABF4-0A35E7E8AB42}" type="presParOf" srcId="{98CA69F9-BEBF-4DE1-8D43-88149937FC70}" destId="{3814B297-35A5-4C70-8DDB-61E512C9AC98}" srcOrd="5" destOrd="0" presId="urn:microsoft.com/office/officeart/2005/8/layout/vList2"/>
    <dgm:cxn modelId="{1922316D-D22C-40F5-837C-2DC5A2FB293D}" type="presParOf" srcId="{98CA69F9-BEBF-4DE1-8D43-88149937FC70}" destId="{5430337D-9C37-4790-93B8-5725844FFCC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A23898-0A0D-4BB6-88B3-06E8B59ED5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E3DF1A-9729-4AA1-8DF1-58A3759F5295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высокая степень детализации планов,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83210303-73B9-4E76-8192-8DED471064F9}" type="parTrans" cxnId="{E2FDF891-59C4-4475-A792-DDB73BC9B804}">
      <dgm:prSet/>
      <dgm:spPr/>
      <dgm:t>
        <a:bodyPr/>
        <a:lstStyle/>
        <a:p>
          <a:endParaRPr lang="ru-RU"/>
        </a:p>
      </dgm:t>
    </dgm:pt>
    <dgm:pt modelId="{F3E054F6-69C5-4A90-A1AD-479214A7AE61}" type="sibTrans" cxnId="{E2FDF891-59C4-4475-A792-DDB73BC9B804}">
      <dgm:prSet/>
      <dgm:spPr/>
      <dgm:t>
        <a:bodyPr/>
        <a:lstStyle/>
        <a:p>
          <a:endParaRPr lang="ru-RU"/>
        </a:p>
      </dgm:t>
    </dgm:pt>
    <dgm:pt modelId="{CE7BFDE5-3F24-41DF-99C2-E85792C625BC}">
      <dgm:prSet/>
      <dgm:spPr>
        <a:solidFill>
          <a:srgbClr val="FFC000"/>
        </a:solidFill>
      </dgm:spPr>
      <dgm:t>
        <a:bodyPr/>
        <a:lstStyle/>
        <a:p>
          <a:pPr rtl="0"/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узкая направленность;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6A069503-F847-47F8-B349-5C82DD869278}" type="parTrans" cxnId="{8A2A419B-4CA2-448B-83F8-4502BD8C50D5}">
      <dgm:prSet/>
      <dgm:spPr/>
      <dgm:t>
        <a:bodyPr/>
        <a:lstStyle/>
        <a:p>
          <a:endParaRPr lang="ru-RU"/>
        </a:p>
      </dgm:t>
    </dgm:pt>
    <dgm:pt modelId="{3484CFAF-DF42-4305-A32E-39EC40869C88}" type="sibTrans" cxnId="{8A2A419B-4CA2-448B-83F8-4502BD8C50D5}">
      <dgm:prSet/>
      <dgm:spPr/>
      <dgm:t>
        <a:bodyPr/>
        <a:lstStyle/>
        <a:p>
          <a:endParaRPr lang="ru-RU"/>
        </a:p>
      </dgm:t>
    </dgm:pt>
    <dgm:pt modelId="{BF0D5F0D-C849-4106-B130-CCFCDD0842CA}">
      <dgm:prSet/>
      <dgm:spPr>
        <a:solidFill>
          <a:srgbClr val="92D050"/>
        </a:solidFill>
      </dgm:spPr>
      <dgm:t>
        <a:bodyPr/>
        <a:lstStyle/>
        <a:p>
          <a:pPr rtl="0"/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большое разнообразием ис­пользуемых приемов и методов.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1088064B-6EFF-4D31-9B1C-E5056A32C476}" type="parTrans" cxnId="{01DBB4AD-4329-4EDF-92DC-71E7B97E3556}">
      <dgm:prSet/>
      <dgm:spPr/>
      <dgm:t>
        <a:bodyPr/>
        <a:lstStyle/>
        <a:p>
          <a:endParaRPr lang="ru-RU"/>
        </a:p>
      </dgm:t>
    </dgm:pt>
    <dgm:pt modelId="{1317194B-E707-4A1E-846C-70EDE1CDB520}" type="sibTrans" cxnId="{01DBB4AD-4329-4EDF-92DC-71E7B97E3556}">
      <dgm:prSet/>
      <dgm:spPr/>
      <dgm:t>
        <a:bodyPr/>
        <a:lstStyle/>
        <a:p>
          <a:endParaRPr lang="ru-RU"/>
        </a:p>
      </dgm:t>
    </dgm:pt>
    <dgm:pt modelId="{BBDEA455-A303-40FD-B01A-8C5BAC699A01}" type="pres">
      <dgm:prSet presAssocID="{01A23898-0A0D-4BB6-88B3-06E8B59ED5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23516E-064E-4B83-9827-E98FB4E60645}" type="pres">
      <dgm:prSet presAssocID="{30E3DF1A-9729-4AA1-8DF1-58A3759F5295}" presName="parentText" presStyleLbl="node1" presStyleIdx="0" presStyleCnt="3" custLinFactNeighborX="178" custLinFactNeighborY="190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DFE69-5677-4135-97FA-03CBA6113B06}" type="pres">
      <dgm:prSet presAssocID="{F3E054F6-69C5-4A90-A1AD-479214A7AE61}" presName="spacer" presStyleCnt="0"/>
      <dgm:spPr/>
    </dgm:pt>
    <dgm:pt modelId="{45A7968F-3F6C-4950-BAB3-F6C17CB63503}" type="pres">
      <dgm:prSet presAssocID="{CE7BFDE5-3F24-41DF-99C2-E85792C625B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38B8F-D5E0-473E-B011-6991812E56AC}" type="pres">
      <dgm:prSet presAssocID="{3484CFAF-DF42-4305-A32E-39EC40869C88}" presName="spacer" presStyleCnt="0"/>
      <dgm:spPr/>
    </dgm:pt>
    <dgm:pt modelId="{FDAE1DCF-1676-41EE-B53B-12CBEF9CDF35}" type="pres">
      <dgm:prSet presAssocID="{BF0D5F0D-C849-4106-B130-CCFCDD0842C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37B1DA-5977-4BF2-82AE-5A11284A5135}" type="presOf" srcId="{CE7BFDE5-3F24-41DF-99C2-E85792C625BC}" destId="{45A7968F-3F6C-4950-BAB3-F6C17CB63503}" srcOrd="0" destOrd="0" presId="urn:microsoft.com/office/officeart/2005/8/layout/vList2"/>
    <dgm:cxn modelId="{E2FDF891-59C4-4475-A792-DDB73BC9B804}" srcId="{01A23898-0A0D-4BB6-88B3-06E8B59ED564}" destId="{30E3DF1A-9729-4AA1-8DF1-58A3759F5295}" srcOrd="0" destOrd="0" parTransId="{83210303-73B9-4E76-8192-8DED471064F9}" sibTransId="{F3E054F6-69C5-4A90-A1AD-479214A7AE61}"/>
    <dgm:cxn modelId="{01DBB4AD-4329-4EDF-92DC-71E7B97E3556}" srcId="{01A23898-0A0D-4BB6-88B3-06E8B59ED564}" destId="{BF0D5F0D-C849-4106-B130-CCFCDD0842CA}" srcOrd="2" destOrd="0" parTransId="{1088064B-6EFF-4D31-9B1C-E5056A32C476}" sibTransId="{1317194B-E707-4A1E-846C-70EDE1CDB520}"/>
    <dgm:cxn modelId="{E2229EDB-53CA-40B1-9DFE-FF09E1ADCC35}" type="presOf" srcId="{01A23898-0A0D-4BB6-88B3-06E8B59ED564}" destId="{BBDEA455-A303-40FD-B01A-8C5BAC699A01}" srcOrd="0" destOrd="0" presId="urn:microsoft.com/office/officeart/2005/8/layout/vList2"/>
    <dgm:cxn modelId="{8A2A419B-4CA2-448B-83F8-4502BD8C50D5}" srcId="{01A23898-0A0D-4BB6-88B3-06E8B59ED564}" destId="{CE7BFDE5-3F24-41DF-99C2-E85792C625BC}" srcOrd="1" destOrd="0" parTransId="{6A069503-F847-47F8-B349-5C82DD869278}" sibTransId="{3484CFAF-DF42-4305-A32E-39EC40869C88}"/>
    <dgm:cxn modelId="{8353B98E-CF89-4AE2-8828-E6A4523A3C3D}" type="presOf" srcId="{BF0D5F0D-C849-4106-B130-CCFCDD0842CA}" destId="{FDAE1DCF-1676-41EE-B53B-12CBEF9CDF35}" srcOrd="0" destOrd="0" presId="urn:microsoft.com/office/officeart/2005/8/layout/vList2"/>
    <dgm:cxn modelId="{83A1BE2D-F94F-4D22-9069-BECD5087D84D}" type="presOf" srcId="{30E3DF1A-9729-4AA1-8DF1-58A3759F5295}" destId="{A023516E-064E-4B83-9827-E98FB4E60645}" srcOrd="0" destOrd="0" presId="urn:microsoft.com/office/officeart/2005/8/layout/vList2"/>
    <dgm:cxn modelId="{E026454D-DD34-487F-863D-E388518610A1}" type="presParOf" srcId="{BBDEA455-A303-40FD-B01A-8C5BAC699A01}" destId="{A023516E-064E-4B83-9827-E98FB4E60645}" srcOrd="0" destOrd="0" presId="urn:microsoft.com/office/officeart/2005/8/layout/vList2"/>
    <dgm:cxn modelId="{911AFE2A-9A10-4E55-8574-B078E50C0B81}" type="presParOf" srcId="{BBDEA455-A303-40FD-B01A-8C5BAC699A01}" destId="{CD0DFE69-5677-4135-97FA-03CBA6113B06}" srcOrd="1" destOrd="0" presId="urn:microsoft.com/office/officeart/2005/8/layout/vList2"/>
    <dgm:cxn modelId="{AF56F048-4B8A-4535-952D-4B6FB6D1DE53}" type="presParOf" srcId="{BBDEA455-A303-40FD-B01A-8C5BAC699A01}" destId="{45A7968F-3F6C-4950-BAB3-F6C17CB63503}" srcOrd="2" destOrd="0" presId="urn:microsoft.com/office/officeart/2005/8/layout/vList2"/>
    <dgm:cxn modelId="{9D9C266F-200A-4EE8-BDB3-7C98487D72F0}" type="presParOf" srcId="{BBDEA455-A303-40FD-B01A-8C5BAC699A01}" destId="{8EA38B8F-D5E0-473E-B011-6991812E56AC}" srcOrd="3" destOrd="0" presId="urn:microsoft.com/office/officeart/2005/8/layout/vList2"/>
    <dgm:cxn modelId="{1D2A3BCD-32C6-4329-8461-832FDA295900}" type="presParOf" srcId="{BBDEA455-A303-40FD-B01A-8C5BAC699A01}" destId="{FDAE1DCF-1676-41EE-B53B-12CBEF9CDF3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F47E9-AD60-4218-9F21-4C9D1C5EEBDF}">
      <dsp:nvSpPr>
        <dsp:cNvPr id="0" name=""/>
        <dsp:cNvSpPr/>
      </dsp:nvSpPr>
      <dsp:spPr>
        <a:xfrm>
          <a:off x="3099865" y="1944214"/>
          <a:ext cx="2671117" cy="1728195"/>
        </a:xfrm>
        <a:prstGeom prst="ellipse">
          <a:avLst/>
        </a:prstGeom>
        <a:solidFill>
          <a:srgbClr val="FFC000"/>
        </a:solidFill>
        <a:ln>
          <a:solidFill>
            <a:schemeClr val="accent1">
              <a:lumMod val="50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6">
                  <a:lumMod val="50000"/>
                </a:schemeClr>
              </a:solidFill>
            </a:rPr>
            <a:t>Стратегические решения</a:t>
          </a:r>
          <a:endParaRPr lang="ru-RU" sz="18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491041" y="2197302"/>
        <a:ext cx="1888765" cy="1222019"/>
      </dsp:txXfrm>
    </dsp:sp>
    <dsp:sp modelId="{0D20ABDA-F045-4A15-BB9B-6D58DD6FBCF8}">
      <dsp:nvSpPr>
        <dsp:cNvPr id="0" name=""/>
        <dsp:cNvSpPr/>
      </dsp:nvSpPr>
      <dsp:spPr>
        <a:xfrm rot="16200000">
          <a:off x="4312343" y="1467921"/>
          <a:ext cx="246160" cy="502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4349267" y="1605258"/>
        <a:ext cx="172312" cy="301238"/>
      </dsp:txXfrm>
    </dsp:sp>
    <dsp:sp modelId="{B037DDFB-ECC7-43CB-99BE-500F534832C3}">
      <dsp:nvSpPr>
        <dsp:cNvPr id="0" name=""/>
        <dsp:cNvSpPr/>
      </dsp:nvSpPr>
      <dsp:spPr>
        <a:xfrm>
          <a:off x="3170110" y="3098"/>
          <a:ext cx="2530627" cy="14766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50000"/>
                </a:schemeClr>
              </a:solidFill>
            </a:rPr>
            <a:t>распределение ресурсов</a:t>
          </a:r>
          <a:endParaRPr lang="ru-RU" sz="1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540712" y="219350"/>
        <a:ext cx="1789423" cy="1044157"/>
      </dsp:txXfrm>
    </dsp:sp>
    <dsp:sp modelId="{32AF73FA-876D-478B-9CDA-29BC4C2CE9E0}">
      <dsp:nvSpPr>
        <dsp:cNvPr id="0" name=""/>
        <dsp:cNvSpPr/>
      </dsp:nvSpPr>
      <dsp:spPr>
        <a:xfrm rot="103437">
          <a:off x="5916111" y="2607164"/>
          <a:ext cx="353456" cy="502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916135" y="2705982"/>
        <a:ext cx="247419" cy="301238"/>
      </dsp:txXfrm>
    </dsp:sp>
    <dsp:sp modelId="{97BFE7EB-97D2-4399-93D6-CCE951E1BFC4}">
      <dsp:nvSpPr>
        <dsp:cNvPr id="0" name=""/>
        <dsp:cNvSpPr/>
      </dsp:nvSpPr>
      <dsp:spPr>
        <a:xfrm>
          <a:off x="6435311" y="2160229"/>
          <a:ext cx="1997257" cy="14766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50000"/>
                </a:schemeClr>
              </a:solidFill>
            </a:rPr>
            <a:t>адаптация к внешней среде;</a:t>
          </a:r>
          <a:endParaRPr lang="ru-RU" sz="1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6727803" y="2376481"/>
        <a:ext cx="1412273" cy="1044157"/>
      </dsp:txXfrm>
    </dsp:sp>
    <dsp:sp modelId="{A6728446-79BF-4F52-9352-3FF7AF3978E1}">
      <dsp:nvSpPr>
        <dsp:cNvPr id="0" name=""/>
        <dsp:cNvSpPr/>
      </dsp:nvSpPr>
      <dsp:spPr>
        <a:xfrm rot="5400000">
          <a:off x="4312343" y="3646637"/>
          <a:ext cx="246160" cy="502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4349267" y="3710126"/>
        <a:ext cx="172312" cy="301238"/>
      </dsp:txXfrm>
    </dsp:sp>
    <dsp:sp modelId="{25F330DB-B97D-4374-A919-26776CA9A3C0}">
      <dsp:nvSpPr>
        <dsp:cNvPr id="0" name=""/>
        <dsp:cNvSpPr/>
      </dsp:nvSpPr>
      <dsp:spPr>
        <a:xfrm>
          <a:off x="3111966" y="4136864"/>
          <a:ext cx="2646914" cy="14766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50000"/>
                </a:schemeClr>
              </a:solidFill>
            </a:rPr>
            <a:t>внутренняя организация;</a:t>
          </a:r>
          <a:endParaRPr lang="ru-RU" sz="1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499598" y="4353116"/>
        <a:ext cx="1871650" cy="1044157"/>
      </dsp:txXfrm>
    </dsp:sp>
    <dsp:sp modelId="{7C890E24-2CA9-4B59-B1AB-9B0CADF7B1A2}">
      <dsp:nvSpPr>
        <dsp:cNvPr id="0" name=""/>
        <dsp:cNvSpPr/>
      </dsp:nvSpPr>
      <dsp:spPr>
        <a:xfrm rot="10944477">
          <a:off x="2824020" y="2493660"/>
          <a:ext cx="197030" cy="502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2883103" y="2595315"/>
        <a:ext cx="137921" cy="301238"/>
      </dsp:txXfrm>
    </dsp:sp>
    <dsp:sp modelId="{8EE262DB-7DD9-48A3-9985-EA13A01E6456}">
      <dsp:nvSpPr>
        <dsp:cNvPr id="0" name=""/>
        <dsp:cNvSpPr/>
      </dsp:nvSpPr>
      <dsp:spPr>
        <a:xfrm>
          <a:off x="154357" y="1944210"/>
          <a:ext cx="2580361" cy="14766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50000"/>
                </a:schemeClr>
              </a:solidFill>
            </a:rPr>
            <a:t>внутреннее стратегическое планирование.</a:t>
          </a:r>
          <a:endParaRPr lang="ru-RU" sz="1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32242" y="2160462"/>
        <a:ext cx="1824591" cy="1044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2CCC0-CBF2-49DD-82ED-168264AC3EA4}">
      <dsp:nvSpPr>
        <dsp:cNvPr id="0" name=""/>
        <dsp:cNvSpPr/>
      </dsp:nvSpPr>
      <dsp:spPr>
        <a:xfrm>
          <a:off x="0" y="845"/>
          <a:ext cx="8229600" cy="1223786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1. </a:t>
          </a:r>
          <a:r>
            <a:rPr lang="ru-RU" sz="2800" kern="1200" dirty="0" smtClean="0">
              <a:solidFill>
                <a:schemeClr val="accent6">
                  <a:lumMod val="50000"/>
                </a:schemeClr>
              </a:solidFill>
            </a:rPr>
            <a:t>Тактику разрабатывают в развитие стратегии.</a:t>
          </a:r>
          <a:endParaRPr lang="ru-RU" sz="2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9740" y="60585"/>
        <a:ext cx="8110120" cy="1104306"/>
      </dsp:txXfrm>
    </dsp:sp>
    <dsp:sp modelId="{9BC30EE3-87D0-4CB1-BE30-8D0D5C125156}">
      <dsp:nvSpPr>
        <dsp:cNvPr id="0" name=""/>
        <dsp:cNvSpPr/>
      </dsp:nvSpPr>
      <dsp:spPr>
        <a:xfrm>
          <a:off x="0" y="1237077"/>
          <a:ext cx="8229600" cy="1223786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2. </a:t>
          </a:r>
          <a:r>
            <a:rPr lang="ru-RU" sz="2800" kern="1200" dirty="0" smtClean="0">
              <a:solidFill>
                <a:schemeClr val="accent6">
                  <a:lumMod val="50000"/>
                </a:schemeClr>
              </a:solidFill>
            </a:rPr>
            <a:t>Тактика часто вырабатывается на уровне руководства среднего звена.</a:t>
          </a:r>
          <a:endParaRPr lang="ru-RU" sz="2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9740" y="1296817"/>
        <a:ext cx="8110120" cy="1104306"/>
      </dsp:txXfrm>
    </dsp:sp>
    <dsp:sp modelId="{3BAF9E47-15EA-4C95-96F5-733E5DA642E0}">
      <dsp:nvSpPr>
        <dsp:cNvPr id="0" name=""/>
        <dsp:cNvSpPr/>
      </dsp:nvSpPr>
      <dsp:spPr>
        <a:xfrm>
          <a:off x="0" y="2473309"/>
          <a:ext cx="8229600" cy="1223786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3. </a:t>
          </a:r>
          <a:r>
            <a:rPr lang="ru-RU" sz="2800" kern="1200" dirty="0" smtClean="0">
              <a:solidFill>
                <a:schemeClr val="accent6">
                  <a:lumMod val="50000"/>
                </a:schemeClr>
              </a:solidFill>
            </a:rPr>
            <a:t>Тактика рассчитана на более короткий отрезок времени, чем стратегия.</a:t>
          </a:r>
          <a:endParaRPr lang="ru-RU" sz="2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9740" y="2533049"/>
        <a:ext cx="8110120" cy="1104306"/>
      </dsp:txXfrm>
    </dsp:sp>
    <dsp:sp modelId="{5430337D-9C37-4790-93B8-5725844FFCC3}">
      <dsp:nvSpPr>
        <dsp:cNvPr id="0" name=""/>
        <dsp:cNvSpPr/>
      </dsp:nvSpPr>
      <dsp:spPr>
        <a:xfrm>
          <a:off x="0" y="3709540"/>
          <a:ext cx="8229600" cy="1223786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4. </a:t>
          </a:r>
          <a:r>
            <a:rPr lang="ru-RU" sz="2800" kern="1200" dirty="0" smtClean="0">
              <a:solidFill>
                <a:schemeClr val="accent6">
                  <a:lumMod val="50000"/>
                </a:schemeClr>
              </a:solidFill>
            </a:rPr>
            <a:t>Тактические результаты, как правило, проявляются очень быстро и легко соотносятся с конкретными действиями.</a:t>
          </a:r>
          <a:endParaRPr lang="ru-RU" sz="28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9740" y="3769280"/>
        <a:ext cx="8110120" cy="1104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3516E-064E-4B83-9827-E98FB4E60645}">
      <dsp:nvSpPr>
        <dsp:cNvPr id="0" name=""/>
        <dsp:cNvSpPr/>
      </dsp:nvSpPr>
      <dsp:spPr>
        <a:xfrm>
          <a:off x="0" y="72008"/>
          <a:ext cx="8229600" cy="1026675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accent6">
                  <a:lumMod val="50000"/>
                </a:schemeClr>
              </a:solidFill>
            </a:rPr>
            <a:t>высокая степень детализации планов,</a:t>
          </a:r>
          <a:endParaRPr lang="ru-RU" sz="2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0118" y="122126"/>
        <a:ext cx="8129364" cy="926439"/>
      </dsp:txXfrm>
    </dsp:sp>
    <dsp:sp modelId="{45A7968F-3F6C-4950-BAB3-F6C17CB63503}">
      <dsp:nvSpPr>
        <dsp:cNvPr id="0" name=""/>
        <dsp:cNvSpPr/>
      </dsp:nvSpPr>
      <dsp:spPr>
        <a:xfrm>
          <a:off x="0" y="1161660"/>
          <a:ext cx="8229600" cy="1026675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accent6">
                  <a:lumMod val="50000"/>
                </a:schemeClr>
              </a:solidFill>
            </a:rPr>
            <a:t>узкая направленность;</a:t>
          </a:r>
          <a:endParaRPr lang="ru-RU" sz="2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0118" y="1211778"/>
        <a:ext cx="8129364" cy="926439"/>
      </dsp:txXfrm>
    </dsp:sp>
    <dsp:sp modelId="{FDAE1DCF-1676-41EE-B53B-12CBEF9CDF35}">
      <dsp:nvSpPr>
        <dsp:cNvPr id="0" name=""/>
        <dsp:cNvSpPr/>
      </dsp:nvSpPr>
      <dsp:spPr>
        <a:xfrm>
          <a:off x="0" y="2266096"/>
          <a:ext cx="8229600" cy="1026675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accent6">
                  <a:lumMod val="50000"/>
                </a:schemeClr>
              </a:solidFill>
            </a:rPr>
            <a:t>большое разнообразием ис­пользуемых приемов и методов.</a:t>
          </a:r>
          <a:endParaRPr lang="ru-RU" sz="27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0118" y="2316214"/>
        <a:ext cx="8129364" cy="926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27EDE-7CBB-4F54-A37A-40E0B39C6C3A}" type="datetimeFigureOut">
              <a:rPr lang="ru-RU" smtClean="0"/>
              <a:t>06.04.2016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2CE81-4E64-45E7-B208-1F26AC48F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5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Основными звеньями текущего плана производства являются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календарные планы (месячные,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квартальные, полугодовые), ко­торые представляют собой детальную конкретизацию целей и задач, поставленных долгосрочными и среднесрочными планами. Календарные планы производства разрабатываются на основе сведений о наличии заказов, обеспеченности их материальны­ми ресурсами, степени загрузки производственных мощностей и их использовании с учетом сроков выполнения каждого за­каза. Календарные планы производства могут включать необходимые расходы на реконструкцию наличных мощностей, за­мену оборудования, обучение рабочей силы и даже предусмат­ривать расходы на сооружение новых цехов и предприятий.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2CE81-4E64-45E7-B208-1F26AC48F1C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71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2CE81-4E64-45E7-B208-1F26AC48F1C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25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2CE81-4E64-45E7-B208-1F26AC48F1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0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FD1016-722D-41AF-A05E-706E95C2917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150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5E2BE-4B6F-4C17-A140-3291CDDD7ED2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19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D20CD-5FF9-4BFF-9671-A50DD5EC6C8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358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983FC-CF9A-45FC-A7DB-D59F12CDAFC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75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5F01C-B4EB-4D33-8BBA-93EBF9BDBAD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8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8F7A-57F5-4A2B-9572-114FD8F0B5E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8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30F7C-0991-4F7C-968A-88515BB98336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74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D01AB-23BF-47F0-9924-07030C55691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86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B6A0-7363-4722-8541-5085B2DA5404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30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3DF34-BB49-40EE-B8AB-BA8DA2F5B298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40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29E4-9B49-4343-9EEA-00A9A78F8AD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31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3DEA965-87F5-4689-983C-7102E9E80EF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05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B42568F-88CA-4FFF-A7D1-2C71858F008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482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556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CACD5-8161-47EF-A1E1-28FF4733D3D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74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A21D6-49CD-49BD-8D37-277EEF3DF00F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925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EB642-0FC6-40BF-AC7E-61743760027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39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A1B8A-E3D0-448C-91E4-A8F7CF41A5C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53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3B507-47AF-42BA-ADA7-1601C01BB4C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18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31035-BA6E-4DBF-8FB8-514F1A830B8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463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60A41-726A-4CC8-9A61-A1866034A700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57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F01A6-1948-4FD0-95D0-062A274B13A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554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1F794-7919-4172-90CA-899BC64FEA4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07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B12AB-3FF8-49DA-82F7-FAB841CD81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81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26C2D-F9BA-469F-AEB1-0A6198226A0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E9EE33-3E4C-43DA-9966-033DB7CAFABB}" type="slidenum">
              <a:rPr lang="ru-RU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379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8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Стратегическое планирование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140968"/>
            <a:ext cx="7632848" cy="288032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Сущность стратегического планирования.  Виды стратегий</a:t>
            </a:r>
          </a:p>
          <a:p>
            <a:pPr marL="514350" indent="-514350">
              <a:buAutoNum type="arabicPeriod"/>
            </a:pPr>
            <a:r>
              <a:rPr lang="ru-RU" dirty="0" smtClean="0"/>
              <a:t>Модель стратегического планирования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Матрица </a:t>
            </a:r>
            <a:r>
              <a:rPr lang="ru-RU" dirty="0" err="1" smtClean="0"/>
              <a:t>Ансоффа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Матрица БКГ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SWOT</a:t>
            </a:r>
            <a:r>
              <a:rPr lang="ru-RU" dirty="0" smtClean="0"/>
              <a:t>-анализ</a:t>
            </a:r>
          </a:p>
          <a:p>
            <a:pPr marL="514350" indent="-514350">
              <a:buAutoNum type="arabicPeriod"/>
            </a:pPr>
            <a:r>
              <a:rPr lang="ru-RU" dirty="0" smtClean="0"/>
              <a:t>Система сбалансированных показателей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648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latin typeface="+mn-lt"/>
                <a:ea typeface="+mn-ea"/>
                <a:cs typeface="+mn-cs"/>
              </a:rPr>
              <a:t>СТРАТЕГИЧЕСКОЕ ПЛАНИРОВАНИЕ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набор действий и решений, предпринятых руководством, которые ведут к разработке специфических стратегий, предназначенных для того, чтобы помочь организации достичь своих целей.  </a:t>
            </a:r>
            <a:b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800" dirty="0" smtClean="0">
                <a:latin typeface="+mn-lt"/>
                <a:ea typeface="+mn-ea"/>
                <a:cs typeface="+mn-cs"/>
              </a:rPr>
              <a:t>Значение: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7949"/>
          </a:xfrm>
        </p:spPr>
        <p:txBody>
          <a:bodyPr/>
          <a:lstStyle/>
          <a:p>
            <a:r>
              <a:rPr lang="ru-RU" dirty="0">
                <a:latin typeface="+mn-lt"/>
                <a:ea typeface="+mn-ea"/>
                <a:cs typeface="+mn-cs"/>
              </a:rPr>
              <a:t>обеспечивает основу для всех управленческих решений.</a:t>
            </a:r>
          </a:p>
          <a:p>
            <a:r>
              <a:rPr lang="ru-RU" dirty="0" smtClean="0">
                <a:latin typeface="+mn-lt"/>
                <a:ea typeface="+mn-ea"/>
                <a:cs typeface="+mn-cs"/>
              </a:rPr>
              <a:t>разрабатываются высшим руководством с </a:t>
            </a:r>
            <a:r>
              <a:rPr lang="ru-RU" dirty="0">
                <a:latin typeface="+mn-lt"/>
                <a:ea typeface="+mn-ea"/>
                <a:cs typeface="+mn-cs"/>
              </a:rPr>
              <a:t>общефирменных, а не с индивидуальных позиций.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22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35280" cy="1139825"/>
          </a:xfrm>
        </p:spPr>
        <p:txBody>
          <a:bodyPr/>
          <a:lstStyle/>
          <a:p>
            <a:r>
              <a:rPr lang="ru-RU" dirty="0" smtClean="0"/>
              <a:t>Стратегические решения (</a:t>
            </a:r>
            <a:r>
              <a:rPr lang="ru-RU" dirty="0" err="1" smtClean="0"/>
              <a:t>П.Лорани</a:t>
            </a:r>
            <a:r>
              <a:rPr lang="ru-RU" dirty="0" smtClean="0"/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32791"/>
              </p:ext>
            </p:extLst>
          </p:nvPr>
        </p:nvGraphicFramePr>
        <p:xfrm>
          <a:off x="457200" y="1052736"/>
          <a:ext cx="85792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88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62" y="332656"/>
            <a:ext cx="9069838" cy="55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6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Какие стратегии больше подходит к каждому этапу жизненного цикла организации?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76" y="1556792"/>
            <a:ext cx="9051724" cy="511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8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90842" y="980728"/>
            <a:ext cx="9189739" cy="512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ru-RU" dirty="0" smtClean="0"/>
              <a:t>Тактика - краткосрочные стратегии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361355"/>
              </p:ext>
            </p:extLst>
          </p:nvPr>
        </p:nvGraphicFramePr>
        <p:xfrm>
          <a:off x="457200" y="1196752"/>
          <a:ext cx="8229600" cy="4934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19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35280" cy="1139825"/>
          </a:xfrm>
        </p:spPr>
        <p:txBody>
          <a:bodyPr/>
          <a:lstStyle/>
          <a:p>
            <a:r>
              <a:rPr lang="ru-RU" sz="3600" i="1" dirty="0"/>
              <a:t>Оперативное планирование </a:t>
            </a:r>
            <a:r>
              <a:rPr lang="ru-RU" sz="3600" dirty="0" smtClean="0"/>
              <a:t>-  </a:t>
            </a:r>
            <a:r>
              <a:rPr lang="ru-RU" sz="3200" dirty="0"/>
              <a:t>конкретизации пока­зателей тактического плана и решению конкретных вопросов </a:t>
            </a:r>
            <a:r>
              <a:rPr lang="ru-RU" sz="3200" dirty="0" smtClean="0"/>
              <a:t>деятельности </a:t>
            </a:r>
            <a:r>
              <a:rPr lang="ru-RU" sz="3200" dirty="0"/>
              <a:t>предприятия в краткосрочном периоде.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709893"/>
              </p:ext>
            </p:extLst>
          </p:nvPr>
        </p:nvGraphicFramePr>
        <p:xfrm>
          <a:off x="457200" y="2780928"/>
          <a:ext cx="8229600" cy="3349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906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О</a:t>
            </a:r>
            <a:r>
              <a:rPr lang="ru-RU" b="1" u="sng" dirty="0" smtClean="0"/>
              <a:t>ценка </a:t>
            </a:r>
            <a:r>
              <a:rPr lang="ru-RU" b="1" u="sng" dirty="0"/>
              <a:t>стратегического плана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634291"/>
              </p:ext>
            </p:extLst>
          </p:nvPr>
        </p:nvGraphicFramePr>
        <p:xfrm>
          <a:off x="323528" y="1124744"/>
          <a:ext cx="8064897" cy="5633080"/>
        </p:xfrm>
        <a:graphic>
          <a:graphicData uri="http://schemas.openxmlformats.org/drawingml/2006/table">
            <a:tbl>
              <a:tblPr/>
              <a:tblGrid>
                <a:gridCol w="382849"/>
                <a:gridCol w="3769972"/>
                <a:gridCol w="3912076"/>
              </a:tblGrid>
              <a:tr h="155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Количество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Качество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4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Доля на рынке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Способность привлечь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высококвалифицированных </a:t>
                      </a: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менеджеров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Рост объёма продаж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Расширение услуг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Дни потерянные из-за забастовок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Углубление в знании рынка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4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Уровень затрат и эффективность производства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Снижение количества опасностей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4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Уровень сбыта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Использование потенциальных </a:t>
                      </a:r>
                      <a:r>
                        <a:rPr lang="ru-RU" sz="18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возможнос-тей</a:t>
                      </a:r>
                      <a:endParaRPr lang="ru-RU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Текучесть кадров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Прогулы и больничные листы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Удовлетворённость работников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Чистая прибыль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Курс акций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Доход в расчёте на акции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Прибыль на капитал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Норма дивидендов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Выплаты по ценным бумагам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74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И. </a:t>
            </a:r>
            <a:r>
              <a:rPr lang="ru-RU" dirty="0" err="1" smtClean="0"/>
              <a:t>Ансоффа</a:t>
            </a:r>
            <a:r>
              <a:rPr lang="ru-RU" dirty="0" smtClean="0"/>
              <a:t> «</a:t>
            </a:r>
            <a:r>
              <a:rPr lang="ru-RU" dirty="0"/>
              <a:t>Продукт– рынок».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714" y="1600200"/>
            <a:ext cx="7774571" cy="45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6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Матрица Бостонской консультативной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группы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3848" y="945457"/>
            <a:ext cx="489654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SWOT–анализ – </a:t>
            </a:r>
            <a:r>
              <a:rPr lang="ru-RU" dirty="0"/>
              <a:t>качественный анализ перспектив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772816"/>
            <a:ext cx="5904656" cy="38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9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795320" cy="1139825"/>
          </a:xfrm>
        </p:spPr>
        <p:txBody>
          <a:bodyPr/>
          <a:lstStyle/>
          <a:p>
            <a:pPr algn="ctr"/>
            <a:r>
              <a:rPr lang="ru-RU" sz="4000" dirty="0" smtClean="0"/>
              <a:t>Система сбалансированных показателей</a:t>
            </a:r>
            <a:br>
              <a:rPr lang="ru-RU" sz="4000" dirty="0" smtClean="0"/>
            </a:br>
            <a:r>
              <a:rPr lang="ru-RU" sz="4000" dirty="0" smtClean="0"/>
              <a:t>(</a:t>
            </a:r>
            <a:r>
              <a:rPr lang="en-US" sz="4000" dirty="0" smtClean="0"/>
              <a:t>Balanced </a:t>
            </a:r>
            <a:r>
              <a:rPr lang="en-US" sz="4000" dirty="0"/>
              <a:t>Scorecard </a:t>
            </a:r>
            <a:r>
              <a:rPr lang="ru-RU" sz="4000" dirty="0" smtClean="0"/>
              <a:t>)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700807"/>
            <a:ext cx="7632848" cy="50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0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378</Words>
  <Application>Microsoft Office PowerPoint</Application>
  <PresentationFormat>Экран (4:3)</PresentationFormat>
  <Paragraphs>81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1_Край</vt:lpstr>
      <vt:lpstr>3_Край</vt:lpstr>
      <vt:lpstr>Стратегическое планирование</vt:lpstr>
      <vt:lpstr>СТРАТЕГИЧЕСКОЕ ПЛАНИРОВАНИЕ - набор действий и решений, предпринятых руководством, которые ведут к разработке специфических стратегий, предназначенных для того, чтобы помочь организации достичь своих целей.   Значение:</vt:lpstr>
      <vt:lpstr>Стратегические решения (П.Лорани)</vt:lpstr>
      <vt:lpstr>Презентация PowerPoint</vt:lpstr>
      <vt:lpstr>Какие стратегии больше подходит к каждому этапу жизненного цикла организации? </vt:lpstr>
      <vt:lpstr>Презентация PowerPoint</vt:lpstr>
      <vt:lpstr>Тактика - краткосрочные стратегии</vt:lpstr>
      <vt:lpstr>Оперативное планирование -  конкретизации пока­зателей тактического плана и решению конкретных вопросов деятельности предприятия в краткосрочном периоде. </vt:lpstr>
      <vt:lpstr>Оценка стратегического плана</vt:lpstr>
      <vt:lpstr>И. Ансоффа «Продукт– рынок».</vt:lpstr>
      <vt:lpstr>Матрица Бостонской консультативной группы</vt:lpstr>
      <vt:lpstr>SWOT–анализ – качественный анализ перспектив</vt:lpstr>
      <vt:lpstr>Система сбалансированных показателей (Balanced Scorecard 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</dc:title>
  <dc:creator>User</dc:creator>
  <cp:lastModifiedBy>Вход в компьютер</cp:lastModifiedBy>
  <cp:revision>55</cp:revision>
  <dcterms:created xsi:type="dcterms:W3CDTF">2014-10-05T18:26:54Z</dcterms:created>
  <dcterms:modified xsi:type="dcterms:W3CDTF">2016-04-06T07:32:21Z</dcterms:modified>
</cp:coreProperties>
</file>