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5" r:id="rId3"/>
  </p:sldMasterIdLst>
  <p:sldIdLst>
    <p:sldId id="256" r:id="rId4"/>
    <p:sldId id="290" r:id="rId5"/>
    <p:sldId id="261" r:id="rId6"/>
    <p:sldId id="262" r:id="rId7"/>
    <p:sldId id="260" r:id="rId8"/>
    <p:sldId id="265" r:id="rId9"/>
    <p:sldId id="267" r:id="rId10"/>
    <p:sldId id="281" r:id="rId11"/>
    <p:sldId id="282" r:id="rId12"/>
    <p:sldId id="283" r:id="rId13"/>
    <p:sldId id="285" r:id="rId14"/>
    <p:sldId id="291" r:id="rId15"/>
    <p:sldId id="288" r:id="rId16"/>
    <p:sldId id="286" r:id="rId17"/>
    <p:sldId id="26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29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59E7E4-657C-449F-921C-8972020CD772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7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093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F7EFD-B74C-4527-8772-84DE68841AB3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941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1A614-A1C7-4668-A933-FF8528C6C961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6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A2582-17A4-41B7-9133-7A4A6D47B7F1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532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7921FB-DD45-40DD-B79E-DC87D1F6932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7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529F5-DC55-4A64-A9B0-BDB82E3F3181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38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D0DE4-741C-42C8-94CE-33A22D25EE4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78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C6D22-AC44-43F0-85C1-738B64FF22C2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436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3EE5B6-3F0E-4F67-9F30-39A7247CDAB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66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15F4E3-6B8F-47B0-8DFF-DF94EFF67EF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54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121CC-D308-47EF-833C-85441B765533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26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D35ECBFB-F345-478E-A96E-BFA6BD94BBE6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397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A4A3FE-DE4E-44BD-8B71-C3D4B4AE3476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215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EFD792-5DE4-4C56-B927-C97AB64E0C53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86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A61489-B647-4F47-A184-CFFCCE305FD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5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EBBF2-2877-4C12-8548-7CC9CE36899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47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7668E1-8AE5-4F85-AB8C-AC8BFAF91C55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09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7546DF-941E-4822-9596-7417CFCC825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3876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429B08-FF70-48BE-B6BC-F171D75539F8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0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3134F9-EB8C-462E-B1BD-C0F5ED6911B5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363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E62125-30D1-451A-98F3-57A559478AE0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835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8FBF86-C303-4FD4-AC02-22C70650E442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001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F2B33C-DAFA-488F-BB19-321F28871855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1602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DFD1016-722D-41AF-A05E-706E95C2917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7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088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5E2BE-4B6F-4C17-A140-3291CDDD7ED2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7466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D20CD-5FF9-4BFF-9671-A50DD5EC6C8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53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983FC-CF9A-45FC-A7DB-D59F12CDAFC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564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5F01C-B4EB-4D33-8BBA-93EBF9BDBAD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2077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A8F7A-57F5-4A2B-9572-114FD8F0B5E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4770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30F7C-0991-4F7C-968A-88515BB98336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5526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D01AB-23BF-47F0-9924-07030C55691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4499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8B6A0-7363-4722-8541-5085B2DA540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3893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3DF34-BB49-40EE-B8AB-BA8DA2F5B298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2466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729E4-9B49-4343-9EEA-00A9A78F8AD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0744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C3DEA965-87F5-4689-983C-7102E9E80EF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16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1F46F1-A61A-471E-95A2-52F5A9D2D34B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78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j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j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anose="02020404030301010803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72461E-91D0-4313-953E-9F533DF02AA8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61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226C2D-F9BA-469F-AEB1-0A6198226A0B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07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Основы </a:t>
            </a:r>
            <a:r>
              <a:rPr lang="ru-RU" b="1" smtClean="0"/>
              <a:t>организации производства</a:t>
            </a:r>
            <a:br>
              <a:rPr lang="ru-RU" b="1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1600" y="3962400"/>
            <a:ext cx="8737600" cy="2679032"/>
          </a:xfrm>
        </p:spPr>
        <p:txBody>
          <a:bodyPr/>
          <a:lstStyle/>
          <a:p>
            <a:r>
              <a:rPr lang="ru-RU" b="1" dirty="0" smtClean="0"/>
              <a:t>1. Понятие и структура производственного процесса</a:t>
            </a:r>
          </a:p>
          <a:p>
            <a:r>
              <a:rPr lang="ru-RU" b="1" dirty="0" smtClean="0"/>
              <a:t>2. Особенности производственного процесса</a:t>
            </a:r>
          </a:p>
          <a:p>
            <a:r>
              <a:rPr lang="ru-RU" b="1" dirty="0" smtClean="0"/>
              <a:t>3. Организационно-производственная </a:t>
            </a:r>
            <a:r>
              <a:rPr lang="ru-RU" b="1" dirty="0"/>
              <a:t>структура предприятий электроэнергетики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7069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3800" b="1"/>
              <a:t>Цели управления энергопредприятием</a:t>
            </a:r>
            <a:br>
              <a:rPr lang="ru-RU" altLang="ru-RU" sz="3800" b="1"/>
            </a:br>
            <a:endParaRPr lang="ru-RU" altLang="ru-RU" sz="3800" b="1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бесперебойность;</a:t>
            </a:r>
          </a:p>
          <a:p>
            <a:r>
              <a:rPr lang="ru-RU" altLang="ru-RU" dirty="0" smtClean="0"/>
              <a:t> </a:t>
            </a:r>
            <a:r>
              <a:rPr lang="ru-RU" altLang="ru-RU" dirty="0"/>
              <a:t>сбалансированность –производится должно столько, сколько потребляется;</a:t>
            </a:r>
          </a:p>
          <a:p>
            <a:r>
              <a:rPr lang="ru-RU" altLang="ru-RU" dirty="0" smtClean="0"/>
              <a:t>качество </a:t>
            </a:r>
            <a:r>
              <a:rPr lang="ru-RU" altLang="ru-RU" dirty="0"/>
              <a:t>– соблюдение необходимых энергетических параметров: напряжение, частота и т.д.;</a:t>
            </a:r>
          </a:p>
          <a:p>
            <a:r>
              <a:rPr lang="ru-RU" altLang="ru-RU" dirty="0" smtClean="0"/>
              <a:t>экономичность </a:t>
            </a:r>
            <a:r>
              <a:rPr lang="ru-RU" altLang="ru-RU" dirty="0"/>
              <a:t>– максимальная прибыльность при минимальных затратах.</a:t>
            </a:r>
            <a:endParaRPr lang="ru-RU" altLang="ru-RU" b="1" dirty="0"/>
          </a:p>
          <a:p>
            <a:pPr>
              <a:buFont typeface="Wingdings" panose="05000000000000000000" pitchFamily="2" charset="2"/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5894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4221" y="277814"/>
            <a:ext cx="12107779" cy="1139825"/>
          </a:xfrm>
        </p:spPr>
        <p:txBody>
          <a:bodyPr/>
          <a:lstStyle/>
          <a:p>
            <a:pPr algn="ctr" eaLnBrk="1" hangingPunct="1"/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Производственный </a:t>
            </a:r>
            <a:r>
              <a:rPr lang="ru-RU" sz="36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-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всех действий людей и орудий труда, осуществляемых на предприятии для изготовления конкретных видов продукции.</a:t>
            </a:r>
            <a:br>
              <a:rPr lang="ru-RU" sz="3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800" dirty="0" smtClean="0">
                <a:solidFill>
                  <a:schemeClr val="accent2"/>
                </a:solidFill>
              </a:rPr>
              <a:t/>
            </a:r>
            <a:br>
              <a:rPr lang="ru-RU" altLang="ru-RU" sz="3800" dirty="0" smtClean="0">
                <a:solidFill>
                  <a:schemeClr val="accent2"/>
                </a:solidFill>
              </a:rPr>
            </a:br>
            <a:endParaRPr lang="ru-RU" altLang="ru-RU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65138" y="2105528"/>
            <a:ext cx="10972800" cy="4530725"/>
          </a:xfrm>
        </p:spPr>
        <p:txBody>
          <a:bodyPr/>
          <a:lstStyle/>
          <a:p>
            <a:pPr algn="ctr">
              <a:buNone/>
            </a:pPr>
            <a:r>
              <a:rPr lang="ru-RU" altLang="ru-RU" sz="3200" dirty="0" smtClean="0">
                <a:solidFill>
                  <a:schemeClr val="accent2"/>
                </a:solidFill>
              </a:rPr>
              <a:t>Фазы процесса производства</a:t>
            </a:r>
            <a:r>
              <a:rPr lang="ru-RU" altLang="ru-RU" dirty="0" smtClean="0"/>
              <a:t>:</a:t>
            </a:r>
          </a:p>
          <a:p>
            <a:pPr>
              <a:buNone/>
            </a:pPr>
            <a:r>
              <a:rPr lang="ru-RU" altLang="ru-RU" dirty="0" smtClean="0"/>
              <a:t>    Производство             транспорт                потребление</a:t>
            </a: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3648076" y="2619753"/>
            <a:ext cx="647700" cy="360363"/>
          </a:xfrm>
          <a:prstGeom prst="rightArrow">
            <a:avLst>
              <a:gd name="adj1" fmla="val 50000"/>
              <a:gd name="adj2" fmla="val 449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7118511" y="2636837"/>
            <a:ext cx="576262" cy="360363"/>
          </a:xfrm>
          <a:prstGeom prst="rightArrow">
            <a:avLst>
              <a:gd name="adj1" fmla="val 50000"/>
              <a:gd name="adj2" fmla="val 399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pic>
        <p:nvPicPr>
          <p:cNvPr id="6150" name="Picture 7" descr="1295107229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4" y="3860801"/>
            <a:ext cx="3311525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5" descr="ANd9GcRgdFkhr1j3X8yDGLa-e8oWxZdq3Uf0FHdhppSnGkcvwfUqumHY0N4i0z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3172912"/>
            <a:ext cx="3311525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4" descr="gres-2%2020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500439"/>
            <a:ext cx="3527425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622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altLang="ru-RU" sz="3800" dirty="0">
                <a:solidFill>
                  <a:schemeClr val="accent2"/>
                </a:solidFill>
              </a:rPr>
              <a:t>Продукция </a:t>
            </a:r>
            <a:r>
              <a:rPr lang="ru-RU" altLang="ru-RU" sz="3800" dirty="0"/>
              <a:t>энергетического предприятия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992313" y="1628776"/>
            <a:ext cx="4038600" cy="4530725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AutoNum type="arabicParenR"/>
            </a:pPr>
            <a:r>
              <a:rPr lang="ru-RU" altLang="ru-RU" sz="3200"/>
              <a:t>электроэнергия ;</a:t>
            </a:r>
          </a:p>
          <a:p>
            <a:pPr marL="571500" indent="-571500">
              <a:buFont typeface="Wingdings" panose="05000000000000000000" pitchFamily="2" charset="2"/>
              <a:buAutoNum type="arabicParenR"/>
            </a:pPr>
            <a:endParaRPr lang="ru-RU" altLang="ru-RU" sz="3200"/>
          </a:p>
          <a:p>
            <a:pPr marL="571500" indent="-571500">
              <a:buFont typeface="Wingdings" panose="05000000000000000000" pitchFamily="2" charset="2"/>
              <a:buAutoNum type="arabicParenR"/>
            </a:pPr>
            <a:endParaRPr lang="ru-RU" altLang="ru-RU" sz="2600"/>
          </a:p>
          <a:p>
            <a:pPr marL="571500" indent="-571500">
              <a:buNone/>
            </a:pPr>
            <a:r>
              <a:rPr lang="ru-RU" altLang="ru-RU" sz="2600"/>
              <a:t>        (</a:t>
            </a:r>
            <a:r>
              <a:rPr lang="ru-RU" altLang="ru-RU" sz="2600" b="1"/>
              <a:t>кВт</a:t>
            </a:r>
            <a:r>
              <a:rPr lang="ru-RU" altLang="ru-RU" sz="2600"/>
              <a:t>⋅</a:t>
            </a:r>
            <a:r>
              <a:rPr lang="ru-RU" altLang="ru-RU" sz="2600" b="1"/>
              <a:t>ч</a:t>
            </a:r>
            <a:r>
              <a:rPr lang="ru-RU" altLang="ru-RU" sz="2600"/>
              <a:t>)  </a:t>
            </a:r>
          </a:p>
          <a:p>
            <a:pPr marL="571500" indent="-571500">
              <a:buFont typeface="Wingdings" panose="05000000000000000000" pitchFamily="2" charset="2"/>
              <a:buAutoNum type="arabicParenR"/>
            </a:pPr>
            <a:endParaRPr lang="ru-RU" altLang="ru-RU" sz="2600"/>
          </a:p>
          <a:p>
            <a:pPr marL="571500" indent="-571500">
              <a:buFont typeface="Wingdings" panose="05000000000000000000" pitchFamily="2" charset="2"/>
              <a:buAutoNum type="arabicParenR"/>
            </a:pPr>
            <a:endParaRPr lang="ru-RU" altLang="ru-RU" sz="2600"/>
          </a:p>
          <a:p>
            <a:pPr marL="571500" indent="-571500">
              <a:buFont typeface="Wingdings" panose="05000000000000000000" pitchFamily="2" charset="2"/>
              <a:buAutoNum type="arabicParenR"/>
            </a:pPr>
            <a:endParaRPr lang="ru-RU" altLang="ru-RU" sz="2600"/>
          </a:p>
          <a:p>
            <a:pPr marL="571500" indent="-571500">
              <a:buFont typeface="Wingdings" panose="05000000000000000000" pitchFamily="2" charset="2"/>
              <a:buAutoNum type="arabicParenR"/>
            </a:pPr>
            <a:endParaRPr lang="ru-RU" altLang="ru-RU" sz="2600"/>
          </a:p>
          <a:p>
            <a:pPr marL="571500" indent="-571500">
              <a:buFont typeface="Wingdings" panose="05000000000000000000" pitchFamily="2" charset="2"/>
              <a:buAutoNum type="arabicParenR"/>
            </a:pPr>
            <a:endParaRPr lang="ru-RU" altLang="ru-RU" sz="2600"/>
          </a:p>
          <a:p>
            <a:pPr marL="571500" indent="-571500">
              <a:buNone/>
            </a:pPr>
            <a:endParaRPr lang="ru-RU" altLang="ru-RU" sz="2600"/>
          </a:p>
          <a:p>
            <a:pPr marL="571500" indent="-571500">
              <a:buNone/>
            </a:pPr>
            <a:endParaRPr lang="ru-RU" altLang="ru-RU" sz="2600"/>
          </a:p>
          <a:p>
            <a:pPr marL="571500" indent="-571500">
              <a:buNone/>
            </a:pPr>
            <a:r>
              <a:rPr lang="ru-RU" altLang="ru-RU" sz="2600"/>
              <a:t> 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72200" y="1600201"/>
            <a:ext cx="4038600" cy="45307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600"/>
              <a:t>2) </a:t>
            </a:r>
            <a:r>
              <a:rPr lang="ru-RU" altLang="ru-RU" sz="3200"/>
              <a:t>тепло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320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600"/>
              <a:t> </a:t>
            </a:r>
            <a:r>
              <a:rPr lang="ru-RU" altLang="ru-RU" sz="2600" b="1"/>
              <a:t>Дж</a:t>
            </a:r>
            <a:r>
              <a:rPr lang="ru-RU" altLang="ru-RU" sz="2600"/>
              <a:t> </a:t>
            </a:r>
            <a:endParaRPr lang="ru-RU" altLang="ru-RU" sz="3200"/>
          </a:p>
          <a:p>
            <a:endParaRPr lang="ru-RU" altLang="ru-RU" sz="3200"/>
          </a:p>
        </p:txBody>
      </p:sp>
      <p:sp>
        <p:nvSpPr>
          <p:cNvPr id="9221" name="AutoShape 7" descr="2Q=="/>
          <p:cNvSpPr>
            <a:spLocks noChangeAspect="1" noChangeArrowheads="1"/>
          </p:cNvSpPr>
          <p:nvPr/>
        </p:nvSpPr>
        <p:spPr bwMode="auto">
          <a:xfrm>
            <a:off x="1679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2" name="AutoShape 9" descr="2Q=="/>
          <p:cNvSpPr>
            <a:spLocks noChangeAspect="1" noChangeArrowheads="1"/>
          </p:cNvSpPr>
          <p:nvPr/>
        </p:nvSpPr>
        <p:spPr bwMode="auto">
          <a:xfrm>
            <a:off x="1679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9223" name="Picture 13" descr="1295107229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3860801"/>
            <a:ext cx="3816350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15" descr="1328080718_kot-na-batare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3357563"/>
            <a:ext cx="3562350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6" descr="1295107229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3716338"/>
            <a:ext cx="3816350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749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400" dirty="0" smtClean="0">
                <a:solidFill>
                  <a:schemeClr val="accent2"/>
                </a:solidFill>
              </a:rPr>
              <a:t>Особенности  производственного процесса в энергетике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Совпадение </a:t>
            </a:r>
            <a:r>
              <a:rPr lang="ru-RU" sz="2800" dirty="0"/>
              <a:t>во времени процессов производства и </a:t>
            </a:r>
            <a:r>
              <a:rPr lang="ru-RU" sz="2800" dirty="0" smtClean="0"/>
              <a:t>потребления </a:t>
            </a:r>
            <a:r>
              <a:rPr lang="ru-RU" sz="2800" dirty="0"/>
              <a:t>энергии. </a:t>
            </a:r>
          </a:p>
          <a:p>
            <a:r>
              <a:rPr lang="ru-RU" sz="2800" dirty="0"/>
              <a:t>Непрерывный характер производственного процесса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Невозможность работы на склад.</a:t>
            </a:r>
          </a:p>
          <a:p>
            <a:r>
              <a:rPr lang="ru-RU" altLang="ru-RU" sz="2800" dirty="0" smtClean="0"/>
              <a:t>Высокая скорость протекания производственных процессов</a:t>
            </a:r>
            <a:endParaRPr lang="ru-RU" sz="2800" dirty="0"/>
          </a:p>
          <a:p>
            <a:r>
              <a:rPr lang="ru-RU" sz="2800" dirty="0"/>
              <a:t>Сложность и особые условия работы </a:t>
            </a:r>
            <a:r>
              <a:rPr lang="ru-RU" sz="2800" dirty="0" smtClean="0"/>
              <a:t>энергетического оборудования</a:t>
            </a:r>
            <a:r>
              <a:rPr lang="ru-RU" sz="2800" dirty="0"/>
              <a:t>. </a:t>
            </a:r>
          </a:p>
          <a:p>
            <a:r>
              <a:rPr lang="ru-RU" sz="2800" dirty="0"/>
              <a:t>Взаимозаменяемость генерирующих установок</a:t>
            </a:r>
          </a:p>
          <a:p>
            <a:r>
              <a:rPr lang="ru-RU" sz="2800" dirty="0"/>
              <a:t>Низкий КПД  генерирования электроэнергии. </a:t>
            </a:r>
          </a:p>
          <a:p>
            <a:r>
              <a:rPr lang="ru-RU" sz="2800" dirty="0"/>
              <a:t>Взаимодействие с окружающей средой. </a:t>
            </a:r>
          </a:p>
        </p:txBody>
      </p:sp>
    </p:spTree>
    <p:extLst>
      <p:ext uri="{BB962C8B-B14F-4D97-AF65-F5344CB8AC3E}">
        <p14:creationId xmlns:p14="http://schemas.microsoft.com/office/powerpoint/2010/main" val="415532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производственных процессов </a:t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своему назначению и роли в производстве 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5161877"/>
              </p:ext>
            </p:extLst>
          </p:nvPr>
        </p:nvGraphicFramePr>
        <p:xfrm>
          <a:off x="609600" y="1816767"/>
          <a:ext cx="10972800" cy="4690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56284"/>
                <a:gridCol w="7816516"/>
              </a:tblGrid>
              <a:tr h="93088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Основные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- это технологические процессы, в ходе которых происходят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преобразование энергии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105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Вспомогательные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относятся процессы, результаты которых используются либо непосредственно в основном процессе, либо для обеспечения бесперебойного и эффективного осуществления (ремонт оборудования; испытания оборудования; наладки и ремонта КИП; 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105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Обслуживающие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- это процессы, связанные с обслуживанием как основных, так и вспомогательных процессов но в результате которых продукция не создается (хранение,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транспортировка топлива,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технический контроль и т.д.).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62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Управленческие</a:t>
                      </a:r>
                      <a:endParaRPr lang="ru-RU" sz="2400" b="1" kern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разработка и принятие решений, регулирование и координация хода производства, контроль за точностью реализации программы, анализ и учет проведенной работы.</a:t>
                      </a:r>
                    </a:p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19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Виды производственных процессов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</a:t>
            </a:r>
            <a:r>
              <a:rPr lang="ru-RU" b="1" dirty="0" smtClean="0"/>
              <a:t> </a:t>
            </a:r>
            <a:r>
              <a:rPr lang="ru-RU" dirty="0"/>
              <a:t>характеру воздействия на предмет труда </a:t>
            </a:r>
            <a:r>
              <a:rPr lang="ru-RU" dirty="0" smtClean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48327"/>
            <a:ext cx="10972800" cy="4482600"/>
          </a:xfrm>
        </p:spPr>
        <p:txBody>
          <a:bodyPr/>
          <a:lstStyle/>
          <a:p>
            <a:pPr lvl="0"/>
            <a:r>
              <a:rPr lang="ru-RU" i="1" dirty="0" smtClean="0"/>
              <a:t>Естественные - </a:t>
            </a:r>
            <a:r>
              <a:rPr lang="ru-RU" dirty="0" smtClean="0"/>
              <a:t> </a:t>
            </a:r>
            <a:r>
              <a:rPr lang="ru-RU" dirty="0"/>
              <a:t>физическое состояние предмета труда </a:t>
            </a:r>
            <a:r>
              <a:rPr lang="ru-RU" dirty="0" smtClean="0"/>
              <a:t>меняется под </a:t>
            </a:r>
            <a:r>
              <a:rPr lang="ru-RU" dirty="0"/>
              <a:t>влиянием сил </a:t>
            </a:r>
            <a:r>
              <a:rPr lang="ru-RU" dirty="0" smtClean="0"/>
              <a:t>природы.</a:t>
            </a:r>
            <a:endParaRPr lang="ru-RU" dirty="0"/>
          </a:p>
          <a:p>
            <a:r>
              <a:rPr lang="ru-RU" i="1" dirty="0" smtClean="0"/>
              <a:t>Трудовой </a:t>
            </a:r>
            <a:r>
              <a:rPr lang="ru-RU" dirty="0" smtClean="0"/>
              <a:t>- </a:t>
            </a:r>
            <a:r>
              <a:rPr lang="ru-RU" dirty="0"/>
              <a:t>процесс с </a:t>
            </a:r>
            <a:r>
              <a:rPr lang="ru-RU"/>
              <a:t>применением </a:t>
            </a:r>
            <a:r>
              <a:rPr lang="ru-RU" smtClean="0"/>
              <a:t>труда;</a:t>
            </a:r>
            <a:endParaRPr lang="ru-RU" dirty="0"/>
          </a:p>
          <a:p>
            <a:pPr marL="0" indent="0">
              <a:buNone/>
            </a:pPr>
            <a:r>
              <a:rPr lang="ru-RU" sz="2800" dirty="0" smtClean="0"/>
              <a:t>- </a:t>
            </a:r>
            <a:r>
              <a:rPr lang="ru-RU" sz="2800" dirty="0"/>
              <a:t>подготовку и преобразование первичных энергоресурсов;</a:t>
            </a:r>
          </a:p>
          <a:p>
            <a:pPr marL="0" indent="0">
              <a:buNone/>
            </a:pPr>
            <a:r>
              <a:rPr lang="ru-RU" sz="2800" dirty="0" smtClean="0"/>
              <a:t>- трансформацию </a:t>
            </a:r>
            <a:r>
              <a:rPr lang="ru-RU" sz="2800" dirty="0"/>
              <a:t>электроэнергии;</a:t>
            </a:r>
          </a:p>
          <a:p>
            <a:pPr marL="0" indent="0">
              <a:buNone/>
            </a:pPr>
            <a:r>
              <a:rPr lang="ru-RU" sz="2800" dirty="0"/>
              <a:t>- наблюдение за работой оборудования;</a:t>
            </a:r>
          </a:p>
          <a:p>
            <a:pPr marL="0" indent="0">
              <a:buNone/>
            </a:pPr>
            <a:r>
              <a:rPr lang="ru-RU" sz="2800" dirty="0"/>
              <a:t>- регулирование и контроль показателей производства энергии.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789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Производственная структура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altLang="ru-RU" sz="3200" dirty="0" smtClean="0"/>
              <a:t>взаимное расположение цехов, участков, зависящее от способа сочетания и стадий производства.</a:t>
            </a:r>
            <a:r>
              <a:rPr lang="ru-RU" sz="3200" dirty="0"/>
              <a:t/>
            </a:r>
            <a:br>
              <a:rPr lang="ru-RU" sz="3200" dirty="0"/>
            </a:br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altLang="ru-RU" dirty="0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294967295"/>
          </p:nvPr>
        </p:nvSpPr>
        <p:spPr>
          <a:xfrm>
            <a:off x="6802438" y="2174875"/>
            <a:ext cx="5389562" cy="3951288"/>
          </a:xfrm>
        </p:spPr>
        <p:txBody>
          <a:bodyPr/>
          <a:lstStyle/>
          <a:p>
            <a:pPr marL="0" indent="0" algn="ctr">
              <a:spcAft>
                <a:spcPts val="0"/>
              </a:spcAft>
              <a:buNone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02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ru-RU" altLang="ru-RU" sz="2600" i="1" dirty="0">
                <a:solidFill>
                  <a:schemeClr val="accent6">
                    <a:lumMod val="75000"/>
                  </a:schemeClr>
                </a:solidFill>
              </a:rPr>
              <a:t>Рабочее место</a:t>
            </a:r>
            <a:r>
              <a:rPr lang="ru-RU" altLang="ru-RU" sz="2600" dirty="0"/>
              <a:t> – это часть производственной площади, где рабочий или группа рабочих выполняет отдельные операции в общем технологическом процессе производства </a:t>
            </a:r>
          </a:p>
          <a:p>
            <a:pPr eaLnBrk="1" hangingPunct="1"/>
            <a:r>
              <a:rPr lang="ru-RU" altLang="ru-RU" sz="2600" i="1" dirty="0" smtClean="0">
                <a:solidFill>
                  <a:schemeClr val="accent6">
                    <a:lumMod val="75000"/>
                  </a:schemeClr>
                </a:solidFill>
              </a:rPr>
              <a:t>Участок </a:t>
            </a:r>
            <a:r>
              <a:rPr lang="ru-RU" altLang="ru-RU" sz="2600" i="1" dirty="0" smtClean="0"/>
              <a:t>- г</a:t>
            </a:r>
            <a:r>
              <a:rPr lang="ru-RU" altLang="ru-RU" sz="2600" dirty="0" smtClean="0"/>
              <a:t>руппа </a:t>
            </a:r>
            <a:r>
              <a:rPr lang="ru-RU" altLang="ru-RU" sz="2600" dirty="0"/>
              <a:t>рабочих мест, объединенная их технологической </a:t>
            </a:r>
            <a:r>
              <a:rPr lang="ru-RU" altLang="ru-RU" sz="2600" dirty="0" smtClean="0"/>
              <a:t>взаимосвязью. </a:t>
            </a:r>
            <a:endParaRPr lang="ru-RU" altLang="ru-RU" sz="2600" dirty="0"/>
          </a:p>
          <a:p>
            <a:pPr eaLnBrk="1" hangingPunct="1"/>
            <a:r>
              <a:rPr lang="ru-RU" altLang="ru-RU" sz="2600" dirty="0">
                <a:solidFill>
                  <a:schemeClr val="accent6">
                    <a:lumMod val="75000"/>
                  </a:schemeClr>
                </a:solidFill>
              </a:rPr>
              <a:t>Цех </a:t>
            </a:r>
            <a:r>
              <a:rPr lang="ru-RU" altLang="ru-RU" sz="2600" dirty="0"/>
              <a:t>– это производственное, организационно обособленное подразделения предприятия. </a:t>
            </a:r>
          </a:p>
        </p:txBody>
      </p:sp>
    </p:spTree>
    <p:extLst>
      <p:ext uri="{BB962C8B-B14F-4D97-AF65-F5344CB8AC3E}">
        <p14:creationId xmlns:p14="http://schemas.microsoft.com/office/powerpoint/2010/main" val="167118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ru-RU" altLang="ru-RU" dirty="0" smtClean="0"/>
              <a:t>Классификация цехов ТЭС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100" u="sng" dirty="0">
                <a:solidFill>
                  <a:schemeClr val="tx2"/>
                </a:solidFill>
              </a:rPr>
              <a:t>Цеха основного производства</a:t>
            </a:r>
            <a:r>
              <a:rPr lang="ru-RU" altLang="ru-RU" sz="2100" u="sng" dirty="0">
                <a:solidFill>
                  <a:srgbClr val="7030A0"/>
                </a:solidFill>
              </a:rPr>
              <a:t> </a:t>
            </a:r>
            <a:r>
              <a:rPr lang="ru-RU" altLang="ru-RU" sz="2100" dirty="0">
                <a:solidFill>
                  <a:srgbClr val="CC6600"/>
                </a:solidFill>
              </a:rPr>
              <a:t> - цеха, где производят продукцию, для выпуска которой создано предприятие. (превращение химической энергии топлива в тепловую и электрическую энергию)</a:t>
            </a:r>
          </a:p>
          <a:p>
            <a:pPr eaLnBrk="1" hangingPunct="1">
              <a:lnSpc>
                <a:spcPct val="80000"/>
              </a:lnSpc>
            </a:pPr>
            <a:endParaRPr lang="ru-RU" altLang="ru-RU" sz="2100" dirty="0">
              <a:solidFill>
                <a:srgbClr val="CC66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100" u="sng" dirty="0">
                <a:solidFill>
                  <a:schemeClr val="tx2"/>
                </a:solidFill>
              </a:rPr>
              <a:t>Цеха вспомогательного производства</a:t>
            </a:r>
            <a:r>
              <a:rPr lang="ru-RU" altLang="ru-RU" sz="2100" u="sng" dirty="0">
                <a:solidFill>
                  <a:srgbClr val="7030A0"/>
                </a:solidFill>
              </a:rPr>
              <a:t> </a:t>
            </a:r>
            <a:r>
              <a:rPr lang="ru-RU" altLang="ru-RU" sz="2100" dirty="0">
                <a:solidFill>
                  <a:srgbClr val="CC6600"/>
                </a:solidFill>
              </a:rPr>
              <a:t> -  цеха, обслуживающие основное производство ( ремонт оборудования, снабжение материалами, инструментом, приспособлениями, запасными частями, водой (промышленной), различными видами энергии, транспортом и т.п.)</a:t>
            </a:r>
          </a:p>
          <a:p>
            <a:pPr eaLnBrk="1" hangingPunct="1">
              <a:lnSpc>
                <a:spcPct val="80000"/>
              </a:lnSpc>
            </a:pPr>
            <a:endParaRPr lang="ru-RU" altLang="ru-RU" sz="2100" dirty="0">
              <a:solidFill>
                <a:srgbClr val="CC66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100" u="sng" dirty="0">
                <a:solidFill>
                  <a:schemeClr val="tx2"/>
                </a:solidFill>
              </a:rPr>
              <a:t>Непромышленные цеха  -</a:t>
            </a:r>
            <a:r>
              <a:rPr lang="ru-RU" altLang="ru-RU" sz="2100" u="sng" dirty="0">
                <a:solidFill>
                  <a:srgbClr val="7030A0"/>
                </a:solidFill>
              </a:rPr>
              <a:t>  </a:t>
            </a:r>
            <a:r>
              <a:rPr lang="ru-RU" altLang="ru-RU" sz="2100" dirty="0">
                <a:solidFill>
                  <a:srgbClr val="CC6600"/>
                </a:solidFill>
              </a:rPr>
              <a:t>хозяйства, продукция и услуги которых не относятся к основной деятельности предприятия. (жилищные хозяйства, детские учреждения и т.п.).</a:t>
            </a:r>
          </a:p>
          <a:p>
            <a:pPr eaLnBrk="1" hangingPunct="1">
              <a:lnSpc>
                <a:spcPct val="80000"/>
              </a:lnSpc>
            </a:pPr>
            <a:endParaRPr lang="ru-RU" altLang="ru-RU" sz="2100" dirty="0"/>
          </a:p>
        </p:txBody>
      </p:sp>
    </p:spTree>
    <p:extLst>
      <p:ext uri="{BB962C8B-B14F-4D97-AF65-F5344CB8AC3E}">
        <p14:creationId xmlns:p14="http://schemas.microsoft.com/office/powerpoint/2010/main" val="129651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382000" cy="1139825"/>
          </a:xfrm>
        </p:spPr>
        <p:txBody>
          <a:bodyPr/>
          <a:lstStyle/>
          <a:p>
            <a:pPr eaLnBrk="1" hangingPunct="1"/>
            <a:r>
              <a:rPr lang="ru-RU" altLang="ru-RU" sz="3200"/>
              <a:t>Уровни руководства на энергопредприятии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i="1" smtClean="0">
                <a:solidFill>
                  <a:schemeClr val="tx2"/>
                </a:solidFill>
              </a:rPr>
              <a:t>Административно-хозяйственное руководство</a:t>
            </a:r>
            <a:r>
              <a:rPr lang="ru-RU" altLang="ru-RU" smtClean="0"/>
              <a:t>  - осуществляет генеральный директор через главного инженера. </a:t>
            </a:r>
          </a:p>
          <a:p>
            <a:pPr eaLnBrk="1" hangingPunct="1"/>
            <a:r>
              <a:rPr lang="ru-RU" altLang="ru-RU" i="1" smtClean="0">
                <a:solidFill>
                  <a:schemeClr val="tx2"/>
                </a:solidFill>
              </a:rPr>
              <a:t>Оперативное управление</a:t>
            </a:r>
            <a:r>
              <a:rPr lang="ru-RU" altLang="ru-RU" smtClean="0"/>
              <a:t> предприятиями осуществляется через диспетчерскую службу. </a:t>
            </a:r>
            <a:endParaRPr lang="ru-RU" altLang="ru-RU" i="1" smtClean="0"/>
          </a:p>
          <a:p>
            <a:pPr eaLnBrk="1" hangingPunct="1"/>
            <a:r>
              <a:rPr lang="ru-RU" altLang="ru-RU" smtClean="0">
                <a:solidFill>
                  <a:schemeClr val="tx2"/>
                </a:solidFill>
              </a:rPr>
              <a:t>Производственно-техническое </a:t>
            </a:r>
            <a:r>
              <a:rPr lang="ru-RU" altLang="ru-RU" smtClean="0"/>
              <a:t>- осуществляет главный инженер. </a:t>
            </a:r>
          </a:p>
        </p:txBody>
      </p:sp>
    </p:spTree>
    <p:extLst>
      <p:ext uri="{BB962C8B-B14F-4D97-AF65-F5344CB8AC3E}">
        <p14:creationId xmlns:p14="http://schemas.microsoft.com/office/powerpoint/2010/main" val="38879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05852" y="938463"/>
            <a:ext cx="9460832" cy="1368760"/>
          </a:xfrm>
        </p:spPr>
        <p:txBody>
          <a:bodyPr/>
          <a:lstStyle/>
          <a:p>
            <a:pPr algn="ctr"/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Факторы, влияющие на производственную структуру </a:t>
            </a:r>
          </a:p>
          <a:p>
            <a:pPr algn="ctr"/>
            <a:r>
              <a:rPr lang="ru-RU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электрических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станций: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количество и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тип основного оборудования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установленная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мощность;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схемы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технологических связей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тип и качество топлива.</a:t>
            </a:r>
            <a:endParaRPr lang="ru-RU" altLang="ru-RU" dirty="0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 algn="ctr"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сетевых предприятий: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протяженность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сетей;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объем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ремонтно-эксплуатационного обслуживания;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рельеф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местности;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состояние дорог.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81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altLang="ru-RU" sz="2800" dirty="0"/>
              <a:t>Формы организационно-производственной структуры ТЭС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None/>
            </a:pPr>
            <a:r>
              <a:rPr lang="ru-RU" altLang="ru-RU" sz="3200" dirty="0"/>
              <a:t>Формы организационно-производственной структуры ТЭС</a:t>
            </a:r>
            <a:endParaRPr lang="ru-RU" altLang="ru-RU" dirty="0" smtClean="0"/>
          </a:p>
          <a:p>
            <a:pPr eaLnBrk="1" hangingPunct="1"/>
            <a:r>
              <a:rPr lang="ru-RU" altLang="ru-RU" dirty="0" smtClean="0"/>
              <a:t>Цеховая;</a:t>
            </a:r>
          </a:p>
          <a:p>
            <a:pPr eaLnBrk="1" hangingPunct="1"/>
            <a:r>
              <a:rPr lang="ru-RU" altLang="ru-RU" dirty="0" smtClean="0"/>
              <a:t>Блочная;</a:t>
            </a:r>
          </a:p>
          <a:p>
            <a:pPr eaLnBrk="1" hangingPunct="1"/>
            <a:r>
              <a:rPr lang="ru-RU" altLang="ru-RU" dirty="0" smtClean="0"/>
              <a:t>Комбинированная.</a:t>
            </a:r>
          </a:p>
        </p:txBody>
      </p:sp>
    </p:spTree>
    <p:extLst>
      <p:ext uri="{BB962C8B-B14F-4D97-AF65-F5344CB8AC3E}">
        <p14:creationId xmlns:p14="http://schemas.microsoft.com/office/powerpoint/2010/main" val="60542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692150"/>
            <a:ext cx="9144000" cy="5545138"/>
          </a:xfrm>
        </p:spPr>
      </p:pic>
      <p:sp>
        <p:nvSpPr>
          <p:cNvPr id="3174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7814"/>
            <a:ext cx="8686800" cy="414337"/>
          </a:xfrm>
          <a:noFill/>
        </p:spPr>
        <p:txBody>
          <a:bodyPr/>
          <a:lstStyle/>
          <a:p>
            <a:pPr eaLnBrk="1" hangingPunct="1"/>
            <a:r>
              <a:rPr lang="ru-RU" altLang="ru-RU" sz="2800"/>
              <a:t>Организационно-производственная структура ТЭС</a:t>
            </a:r>
          </a:p>
        </p:txBody>
      </p:sp>
    </p:spTree>
    <p:extLst>
      <p:ext uri="{BB962C8B-B14F-4D97-AF65-F5344CB8AC3E}">
        <p14:creationId xmlns:p14="http://schemas.microsoft.com/office/powerpoint/2010/main" val="286313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012967" y="1232756"/>
            <a:ext cx="2304256" cy="10801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Прогноз пиковой мощности и спроса на электроэнергию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871864" y="4814664"/>
            <a:ext cx="2880320" cy="136815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Наиболее надежный в экономическом смысле план выработки и передачи электроэнергии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119361" y="760864"/>
            <a:ext cx="1944216" cy="648072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Промышленное развитие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004720" y="1654162"/>
            <a:ext cx="2555776" cy="514699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Прогресс в области технологий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19361" y="2780928"/>
            <a:ext cx="2441135" cy="828092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Финансовые возможности энергосистемы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11525" y="904880"/>
            <a:ext cx="2651140" cy="504056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Нагрузка в прошлом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11524" y="1502786"/>
            <a:ext cx="2304256" cy="540060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Сведения о погоде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07568" y="2168860"/>
            <a:ext cx="2160240" cy="504056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Экономические тенденции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801830" y="3609020"/>
            <a:ext cx="2232248" cy="684076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Капитальные издержки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47528" y="4464770"/>
            <a:ext cx="2520280" cy="332382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Наличие топлива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12224" y="3845737"/>
            <a:ext cx="2448272" cy="576064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Наличие природных ресурсов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112224" y="4689795"/>
            <a:ext cx="2555776" cy="414046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Критерий надежности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112224" y="5314304"/>
            <a:ext cx="2555776" cy="868512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Лицензионные и законодательные ограничения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52671" y="5805264"/>
            <a:ext cx="2709994" cy="576064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Требования к защите окружающей среды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47528" y="5062277"/>
            <a:ext cx="2268252" cy="504056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Издержки на топливо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67608" y="188640"/>
            <a:ext cx="7632848" cy="4875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Схема планирования энергосистемы</a:t>
            </a:r>
          </a:p>
        </p:txBody>
      </p:sp>
      <p:cxnSp>
        <p:nvCxnSpPr>
          <p:cNvPr id="22" name="Прямая со стрелкой 21"/>
          <p:cNvCxnSpPr>
            <a:stCxn id="10" idx="3"/>
            <a:endCxn id="5" idx="1"/>
          </p:cNvCxnSpPr>
          <p:nvPr/>
        </p:nvCxnSpPr>
        <p:spPr>
          <a:xfrm>
            <a:off x="4462665" y="1156908"/>
            <a:ext cx="550302" cy="6159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1" idx="3"/>
            <a:endCxn id="5" idx="1"/>
          </p:cNvCxnSpPr>
          <p:nvPr/>
        </p:nvCxnSpPr>
        <p:spPr>
          <a:xfrm>
            <a:off x="4115781" y="1772816"/>
            <a:ext cx="897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2" idx="3"/>
          </p:cNvCxnSpPr>
          <p:nvPr/>
        </p:nvCxnSpPr>
        <p:spPr>
          <a:xfrm flipV="1">
            <a:off x="4367809" y="2042846"/>
            <a:ext cx="645159" cy="3780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7" idx="1"/>
            <a:endCxn id="5" idx="3"/>
          </p:cNvCxnSpPr>
          <p:nvPr/>
        </p:nvCxnSpPr>
        <p:spPr>
          <a:xfrm flipH="1">
            <a:off x="7317223" y="1084900"/>
            <a:ext cx="802138" cy="687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7317224" y="2042846"/>
            <a:ext cx="68749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4034079" y="3717032"/>
            <a:ext cx="978889" cy="1179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4" idx="3"/>
          </p:cNvCxnSpPr>
          <p:nvPr/>
        </p:nvCxnSpPr>
        <p:spPr>
          <a:xfrm>
            <a:off x="4367808" y="4630961"/>
            <a:ext cx="504056" cy="4728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9" idx="3"/>
            <a:endCxn id="6" idx="1"/>
          </p:cNvCxnSpPr>
          <p:nvPr/>
        </p:nvCxnSpPr>
        <p:spPr>
          <a:xfrm>
            <a:off x="4115780" y="5314306"/>
            <a:ext cx="756084" cy="1844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18" idx="3"/>
          </p:cNvCxnSpPr>
          <p:nvPr/>
        </p:nvCxnSpPr>
        <p:spPr>
          <a:xfrm flipV="1">
            <a:off x="4462666" y="5805264"/>
            <a:ext cx="409199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7" idx="1"/>
          </p:cNvCxnSpPr>
          <p:nvPr/>
        </p:nvCxnSpPr>
        <p:spPr>
          <a:xfrm flipH="1">
            <a:off x="7752184" y="5748560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6" idx="1"/>
          </p:cNvCxnSpPr>
          <p:nvPr/>
        </p:nvCxnSpPr>
        <p:spPr>
          <a:xfrm flipH="1">
            <a:off x="7752184" y="4896818"/>
            <a:ext cx="360040" cy="4174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7752184" y="4293097"/>
            <a:ext cx="367176" cy="7691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9" idx="1"/>
          </p:cNvCxnSpPr>
          <p:nvPr/>
        </p:nvCxnSpPr>
        <p:spPr>
          <a:xfrm flipH="1">
            <a:off x="7536160" y="3194974"/>
            <a:ext cx="583200" cy="16196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5" idx="2"/>
          </p:cNvCxnSpPr>
          <p:nvPr/>
        </p:nvCxnSpPr>
        <p:spPr>
          <a:xfrm>
            <a:off x="6165095" y="2312876"/>
            <a:ext cx="0" cy="24842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81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Край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577</Words>
  <Application>Microsoft Office PowerPoint</Application>
  <PresentationFormat>Произвольный</PresentationFormat>
  <Paragraphs>103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Край</vt:lpstr>
      <vt:lpstr>1_Край</vt:lpstr>
      <vt:lpstr>2_Край</vt:lpstr>
      <vt:lpstr>Основы организации производства </vt:lpstr>
      <vt:lpstr>Цели управления энергопредприятием </vt:lpstr>
      <vt:lpstr>     Производственный процесс -  совокупность всех действий людей и орудий труда, осуществляемых на предприятии для изготовления конкретных видов продукции.  </vt:lpstr>
      <vt:lpstr>Продукция энергетического предприятия</vt:lpstr>
      <vt:lpstr>Особенности  производственного процесса в энергетике</vt:lpstr>
      <vt:lpstr>Виды производственных процессов  по своему назначению и роли в производстве </vt:lpstr>
      <vt:lpstr>Виды производственных процессов  по характеру воздействия на предмет труда : </vt:lpstr>
      <vt:lpstr>Производственная структура  - взаимное расположение цехов, участков, зависящее от способа сочетания и стадий производства. </vt:lpstr>
      <vt:lpstr>Презентация PowerPoint</vt:lpstr>
      <vt:lpstr>Классификация цехов ТЭС</vt:lpstr>
      <vt:lpstr>Уровни руководства на энергопредприятии</vt:lpstr>
      <vt:lpstr>Презентация PowerPoint</vt:lpstr>
      <vt:lpstr>Формы организационно-производственной структуры ТЭС</vt:lpstr>
      <vt:lpstr>Организационно-производственная структура ТЭС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 Потехина</dc:creator>
  <cp:lastModifiedBy>Вход в компьютер</cp:lastModifiedBy>
  <cp:revision>16</cp:revision>
  <dcterms:created xsi:type="dcterms:W3CDTF">2015-12-01T05:03:04Z</dcterms:created>
  <dcterms:modified xsi:type="dcterms:W3CDTF">2016-04-07T08:12:05Z</dcterms:modified>
</cp:coreProperties>
</file>