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9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679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86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49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26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52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29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357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30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5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451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3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BA621-1A62-4B6D-81A9-C8E0D3D71652}" type="datetimeFigureOut">
              <a:rPr lang="ru-RU" smtClean="0"/>
              <a:t>25.01.2016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C9557-D0C2-4035-A62F-2205EECCD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31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Командные роли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№1 и №2 </a:t>
            </a:r>
          </a:p>
          <a:p>
            <a:r>
              <a:rPr lang="ru-RU" dirty="0" smtClean="0"/>
              <a:t>Кузин АЮ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4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на командные роли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Инструкция:</a:t>
            </a:r>
          </a:p>
          <a:p>
            <a:r>
              <a:rPr lang="ru-RU" dirty="0" smtClean="0"/>
              <a:t>Выберите один ответ на каждый вопрос. В одном вопросе (в котором вы больше всего сомневаетесь) допускается выбор двух ответов. Поэтому, на 7 вопросов у вас будет 8 ответов.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7037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1. Какой вклад я могу внести в работу команды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(a)   </a:t>
            </a:r>
            <a:r>
              <a:rPr lang="ru-RU" dirty="0"/>
              <a:t>я хорошо оцениваю особенности ситуации и могу быстро вы­явить новые возможности;</a:t>
            </a:r>
          </a:p>
          <a:p>
            <a:r>
              <a:rPr lang="ru-RU" i="1" dirty="0"/>
              <a:t>(b)   </a:t>
            </a:r>
            <a:r>
              <a:rPr lang="ru-RU" dirty="0"/>
              <a:t>я могу хорошо работать с самыми разными людьми;</a:t>
            </a:r>
          </a:p>
          <a:p>
            <a:r>
              <a:rPr lang="ru-RU" i="1" dirty="0"/>
              <a:t>(c)   </a:t>
            </a:r>
            <a:r>
              <a:rPr lang="ru-RU" dirty="0"/>
              <a:t>одно из моих достоинств — способность генерировать идеи;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я </a:t>
            </a:r>
            <a:r>
              <a:rPr lang="ru-RU" dirty="0"/>
              <a:t>хорошо умею вовлекать в работу тех людей, которые могут внести в нее что-то ценное в достижение поставленных целей;</a:t>
            </a:r>
          </a:p>
          <a:p>
            <a:r>
              <a:rPr lang="ru-RU" i="1" dirty="0"/>
              <a:t>(е) </a:t>
            </a:r>
            <a:r>
              <a:rPr lang="ru-RU" dirty="0"/>
              <a:t>моя способность контролировать процесс во многом опреде­ляет мою эффективность;</a:t>
            </a:r>
          </a:p>
          <a:p>
            <a:r>
              <a:rPr lang="ru-RU" i="1" dirty="0"/>
              <a:t>(</a:t>
            </a:r>
            <a:r>
              <a:rPr lang="en-US" i="1" dirty="0"/>
              <a:t>f</a:t>
            </a:r>
            <a:r>
              <a:rPr lang="ru-RU" i="1" dirty="0"/>
              <a:t>) </a:t>
            </a:r>
            <a:r>
              <a:rPr lang="ru-RU" dirty="0"/>
              <a:t>я готов на время пожертвовать своей популярностью, если это поможет достижению хороших результатов;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  </a:t>
            </a:r>
            <a:r>
              <a:rPr lang="ru-RU" dirty="0"/>
              <a:t>обычно я чувствую, что может реально сработать;</a:t>
            </a:r>
          </a:p>
          <a:p>
            <a:r>
              <a:rPr lang="ru-RU" i="1" dirty="0"/>
              <a:t>(h) </a:t>
            </a:r>
            <a:r>
              <a:rPr lang="ru-RU" dirty="0"/>
              <a:t>я могу обосновать альтернативный курс действий безличного пристрастия или предубеждения.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3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Если говорить о недостатках, то мой недостаток в командной работе заключается в том, что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(a)   </a:t>
            </a:r>
            <a:r>
              <a:rPr lang="ru-RU" dirty="0"/>
              <a:t>я не буду чувствовать себя спокойно, пока совещание не бу­дет хорошо спланировано и проведено;</a:t>
            </a:r>
          </a:p>
          <a:p>
            <a:r>
              <a:rPr lang="ru-RU" i="1" dirty="0"/>
              <a:t>(b)   </a:t>
            </a:r>
            <a:r>
              <a:rPr lang="ru-RU" dirty="0"/>
              <a:t>я готов терпеливо выслушивать людей, высказывающих свою, точку зрения, которой другие не уделили должного внимания;</a:t>
            </a:r>
          </a:p>
          <a:p>
            <a:r>
              <a:rPr lang="ru-RU" i="1" dirty="0"/>
              <a:t>(c)   </a:t>
            </a:r>
            <a:r>
              <a:rPr lang="ru-RU" dirty="0"/>
              <a:t>когда группа обсуждает новые идеи, у меня есть склони много говорить;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  </a:t>
            </a:r>
            <a:r>
              <a:rPr lang="ru-RU" dirty="0"/>
              <a:t>иногда люди считают, что я авторитарен и навязываю свою волю, когда есть необходимость что-то сделать;</a:t>
            </a:r>
          </a:p>
          <a:p>
            <a:r>
              <a:rPr lang="ru-RU" i="1" dirty="0"/>
              <a:t>(e)   </a:t>
            </a:r>
            <a:r>
              <a:rPr lang="ru-RU" dirty="0"/>
              <a:t>для меня трудно быть лидером, потому что я слишком переживаю за то, что происходит в группе,</a:t>
            </a:r>
          </a:p>
          <a:p>
            <a:r>
              <a:rPr lang="ru-RU" i="1" dirty="0"/>
              <a:t>(f)    </a:t>
            </a:r>
            <a:r>
              <a:rPr lang="ru-RU" dirty="0"/>
              <a:t>я  склонен  слишком  увлекаться  идеями,  которые приходят мне в голову, и терять нить событий;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  </a:t>
            </a:r>
            <a:r>
              <a:rPr lang="ru-RU" dirty="0"/>
              <a:t>мои коллеги склонны считать, что я слишком беспокоюсь о мелочах и возможных неудачах; 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  </a:t>
            </a:r>
            <a:r>
              <a:rPr lang="ru-RU" dirty="0"/>
              <a:t>я не выношу несобранных и нецелеустремленных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3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3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Когда я участвую в проекте с другими людьми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(а)   у </a:t>
            </a:r>
            <a:r>
              <a:rPr lang="ru-RU" dirty="0"/>
              <a:t>меня есть способность влиять на людей без давления на них.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свойственная мне бдительность помогает избежать ошибок и оплошностей;</a:t>
            </a:r>
          </a:p>
          <a:p>
            <a:r>
              <a:rPr lang="ru-RU" i="1" dirty="0"/>
              <a:t>(c)   </a:t>
            </a:r>
            <a:r>
              <a:rPr lang="ru-RU" dirty="0"/>
              <a:t>я всегда готов принять какие-то меры, чтобы совещание не стало пустой тратой времени и достигло основных целей;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</a:t>
            </a:r>
            <a:r>
              <a:rPr lang="ru-RU" dirty="0"/>
              <a:t>на меня можно рассчитывать как на человека, который способен предложить что-то оригинальное;</a:t>
            </a:r>
          </a:p>
          <a:p>
            <a:r>
              <a:rPr lang="ru-RU" i="1" dirty="0"/>
              <a:t>(e)   </a:t>
            </a:r>
            <a:r>
              <a:rPr lang="ru-RU" dirty="0"/>
              <a:t>я всегда готов поддержать хорошее предложение в интересах;</a:t>
            </a:r>
          </a:p>
          <a:p>
            <a:r>
              <a:rPr lang="ru-RU" i="1" dirty="0"/>
              <a:t>(f) </a:t>
            </a:r>
            <a:r>
              <a:rPr lang="ru-RU" dirty="0"/>
              <a:t>я всегда нахожусь в поиске последних идей и новых разра­боток;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</a:t>
            </a:r>
            <a:r>
              <a:rPr lang="ru-RU" dirty="0"/>
              <a:t>моя способность здраво судить о разных вещах помогает принимать правильные решения;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на меня можно положиться в том, что вся необходимая рабо­та будет выполнена должным образом.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53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4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Мой подход к командной работе характеризует следующее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(a)   </a:t>
            </a:r>
            <a:r>
              <a:rPr lang="ru-RU" dirty="0"/>
              <a:t>я стремлюсь лучше узнать своих коллег;</a:t>
            </a:r>
          </a:p>
          <a:p>
            <a:r>
              <a:rPr lang="ru-RU" i="1" dirty="0"/>
              <a:t>(b)   </a:t>
            </a:r>
            <a:r>
              <a:rPr lang="ru-RU" dirty="0"/>
              <a:t>я всегда готов поспорить с другими и отстаиваю собственное мнение, даже если нахожусь в меньшинстве;</a:t>
            </a:r>
          </a:p>
          <a:p>
            <a:r>
              <a:rPr lang="ru-RU" i="1" dirty="0"/>
              <a:t>(c)   </a:t>
            </a:r>
            <a:r>
              <a:rPr lang="ru-RU" dirty="0"/>
              <a:t>я обычно могу найти веские аргументы, чтобы опровергнуть нереалистичные предложения;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</a:t>
            </a:r>
            <a:r>
              <a:rPr lang="ru-RU" dirty="0"/>
              <a:t>мне кажется, у меня талант к организации выполнения рабо­ты, когда приходит время осуществлять запланированное;</a:t>
            </a:r>
          </a:p>
          <a:p>
            <a:r>
              <a:rPr lang="ru-RU" i="1" dirty="0"/>
              <a:t>(e)   </a:t>
            </a:r>
            <a:r>
              <a:rPr lang="ru-RU" dirty="0"/>
              <a:t>я склонен проходить мимо очевидных решений и предлагать нечто неожиданное;</a:t>
            </a:r>
          </a:p>
          <a:p>
            <a:r>
              <a:rPr lang="ru-RU" i="1" dirty="0"/>
              <a:t>(</a:t>
            </a:r>
            <a:r>
              <a:rPr lang="en-US" i="1" dirty="0"/>
              <a:t>f</a:t>
            </a:r>
            <a:r>
              <a:rPr lang="ru-RU" i="1" dirty="0"/>
              <a:t>)    </a:t>
            </a:r>
            <a:r>
              <a:rPr lang="ru-RU" dirty="0"/>
              <a:t>какую бы работу я ни выполнял, я делаю ее хорошо;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  </a:t>
            </a:r>
            <a:r>
              <a:rPr lang="ru-RU" dirty="0"/>
              <a:t>я стремлюсь активно использовать контакты вне группы;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я без колебания принимаю решение, если его необходимо принять.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8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5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Я получаю удовлетворение от работы, потому что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(</a:t>
            </a:r>
            <a:r>
              <a:rPr lang="en-US" i="1" dirty="0"/>
              <a:t>a</a:t>
            </a:r>
            <a:r>
              <a:rPr lang="ru-RU" i="1" dirty="0"/>
              <a:t>) </a:t>
            </a:r>
            <a:r>
              <a:rPr lang="ru-RU" dirty="0"/>
              <a:t>мне нравится анализировать обстановку и взвешивать все возможные варианты;</a:t>
            </a:r>
          </a:p>
          <a:p>
            <a:r>
              <a:rPr lang="ru-RU" i="1" dirty="0"/>
              <a:t>(b)   </a:t>
            </a:r>
            <a:r>
              <a:rPr lang="ru-RU" dirty="0"/>
              <a:t>мне интересно находить практические решения проблем;</a:t>
            </a:r>
          </a:p>
          <a:p>
            <a:r>
              <a:rPr lang="ru-RU" i="1" dirty="0"/>
              <a:t>(c)    </a:t>
            </a:r>
            <a:r>
              <a:rPr lang="ru-RU" dirty="0"/>
              <a:t>мне нравится сознавать, что я способствую созданию хоро­ших рабочих отношений в группе;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  </a:t>
            </a:r>
            <a:r>
              <a:rPr lang="ru-RU" dirty="0"/>
              <a:t>я могу оказывать значительное влияние на принятие решений:</a:t>
            </a:r>
          </a:p>
          <a:p>
            <a:r>
              <a:rPr lang="ru-RU" i="1" dirty="0"/>
              <a:t>(e)   </a:t>
            </a:r>
            <a:r>
              <a:rPr lang="ru-RU" dirty="0"/>
              <a:t>я могу найти необходимых людей, которые могут предло­жить что-то новое;</a:t>
            </a:r>
          </a:p>
          <a:p>
            <a:r>
              <a:rPr lang="ru-RU" i="1" dirty="0"/>
              <a:t>(</a:t>
            </a:r>
            <a:r>
              <a:rPr lang="en-US" i="1" dirty="0"/>
              <a:t>f</a:t>
            </a:r>
            <a:r>
              <a:rPr lang="ru-RU" i="1" dirty="0"/>
              <a:t>) </a:t>
            </a:r>
            <a:r>
              <a:rPr lang="ru-RU" dirty="0"/>
              <a:t>я могу добиться согласия людей на проведение нужного кур­са действий;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</a:t>
            </a:r>
            <a:r>
              <a:rPr lang="ru-RU" dirty="0"/>
              <a:t>я чувствую, что в группе могу полностью сосредоточиться на выполнении поставленной задачи;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мне нравится, когда я нахожу то, что открывает новые гори­зонты, новые перспективы.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9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6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Если передо мной неожиданно ставится трудная задача, требующая работы в условиях дефицита времени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(a)   </a:t>
            </a:r>
            <a:r>
              <a:rPr lang="ru-RU" dirty="0"/>
              <a:t>мне часто хочется уединиться, чтобы подумать, что делать до того, как начать действовать;</a:t>
            </a:r>
          </a:p>
          <a:p>
            <a:r>
              <a:rPr lang="ru-RU" i="1" dirty="0"/>
              <a:t>(b)   </a:t>
            </a:r>
            <a:r>
              <a:rPr lang="ru-RU" dirty="0"/>
              <a:t>я   готов  работать с любым   человеком,  который  проявляет конструктивный подход к делу;</a:t>
            </a:r>
          </a:p>
          <a:p>
            <a:r>
              <a:rPr lang="ru-RU" i="1" dirty="0"/>
              <a:t>(c)   </a:t>
            </a:r>
            <a:r>
              <a:rPr lang="ru-RU" dirty="0"/>
              <a:t>я всегда стараюсь установить, какой вклад в работу могут внести другие члены команды;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  </a:t>
            </a:r>
            <a:r>
              <a:rPr lang="ru-RU" dirty="0"/>
              <a:t>врожденное чувство времени помогает мне обеспечить соблю­дение установленных графиков работ;</a:t>
            </a:r>
          </a:p>
          <a:p>
            <a:r>
              <a:rPr lang="ru-RU" i="1" dirty="0"/>
              <a:t>(e)   </a:t>
            </a:r>
            <a:r>
              <a:rPr lang="ru-RU" dirty="0"/>
              <a:t>я всегда сохраняю хладнокровие и способность трезво ос­мысливать ситуацию;</a:t>
            </a:r>
          </a:p>
          <a:p>
            <a:r>
              <a:rPr lang="en-US" i="1" dirty="0"/>
              <a:t>f</a:t>
            </a:r>
            <a:r>
              <a:rPr lang="ru-RU" i="1" dirty="0"/>
              <a:t>) </a:t>
            </a:r>
            <a:r>
              <a:rPr lang="ru-RU" dirty="0"/>
              <a:t>я всегда следую поставленной цели, несмотря ни на какое давление;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</a:t>
            </a:r>
            <a:r>
              <a:rPr lang="ru-RU" dirty="0"/>
              <a:t>я был бы готов взять на себя роль лидера, если бы почувство­вал, что группа никак не продвигается к намеченной цели;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я готов организовать групповую дискуссию, чтобы стиму­лировать новые идеи и сдвинуть процесс совместной работы с мертвой точки.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06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7</a:t>
            </a:r>
            <a:r>
              <a:rPr lang="ru-RU" b="1" dirty="0"/>
              <a:t>.</a:t>
            </a:r>
            <a:r>
              <a:rPr lang="ru-RU" dirty="0"/>
              <a:t>   </a:t>
            </a:r>
            <a:r>
              <a:rPr lang="ru-RU" b="1" dirty="0"/>
              <a:t>Как я реагирую на проблемы, с которыми сталкиваюсь во время работы в группе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i="1" dirty="0"/>
              <a:t>(a)   </a:t>
            </a:r>
            <a:r>
              <a:rPr lang="ru-RU" dirty="0"/>
              <a:t>я прямо высказываю свое неудовольствие  тем, кто мешает ходу совместной работы;</a:t>
            </a:r>
          </a:p>
          <a:p>
            <a:r>
              <a:rPr lang="ru-RU" i="1" dirty="0"/>
              <a:t>(b)   </a:t>
            </a:r>
            <a:r>
              <a:rPr lang="ru-RU" dirty="0"/>
              <a:t>окружающие иногда критикуют меня за то, что у меня слишком аналитический склад ума и недостаточно развита интуиция;</a:t>
            </a:r>
          </a:p>
          <a:p>
            <a:r>
              <a:rPr lang="ru-RU" i="1" dirty="0"/>
              <a:t>(c)    </a:t>
            </a:r>
            <a:r>
              <a:rPr lang="ru-RU" dirty="0"/>
              <a:t>мое стремление выполнять порученное дело максимально тща­тельно и добросовестно иногда может замедлить ход работы;</a:t>
            </a:r>
          </a:p>
          <a:p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  </a:t>
            </a:r>
            <a:r>
              <a:rPr lang="ru-RU" dirty="0"/>
              <a:t>мне обычно быстро все надоедает, и коллегам приходится стимулировать меня к дальнейшему участию в совместной работе;</a:t>
            </a:r>
          </a:p>
          <a:p>
            <a:r>
              <a:rPr lang="ru-RU" i="1" dirty="0"/>
              <a:t>(e)   </a:t>
            </a:r>
            <a:r>
              <a:rPr lang="ru-RU" dirty="0"/>
              <a:t>мне трудно начать работу до тех пор, пока не ясны цели;</a:t>
            </a:r>
          </a:p>
          <a:p>
            <a:r>
              <a:rPr lang="ru-RU" i="1" dirty="0"/>
              <a:t>(f) </a:t>
            </a:r>
            <a:r>
              <a:rPr lang="ru-RU" dirty="0"/>
              <a:t>мне иногда трудно разбираться в трудных вопросах, которые у меня возникают в процессе выполнения работы;</a:t>
            </a:r>
          </a:p>
          <a:p>
            <a:r>
              <a:rPr lang="ru-RU" i="1" dirty="0"/>
              <a:t>(</a:t>
            </a:r>
            <a:r>
              <a:rPr lang="en-US" i="1" dirty="0"/>
              <a:t>g</a:t>
            </a:r>
            <a:r>
              <a:rPr lang="ru-RU" i="1" dirty="0"/>
              <a:t>) </a:t>
            </a:r>
            <a:r>
              <a:rPr lang="ru-RU" dirty="0"/>
              <a:t>мне бывает неудобно требовать от других выполнения тех задач, которые я не могу решить сам;</a:t>
            </a:r>
          </a:p>
          <a:p>
            <a:r>
              <a:rPr lang="ru-RU" i="1" dirty="0"/>
              <a:t>(</a:t>
            </a:r>
            <a:r>
              <a:rPr lang="en-US" i="1" dirty="0"/>
              <a:t>h</a:t>
            </a:r>
            <a:r>
              <a:rPr lang="ru-RU" i="1" dirty="0"/>
              <a:t>) </a:t>
            </a:r>
            <a:r>
              <a:rPr lang="ru-RU" dirty="0"/>
              <a:t>я не склонен высказывать свои соображения в ходе группо­вых обсуждений, когда понимаю, что они могут быть встре­чены в штыки.</a:t>
            </a:r>
          </a:p>
          <a:p>
            <a:r>
              <a:rPr lang="ru-RU" dirty="0"/>
              <a:t>Впишите в ячейки, соответствующие определенному вопросу и ва­рианту ответа, присвоенные баллы. Затем подсчитайте сумму.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 к тесту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827589"/>
              </p:ext>
            </p:extLst>
          </p:nvPr>
        </p:nvGraphicFramePr>
        <p:xfrm>
          <a:off x="1315091" y="1510298"/>
          <a:ext cx="9606337" cy="4613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3063"/>
                <a:gridCol w="782404"/>
                <a:gridCol w="1036393"/>
                <a:gridCol w="1036393"/>
                <a:gridCol w="1050989"/>
                <a:gridCol w="1036393"/>
                <a:gridCol w="1050989"/>
                <a:gridCol w="1036393"/>
                <a:gridCol w="1093320"/>
              </a:tblGrid>
              <a:tr h="5157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Вопрос </a:t>
                      </a:r>
                      <a:endParaRPr lang="ru-RU" sz="300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П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НЛ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ФЛ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Г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P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К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КИ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Кон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 anchor="b"/>
                </a:tc>
              </a:tr>
              <a:tr h="5054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1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а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с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494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2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a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с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5054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3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а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с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5054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4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с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a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494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5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a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c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5054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6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c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a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5054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7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e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g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a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f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d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b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h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с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  <a:tr h="582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И</a:t>
                      </a: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того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00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endParaRPr lang="ru-RU" sz="300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4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командных ролей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НЛ-Неформальный лидер</a:t>
            </a:r>
          </a:p>
          <a:p>
            <a:r>
              <a:rPr lang="ru-RU" dirty="0" smtClean="0"/>
              <a:t>ФЛ-Формальный лидер</a:t>
            </a:r>
          </a:p>
          <a:p>
            <a:r>
              <a:rPr lang="ru-RU" dirty="0" smtClean="0"/>
              <a:t>Г-Генератор идей</a:t>
            </a:r>
          </a:p>
          <a:p>
            <a:r>
              <a:rPr lang="ru-RU" dirty="0" smtClean="0"/>
              <a:t>К-Критик</a:t>
            </a:r>
          </a:p>
          <a:p>
            <a:r>
              <a:rPr lang="ru-RU" dirty="0" smtClean="0"/>
              <a:t>П-Практик</a:t>
            </a:r>
          </a:p>
          <a:p>
            <a:r>
              <a:rPr lang="ru-RU" dirty="0" smtClean="0"/>
              <a:t>КИ-Командный игрок</a:t>
            </a:r>
          </a:p>
          <a:p>
            <a:r>
              <a:rPr lang="ru-RU" dirty="0" smtClean="0"/>
              <a:t>Р-Разведчик</a:t>
            </a:r>
          </a:p>
          <a:p>
            <a:r>
              <a:rPr lang="ru-RU" dirty="0" smtClean="0"/>
              <a:t>Кон-Контролер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47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1.Неформальный </a:t>
            </a:r>
            <a:r>
              <a:rPr lang="ru-RU" b="1" dirty="0"/>
              <a:t>лидер (НЛ)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Контролирует,  как  команда  продвигается  к достижению поставленных  целей,   наилучшим  образом используя имеющиеся ресурсы; определяет сильные и слабые качества команды и обеспечивает наилучшее  использование потенциала каждого члена команды.</a:t>
            </a:r>
          </a:p>
          <a:p>
            <a:r>
              <a:rPr lang="ru-RU" dirty="0"/>
              <a:t>Разъясняет цели и задачи группы.</a:t>
            </a:r>
          </a:p>
          <a:p>
            <a:r>
              <a:rPr lang="ru-RU" dirty="0"/>
              <a:t>Отбирает проблемы, по которым необходимо принимать реше­ния, и определяет очередность их решения.</a:t>
            </a:r>
          </a:p>
          <a:p>
            <a:r>
              <a:rPr lang="ru-RU" dirty="0"/>
              <a:t>Помогает определить роли, обязанности и границы обязанностей внутри группы.</a:t>
            </a:r>
          </a:p>
          <a:p>
            <a:r>
              <a:rPr lang="ru-RU" dirty="0"/>
              <a:t>Обобщает все мнения и достижения группы и представляет ре­шения, принимаемые ею.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способность завоевывать уважение и вызы­вать энтузиазм, легко общаться с другими, наличие чувства времени, уравновешенность.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невысокий уровень развития творческих или интеллектуальных способностей.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8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</a:t>
            </a:r>
            <a:r>
              <a:rPr lang="ru-RU" b="1" dirty="0"/>
              <a:t>.</a:t>
            </a:r>
            <a:r>
              <a:rPr lang="ru-RU" dirty="0"/>
              <a:t>  </a:t>
            </a:r>
            <a:r>
              <a:rPr lang="ru-RU" b="1" dirty="0"/>
              <a:t>Формальный лидер (ФЛ)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Организует работу команды,  направляет внимание на постановку целей и приоритетов, придает направленность и форму групповым дискуссиям, а также законченность результатам деятельности группы.</a:t>
            </a:r>
          </a:p>
          <a:p>
            <a:r>
              <a:rPr lang="ru-RU" dirty="0"/>
              <a:t>Участвует  в  распределении  ролей,</a:t>
            </a:r>
          </a:p>
          <a:p>
            <a:r>
              <a:rPr lang="ru-RU" dirty="0"/>
              <a:t>разграничивает функции членов команды, определяет их обязан­ности, ставит задачи и цели.</a:t>
            </a:r>
          </a:p>
          <a:p>
            <a:r>
              <a:rPr lang="ru-RU" dirty="0"/>
              <a:t>Находит или пытается найти оптимальную форму проведения групповых дискуссий (обсуждения, совещания и т. п.).</a:t>
            </a:r>
          </a:p>
          <a:p>
            <a:r>
              <a:rPr lang="ru-RU" dirty="0"/>
              <a:t>Направляет группу на достижение соглашения по проводимой политике и действиям и на принятие решений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умение вести за собой и уверенность в себе.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нетерпимость к нечетко сформулированным идеям и предложениям и к людям, не имеющим </a:t>
            </a:r>
            <a:r>
              <a:rPr lang="ru-RU" dirty="0" err="1"/>
              <a:t>соб</a:t>
            </a:r>
            <a:r>
              <a:rPr lang="en-US" dirty="0"/>
              <a:t>c</a:t>
            </a:r>
            <a:r>
              <a:rPr lang="ru-RU" dirty="0" err="1"/>
              <a:t>твенного</a:t>
            </a:r>
            <a:r>
              <a:rPr lang="ru-RU" dirty="0"/>
              <a:t> мнения или ясной позиции.</a:t>
            </a:r>
          </a:p>
          <a:p>
            <a:r>
              <a:rPr lang="ru-RU" b="1" i="1" dirty="0"/>
              <a:t>Примечание: </a:t>
            </a:r>
            <a:r>
              <a:rPr lang="ru-RU" dirty="0"/>
              <a:t>при распределении ролей в группе роли Формального лидера и Неформального лидера рассматриваются как альтернативные.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69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3.</a:t>
            </a:r>
            <a:r>
              <a:rPr lang="ru-RU" b="1" dirty="0"/>
              <a:t> Генератор идей (Г)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Выдвигает новые идеи и стратегии, уделяя особое внимание общим вопросам, и осуществляет поиск возможных ошибок при решении проблем, с которым» сталкивается группа.</a:t>
            </a:r>
          </a:p>
          <a:p>
            <a:r>
              <a:rPr lang="ru-RU" dirty="0"/>
              <a:t>Делает критические замечания, что может оказаться полезным, если приводит к новым предложениям.</a:t>
            </a:r>
          </a:p>
          <a:p>
            <a:r>
              <a:rPr lang="ru-RU" dirty="0"/>
              <a:t>Предлагает по-новому взглянуть на уже согласо­ванные действия.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независимость в суждении, высокий интеллект, богатое воображение.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недостает практичности склонность к "витанию в облаках" или недостаточная конкретность в суждениях, а также низкая способность к установлению доверительных отношений с другими людьми.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2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Критик (К)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Анализирует проблемы и ситуации. Настроен на выявление слабых сторон сделанных предложений или таких аспектов обсуждаемой проблемы или наличной ситуации, которые не получили должного отражения в ходе группового обсуждения.</a:t>
            </a:r>
          </a:p>
          <a:p>
            <a:r>
              <a:rPr lang="ru-RU" dirty="0"/>
              <a:t>Интерпретирует сложный письменный материал разъясняет неясности для других членов команды.</a:t>
            </a:r>
          </a:p>
          <a:p>
            <a:r>
              <a:rPr lang="ru-RU" dirty="0"/>
              <a:t>Оценивает суждения и вклад каждого члена команды.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невозмутимость, способность критически мыслить, включая способность предвидеть последствия предложе­ний, объективность.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стремление к критике, недоста­точно развитая способность к сопереживанию, к тому, чтобы учесть или извинить те или иные человеческие слабости, мешающие работе команды.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5. Практик (П)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Превращает идеи и планы в практиче­ские рабочие процедуры.</a:t>
            </a:r>
          </a:p>
          <a:p>
            <a:r>
              <a:rPr lang="ru-RU" dirty="0"/>
              <a:t>Настойчиво и результативно рабо­тает для практической реализации, до­ведения до конкретного результата со­гласованных планов.</a:t>
            </a:r>
          </a:p>
          <a:p>
            <a:r>
              <a:rPr lang="ru-RU" dirty="0"/>
              <a:t>Превращает идеи и разговоры в практические дела.</a:t>
            </a:r>
          </a:p>
          <a:p>
            <a:r>
              <a:rPr lang="ru-RU" dirty="0"/>
              <a:t>Определяет, какие из предлагаемых проектов осуществимы. "Просеивает" предложения, с тем, чтобы они соответствовали со­гласованным планам и принятым системам.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самоконтроль и внутренняя дисциплина в сочетании с реализмом и практическим здравым смыслом.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недостаточная гибкость и не­восприимчивость к новым идеям, которые еще не прошли испытания временем.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9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6. Командный игрок (КИ)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Поощряет членов команды к прояв­лению их сильных качеств, улучшает общение между членами команды и предпринимает конкретные шаги для укрепления командного духа.</a:t>
            </a:r>
          </a:p>
          <a:p>
            <a:r>
              <a:rPr lang="ru-RU" dirty="0"/>
              <a:t>Оказывает  психологическую   под­держку и помощь другим членам команды.</a:t>
            </a:r>
          </a:p>
          <a:p>
            <a:r>
              <a:rPr lang="ru-RU" dirty="0"/>
              <a:t>Развивает или распространяет идеи и предложения, высказанные другими.</a:t>
            </a:r>
          </a:p>
          <a:p>
            <a:r>
              <a:rPr lang="ru-RU" dirty="0"/>
              <a:t>Вовлекает пассивных членов команды в процесс совместной работы, вдохновляет других на работу.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способность добиться взаимопонимания с членами команды, гибкость, популярность и умение слушать других.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недостаточные решительности; твердость, нежелание вступать в трения и противоборство с другими членами команды.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68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7. </a:t>
            </a:r>
            <a:r>
              <a:rPr lang="ru-RU" b="1" dirty="0"/>
              <a:t>Разведчик (Р)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Исследует и докладывает группе о тех идеях событиях и ресурсах, которые имеются за пределами группы; ищет внешние контакты, полезные команде, и проводит все необходимые переговоры.</a:t>
            </a:r>
          </a:p>
          <a:p>
            <a:r>
              <a:rPr lang="ru-RU" dirty="0"/>
              <a:t>Внедряет идеи и разработки, высказанные» сделанные вне команды.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сильный,  пытливый характер, готовность видеть в каждом новом деле, проекте новые возможности.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чрезмерный энтузиазм и отсутствие четкого плана дальнейших действий.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8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8. Контролер (Кон)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Обеспечивает необходимые условия, для того, чтобы команда была максимально застрахована от ошибок как из-за неправильного выбора необходимых действий, так и по причине бездействия; активно ведет поиск сторон работы, требующих повышенного внимания, поддерживает в команде чувство постоянной готовности к действиям.</a:t>
            </a:r>
          </a:p>
          <a:p>
            <a:r>
              <a:rPr lang="ru-RU" dirty="0"/>
              <a:t>Подчеркивает необходимость завершения работы над поставленной задачей, действует согласно установленным целям и графикам, всегда побуждает других с рвением относиться к работе.                                                                             </a:t>
            </a:r>
          </a:p>
          <a:p>
            <a:r>
              <a:rPr lang="ru-RU" dirty="0"/>
              <a:t>Ищет ошибки, промахи и просчеты.</a:t>
            </a:r>
          </a:p>
          <a:p>
            <a:r>
              <a:rPr lang="ru-RU" i="1" dirty="0"/>
              <a:t>Сильные стороны </a:t>
            </a:r>
            <a:r>
              <a:rPr lang="ru-RU" dirty="0"/>
              <a:t>— способность сочетать озабоченность поддержанием существующего порядка с целеустремленностью и высокой организованностью при движении к намеченной цели. Сильны­ми личностными чертами являются самоконтроль и сила характера.</a:t>
            </a:r>
          </a:p>
          <a:p>
            <a:r>
              <a:rPr lang="ru-RU" dirty="0"/>
              <a:t>Допустимые </a:t>
            </a:r>
            <a:r>
              <a:rPr lang="ru-RU" i="1" dirty="0"/>
              <a:t>слабые стороны </a:t>
            </a:r>
            <a:r>
              <a:rPr lang="ru-RU" dirty="0"/>
              <a:t>— нетерпимость к тем, кто неряш­лив, </a:t>
            </a:r>
            <a:r>
              <a:rPr lang="ru-RU" dirty="0" err="1"/>
              <a:t>несобран</a:t>
            </a:r>
            <a:r>
              <a:rPr lang="ru-RU" dirty="0"/>
              <a:t> и плохо организован при выполнении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1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370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1980</Words>
  <Application>Microsoft Office PowerPoint</Application>
  <PresentationFormat>Широкоэкранный</PresentationFormat>
  <Paragraphs>216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SimSun</vt:lpstr>
      <vt:lpstr>Arial</vt:lpstr>
      <vt:lpstr>Calibri</vt:lpstr>
      <vt:lpstr>Calibri Light</vt:lpstr>
      <vt:lpstr>Times New Roman</vt:lpstr>
      <vt:lpstr>Тема Office</vt:lpstr>
      <vt:lpstr>Командные роли</vt:lpstr>
      <vt:lpstr>Тест на командные роли</vt:lpstr>
      <vt:lpstr>1. Какой вклад я могу внести в работу команды </vt:lpstr>
      <vt:lpstr> 2.   Если говорить о недостатках, то мой недостаток в командной работе заключается в том, что </vt:lpstr>
      <vt:lpstr> 3.   Когда я участвую в проекте с другими людьми </vt:lpstr>
      <vt:lpstr> 4.   Мой подход к командной работе характеризует следующее </vt:lpstr>
      <vt:lpstr> 5.   Я получаю удовлетворение от работы, потому что </vt:lpstr>
      <vt:lpstr> 6.   Если передо мной неожиданно ставится трудная задача, требующая работы в условиях дефицита времени </vt:lpstr>
      <vt:lpstr> 7.   Как я реагирую на проблемы, с которыми сталкиваюсь во время работы в группе </vt:lpstr>
      <vt:lpstr>Ключ к тесту</vt:lpstr>
      <vt:lpstr>Характеристики командных ролей</vt:lpstr>
      <vt:lpstr>1.Неформальный лидер (НЛ)</vt:lpstr>
      <vt:lpstr>2.  Формальный лидер (ФЛ) </vt:lpstr>
      <vt:lpstr>3. Генератор идей (Г)  </vt:lpstr>
      <vt:lpstr>4. Критик (К) </vt:lpstr>
      <vt:lpstr>5. Практик (П) </vt:lpstr>
      <vt:lpstr>6. Командный игрок (КИ) </vt:lpstr>
      <vt:lpstr>7. Разведчик (Р) </vt:lpstr>
      <vt:lpstr>8. Контролер (Кон) </vt:lpstr>
      <vt:lpstr>Вопросы?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Командные роли</dc:title>
  <dc:creator>Andrey</dc:creator>
  <cp:lastModifiedBy>Andrey</cp:lastModifiedBy>
  <cp:revision>5</cp:revision>
  <dcterms:created xsi:type="dcterms:W3CDTF">2016-01-25T15:56:49Z</dcterms:created>
  <dcterms:modified xsi:type="dcterms:W3CDTF">2016-01-25T16:27:06Z</dcterms:modified>
</cp:coreProperties>
</file>