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8"/>
  </p:notesMasterIdLst>
  <p:sldIdLst>
    <p:sldId id="274" r:id="rId2"/>
    <p:sldId id="257" r:id="rId3"/>
    <p:sldId id="276" r:id="rId4"/>
    <p:sldId id="277" r:id="rId5"/>
    <p:sldId id="278" r:id="rId6"/>
    <p:sldId id="279" r:id="rId7"/>
    <p:sldId id="269" r:id="rId8"/>
    <p:sldId id="275" r:id="rId9"/>
    <p:sldId id="259" r:id="rId10"/>
    <p:sldId id="260" r:id="rId11"/>
    <p:sldId id="280" r:id="rId12"/>
    <p:sldId id="281" r:id="rId13"/>
    <p:sldId id="262" r:id="rId14"/>
    <p:sldId id="263" r:id="rId15"/>
    <p:sldId id="264" r:id="rId16"/>
    <p:sldId id="266" r:id="rId17"/>
    <p:sldId id="267" r:id="rId18"/>
    <p:sldId id="284" r:id="rId19"/>
    <p:sldId id="285" r:id="rId20"/>
    <p:sldId id="271" r:id="rId21"/>
    <p:sldId id="270" r:id="rId22"/>
    <p:sldId id="273" r:id="rId23"/>
    <p:sldId id="265" r:id="rId24"/>
    <p:sldId id="272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29" autoAdjust="0"/>
  </p:normalViewPr>
  <p:slideViewPr>
    <p:cSldViewPr>
      <p:cViewPr varScale="1">
        <p:scale>
          <a:sx n="62" d="100"/>
          <a:sy n="62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7E0B5-31B3-4C6D-8812-21246672C891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278A8-4E0A-4B51-A518-90C4EB4D8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4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DdS_XM7m5c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55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310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 в лаборатории органической химии связана с некоторой опасностью, вытекающей из необходимости пользоваться легковоспламеняющимися, взрывоопасными и ядовитыми веществами. Надо помнить, что большинство несчастных случаев вызывается невниманием или небрежностью работающих. Поэтому опасность при работе в лаборатории можно свести к минимуму, правильно и своевременно применяя все необходимые меры предосторожности.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7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Большинство химических соединений в большей или меньшей степени 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токсичны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перед выполнением каждого эксперимента необходимо получить информацию об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основных физических, химических и токсических свойствах реагентов и продуктов, а также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 мерах первой помощи при ожогах и отравлениях ими. При работе с ядовитыми и едкими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веществами следует соблюдать следующие правила: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Необходимо иметь в лаборатории предохранительные лицевые маски, защитные очки и противогаз.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работы с ядовитыми и горючими газами и парами следует проводить в вытяжном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шкафу. При этом: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а) дверцы шкафа оставлять на указанном преподавателем уровне;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б) не заглядывать внутрь шкафа;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в) приборы, содержащие ядовитые или агрессивные газы или пары, разбирать под тягой; выносить из-под тяги только после вытеснения последних воздухом; при необходимости обрабатывать дегазирующим раствором, указанным преподавателем;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г) приступая к работе с хлором, бромом и другими летучими ядовитыми веществами,     предупреждать об этом находящихся рядом людей;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д) знать и не загромождать пути срочной эвакуации лаборатории на случай выброса в атмосферу ядовитых веществ.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Работу с особо опасными веществами (бром, концентрированные кислоты и др.) вести только под наблюдением преподавателя или лаборанта.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Концентрированные кислоты, ангидриды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галогенангидриды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кислот, аммиак и амины переливать только через воронку и под тягой.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разбавлении концентрированной серной кислоты вливать кислоту порциями в воду и слегка перемешивать (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наоборот!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растворении в воде концентрированной серной кислоты, при изготовлении хромовой смеси, при смешивании концентрированных серной и азотной кислот, при приготовлении концентрированных растворов щелочей пользоваться только тонкостенной химической посудой из термостойкого стекла (сильное нагревание!). По той же причине не вливать горячие жидкости в толстостенную посуду и приборы.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Измельчение едких щелочей,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других агрессивных веществ производить в вытяжном шкафу.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1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препаративной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органической химии с неизбежностью приходится пользоваться органическими растворителями. Пары многих из них - эфира и сложных эфиров, спиртов, бензола, ацетона и др. - могут легко воспламеняться. Для них существует специальный термин - легко воспламеняющиеся жидкости (ЛВЖ). В этом отношении особенно опасен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диэтиловый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эфир, имеющий низкую температуру самовоспламенения, равную 164°C. При работе с ЛВЖ следует помнить и выполнять следующие правила: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держать ЛВЖ вблизи огня, в теплом месте или вблизи нагревательных приборов.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нагревать ЛВЖ на открытом огне, на сетке, вблизи огня или же в открытых сосудах.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кипячения и перегонки использовать эффективные холодильники, для нагревания при этом использовать только водяные бани,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колбонагреватели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специальные плитки с закрытой спиралью.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хранить ЛВЖ в тонкостенной посуде с плотно закрытой пробкой.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выливать ЛВЖ раковину.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 лаборатории по какой-либо причине оказалось пролито значительное количество ЛВЖ, необходимо немедленно погасить все горелки отключить все электрические щитки и электроприборы, открыть окна и собирать пролитую жидкость тряпкой или полотенцем.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274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операции по резке стекла, надеванию резиновых шлангов и т.д. следует проводить осторожно, не делая резких движений и избегая больших усилий, защитив руки сложенным в несколько слоев куском ткани.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Разламывание надрезанных напильником стеклянных трубок или палочек выполнять резким и в то же время не сильным движением, разводя руки в стороны, чтобы не порезать их краями стекла.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Вставляя в пробку или затвор механической мешалки термометр или стеклянную трубку, следует держать ее рукой как можно ближе к вставляемому концу, выполняя "ввинчивающие" движения. В качестве смазки при этом можно использовать глицерин.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нагревать толстостенную посуду.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выполнении простейших стеклодувных операций надевать защитные очки или маску и не забывать о том, что раскаленное стекло внешне ничем не отличается от холодного –не оставлять рядом со стеклодувной горелкой или на столе куски разогретого стекла, а помещать в специальную емкость рядом с горелкой.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226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случае любого, даже незначительного на первый взгляд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происшествия немедленно поставить в известность преподавателя!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легких термических ожогах пораженное место обмыть струей холодной воды, промыть спиртом, а затем смазать глицерином или борным вазелином. При сильных ожогах пораженное место обмыть струей холодной воды и вызвать врача.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лабораториях чаще тепловых ожогов случаются химические: кислотами, щелочами и другими едкими веществами, вредно действующими на кожу.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Ожоги кислотами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Из кислот наиболее опасна концентрированная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азотная кислота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Кратковременное соприкосновение с ней вызывает желтое окрашивание кожи, а более длительное воздействие приводит к образованию трещин и очень болезненных трудно заживающих ран. Концентрированная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серная кислота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менее опасна. Если при попадании на кожу ее быстро снять сухой тряпкой, остаток тотчас же смыть спиртом, а потом большим  количеством воды, то наступит лишь легкое раздражение кожи. Более длительное воздействие серной кислоты вызывает сперва появление белых пятен, затем пузырей, а через некоторое время – изъязвлений, после заживления которых остаются следы. Даже серьезные ожоги серной кислотой после тщательного промывания водой заживают хорошо.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Соляная кислота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представляет большой опасности для кожи, но очень опасна для глаз и слизистой оболочки.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Ожоги щелочами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Концентрированные, особенно горячие, растворы щелочей вызывают сильные ожоги. Сначала кожа становится скользкой и гладкой, а после более длительного действия щелочей образуются очень глубокие и медленно заживающие раны. Таким же образом действуют на кожу твердые щелочи даже в случае соприкосновения с ней в течение нескольких минут. Аммиак почти не действует на кожу. Однако при контакте с ним кожа делается скользкой, при более длительном действии аммиак вызывает раздражение. Более опасным аммиак является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глаз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попадание раствора аммиака или его паров вызывает сильное раздражение глаз или даже слепоту (необратимое поражение глазного нерва).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ожогах концентрированными растворами кислот обмыть обожженное место струей холодной воды, а затем 3% раствором соды.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ожогах концентрированными растворами щелочей обмыть кожу струей холодной воды, а затем 1% раствором борной кислоты. Аммиак и амины почти не действуют на кожу, однако при попадании в глаза могут вызвать их сильное поражение.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попадании щелочей и других оснований в глаза немедленно промыть их струей воды,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одновременно (или даже затем) поставив в известность преподавателя, и затем промыть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слабым раствором борной кислоты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случайном попадании реактивов внутрь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немедленно выпить не менее стакана воды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поставить в известность преподавателя.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неосторожном изгибании трубок, вставлении трубки или термометра в отверстие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колбы возможны порезы и ранения. При порезах в первую очередь нужно удалить из раны осколки стекла, края раны дезинфицировать 3% спиртовым раствором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затем наложить стерильную повязку. При сильных кровотечениях следует наложить выше раны жгут и вызвать врача.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915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ЛАБОРАТОРНЫЕ СТАКАНЫ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2) в первую очередь отличаются от привычных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бытовых наличием носика (для удобства переливания жидкостей). Они могут быть изготовлены из различных материалов - стекла, фарфора, полипропилена - и предназначены для различных целей.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Полипропиленовые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стаканы используют для взвешивания инертных по отношению к насыщенным углеводородам веществ, сбора фракций при хроматографии и иных процедур, не требующих нагревания или охлаждения.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Стеклянные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стаканы (в особенности термостойкие) используются также и для проведения химических реакций, перекристаллизации веществ. Приготовление растворов, сопровождающееся сильным нагревом (разбавление H2SO4, растворение щелочей, приготовление хромпика) удобно проводить в термостойких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фарфоровых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стаканах и кружках. Фарфоровые изделия, к тому же, заметно прочнее стеклянных.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КОЛБЫ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основной тип лабораторной посуды. В зависимости от назначения они отличаются формой, объемом, наличием шлифов, количеством горл и отводов, а также типом и толщиной стекла, из которого изготовлены. Синтезы органических соединений проводят в колбах - при этом нужный тип колбы выбирают исходя из конструкции прибора, а также условий проведения реакции (нагревание или охлаждение, необходимость перемешивания и тип используемой мешалки, необходимость кипячения с обратным холодильником,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.). Универсальными для проведения реакций являются двух –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трехгорлые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круглодонные колбы из достаточно толстого термостойкого стекла. В таких колбах можно проводить реакции при перемешивании любого типа, при нагревании и сильном охлаждении - шлифованные горла колб используют для установки холодильников, капельных воронок, термометров и различных специальных насадок. Конические и другие плоскодонные колбы также можно использовать для проведения реакций - однако в основном их применяют для хранения веществ и растворов; наличие шлифа позволяет надежно закрывать их пришлифованными пробками. Конические колбы с отводом (колбы Бунзена) выполнены из толстого стекла и предназначены для фильтрования под уменьшенным давлением. Тонкостенные плоскодонные колбы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категорически нельзя </a:t>
            </a:r>
            <a:r>
              <a:rPr lang="ru-RU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вакуумировать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из-за опасности взрыва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Отдельной группой колб являются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одногорлые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грушевидные, имеющие различные шлифы в зависимости от объема (14 для 5-100 мл, 29 для 100-250 мл) и называющиеся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приемниками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Они обычно выполнены из термостойкого стекла с достаточно толстыми стенками и предназначены для сбора фракций при перегонке (в том числе - вакуумной), высушивания в вакууме и временного хранения жидких веществ. Перечисленные выше основные типы колб изображены на рис. 2.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в лабораторной практике используются колбы, специально предназначенные для перегонки веществ. Наиболее распространенными из них являются колбы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Вюрца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Фаворского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Клайзена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598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ХОЛОДИЛЬНИКИ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4) служат для охлаждения и конденсации паров при проведении химических реакций и перегонке органических соединений. По своему назначению различаются прямые и обратные холодильники.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Прямые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холодильники предназначены для конденсации паров вещества или растворителя с удалением конденсата. 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обратных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холодильниках пары конденсируются и возвращаются в реакционную смесь. Для охлаждения паров в холодильниках в основном используют воду (водяной холодильник) или воздух (воздушный холодильник).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Самым простым холодильником является воздушный, который может применяться как в качестве обратного, так и нисходящего. Фактически он представляет собой стеклянную трубку со шлифами. Воздушный холодильник используют для перегонки или конденсации жидкостей с температурой кипения 150°С и выше; применение в этих случаях водяных холодильников сопряжено с известным риском, так как вследствие резкого перепада температур трубка холодильника может лопнуть. Кроме того, воздушные холодильники используют, если отгоняемое вещество имеет высокую температуру плавления. Простым по конструкции и широко распространенным в лабораторной практике является холодильник Либиха, который используется как в качестве нисходящего, так и в качестве обратного. Холодильник Либиха состоит внутренней трубки, в которой происходит конденсация паров, и наружной рубашки, спаянной с внутренней трубкой. Наружная рубашка имеет два отростка ("оливки"), на которые надевают резиновые трубки, при этом одну присоединяют к водопроводному крану, а вторую отводят в раковину. Вода подается через нижнюю оливку, чтобы холодильник был полностью заполнен (рис. 5).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лабораториях применяют и холодильники других типов (рис. 4). Шариковый холодильник обычно используется как обратный, так как шаровидные расширения внутренней трубки заметно повышают его эффективность по сравнению с холодильником Либиха. Змеевиковый холодильник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всегда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применяется только как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нисходящий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холодильник для низкокипящих веществ. Он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никогда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используется как обратный, так как стекающий по сгибам тонкой внутренней трубки конденсат при интенсивном кипении легко может быть выброшен из холодильника. Удачной является конструкция обратного холодильника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Димрота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конденсация паров в котором происходит на внешней поверхности впаянного внутрь стеклянной трубки змеевика. Эффективность этого холодильника можно увеличить, охлаждая и внешние стенки - в результате получаем холодильник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Димрота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-Либиха. При использовании холодильников необходимо постоянно следить за током воды. Слишком сильный ток может привести к тому, что будут сорваны шланги и вода попадет на рабочее место (что еще полбеды) или на нагретую перегонную колбу (а это уже чревато ее взрывом). Слабый ток воды или его отсутствие тоже могут привести к аварии.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2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ВОРОНКИ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Это общее название объединяет группу разнообразных по своему устройству и назначению предметов. Для переливания жидкостей и фильтрования при атмосферном давлении применяются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конические химические воронки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Они изображены на рис. 6, на этом же рисунке показано изготовление складчатого фильтра из кружка фильтровальной бумаги. За счет складок бумага не прилегает плотно к поверхности воронки, что и обеспечивает фильтрование через нее. Если ставится задача отделения нерастворимых примесей (осушителя и т.п.), можно использовать небольшой кусок ваты.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отделения кристаллических продуктов обычно применяют фильтрование под вакуумом. При этом используют изготовленные из фарфора воронки с плоским дырчатым дном (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воронки </a:t>
            </a:r>
            <a:r>
              <a:rPr lang="ru-RU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Бюхнера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а также воронки со вплавленной пластинкой из пористого стекла (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воронки </a:t>
            </a:r>
            <a:r>
              <a:rPr lang="ru-RU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Шотта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Капельные воронки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7) используются для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приливания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жидкости к реакционной смеси и представляют собой цилиндрические или конические емкости с муфтой сверху а также краном и керном снизу. Перед работой с капельной воронкой шлиф стеклянного крана необходимо слегка смазать вакуумной смазкой - и обязательно проверить, не протекает ли кран в закрытом положении. Более удобными и универсальными являются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воронки с обводом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(компенсатором давления, впаянной "до" и "после" крана стеклянной трубкой).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Делительные воронки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7) конструктивно отличаются от простых капельных воронок тем, что обычно имеют коническую форму и не имеют нижнего керна. Эти воронки служат для разделения двух несмешивающихся жидкостей и комплектуются пластиковыми пробками.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207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НАСАДКИ И АЛЛОНЖИ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синтетической практике используются самые разные по конструкции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насадки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спаянные под нужными углами трубки со шлифами разного диаметра (рис. 8). Они обычно вставляются в колбы и используются для монтажа лабораторных приборов из отдельных предметов (колб, холодильников, капельных воронок, термометров,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.). Удобной является насадка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Дина-Старка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в основном используемая при проведении реакции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дегидратации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керн вставляется в колбу, в муфту же вставляют обратный холодильник. В колбе кипит раствор вещества в бензоле - и при отщеплении воды из колбы отгоняется азеотропная смесь вода-бензол, которая конденсируется, попадает в приемную емкость насадки и расслаивается в ней. Вода сливается через кран.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Аллонжами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называют специальные изогнутые насадки, предназначенные для соединения прямых холодильников с приемными колбами.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ХЛОРКАЛЬЦИЕВЫЕ ТРУБКИ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9) используются для осушки газов. Хлоркальциевая трубка содержит поглощающее воду вещество, чаще всего - гранулированный CaCl2 (отсюда и название).. На рис. 10 изображены два основных типа таких трубок - предназначенная для изоляции прибора от водяных паров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(через нее выравнивается с атмосферным давление в приборе, содержащем чувствительные к влаге воздуха вещества) и предназначенная для осушки потока газов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(иногда возникает и такая необходимость - например, получение сухих CO2,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HCl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50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ФАРФОРОВАЯ ПОСУДА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10) также широко используется в лаборатории. От стеклянной она отличается большей прочность и термостойкостью - так, в фарфоровых стаканах и кружках можно растворять в воде H2SO4 и щелочи. Для выпаривания негорючих водных растворов на открытом пламени используют фарфоровые чашки, для прокаливания веществ (например, осушителей) - бюксы. Наконец, для измельчения различных соединений используют фарфоровые ступки.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МЕРНАЯ ПОСУДА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(рис. 11). Основное ее предназначение - определение объема жидкостей. Для отбора нужных объемов жидких реагентов используют пипетки и мерные цилиндры. Мерные колбы применяют для приготовления в них растворов известной концентрации.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866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 под названием «Органический синтез» включает последовательность действий, приводящих к образованию необходимого продукта из реагентов, посредством операций, характерных для органического синтеза. Синтез органических соединений проходит следующие основные стадии: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собственно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синтез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включает порядок и скорость сочетания реагентов, создание условий для их взаимодействия, температурный режим протекания реакции и проч. В результате процесса образуется так называемая реакционная масса;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выделение продукта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отделение целевого вещества от побочных продуктов, оставшихся реагентов, растворителя, удаление основных примесей и получение продукта в виде сырья для очистки. Полученный в результате выделения продукт называют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сырым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(но не мокрым);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очистка продукта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получение целевого продукта в чистом виде. Операции очистки определяются агрегатным состоянием получаемого вещества, а также его химическими и физическими свойствами;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идентификация (анализ) полученного вещества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представляет собой установление структуры вещества аналитическими методами и определение его характеристических констант (температуры кипения, плавления, плотности, показателя преломления и проч.). Для ранее синтезированного соединения обычно бывает достаточно сравнения некоторых физико-химических свойств полученного продукта со справочными данными.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31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проведения реакции обычно используют сосуд, в который можно поместить реагенты и осуществить синтез. Для этого необходимо соблюдение следующих условий: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а) объем сосуда должен быть больше общего объема загружаемых ингредиентов. Обычно коэффициент заполнения (ϕ) реакционного сосуда составляет 0,5–0,7, а при проведении реакции с перемешиванием значение ϕ составляет 0,4–0,5;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б) материал, из которого сделан сосуд, должен соответствовать требованиям, предъявляемым температурным режимом реакции, и не должен реагировать с реакционной массой;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в) сосуд должен легко соединяться с дополнительными приборами, необходимыми для проведения синтеза.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806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16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https://www.youtube.com/watch?v=9DdS_XM7m5c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278A8-4E0A-4B51-A518-90C4EB4D8F7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48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77E9-2BC7-4371-BECF-F1843E2884BA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7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55BE-A89E-45AC-B68B-1C035F10C47C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3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19DE8-6779-4833-9015-265395AACA3A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73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C039-2078-4664-9A59-8B52C1EC440D}" type="datetime1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8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140C-61C4-4616-BEC8-7A9258C99842}" type="datetime1">
              <a:rPr lang="ru-RU" smtClean="0"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6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EF13-ED1B-45C0-A54E-F8FC72B032FD}" type="datetime1">
              <a:rPr lang="ru-RU" smtClean="0"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1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2DD9-915B-485E-B3FD-A0461E4AC944}" type="datetime1">
              <a:rPr lang="ru-RU" smtClean="0"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627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2AC2-E719-42A7-B84D-898CBC6DF780}" type="datetime1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29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DF21-03F7-4EFA-A491-B5E65B98133D}" type="datetime1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45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8B9-8DB1-4003-8589-6C75B56A0536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771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F50-EE0C-49AC-B1B9-8AA8216C24FD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6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8A627-C645-4D1C-B077-DD14A9F97B54}" type="datetime1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2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youtube.com/watch?v=viX4HNObUB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6.png"/><Relationship Id="rId5" Type="http://schemas.openxmlformats.org/officeDocument/2006/relationships/image" Target="../media/image55.e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"/>
            <a:ext cx="9143999" cy="684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772816"/>
            <a:ext cx="5974432" cy="182763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Лекция 1</a:t>
            </a:r>
            <a:br>
              <a:rPr lang="ru-RU" dirty="0" smtClean="0"/>
            </a:br>
            <a:r>
              <a:rPr lang="ru-RU" b="1" dirty="0" smtClean="0"/>
              <a:t>Техника лабораторного эксперимента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933056"/>
            <a:ext cx="5000600" cy="119898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err="1" smtClean="0"/>
              <a:t>Куксёнок</a:t>
            </a:r>
            <a:r>
              <a:rPr lang="ru-RU" dirty="0" smtClean="0"/>
              <a:t> Вера Юрьевна</a:t>
            </a:r>
          </a:p>
          <a:p>
            <a:r>
              <a:rPr lang="ru-RU" dirty="0" smtClean="0"/>
              <a:t>Асс. НОЦ Н.М. </a:t>
            </a:r>
            <a:r>
              <a:rPr lang="ru-RU" dirty="0" err="1" smtClean="0"/>
              <a:t>Кижнера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47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1. Правила безопасной работы в лаборатории тонкого органического синтеза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Химическая лаборатория – место </a:t>
            </a:r>
            <a:r>
              <a:rPr lang="ru-RU" sz="1800" dirty="0"/>
              <a:t>повышенной опасности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В химической лаборатории категорически запрещается выполнять экспериментальную работу в одиночку.</a:t>
            </a:r>
            <a:endParaRPr lang="ru-RU" sz="1800" dirty="0"/>
          </a:p>
        </p:txBody>
      </p:sp>
      <p:pic>
        <p:nvPicPr>
          <p:cNvPr id="2050" name="Picture 2" descr="ÐÐ¾Ð¶Ð°ÑÐ¾Ð¾Ð¿Ð°ÑÐ½Ð¾. ÐÐµÐ³ÐºÐ¾Ð²Ð¾ÑÐ¿Ð»Ð°Ð¼ÐµÐ½ÑÑÑÐ¸ÐµÑÑ Ð²ÐµÑÐµÑÑÐ²Ð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8" y="2780928"/>
            <a:ext cx="12192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Ð¿Ð°ÑÐ½Ð¾. Ð¯Ð´Ð¾Ð²Ð¸ÑÑÐµ Ð²ÐµÑÐµÑÑÐ²Ð°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29200"/>
            <a:ext cx="12382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Ð¿Ð°ÑÐ½Ð¾! ÐÐ´ÐºÐ¸Ðµ Ð¸ ÐºÐ¾ÑÑÐ¾Ð·Ð¸Ð¾Ð½Ð½ÑÐµ Ð²ÐµÑÐµÑÑÐ²Ð°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55492"/>
            <a:ext cx="12287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ÑÑÐ¾ÑÐ¾Ð¶Ð½Ð¾. ÐÐ¸Ð¾Ð»Ð¾Ð³Ð¸ÑÐµÑÐºÐ°Ñ Ð¾Ð¿Ð°ÑÐ½Ð¾ÑÑÑ (Ð¸Ð½ÑÐµÐºÑÐ¸Ð¾Ð½Ð½ÑÐµ Ð²ÐµÑÐµÑÑÐ²Ð°)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08858"/>
            <a:ext cx="12192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ÑÑÐ¾ÑÐ¾Ð¶Ð½Ð¾. ÐÑÐµÐ´Ð½ÑÐµ Ð´Ð»Ñ Ð·Ð´Ð¾ÑÐ¾Ð²ÑÑ Ð°Ð»Ð»ÐµÑÐ³Ð¸ÑÐµÑÐºÐ¸Ðµ (ÑÐ°Ð·Ð´ÑÐ°Ð¶Ð°ÑÑÐ¸Ðµ Ð²ÐµÑÐµÑÑÐ²Ð°)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18383"/>
            <a:ext cx="1219200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ÐÑÑÐ¾ÑÐ¾Ð¶Ð½Ð¾. ÐÐ¾ÑÑÑÐ°Ñ Ð¿Ð¾Ð²ÐµÑÑÐ½Ð¾ÑÑÑ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232994"/>
            <a:ext cx="12192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ÐÐ½Ð°Ðº Ð±ÐµÐ·Ð¾Ð¿Ð°ÑÐ½Ð¾ÑÑÐ¸ &quot;ÐÐ·ÑÑÐ²Ð¾Ð¾Ð¿Ð°ÑÐ½Ð¾&quot;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1238250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ÐÐ¿Ð°ÑÐ½Ð¾ÑÑÑ Ð¿Ð¾ÑÐ°Ð¶ÐµÐ½Ð¸Ñ ÑÐ»ÐµÐºÑÑÐ¸ÑÐµÑÐºÐ¸Ð¼ ÑÐ¾ÐºÐ¾Ð¼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65016"/>
            <a:ext cx="12192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ÐÐ°Ð·Ð¾Ð²ÑÐ¹ Ð±Ð°Ð»Ð»Ð¾Ð½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252044"/>
            <a:ext cx="120015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26704" y="3005889"/>
            <a:ext cx="1653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/>
              <a:t>Пожароопасно</a:t>
            </a:r>
            <a:endParaRPr lang="ru-RU" dirty="0" smtClean="0"/>
          </a:p>
          <a:p>
            <a:pPr algn="ctr"/>
            <a:r>
              <a:rPr lang="ru-RU" dirty="0" smtClean="0"/>
              <a:t>ЛВЖ, ГЖ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4372848"/>
            <a:ext cx="1611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Взрывоопасно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49489" y="5573172"/>
            <a:ext cx="1208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Ядовитые </a:t>
            </a:r>
          </a:p>
          <a:p>
            <a:pPr algn="ctr"/>
            <a:r>
              <a:rPr lang="ru-RU" dirty="0" smtClean="0"/>
              <a:t>вещества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139952" y="2867389"/>
            <a:ext cx="16898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Едкие и </a:t>
            </a:r>
          </a:p>
          <a:p>
            <a:pPr algn="ctr"/>
            <a:r>
              <a:rPr lang="ru-RU" dirty="0" smtClean="0"/>
              <a:t>коррозионные </a:t>
            </a:r>
          </a:p>
          <a:p>
            <a:pPr algn="ctr"/>
            <a:r>
              <a:rPr lang="ru-RU" dirty="0" smtClean="0"/>
              <a:t>вещества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09025" y="3987061"/>
            <a:ext cx="19824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/>
              <a:t>Вредные для </a:t>
            </a:r>
            <a:r>
              <a:rPr lang="ru-RU" sz="1400" dirty="0" smtClean="0"/>
              <a:t>здоровья </a:t>
            </a:r>
          </a:p>
          <a:p>
            <a:pPr algn="ctr"/>
            <a:r>
              <a:rPr lang="ru-RU" sz="1400" dirty="0" smtClean="0"/>
              <a:t>аллергические </a:t>
            </a:r>
          </a:p>
          <a:p>
            <a:pPr algn="ctr"/>
            <a:r>
              <a:rPr lang="ru-RU" sz="1400" dirty="0" smtClean="0"/>
              <a:t>(</a:t>
            </a:r>
            <a:r>
              <a:rPr lang="ru-RU" sz="1400" dirty="0"/>
              <a:t>раздражающие </a:t>
            </a:r>
            <a:endParaRPr lang="ru-RU" sz="1400" dirty="0" smtClean="0"/>
          </a:p>
          <a:p>
            <a:pPr algn="ctr"/>
            <a:r>
              <a:rPr lang="ru-RU" sz="1400" dirty="0" smtClean="0"/>
              <a:t>вещества</a:t>
            </a:r>
            <a:r>
              <a:rPr lang="ru-RU" sz="1400" dirty="0"/>
              <a:t>)</a:t>
            </a:r>
            <a:endParaRPr lang="ru-RU" sz="1400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4416247" y="5310460"/>
            <a:ext cx="1413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Горячая </a:t>
            </a:r>
          </a:p>
          <a:p>
            <a:pPr algn="ctr"/>
            <a:r>
              <a:rPr lang="ru-RU" dirty="0" smtClean="0"/>
              <a:t>поверхность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20272" y="2975251"/>
            <a:ext cx="2166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Опасность </a:t>
            </a:r>
            <a:r>
              <a:rPr lang="ru-RU" sz="1600" dirty="0" smtClean="0"/>
              <a:t>поражения </a:t>
            </a:r>
          </a:p>
          <a:p>
            <a:pPr algn="ctr"/>
            <a:r>
              <a:rPr lang="ru-RU" sz="1600" dirty="0" smtClean="0"/>
              <a:t>электрическим </a:t>
            </a:r>
            <a:r>
              <a:rPr lang="ru-RU" sz="1600" dirty="0"/>
              <a:t>током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33204" y="4265126"/>
            <a:ext cx="1524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Биологическая </a:t>
            </a:r>
          </a:p>
          <a:p>
            <a:pPr algn="ctr"/>
            <a:r>
              <a:rPr lang="ru-RU" sz="1600" dirty="0" smtClean="0"/>
              <a:t>опасность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426578" y="5573172"/>
            <a:ext cx="1575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Газовый баллон</a:t>
            </a: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7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4900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Правила безопасной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328592"/>
          </a:xfrm>
        </p:spPr>
        <p:txBody>
          <a:bodyPr>
            <a:normAutofit/>
          </a:bodyPr>
          <a:lstStyle/>
          <a:p>
            <a:r>
              <a:rPr lang="ru-RU" sz="1800" dirty="0"/>
              <a:t>В химической лаборатории категорически запрещается выполнять экспериментальную работу в </a:t>
            </a:r>
            <a:r>
              <a:rPr lang="ru-RU" sz="1800" dirty="0" smtClean="0"/>
              <a:t>одиночку. </a:t>
            </a:r>
          </a:p>
          <a:p>
            <a:r>
              <a:rPr lang="ru-RU" sz="1800" dirty="0" smtClean="0"/>
              <a:t>Соблюдать чистоту на рабочем месте!</a:t>
            </a:r>
          </a:p>
          <a:p>
            <a:r>
              <a:rPr lang="ru-RU" sz="1800" dirty="0" smtClean="0"/>
              <a:t>Химическая посуда должна быть чистой, сухой и без повреждений. </a:t>
            </a:r>
          </a:p>
          <a:p>
            <a:r>
              <a:rPr lang="ru-RU" sz="1800" dirty="0" smtClean="0"/>
              <a:t>Ёмкости </a:t>
            </a:r>
            <a:r>
              <a:rPr lang="ru-RU" sz="1800" dirty="0"/>
              <a:t>с реагентами, растворителями, продуктами реакции </a:t>
            </a:r>
            <a:r>
              <a:rPr lang="ru-RU" sz="1800" dirty="0" smtClean="0"/>
              <a:t>должны быть подписаны </a:t>
            </a:r>
            <a:r>
              <a:rPr lang="ru-RU" sz="1800" dirty="0"/>
              <a:t>(снабжены этикетками); не путать пробки от разных склянок</a:t>
            </a:r>
            <a:r>
              <a:rPr lang="ru-RU" sz="1800" dirty="0" smtClean="0"/>
              <a:t>.</a:t>
            </a:r>
          </a:p>
          <a:p>
            <a:endParaRPr lang="ru-RU" sz="1800" dirty="0" smtClean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49270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4900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Правила безопасной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47260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Перед </a:t>
            </a:r>
            <a:r>
              <a:rPr lang="ru-RU" sz="1800" dirty="0"/>
              <a:t>началом </a:t>
            </a:r>
            <a:r>
              <a:rPr lang="ru-RU" sz="1800" dirty="0" smtClean="0"/>
              <a:t>работы детально </a:t>
            </a:r>
            <a:r>
              <a:rPr lang="ru-RU" sz="1800" dirty="0"/>
              <a:t>изучить инструкцию </a:t>
            </a:r>
            <a:r>
              <a:rPr lang="ru-RU" sz="1800" dirty="0" smtClean="0"/>
              <a:t>и </a:t>
            </a:r>
            <a:r>
              <a:rPr lang="ru-RU" sz="1800" dirty="0"/>
              <a:t>продумать ход </a:t>
            </a:r>
            <a:r>
              <a:rPr lang="ru-RU" sz="1800" dirty="0" smtClean="0"/>
              <a:t>эксперимента.</a:t>
            </a:r>
          </a:p>
          <a:p>
            <a:pPr lvl="0"/>
            <a:r>
              <a:rPr lang="ru-RU" sz="1800" dirty="0"/>
              <a:t>Соблюдать тишину, порядок, чистоту, рационально планировать порядок своих действий, аккуратно и осторожно обращаться с химической посудой, приборами и реактивами.</a:t>
            </a:r>
          </a:p>
          <a:p>
            <a:r>
              <a:rPr lang="ru-RU" sz="1800" dirty="0" smtClean="0"/>
              <a:t>При </a:t>
            </a:r>
            <a:r>
              <a:rPr lang="ru-RU" sz="1800" dirty="0"/>
              <a:t>сборке приборов </a:t>
            </a:r>
            <a:r>
              <a:rPr lang="ru-RU" sz="1800" dirty="0" smtClean="0"/>
              <a:t>следить, чтобы в </a:t>
            </a:r>
            <a:r>
              <a:rPr lang="ru-RU" sz="1800" dirty="0"/>
              <a:t>них </a:t>
            </a:r>
            <a:r>
              <a:rPr lang="ru-RU" sz="1800" dirty="0" smtClean="0"/>
              <a:t>не создавалось </a:t>
            </a:r>
            <a:r>
              <a:rPr lang="ru-RU" sz="1800" dirty="0"/>
              <a:t>избыточное </a:t>
            </a:r>
            <a:r>
              <a:rPr lang="ru-RU" sz="1800" dirty="0" smtClean="0"/>
              <a:t>давление.</a:t>
            </a:r>
          </a:p>
          <a:p>
            <a:pPr lvl="0"/>
            <a:r>
              <a:rPr lang="ru-RU" sz="1800" dirty="0" smtClean="0"/>
              <a:t>Не оставлять </a:t>
            </a:r>
            <a:r>
              <a:rPr lang="ru-RU" sz="1800" dirty="0"/>
              <a:t>работающие лабораторные установки, </a:t>
            </a:r>
            <a:r>
              <a:rPr lang="ru-RU" sz="1800" dirty="0" smtClean="0"/>
              <a:t>включенные </a:t>
            </a:r>
            <a:r>
              <a:rPr lang="ru-RU" sz="1800" dirty="0"/>
              <a:t>приборы без </a:t>
            </a:r>
            <a:r>
              <a:rPr lang="ru-RU" sz="1800" dirty="0" smtClean="0"/>
              <a:t>присмотра.</a:t>
            </a:r>
          </a:p>
          <a:p>
            <a:pPr lvl="0"/>
            <a:endParaRPr lang="ru-RU" sz="1600" dirty="0"/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7032"/>
            <a:ext cx="3981155" cy="298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4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4900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Правила безопасной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525658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Не заглядывать </a:t>
            </a:r>
            <a:r>
              <a:rPr lang="ru-RU" sz="1800" dirty="0"/>
              <a:t>сверху в любые открытые емкости с химическими соединениями.</a:t>
            </a:r>
          </a:p>
          <a:p>
            <a:r>
              <a:rPr lang="ru-RU" sz="1800" dirty="0" smtClean="0"/>
              <a:t>Нельзя </a:t>
            </a:r>
            <a:r>
              <a:rPr lang="ru-RU" sz="1800" dirty="0"/>
              <a:t>переносить склянки с едкими, ядовитыми или горючими реактивами, держа их за горлышко. Склянку всегда нужно поддерживать снизу.</a:t>
            </a:r>
          </a:p>
          <a:p>
            <a:r>
              <a:rPr lang="ru-RU" sz="1800" dirty="0"/>
              <a:t>Любые</a:t>
            </a:r>
            <a:r>
              <a:rPr lang="ru-RU" sz="1800" b="1" dirty="0"/>
              <a:t> </a:t>
            </a:r>
            <a:r>
              <a:rPr lang="ru-RU" sz="1800" dirty="0"/>
              <a:t>химические вещества разрешается взвешивать только в химической посуде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16" y="3379922"/>
            <a:ext cx="4289907" cy="32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2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4900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Правила безопасной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5256584"/>
          </a:xfrm>
        </p:spPr>
        <p:txBody>
          <a:bodyPr>
            <a:normAutofit/>
          </a:bodyPr>
          <a:lstStyle/>
          <a:p>
            <a:r>
              <a:rPr lang="ru-RU" sz="1800" dirty="0"/>
              <a:t>В лаборатории категорически запрещается курить и настоятельно не рекомендуется пить и принимать пищу.</a:t>
            </a:r>
          </a:p>
          <a:p>
            <a:pPr lvl="0"/>
            <a:r>
              <a:rPr lang="ru-RU" sz="1800" dirty="0" smtClean="0"/>
              <a:t>Запрещено </a:t>
            </a:r>
            <a:r>
              <a:rPr lang="ru-RU" sz="1800" dirty="0"/>
              <a:t>выливать в раковины остатки агрессивных неорганических реагентов и любые органические вещества.</a:t>
            </a:r>
          </a:p>
          <a:p>
            <a:pPr lvl="0"/>
            <a:r>
              <a:rPr lang="ru-RU" sz="1800" dirty="0" smtClean="0"/>
              <a:t>Химические </a:t>
            </a:r>
            <a:r>
              <a:rPr lang="ru-RU" sz="1800" dirty="0"/>
              <a:t>вещества не должны соприкасаться с кожей. Некоторые ядовитые вещества проникают через здоровую, неповрежденную кожу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84984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20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Средства индивидуальной защиты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ÐÐ°ÑÑÐ¸Ð½ÐºÐ¸ Ð¿Ð¾ Ð·Ð°Ð¿ÑÐ¾ÑÑ Ð±ÐµÐ»ÑÐ¹ ÑÐ°Ð»Ð°Ñ Ð¼ÐµÐ´Ð¸ÑÐ¸Ð½Ñ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Ð°ÑÑÐ¸Ð½ÐºÐ¸ Ð¿Ð¾ Ð·Ð°Ð¿ÑÐ¾ÑÑ Ð±ÐµÐ»ÑÐ¹ ÑÐ°Ð»Ð°Ñ Ð¼ÐµÐ´Ð¸ÑÐ¸Ð½ÑÐºÐ¸Ð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301" y="2892194"/>
            <a:ext cx="2655738" cy="26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29223"/>
            <a:ext cx="165618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122" y="1629349"/>
            <a:ext cx="1353750" cy="112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356" y="2171580"/>
            <a:ext cx="1441227" cy="144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31" y="3757315"/>
            <a:ext cx="136815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9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Меры предосторожности при работе в лаборатории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1628800"/>
            <a:ext cx="7560840" cy="9361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Большинство </a:t>
            </a:r>
            <a:r>
              <a:rPr lang="ru-RU" sz="2000" b="1" dirty="0"/>
              <a:t>несчастных случаев вызывается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невниманием </a:t>
            </a:r>
            <a:r>
              <a:rPr lang="ru-RU" sz="2000" b="1" dirty="0"/>
              <a:t>или </a:t>
            </a:r>
            <a:r>
              <a:rPr lang="ru-RU" sz="2000" b="1"/>
              <a:t>небрежностью </a:t>
            </a:r>
            <a:r>
              <a:rPr lang="ru-RU" sz="2000" b="1" smtClean="0"/>
              <a:t>работающих!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122" y="2708920"/>
            <a:ext cx="6275747" cy="346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7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Работа с ядовитыми и едкими веществами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lvl="0"/>
            <a:r>
              <a:rPr lang="ru-RU" sz="1800" dirty="0" smtClean="0"/>
              <a:t>Использовать предохранительные </a:t>
            </a:r>
            <a:r>
              <a:rPr lang="ru-RU" sz="1800" dirty="0"/>
              <a:t>лицевые маски, защитные </a:t>
            </a:r>
            <a:r>
              <a:rPr lang="ru-RU" sz="1800" dirty="0" smtClean="0"/>
              <a:t>очки, </a:t>
            </a:r>
            <a:r>
              <a:rPr lang="ru-RU" sz="1800" dirty="0"/>
              <a:t>противогаз.</a:t>
            </a:r>
          </a:p>
          <a:p>
            <a:pPr lvl="0"/>
            <a:r>
              <a:rPr lang="ru-RU" sz="1800" dirty="0"/>
              <a:t>Все работы с ядовитыми и горючими газами и парами </a:t>
            </a:r>
            <a:r>
              <a:rPr lang="ru-RU" sz="1800" dirty="0" smtClean="0"/>
              <a:t>проводить </a:t>
            </a:r>
            <a:r>
              <a:rPr lang="ru-RU" sz="1800" dirty="0"/>
              <a:t>в </a:t>
            </a:r>
            <a:r>
              <a:rPr lang="ru-RU" sz="1800" dirty="0" smtClean="0"/>
              <a:t>вытяжном шкафу.</a:t>
            </a:r>
          </a:p>
          <a:p>
            <a:pPr lvl="0"/>
            <a:r>
              <a:rPr lang="ru-RU" sz="1800" dirty="0"/>
              <a:t>Концентрированные кислоты, ангидриды и </a:t>
            </a:r>
            <a:r>
              <a:rPr lang="ru-RU" sz="1800" dirty="0" err="1"/>
              <a:t>галогенангидриды</a:t>
            </a:r>
            <a:r>
              <a:rPr lang="ru-RU" sz="1800" dirty="0"/>
              <a:t> кислот, аммиак и амины переливать только через воронку и под тягой.</a:t>
            </a:r>
          </a:p>
          <a:p>
            <a:r>
              <a:rPr lang="ru-RU" sz="1800" dirty="0"/>
              <a:t>При разбавлении концентрированной серной кислоты вливать кислоту порциями в воду и слегка </a:t>
            </a:r>
            <a:r>
              <a:rPr lang="ru-RU" sz="1800" dirty="0" smtClean="0"/>
              <a:t>перемешивать.</a:t>
            </a:r>
          </a:p>
          <a:p>
            <a:pPr lvl="0"/>
            <a:r>
              <a:rPr lang="ru-RU" sz="1800" dirty="0"/>
              <a:t>Измельчение едких щелочей, </a:t>
            </a:r>
            <a:r>
              <a:rPr lang="ru-RU" sz="1800" dirty="0" err="1"/>
              <a:t>иода</a:t>
            </a:r>
            <a:r>
              <a:rPr lang="ru-RU" sz="1800" dirty="0"/>
              <a:t> и других агрессивных веществ производить в вытяжном шкафу.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7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Работа с легковоспламеняющимися и взрывоопасными веществами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ЛВЖ</a:t>
            </a:r>
            <a:r>
              <a:rPr lang="ru-RU" dirty="0"/>
              <a:t> </a:t>
            </a:r>
            <a:r>
              <a:rPr lang="ru-RU" dirty="0" smtClean="0"/>
              <a:t>– легковоспламеняющиеся жидкости (</a:t>
            </a:r>
            <a:r>
              <a:rPr lang="ru-RU" dirty="0" err="1" smtClean="0"/>
              <a:t>диэтиловый</a:t>
            </a:r>
            <a:r>
              <a:rPr lang="ru-RU" dirty="0" smtClean="0"/>
              <a:t> эфир, сложные эфиры, спирты, бензол, ацетон </a:t>
            </a:r>
            <a:r>
              <a:rPr lang="ru-RU" dirty="0"/>
              <a:t>и </a:t>
            </a:r>
            <a:r>
              <a:rPr lang="ru-RU"/>
              <a:t>др</a:t>
            </a:r>
            <a:r>
              <a:rPr lang="ru-RU" smtClean="0"/>
              <a:t>.)</a:t>
            </a:r>
            <a:endParaRPr lang="ru-RU" dirty="0" smtClean="0"/>
          </a:p>
          <a:p>
            <a:pPr lvl="0"/>
            <a:r>
              <a:rPr lang="ru-RU" dirty="0"/>
              <a:t>Не держать ЛВЖ вблизи огня, в теплом месте или вблизи нагревательных приборов.</a:t>
            </a:r>
          </a:p>
          <a:p>
            <a:pPr lvl="0"/>
            <a:r>
              <a:rPr lang="ru-RU" dirty="0"/>
              <a:t>Не нагревать ЛВЖ на открытом огне, на сетке, вблизи огня или же в открытых сосудах.</a:t>
            </a:r>
          </a:p>
          <a:p>
            <a:pPr lvl="0"/>
            <a:r>
              <a:rPr lang="ru-RU" dirty="0"/>
              <a:t>Для кипячения и перегонки использовать эффективные холодильники, для нагревания при этом использовать только водяные бани, </a:t>
            </a:r>
            <a:r>
              <a:rPr lang="ru-RU" dirty="0" err="1"/>
              <a:t>колбонагреватели</a:t>
            </a:r>
            <a:r>
              <a:rPr lang="ru-RU" dirty="0"/>
              <a:t> или специальные плитки с закрытой спиралью.</a:t>
            </a:r>
          </a:p>
          <a:p>
            <a:pPr lvl="0"/>
            <a:r>
              <a:rPr lang="ru-RU" dirty="0"/>
              <a:t>Не хранить ЛВЖ в тонкостенной посуде с плотно закрытой пробкой.</a:t>
            </a:r>
          </a:p>
          <a:p>
            <a:pPr lvl="0"/>
            <a:r>
              <a:rPr lang="ru-RU" dirty="0"/>
              <a:t>Не выливать ЛВЖ раковину.</a:t>
            </a:r>
          </a:p>
          <a:p>
            <a:pPr lvl="0"/>
            <a:r>
              <a:rPr lang="ru-RU" dirty="0"/>
              <a:t>Если в лаборатории по какой-либо причине оказалось пролито значительное количество ЛВЖ, необходимо немедленно погасить все горелки отключить все электрические щитки и электроприборы, открыть окна и собирать пролитую жидкость тряпкой или полотенцем.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4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Правила обращения со стеклом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dirty="0" smtClean="0"/>
              <a:t>Не </a:t>
            </a:r>
            <a:r>
              <a:rPr lang="ru-RU" sz="2000" dirty="0"/>
              <a:t>нагревать толстостенную посуду</a:t>
            </a:r>
            <a:r>
              <a:rPr lang="ru-RU" sz="2000" dirty="0" smtClean="0"/>
              <a:t>. </a:t>
            </a:r>
            <a:endParaRPr lang="ru-RU" sz="2000" dirty="0"/>
          </a:p>
          <a:p>
            <a:pPr lvl="0"/>
            <a:r>
              <a:rPr lang="ru-RU" sz="2000" dirty="0" smtClean="0"/>
              <a:t>Не забывать </a:t>
            </a:r>
            <a:r>
              <a:rPr lang="ru-RU" sz="2000" dirty="0"/>
              <a:t>о том, что </a:t>
            </a:r>
            <a:r>
              <a:rPr lang="ru-RU" sz="2000" dirty="0" smtClean="0"/>
              <a:t>горячее стекло </a:t>
            </a:r>
            <a:r>
              <a:rPr lang="ru-RU" sz="2000" dirty="0"/>
              <a:t>внешне ничем не отличается от </a:t>
            </a:r>
            <a:r>
              <a:rPr lang="ru-RU" sz="2000" dirty="0" smtClean="0"/>
              <a:t>холодного.</a:t>
            </a:r>
          </a:p>
          <a:p>
            <a:pPr lvl="0"/>
            <a:r>
              <a:rPr lang="ru-RU" sz="2000" dirty="0" smtClean="0"/>
              <a:t>Не перемешивать слишком вязкие среды тонкими стеклянными палочками</a:t>
            </a:r>
            <a:r>
              <a:rPr lang="ru-RU" sz="2000" dirty="0"/>
              <a:t>. </a:t>
            </a:r>
            <a:endParaRPr lang="ru-RU" sz="2000" dirty="0" smtClean="0"/>
          </a:p>
          <a:p>
            <a:pPr lvl="0"/>
            <a:r>
              <a:rPr lang="ru-RU" sz="2000" dirty="0" smtClean="0"/>
              <a:t>Операции </a:t>
            </a:r>
            <a:r>
              <a:rPr lang="ru-RU" sz="2000" dirty="0"/>
              <a:t>по </a:t>
            </a:r>
            <a:r>
              <a:rPr lang="ru-RU" sz="2000" dirty="0" smtClean="0"/>
              <a:t>надеванию </a:t>
            </a:r>
            <a:r>
              <a:rPr lang="ru-RU" sz="2000" dirty="0"/>
              <a:t>резиновых шлангов и т.д. </a:t>
            </a:r>
            <a:r>
              <a:rPr lang="ru-RU" sz="2000" dirty="0" smtClean="0"/>
              <a:t>проводить </a:t>
            </a:r>
            <a:r>
              <a:rPr lang="ru-RU" sz="2000" dirty="0"/>
              <a:t>осторожно, избегая больших усилий, защитив руки сложенным в несколько слоев куском ткани.</a:t>
            </a:r>
          </a:p>
          <a:p>
            <a:pPr lvl="0"/>
            <a:r>
              <a:rPr lang="ru-RU" sz="2000" dirty="0"/>
              <a:t>Вставляя в пробку термометр или стеклянную трубку, следует держать ее рукой как можно ближе к вставляемому концу, выполняя "ввинчивающие" движения. 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20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Первая помощь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При легких </a:t>
            </a:r>
            <a:r>
              <a:rPr lang="ru-RU" sz="1800" dirty="0">
                <a:solidFill>
                  <a:srgbClr val="FF0000"/>
                </a:solidFill>
              </a:rPr>
              <a:t>термических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ожогах</a:t>
            </a:r>
            <a:r>
              <a:rPr lang="ru-RU" sz="1800" dirty="0"/>
              <a:t> пораженное место обмыть струей холодной воды, </a:t>
            </a:r>
            <a:r>
              <a:rPr lang="ru-RU" sz="1800" dirty="0" smtClean="0"/>
              <a:t>затем можно промыть спиртом. </a:t>
            </a:r>
          </a:p>
          <a:p>
            <a:r>
              <a:rPr lang="ru-RU" sz="1800" dirty="0" smtClean="0"/>
              <a:t>При тяжёлых ожогах – наложить стерильную повязку, лёд и вызвать врача. </a:t>
            </a:r>
          </a:p>
          <a:p>
            <a:r>
              <a:rPr lang="ru-RU" sz="1800" dirty="0" smtClean="0"/>
              <a:t>При попадании </a:t>
            </a:r>
            <a:r>
              <a:rPr lang="ru-RU" sz="1800" dirty="0" smtClean="0">
                <a:solidFill>
                  <a:srgbClr val="FF0000"/>
                </a:solidFill>
              </a:rPr>
              <a:t>кислоты</a:t>
            </a:r>
            <a:r>
              <a:rPr lang="ru-RU" sz="1800" dirty="0" smtClean="0"/>
              <a:t> на кожу – обильно промыть поражённый участок водой, а затем – содовым раствором. При попадании в глаза – промыть водой и обратиться к врачу.</a:t>
            </a:r>
          </a:p>
          <a:p>
            <a:r>
              <a:rPr lang="ru-RU" sz="1800" dirty="0" smtClean="0"/>
              <a:t>При попадании </a:t>
            </a:r>
            <a:r>
              <a:rPr lang="ru-RU" sz="1800" dirty="0" smtClean="0">
                <a:solidFill>
                  <a:srgbClr val="FF0000"/>
                </a:solidFill>
              </a:rPr>
              <a:t>щёлочи</a:t>
            </a:r>
            <a:r>
              <a:rPr lang="ru-RU" sz="1800" dirty="0" smtClean="0"/>
              <a:t> </a:t>
            </a:r>
            <a:r>
              <a:rPr lang="ru-RU" sz="1800" dirty="0"/>
              <a:t>на кожу </a:t>
            </a:r>
            <a:r>
              <a:rPr lang="ru-RU" sz="1800" dirty="0" smtClean="0"/>
              <a:t>– </a:t>
            </a:r>
            <a:r>
              <a:rPr lang="ru-RU" sz="1800" dirty="0"/>
              <a:t>обильно промыть поражённый участок водой, а затем – </a:t>
            </a:r>
            <a:r>
              <a:rPr lang="ru-RU" sz="1800" dirty="0" smtClean="0"/>
              <a:t>раствором борной кислоты. При попадании в глаза - промыть водой, слабым раствором </a:t>
            </a:r>
            <a:r>
              <a:rPr lang="ru-RU" sz="1800" dirty="0"/>
              <a:t>борной </a:t>
            </a:r>
            <a:r>
              <a:rPr lang="ru-RU" sz="1800" dirty="0" smtClean="0"/>
              <a:t>кислоты и обратиться к врачу. </a:t>
            </a:r>
          </a:p>
          <a:p>
            <a:r>
              <a:rPr lang="ru-RU" sz="1800" dirty="0" smtClean="0"/>
              <a:t>При </a:t>
            </a:r>
            <a:r>
              <a:rPr lang="ru-RU" sz="1800" dirty="0" smtClean="0">
                <a:solidFill>
                  <a:srgbClr val="FF0000"/>
                </a:solidFill>
              </a:rPr>
              <a:t>порезах</a:t>
            </a:r>
            <a:r>
              <a:rPr lang="ru-RU" sz="1800" dirty="0" smtClean="0"/>
              <a:t> стеклом – убедиться, что в ране не осталось осколков стекла, дезинфицировать края раны</a:t>
            </a:r>
            <a:r>
              <a:rPr lang="ru-RU" sz="1800" dirty="0"/>
              <a:t> 3% спиртовым раствором </a:t>
            </a:r>
            <a:r>
              <a:rPr lang="ru-RU" sz="1800" dirty="0" err="1"/>
              <a:t>иода</a:t>
            </a:r>
            <a:r>
              <a:rPr lang="ru-RU" sz="1800" dirty="0"/>
              <a:t>, а затем наложить стерильную повязку. При сильных кровотечениях следует наложить выше раны жгут </a:t>
            </a:r>
            <a:r>
              <a:rPr lang="ru-RU" sz="1800" dirty="0" smtClean="0"/>
              <a:t>(написать время наложения!) и </a:t>
            </a:r>
            <a:r>
              <a:rPr lang="ru-RU" sz="1800" dirty="0"/>
              <a:t>вызвать врача.</a:t>
            </a:r>
          </a:p>
          <a:p>
            <a:endParaRPr lang="ru-RU" sz="1800" dirty="0"/>
          </a:p>
        </p:txBody>
      </p:sp>
      <p:pic>
        <p:nvPicPr>
          <p:cNvPr id="5122" name="Picture 2" descr="ÐÐ°ÑÑÐ¸Ð½ÐºÐ¸ Ð¿Ð¾ Ð·Ð°Ð¿ÑÐ¾ÑÑ ÐºÑÐ°ÑÐ½ÑÐ¹ ÐºÑÐµÑÑ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6632"/>
            <a:ext cx="1549946" cy="154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2. Основная лабораторная химическая посуда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149080"/>
            <a:ext cx="8229600" cy="1977083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 smtClean="0"/>
              <a:t>Шлифованные соединения </a:t>
            </a:r>
            <a:r>
              <a:rPr lang="ru-RU" sz="2400" dirty="0" smtClean="0"/>
              <a:t>– две </a:t>
            </a:r>
            <a:r>
              <a:rPr lang="ru-RU" sz="2400" dirty="0"/>
              <a:t>притертые друг к другу отшлифованные поверхности</a:t>
            </a:r>
            <a:endParaRPr lang="ru-RU" sz="2400" dirty="0" smtClean="0"/>
          </a:p>
          <a:p>
            <a:r>
              <a:rPr lang="ru-RU" sz="2400" dirty="0" smtClean="0"/>
              <a:t>Диаметры (нижнего основания): </a:t>
            </a:r>
            <a:r>
              <a:rPr lang="ru-RU" sz="2400" dirty="0"/>
              <a:t>10, </a:t>
            </a:r>
            <a:r>
              <a:rPr lang="ru-RU" sz="2400" dirty="0" smtClean="0"/>
              <a:t>14, </a:t>
            </a:r>
            <a:r>
              <a:rPr lang="ru-RU" sz="2400" dirty="0"/>
              <a:t>19 и 29 </a:t>
            </a:r>
            <a:r>
              <a:rPr lang="ru-RU" sz="2400" dirty="0" smtClean="0"/>
              <a:t>мм</a:t>
            </a:r>
          </a:p>
          <a:p>
            <a:r>
              <a:rPr lang="ru-RU" sz="2400" b="1" dirty="0" smtClean="0"/>
              <a:t>Керн</a:t>
            </a:r>
            <a:r>
              <a:rPr lang="ru-RU" sz="2400" dirty="0" smtClean="0"/>
              <a:t> – шлифованный </a:t>
            </a:r>
            <a:r>
              <a:rPr lang="ru-RU" sz="2400" dirty="0"/>
              <a:t>снаружи </a:t>
            </a:r>
            <a:r>
              <a:rPr lang="ru-RU" sz="2400" dirty="0" smtClean="0"/>
              <a:t>конус,</a:t>
            </a:r>
          </a:p>
          <a:p>
            <a:r>
              <a:rPr lang="ru-RU" sz="2400" b="1" dirty="0" smtClean="0"/>
              <a:t>Муфта</a:t>
            </a:r>
            <a:r>
              <a:rPr lang="ru-RU" sz="2400" dirty="0" smtClean="0"/>
              <a:t> – соответствующую </a:t>
            </a:r>
            <a:r>
              <a:rPr lang="ru-RU" sz="2400" dirty="0"/>
              <a:t>ему шлифованная изнутри коническая трубка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89" y="1556792"/>
            <a:ext cx="6440969" cy="23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649" y="2436750"/>
            <a:ext cx="2398390" cy="239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679" y="4221088"/>
            <a:ext cx="2003673" cy="2003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44824"/>
            <a:ext cx="2228280" cy="222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Основные виды химической посуды</a:t>
            </a:r>
            <a:endParaRPr lang="ru-RU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39408"/>
            <a:ext cx="5400600" cy="219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2145432" cy="214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1708761" cy="22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33056"/>
            <a:ext cx="2179883" cy="217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88" y="4149080"/>
            <a:ext cx="1412333" cy="20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944" y="4149080"/>
            <a:ext cx="1467544" cy="195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6136704"/>
            <a:ext cx="2140809" cy="964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/>
              <a:t>Колба </a:t>
            </a:r>
            <a:r>
              <a:rPr lang="ru-RU" sz="1400" dirty="0" err="1" smtClean="0"/>
              <a:t>Вюрца</a:t>
            </a:r>
            <a:endParaRPr lang="ru-RU" sz="1400" dirty="0" smtClean="0"/>
          </a:p>
          <a:p>
            <a:pPr marL="0" indent="0" algn="ctr">
              <a:buNone/>
            </a:pPr>
            <a:r>
              <a:rPr lang="ru-RU" sz="1400" dirty="0" smtClean="0"/>
              <a:t>(для простой перегонки)</a:t>
            </a:r>
            <a:endParaRPr lang="ru-RU" sz="1400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5796136" y="6119913"/>
            <a:ext cx="2140809" cy="964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400" dirty="0" smtClean="0"/>
              <a:t>Колба Бунзена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400" dirty="0" smtClean="0"/>
              <a:t>(для фильтрования)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1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ÐÐ°ÑÑÐ¸Ð½ÐºÐ¸ Ð¿Ð¾ Ð·Ð°Ð¿ÑÐ¾ÑÑ Ð¾Ð±ÑÐ°ÑÐ½ÑÐ¹ ÑÐ¾Ð»Ð¾Ð´Ð¸Ð»ÑÐ½Ð¸Ðº ÑÐ¾Ñ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56792"/>
            <a:ext cx="247996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Холодильники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07460"/>
            <a:ext cx="3823899" cy="28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719" y="1857952"/>
            <a:ext cx="1610681" cy="293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6792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Воронки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66119"/>
            <a:ext cx="8229600" cy="27600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Воронки для фильтрования: </a:t>
            </a:r>
            <a:endParaRPr lang="ru-RU" sz="2000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00" y="1556792"/>
            <a:ext cx="499159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592" y="1268760"/>
            <a:ext cx="3794257" cy="209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1440202" cy="249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5656" y="4931876"/>
            <a:ext cx="172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Воронка </a:t>
            </a:r>
            <a:r>
              <a:rPr lang="ru-RU" dirty="0" err="1" smtClean="0"/>
              <a:t>Шотта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928" y="3933056"/>
            <a:ext cx="2419327" cy="241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407521" y="5675218"/>
            <a:ext cx="1924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Воронка </a:t>
            </a:r>
            <a:r>
              <a:rPr lang="ru-RU" dirty="0" err="1" smtClean="0"/>
              <a:t>Бюхнера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652" y="3573016"/>
            <a:ext cx="1993404" cy="199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51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 r="35260"/>
          <a:stretch/>
        </p:blipFill>
        <p:spPr bwMode="auto">
          <a:xfrm>
            <a:off x="0" y="3728817"/>
            <a:ext cx="1410056" cy="261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Насадки, аллонжи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7405" y="5904560"/>
            <a:ext cx="2314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Аллонж «Паук»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40866"/>
            <a:ext cx="4215816" cy="18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46" y="1700808"/>
            <a:ext cx="3384376" cy="16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ÐÐ°ÑÑÐ¸Ð½ÐºÐ¸ Ð¿Ð¾ Ð·Ð°Ð¿ÑÐ¾ÑÑ Ð°Ð»Ð»Ð¾Ð½Ð¶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64058"/>
            <a:ext cx="194421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8" r="17121"/>
          <a:stretch/>
        </p:blipFill>
        <p:spPr bwMode="auto">
          <a:xfrm>
            <a:off x="3851920" y="3843736"/>
            <a:ext cx="1480002" cy="23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9" r="22259"/>
          <a:stretch/>
        </p:blipFill>
        <p:spPr bwMode="auto">
          <a:xfrm>
            <a:off x="5580112" y="3671802"/>
            <a:ext cx="119787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3" r="27642"/>
          <a:stretch/>
        </p:blipFill>
        <p:spPr bwMode="auto">
          <a:xfrm>
            <a:off x="7494662" y="3676026"/>
            <a:ext cx="1230594" cy="235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25709" y="5951021"/>
            <a:ext cx="18548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Хлоркальциевая </a:t>
            </a:r>
          </a:p>
          <a:p>
            <a:pPr algn="ctr"/>
            <a:r>
              <a:rPr lang="ru-RU" dirty="0" smtClean="0"/>
              <a:t>трубка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 smtClean="0"/>
              <a:t>Фарфоровая посуда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Мерная посуда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85" y="1196752"/>
            <a:ext cx="410008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12" y="3229532"/>
            <a:ext cx="4802048" cy="331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Дозатор механический одноканальный BIOHIT Proline 720050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96952"/>
            <a:ext cx="3421622" cy="342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948264" y="5829488"/>
            <a:ext cx="8107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Дозатор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5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Аппарат </a:t>
            </a:r>
            <a:r>
              <a:rPr lang="ru-RU" dirty="0" err="1" smtClean="0"/>
              <a:t>Киппа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589240"/>
            <a:ext cx="8229600" cy="89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https://www.youtube.com/watch?v=viX4HNObUBc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10242" name="Picture 2" descr="Аппарат Киппа (газогенератор), 500 мл. 29/32 - РЕАХИМПРИБ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02864"/>
            <a:ext cx="3888432" cy="357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442792" y="1677273"/>
            <a:ext cx="4701208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Используется для получения газов (например, 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ru-RU" sz="2000" dirty="0" smtClean="0"/>
              <a:t>).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741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3. Синтез органических соединений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интез </a:t>
            </a:r>
            <a:r>
              <a:rPr lang="ru-RU" dirty="0"/>
              <a:t>– </a:t>
            </a:r>
            <a:r>
              <a:rPr lang="ru-RU" dirty="0" smtClean="0"/>
              <a:t>создание </a:t>
            </a:r>
            <a:r>
              <a:rPr lang="ru-RU" dirty="0"/>
              <a:t>условий для </a:t>
            </a:r>
            <a:r>
              <a:rPr lang="ru-RU" dirty="0" smtClean="0"/>
              <a:t>взаимодействия реагентов. </a:t>
            </a:r>
            <a:r>
              <a:rPr lang="ru-RU" dirty="0"/>
              <a:t>В результате процесса образуется так называемая реакционная </a:t>
            </a:r>
            <a:r>
              <a:rPr lang="ru-RU" dirty="0" smtClean="0"/>
              <a:t>масса.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Выделение </a:t>
            </a:r>
            <a:r>
              <a:rPr lang="ru-RU" b="1" dirty="0"/>
              <a:t>продукта </a:t>
            </a:r>
            <a:r>
              <a:rPr lang="ru-RU" dirty="0"/>
              <a:t>– отделение целевого вещества от побочных продуктов, оставшихся реагентов, растворителя, удаление основных примесей и получение продукта в виде сырья для очистки. Полученный в результате </a:t>
            </a:r>
            <a:r>
              <a:rPr lang="ru-RU" dirty="0" smtClean="0"/>
              <a:t>продукт называют </a:t>
            </a:r>
            <a:r>
              <a:rPr lang="ru-RU" b="1" dirty="0" smtClean="0"/>
              <a:t>техническим</a:t>
            </a:r>
            <a:r>
              <a:rPr lang="ru-RU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Очистка </a:t>
            </a:r>
            <a:r>
              <a:rPr lang="ru-RU" b="1" dirty="0"/>
              <a:t>продукта </a:t>
            </a:r>
            <a:r>
              <a:rPr lang="ru-RU" dirty="0"/>
              <a:t>– получение целевого продукта в чистом виде. Операции очистки определяются агрегатным состоянием получаемого вещества, а также его химическими и физическими </a:t>
            </a:r>
            <a:r>
              <a:rPr lang="ru-RU" dirty="0" smtClean="0"/>
              <a:t>свойствами.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Идентификация </a:t>
            </a:r>
            <a:r>
              <a:rPr lang="ru-RU" b="1" dirty="0"/>
              <a:t>(анализ) полученного вещества </a:t>
            </a:r>
            <a:r>
              <a:rPr lang="ru-RU" dirty="0" smtClean="0"/>
              <a:t>– установление </a:t>
            </a:r>
            <a:r>
              <a:rPr lang="ru-RU" dirty="0"/>
              <a:t>структуры вещества аналитическими методами и определение его характеристических констант (температуры кипения, плавления, плотности, показателя преломления и проч</a:t>
            </a:r>
            <a:r>
              <a:rPr lang="ru-RU" dirty="0" smtClean="0"/>
              <a:t>.)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6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105332"/>
            <a:ext cx="5112568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Установка для синтеза </a:t>
            </a:r>
          </a:p>
          <a:p>
            <a:pPr marL="0" indent="0">
              <a:buNone/>
            </a:pPr>
            <a:r>
              <a:rPr lang="ru-RU" sz="1600" dirty="0" smtClean="0"/>
              <a:t>в инертной атмосфере 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836123"/>
              </p:ext>
            </p:extLst>
          </p:nvPr>
        </p:nvGraphicFramePr>
        <p:xfrm>
          <a:off x="683568" y="1729847"/>
          <a:ext cx="3005048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CS ChemDraw Drawing" r:id="rId4" imgW="3710546" imgH="5245290" progId="ChemDraw.Document.6.0">
                  <p:embed/>
                </p:oleObj>
              </mc:Choice>
              <mc:Fallback>
                <p:oleObj name="CS ChemDraw Drawing" r:id="rId4" imgW="3710546" imgH="52452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1729847"/>
                        <a:ext cx="3005048" cy="4248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/>
              <a:t>3.2 Синтез</a:t>
            </a:r>
            <a:endParaRPr lang="ru-RU" sz="3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1268760"/>
            <a:ext cx="38884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Основные процессы: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Перемешивание (магнитная или механическая мешалка)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Нагрев (плитка, баня – водяная, глицериновая, металлическая, песчаная)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Охлаждение (ледяная баня)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6170" name="Picture 2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3" b="28789"/>
          <a:stretch/>
        </p:blipFill>
        <p:spPr bwMode="auto">
          <a:xfrm>
            <a:off x="5436096" y="3381892"/>
            <a:ext cx="2880320" cy="275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076056" y="6137698"/>
            <a:ext cx="3945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Установка</a:t>
            </a:r>
            <a:r>
              <a:rPr lang="ru-RU" dirty="0" smtClean="0"/>
              <a:t> </a:t>
            </a:r>
            <a:r>
              <a:rPr lang="ru-RU" sz="1600" dirty="0" smtClean="0"/>
              <a:t>для синтеза с отгонкой продукта</a:t>
            </a:r>
            <a:endParaRPr lang="ru-RU" sz="1600" dirty="0"/>
          </a:p>
        </p:txBody>
      </p:sp>
      <p:pic>
        <p:nvPicPr>
          <p:cNvPr id="6220" name="Picture 7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4392892"/>
            <a:ext cx="2181007" cy="174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7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 smtClean="0"/>
              <a:t>3.2 Выделение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Основные процессы: </a:t>
            </a:r>
          </a:p>
          <a:p>
            <a:r>
              <a:rPr lang="ru-RU" sz="1800" dirty="0" smtClean="0"/>
              <a:t>Для твёрдых продуктов – кристаллизация (</a:t>
            </a:r>
            <a:r>
              <a:rPr lang="ru-RU" sz="1800" dirty="0" err="1" smtClean="0"/>
              <a:t>высаждение</a:t>
            </a:r>
            <a:r>
              <a:rPr lang="ru-RU" sz="1800" dirty="0" smtClean="0"/>
              <a:t>, </a:t>
            </a:r>
            <a:r>
              <a:rPr lang="ru-RU" sz="1800" dirty="0" err="1" smtClean="0"/>
              <a:t>высаливание</a:t>
            </a:r>
            <a:r>
              <a:rPr lang="ru-RU" sz="1800" dirty="0" smtClean="0"/>
              <a:t>, </a:t>
            </a:r>
            <a:r>
              <a:rPr lang="ru-RU" sz="1800" dirty="0" err="1" smtClean="0"/>
              <a:t>переосаждение</a:t>
            </a:r>
            <a:r>
              <a:rPr lang="ru-RU" sz="1800" dirty="0" smtClean="0"/>
              <a:t> при изменении </a:t>
            </a:r>
            <a:r>
              <a:rPr lang="en-US" sz="1800" dirty="0" smtClean="0"/>
              <a:t>pH</a:t>
            </a:r>
            <a:r>
              <a:rPr lang="ru-RU" sz="1800" dirty="0" smtClean="0"/>
              <a:t>, упаривание) + фильтрование</a:t>
            </a:r>
          </a:p>
          <a:p>
            <a:r>
              <a:rPr lang="ru-RU" sz="1800" dirty="0" smtClean="0"/>
              <a:t>Для </a:t>
            </a:r>
            <a:r>
              <a:rPr lang="ru-RU" sz="1800" dirty="0"/>
              <a:t>жидких продуктов </a:t>
            </a:r>
            <a:r>
              <a:rPr lang="ru-RU" sz="1800" dirty="0" smtClean="0"/>
              <a:t>– отгонка, экстракция, упаривание.  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59620" y="332656"/>
            <a:ext cx="43924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Установка для фильтрации осадка</a:t>
            </a:r>
            <a:endParaRPr lang="ru-RU" sz="2000" dirty="0"/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7273"/>
              </p:ext>
            </p:extLst>
          </p:nvPr>
        </p:nvGraphicFramePr>
        <p:xfrm>
          <a:off x="6084168" y="963139"/>
          <a:ext cx="1224136" cy="3264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CS ChemDraw Drawing" r:id="rId4" imgW="1020562" imgH="2722950" progId="ChemDraw.Document.6.0">
                  <p:embed/>
                </p:oleObj>
              </mc:Choice>
              <mc:Fallback>
                <p:oleObj name="CS ChemDraw Drawing" r:id="rId4" imgW="1020562" imgH="27229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84168" y="963139"/>
                        <a:ext cx="1224136" cy="3264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 descr="C:\Users\kukver89\Downloads\image11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512610"/>
            <a:ext cx="3062486" cy="163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9" b="31790"/>
          <a:stretch/>
        </p:blipFill>
        <p:spPr bwMode="auto">
          <a:xfrm>
            <a:off x="2591330" y="4581128"/>
            <a:ext cx="1980670" cy="149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47314" y="5417498"/>
            <a:ext cx="504056" cy="662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61919" y="6237312"/>
            <a:ext cx="18540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Роторный испаритель</a:t>
            </a:r>
            <a:endParaRPr lang="ru-RU" sz="14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763785"/>
            <a:ext cx="2003667" cy="156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56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3240360" cy="892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Установка для</a:t>
            </a:r>
          </a:p>
          <a:p>
            <a:pPr marL="0" indent="0">
              <a:buNone/>
            </a:pPr>
            <a:r>
              <a:rPr lang="ru-RU" sz="2000" dirty="0" smtClean="0"/>
              <a:t>перекристаллизации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427841"/>
              </p:ext>
            </p:extLst>
          </p:nvPr>
        </p:nvGraphicFramePr>
        <p:xfrm>
          <a:off x="395536" y="1772816"/>
          <a:ext cx="2195219" cy="4589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CS ChemDraw Drawing" r:id="rId3" imgW="2401482" imgH="5021190" progId="ChemDraw.Document.6.0">
                  <p:embed/>
                </p:oleObj>
              </mc:Choice>
              <mc:Fallback>
                <p:oleObj name="CS ChemDraw Drawing" r:id="rId3" imgW="2401482" imgH="50211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772816"/>
                        <a:ext cx="2195219" cy="4589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296786"/>
              </p:ext>
            </p:extLst>
          </p:nvPr>
        </p:nvGraphicFramePr>
        <p:xfrm>
          <a:off x="4499992" y="1525611"/>
          <a:ext cx="4354267" cy="497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CS ChemDraw Drawing" r:id="rId5" imgW="5499637" imgH="6278580" progId="ChemDraw.Document.6.0">
                  <p:embed/>
                </p:oleObj>
              </mc:Choice>
              <mc:Fallback>
                <p:oleObj name="CS ChemDraw Drawing" r:id="rId5" imgW="5499637" imgH="62785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9992" y="1525611"/>
                        <a:ext cx="4354267" cy="4971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4499992" y="980728"/>
            <a:ext cx="460851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Установка для простой перегонки</a:t>
            </a:r>
            <a:endParaRPr lang="ru-RU" sz="2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9168" y="120713"/>
            <a:ext cx="8229600" cy="932023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3.3 Очистка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529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3.4. Идентификация (анализ)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Определение температуры плавления, температуры кипения, показателя </a:t>
            </a:r>
            <a:r>
              <a:rPr lang="ru-RU" sz="2400" dirty="0" smtClean="0"/>
              <a:t>преломления, </a:t>
            </a:r>
            <a:r>
              <a:rPr lang="ru-RU" sz="2400" smtClean="0"/>
              <a:t>удельного вращения. </a:t>
            </a:r>
            <a:endParaRPr lang="ru-RU" sz="2400" dirty="0" smtClean="0"/>
          </a:p>
          <a:p>
            <a:r>
              <a:rPr lang="ru-RU" sz="2400" dirty="0" err="1" smtClean="0"/>
              <a:t>Хроматографические</a:t>
            </a:r>
            <a:r>
              <a:rPr lang="ru-RU" sz="2400" dirty="0" smtClean="0"/>
              <a:t> методы (тонкослойная хроматография (ТСХ), высокоэффективная жидкостная хроматография (ВЭЖХ), газовая хроматография-масс-спектрометрия (ГХ-МС)</a:t>
            </a:r>
          </a:p>
          <a:p>
            <a:r>
              <a:rPr lang="ru-RU" sz="2400" dirty="0" smtClean="0"/>
              <a:t>Методы ЯМР, ИК, элементный анализ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9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Тонкослойная хроматография</a:t>
            </a:r>
            <a:endParaRPr lang="ru-RU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2460" y="2780928"/>
                <a:ext cx="8003232" cy="4525963"/>
              </a:xfrm>
            </p:spPr>
            <p:txBody>
              <a:bodyPr>
                <a:noAutofit/>
              </a:bodyPr>
              <a:lstStyle/>
              <a:p>
                <a:pPr algn="just"/>
                <a:r>
                  <a:rPr lang="ru-RU" sz="2000" b="1" dirty="0" smtClean="0"/>
                  <a:t>ТСХ</a:t>
                </a:r>
                <a:r>
                  <a:rPr lang="ru-RU" sz="2000" dirty="0" smtClean="0"/>
                  <a:t> –</a:t>
                </a:r>
                <a:r>
                  <a:rPr lang="ru-RU" sz="2000" dirty="0"/>
                  <a:t> метод, основанный на использовании тонкого слоя адсорбента в качестве неподвижной фазы. Он основан на том, что разделяемые вещества по-разному распределяются между сорбирующим слоем и протекающим через него элюентом, вследствие чего расстояние, на которое эти вещества смещаются по слою за одно и то же время, различается</a:t>
                </a:r>
                <a:r>
                  <a:rPr lang="ru-RU" sz="2000" dirty="0" smtClean="0"/>
                  <a:t>.</a:t>
                </a:r>
              </a:p>
              <a:p>
                <a:r>
                  <a:rPr lang="ru-RU" sz="2000" dirty="0"/>
                  <a:t>Оценочная величина – </a:t>
                </a:r>
                <a:r>
                  <a:rPr lang="ru-RU" sz="2000" b="1" dirty="0"/>
                  <a:t>фактор удерживания</a:t>
                </a:r>
                <a:r>
                  <a:rPr lang="ru-RU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ru-RU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ru-RU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dirty="0"/>
              </a:p>
              <a:p>
                <a:pPr algn="just"/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2460" y="2780928"/>
                <a:ext cx="8003232" cy="4525963"/>
              </a:xfrm>
              <a:blipFill rotWithShape="1">
                <a:blip r:embed="rId3"/>
                <a:stretch>
                  <a:fillRect l="-609" t="-673" r="-8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8196" name="Picture 4" descr="C:\Users\kukver89\Desktop\933px-Tlc_sequence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88682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25144"/>
            <a:ext cx="20955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6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Анализ реакционной массы методом ТСХ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7776"/>
              </p:ext>
            </p:extLst>
          </p:nvPr>
        </p:nvGraphicFramePr>
        <p:xfrm>
          <a:off x="3563888" y="2276872"/>
          <a:ext cx="1439863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CS ChemDraw Drawing" r:id="rId3" imgW="1439809" imgH="2515860" progId="ChemDraw.Document.6.0">
                  <p:embed/>
                </p:oleObj>
              </mc:Choice>
              <mc:Fallback>
                <p:oleObj name="CS ChemDraw Drawing" r:id="rId3" imgW="1439809" imgH="2515860" progId="ChemDraw.Document.6.0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276872"/>
                        <a:ext cx="1439863" cy="251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2915816" y="3933056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131840" y="2852936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1331640" y="2564904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Эталонный образец продукта</a:t>
            </a:r>
            <a:endParaRPr lang="ru-RU" sz="14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15616" y="4365104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Исходное вещество</a:t>
            </a:r>
            <a:endParaRPr lang="ru-RU" sz="1400" b="1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4716016" y="3140968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716016" y="3645024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5400213" y="2943055"/>
            <a:ext cx="252028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 реакционной смеси содержится большое количество продукта и следовые количества исходного вещества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6482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3977</Words>
  <Application>Microsoft Office PowerPoint</Application>
  <PresentationFormat>Экран (4:3)</PresentationFormat>
  <Paragraphs>235</Paragraphs>
  <Slides>26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Тема Office</vt:lpstr>
      <vt:lpstr>CS ChemDraw Drawing</vt:lpstr>
      <vt:lpstr>Лекция 1 Техника лабораторного эксперимента</vt:lpstr>
      <vt:lpstr>1. Правила безопасной работы в лаборатории тонкого органического синтеза</vt:lpstr>
      <vt:lpstr>Правила безопасной работы</vt:lpstr>
      <vt:lpstr>Правила безопасной работы</vt:lpstr>
      <vt:lpstr>Правила безопасной работы</vt:lpstr>
      <vt:lpstr>Правила безопасной работы</vt:lpstr>
      <vt:lpstr>Средства индивидуальной защиты</vt:lpstr>
      <vt:lpstr>Меры предосторожности при работе в лаборатории</vt:lpstr>
      <vt:lpstr>Работа с ядовитыми и едкими веществами</vt:lpstr>
      <vt:lpstr>Работа с легковоспламеняющимися и взрывоопасными веществами</vt:lpstr>
      <vt:lpstr>Правила обращения со стеклом</vt:lpstr>
      <vt:lpstr>Первая помощь</vt:lpstr>
      <vt:lpstr>2. Основная лабораторная химическая посуда</vt:lpstr>
      <vt:lpstr>Основные виды химической посуды</vt:lpstr>
      <vt:lpstr>Холодильники</vt:lpstr>
      <vt:lpstr>Воронки</vt:lpstr>
      <vt:lpstr>Насадки, аллонжи </vt:lpstr>
      <vt:lpstr>Презентация PowerPoint</vt:lpstr>
      <vt:lpstr>Аппарат Киппа</vt:lpstr>
      <vt:lpstr>3. Синтез органических соединений</vt:lpstr>
      <vt:lpstr>3.2 Синтез</vt:lpstr>
      <vt:lpstr>3.2 Выделение</vt:lpstr>
      <vt:lpstr>3.3 Очистка</vt:lpstr>
      <vt:lpstr>3.4. Идентификация (анализ)</vt:lpstr>
      <vt:lpstr>Тонкослойная хроматография</vt:lpstr>
      <vt:lpstr>Анализ реакционной массы методом ТСХ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лабораторного эксперимента</dc:title>
  <dc:creator>Куксёнок Вера Юрьевна</dc:creator>
  <cp:lastModifiedBy>Vera Kuksenok</cp:lastModifiedBy>
  <cp:revision>108</cp:revision>
  <dcterms:created xsi:type="dcterms:W3CDTF">2019-06-06T08:29:47Z</dcterms:created>
  <dcterms:modified xsi:type="dcterms:W3CDTF">2020-04-24T10:58:41Z</dcterms:modified>
</cp:coreProperties>
</file>