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72" r:id="rId6"/>
    <p:sldId id="271" r:id="rId7"/>
    <p:sldId id="262" r:id="rId8"/>
    <p:sldId id="263" r:id="rId9"/>
    <p:sldId id="264" r:id="rId10"/>
    <p:sldId id="273" r:id="rId11"/>
    <p:sldId id="266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e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4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563E9D4-46B1-4847-B7DC-69A05DBF8A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0F16857-1A32-4371-85E4-CD13B5DB44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795D6C6-54D0-43A5-A670-0F9A431D06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81839-FD39-4B6C-ACC4-5B174CE7ED5D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A287B-3447-4A91-BC83-FD6CEA2731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7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4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29.png"/><Relationship Id="rId12" Type="http://schemas.openxmlformats.org/officeDocument/2006/relationships/image" Target="../media/image28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7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6">
                <a:lumMod val="50000"/>
                <a:alpha val="64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0"/>
            <a:ext cx="4644008" cy="701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9992" y="0"/>
            <a:ext cx="4644008" cy="132343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«Индейцы называли его «</a:t>
            </a:r>
            <a:r>
              <a:rPr lang="ru-RU" sz="1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кау</a:t>
            </a:r>
            <a:r>
              <a:rPr lang="ru-RU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чу», то есть «слезы дерева». Никто не подозревал, что с течением времени каучук станет дороже золота...»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Альфред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Шклярский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978" y="1412776"/>
            <a:ext cx="343472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Диены</a:t>
            </a:r>
          </a:p>
          <a:p>
            <a:pPr algn="ctr"/>
            <a:r>
              <a:rPr lang="ru-RU" sz="4400" dirty="0" smtClean="0"/>
              <a:t>(</a:t>
            </a:r>
            <a:r>
              <a:rPr lang="ru-RU" sz="4400" dirty="0" err="1" smtClean="0"/>
              <a:t>диолефины</a:t>
            </a:r>
            <a:r>
              <a:rPr lang="ru-RU" sz="4400" dirty="0" smtClean="0"/>
              <a:t>, </a:t>
            </a:r>
          </a:p>
          <a:p>
            <a:pPr algn="ctr"/>
            <a:r>
              <a:rPr lang="ru-RU" sz="4400" dirty="0" err="1" smtClean="0"/>
              <a:t>алкадиены</a:t>
            </a:r>
            <a:r>
              <a:rPr lang="ru-RU" sz="4400" dirty="0" smtClean="0"/>
              <a:t>)</a:t>
            </a:r>
          </a:p>
          <a:p>
            <a:endParaRPr lang="ru-RU" sz="5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200800" cy="529929"/>
          </a:xfrm>
          <a:prstGeom prst="rect">
            <a:avLst/>
          </a:prstGeom>
          <a:noFill/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39552" y="1700808"/>
            <a:ext cx="18666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 err="1"/>
              <a:t>кумулированный</a:t>
            </a:r>
            <a:endParaRPr lang="ru-RU" i="1" dirty="0"/>
          </a:p>
          <a:p>
            <a:r>
              <a:rPr lang="ru-RU" dirty="0"/>
              <a:t>   </a:t>
            </a:r>
            <a:r>
              <a:rPr lang="ru-RU" dirty="0" err="1"/>
              <a:t>пропадиен</a:t>
            </a:r>
            <a:endParaRPr lang="ru-RU" dirty="0"/>
          </a:p>
          <a:p>
            <a:r>
              <a:rPr lang="ru-RU" dirty="0"/>
              <a:t>     (</a:t>
            </a:r>
            <a:r>
              <a:rPr lang="ru-RU" dirty="0" err="1"/>
              <a:t>аллен</a:t>
            </a:r>
            <a:r>
              <a:rPr lang="ru-RU" dirty="0"/>
              <a:t>)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059832" y="1772816"/>
            <a:ext cx="16010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/>
              <a:t>сопряженный</a:t>
            </a:r>
          </a:p>
          <a:p>
            <a:r>
              <a:rPr lang="ru-RU" dirty="0" smtClean="0"/>
              <a:t>бут-1,3-диен</a:t>
            </a:r>
            <a:endParaRPr lang="ru-RU" dirty="0"/>
          </a:p>
          <a:p>
            <a:r>
              <a:rPr lang="ru-RU" dirty="0"/>
              <a:t>   (дивинил)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940152" y="1844824"/>
            <a:ext cx="17838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 dirty="0"/>
              <a:t>изолированный</a:t>
            </a:r>
          </a:p>
          <a:p>
            <a:r>
              <a:rPr lang="ru-RU" dirty="0"/>
              <a:t> </a:t>
            </a:r>
            <a:r>
              <a:rPr lang="ru-RU" dirty="0" smtClean="0"/>
              <a:t>пент-1,4-диен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40466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Диеновые углеводороды (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диолефины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алкадиены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) – непредельные</a:t>
            </a:r>
          </a:p>
          <a:p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                                   соединения, содержащие в молекуле две двойные связи 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306896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СН</a:t>
            </a:r>
            <a:r>
              <a:rPr lang="ru-RU" baseline="-25000" dirty="0" smtClean="0"/>
              <a:t>2</a:t>
            </a:r>
            <a:r>
              <a:rPr lang="ru-RU" dirty="0" smtClean="0"/>
              <a:t>=С(СН</a:t>
            </a:r>
            <a:r>
              <a:rPr lang="ru-RU" baseline="-25000" dirty="0" smtClean="0"/>
              <a:t>3</a:t>
            </a:r>
            <a:r>
              <a:rPr lang="ru-RU" dirty="0" smtClean="0"/>
              <a:t>)–СН=СН</a:t>
            </a:r>
            <a:r>
              <a:rPr lang="ru-RU" baseline="-25000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2996952"/>
            <a:ext cx="2343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(2-метилбут-1,3-диен,</a:t>
            </a:r>
          </a:p>
          <a:p>
            <a:r>
              <a:rPr lang="ru-RU" dirty="0" smtClean="0"/>
              <a:t>изопрен)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1124744"/>
            <a:ext cx="2376264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691680" y="0"/>
            <a:ext cx="44310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Строение сопряженных диенов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735013" y="136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0487" name="Object 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23528" y="2924944"/>
          <a:ext cx="5688632" cy="716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CS ChemDraw Drawing" r:id="rId3" imgW="4183200" imgH="525600" progId="ChemDraw.Document.6.0">
                  <p:embed/>
                </p:oleObj>
              </mc:Choice>
              <mc:Fallback>
                <p:oleObj name="CS ChemDraw Drawing" r:id="rId3" imgW="4183200" imgH="52560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924944"/>
                        <a:ext cx="5688632" cy="7161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60032" y="620688"/>
          <a:ext cx="3960440" cy="1380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CS ChemDraw Drawing" r:id="rId5" imgW="2395080" imgH="835560" progId="ChemDraw.Document.6.0">
                  <p:embed/>
                </p:oleObj>
              </mc:Choice>
              <mc:Fallback>
                <p:oleObj name="CS ChemDraw Drawing" r:id="rId5" imgW="2395080" imgH="83556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620688"/>
                        <a:ext cx="3960440" cy="13806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372200" y="2204864"/>
          <a:ext cx="807585" cy="1440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CS ChemDraw Drawing" r:id="rId7" imgW="588960" imgH="1051560" progId="ChemDraw.Document.6.0">
                  <p:embed/>
                </p:oleObj>
              </mc:Choice>
              <mc:Fallback>
                <p:oleObj name="CS ChemDraw Drawing" r:id="rId7" imgW="588960" imgH="105156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2204864"/>
                        <a:ext cx="807585" cy="14404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5" name="Object 15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7596336" y="2204864"/>
          <a:ext cx="803238" cy="1440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CS ChemDraw Drawing" r:id="rId9" imgW="581400" imgH="1041120" progId="ChemDraw.Document.6.0">
                  <p:embed/>
                </p:oleObj>
              </mc:Choice>
              <mc:Fallback>
                <p:oleObj name="CS ChemDraw Drawing" r:id="rId9" imgW="581400" imgH="104112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2204864"/>
                        <a:ext cx="803238" cy="14404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395536" y="3861048"/>
            <a:ext cx="7863892" cy="9233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Arial" pitchFamily="34" charset="0"/>
                <a:cs typeface="Arial" pitchFamily="34" charset="0"/>
              </a:rPr>
              <a:t>Энергия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сопряжения (энергия резонанса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) - выигрыш в энергии, получаемый в результате сопряжения</a:t>
            </a:r>
          </a:p>
          <a:p>
            <a:pPr algn="ctr"/>
            <a:endParaRPr lang="ru-RU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43608" y="4653136"/>
            <a:ext cx="3024336" cy="175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51520" y="6381328"/>
            <a:ext cx="23887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цисоидная</a:t>
            </a:r>
            <a:r>
              <a:rPr lang="ru-RU" sz="1600" dirty="0" smtClean="0"/>
              <a:t> (s-</a:t>
            </a:r>
            <a:r>
              <a:rPr lang="ru-RU" sz="1600" i="1" dirty="0" smtClean="0"/>
              <a:t>цис</a:t>
            </a:r>
            <a:r>
              <a:rPr lang="ru-RU" sz="1600" dirty="0" smtClean="0"/>
              <a:t>-форма)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6381328"/>
            <a:ext cx="5811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трансоидной</a:t>
            </a:r>
            <a:r>
              <a:rPr lang="ru-RU" sz="1600" dirty="0" smtClean="0"/>
              <a:t> (s-</a:t>
            </a:r>
            <a:r>
              <a:rPr lang="ru-RU" sz="1600" i="1" dirty="0" smtClean="0"/>
              <a:t>транс</a:t>
            </a:r>
            <a:r>
              <a:rPr lang="ru-RU" sz="1600" dirty="0" smtClean="0"/>
              <a:t>-форма) - более устойчивая </a:t>
            </a:r>
            <a:r>
              <a:rPr lang="ru-RU" sz="1600" dirty="0" err="1" smtClean="0"/>
              <a:t>конформация</a:t>
            </a:r>
            <a:endParaRPr lang="ru-RU" sz="1600" dirty="0"/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51520" y="620688"/>
          <a:ext cx="4452918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CS ChemDraw Drawing" r:id="rId12" imgW="3256505" imgH="1263105" progId="ChemDraw.Document.6.0">
                  <p:embed/>
                </p:oleObj>
              </mc:Choice>
              <mc:Fallback>
                <p:oleObj name="CS ChemDraw Drawing" r:id="rId12" imgW="3256505" imgH="1263105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620688"/>
                        <a:ext cx="4452918" cy="1728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32 4.39306E-6 L 0.12396 4.3930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339975" y="141288"/>
            <a:ext cx="437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Получение 1,3-бутадиена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975" y="1052513"/>
            <a:ext cx="9034463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175"/>
            <a:ext cx="72263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0" y="666750"/>
            <a:ext cx="3395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Реакция дегидрирования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0" y="2540000"/>
            <a:ext cx="2265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 Лебедева</a:t>
            </a:r>
          </a:p>
        </p:txBody>
      </p: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076700"/>
            <a:ext cx="6624637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23850" y="3619500"/>
            <a:ext cx="1808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 Реппе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55776" y="188640"/>
            <a:ext cx="4879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Физические свойства, применение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11960" y="908720"/>
            <a:ext cx="4392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Бесцветный </a:t>
            </a:r>
            <a:r>
              <a:rPr lang="ru-RU" dirty="0" smtClean="0"/>
              <a:t>газ </a:t>
            </a:r>
            <a:r>
              <a:rPr lang="ru-RU" dirty="0" smtClean="0"/>
              <a:t>с характерным запахом, </a:t>
            </a:r>
            <a:r>
              <a:rPr lang="ru-RU" dirty="0" err="1" smtClean="0"/>
              <a:t>Т</a:t>
            </a:r>
            <a:r>
              <a:rPr lang="ru-RU" baseline="-25000" dirty="0" err="1" smtClean="0"/>
              <a:t>кип</a:t>
            </a:r>
            <a:r>
              <a:rPr lang="ru-RU" baseline="-25000" dirty="0" smtClean="0"/>
              <a:t>.</a:t>
            </a:r>
            <a:r>
              <a:rPr lang="ru-RU" dirty="0" smtClean="0"/>
              <a:t> −4,5 °C, </a:t>
            </a:r>
          </a:p>
          <a:p>
            <a:r>
              <a:rPr lang="ru-RU" dirty="0" err="1" smtClean="0"/>
              <a:t>Малорастворим</a:t>
            </a:r>
            <a:r>
              <a:rPr lang="ru-RU" dirty="0" smtClean="0"/>
              <a:t> </a:t>
            </a:r>
            <a:r>
              <a:rPr lang="ru-RU" dirty="0" smtClean="0"/>
              <a:t>в воде, хорошо растворим в спирте, </a:t>
            </a:r>
            <a:r>
              <a:rPr lang="ru-RU" dirty="0" smtClean="0"/>
              <a:t>керосине.</a:t>
            </a:r>
            <a:endParaRPr lang="ru-RU" dirty="0" smtClean="0"/>
          </a:p>
          <a:p>
            <a:r>
              <a:rPr lang="ru-RU" dirty="0" smtClean="0"/>
              <a:t>Мономер для синтетического каучука и сополимер для </a:t>
            </a:r>
            <a:r>
              <a:rPr lang="ru-RU" dirty="0" err="1" smtClean="0"/>
              <a:t>АБС-пластика</a:t>
            </a:r>
            <a:r>
              <a:rPr lang="ru-RU" dirty="0" smtClean="0"/>
              <a:t> (</a:t>
            </a:r>
            <a:r>
              <a:rPr lang="ru-RU" dirty="0" err="1" smtClean="0"/>
              <a:t>акрилонитрилбутадиенстирол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1614875" cy="11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204864"/>
            <a:ext cx="1296144" cy="47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83568" y="764704"/>
            <a:ext cx="1443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бут-1,3-диен</a:t>
            </a:r>
          </a:p>
          <a:p>
            <a:r>
              <a:rPr lang="ru-RU" b="1" dirty="0" smtClean="0"/>
              <a:t>   (дивинил)</a:t>
            </a:r>
          </a:p>
          <a:p>
            <a:endParaRPr lang="ru-RU" dirty="0"/>
          </a:p>
        </p:txBody>
      </p:sp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755576" y="4149080"/>
          <a:ext cx="1296144" cy="817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CS ChemDraw Drawing" r:id="rId5" imgW="528410" imgH="333406" progId="ChemDraw.Document.6.0">
                  <p:embed/>
                </p:oleObj>
              </mc:Choice>
              <mc:Fallback>
                <p:oleObj name="CS ChemDraw Drawing" r:id="rId5" imgW="528410" imgH="333406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149080"/>
                        <a:ext cx="1296144" cy="817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83568" y="328498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2-метилбут-1,3-диен (изопрен)</a:t>
            </a: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987824" y="414908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бесцветная жидкость, </a:t>
            </a:r>
            <a:r>
              <a:rPr lang="ru-RU" dirty="0" err="1" smtClean="0"/>
              <a:t>Т</a:t>
            </a:r>
            <a:r>
              <a:rPr lang="ru-RU" baseline="-25000" dirty="0" err="1" smtClean="0"/>
              <a:t>кип</a:t>
            </a:r>
            <a:r>
              <a:rPr lang="ru-RU" baseline="-25000" dirty="0" smtClean="0"/>
              <a:t>.</a:t>
            </a:r>
            <a:r>
              <a:rPr lang="ru-RU" dirty="0" smtClean="0"/>
              <a:t> </a:t>
            </a:r>
            <a:r>
              <a:rPr lang="en-US" dirty="0" smtClean="0"/>
              <a:t>34,</a:t>
            </a:r>
            <a:r>
              <a:rPr lang="ru-RU" dirty="0" smtClean="0"/>
              <a:t>1</a:t>
            </a:r>
            <a:r>
              <a:rPr lang="en-US" dirty="0" smtClean="0"/>
              <a:t> °C</a:t>
            </a:r>
            <a:endParaRPr lang="ru-RU" dirty="0" smtClean="0"/>
          </a:p>
          <a:p>
            <a:r>
              <a:rPr lang="ru-RU" dirty="0" smtClean="0"/>
              <a:t>Мономер для натурального каучука и структурная единица для </a:t>
            </a:r>
            <a:r>
              <a:rPr lang="ru-RU" dirty="0" err="1" smtClean="0"/>
              <a:t>изопреноидов</a:t>
            </a:r>
            <a:r>
              <a:rPr lang="ru-RU" dirty="0" smtClean="0"/>
              <a:t>, или </a:t>
            </a:r>
            <a:r>
              <a:rPr lang="ru-RU" dirty="0" err="1" smtClean="0"/>
              <a:t>терпеноидов</a:t>
            </a:r>
            <a:r>
              <a:rPr lang="ru-RU" dirty="0" smtClean="0"/>
              <a:t> (природных соединений)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51720" y="188640"/>
            <a:ext cx="4140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Радикальное 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присоединение</a:t>
            </a:r>
          </a:p>
        </p:txBody>
      </p:sp>
      <p:graphicFrame>
        <p:nvGraphicFramePr>
          <p:cNvPr id="33809" name="Object 1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9512" y="2420888"/>
          <a:ext cx="7920880" cy="1395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CS ChemDraw Drawing" r:id="rId3" imgW="4587120" imgH="807480" progId="ChemDraw.Document.6.0">
                  <p:embed/>
                </p:oleObj>
              </mc:Choice>
              <mc:Fallback>
                <p:oleObj name="CS ChemDraw Drawing" r:id="rId3" imgW="4587120" imgH="80748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420888"/>
                        <a:ext cx="7920880" cy="13957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179512" y="4149080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i="1" dirty="0"/>
              <a:t>тран</a:t>
            </a:r>
            <a:r>
              <a:rPr lang="ru-RU" sz="2000" b="1" dirty="0"/>
              <a:t>с-полиизопрен - гуттаперча</a:t>
            </a:r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179512" y="5301208"/>
            <a:ext cx="534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i="1" dirty="0" err="1"/>
              <a:t>цис</a:t>
            </a:r>
            <a:r>
              <a:rPr lang="ru-RU" sz="2000" b="1" dirty="0" err="1"/>
              <a:t>-полиизопрен</a:t>
            </a:r>
            <a:r>
              <a:rPr lang="ru-RU" sz="2000" b="1" dirty="0"/>
              <a:t> – натуральный каучук </a:t>
            </a:r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467544" y="1700808"/>
          <a:ext cx="603724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CS ChemDraw Drawing" r:id="rId5" imgW="4192214" imgH="400411" progId="ChemDraw.Document.6.0">
                  <p:embed/>
                </p:oleObj>
              </mc:Choice>
              <mc:Fallback>
                <p:oleObj name="CS ChemDraw Drawing" r:id="rId5" imgW="4192214" imgH="400411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700808"/>
                        <a:ext cx="6037241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211960" y="4221088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Гуттаперча — </a:t>
            </a:r>
            <a:r>
              <a:rPr lang="ru-RU" sz="1600" b="1" dirty="0" err="1" smtClean="0"/>
              <a:t>кожеподобный</a:t>
            </a:r>
            <a:r>
              <a:rPr lang="ru-RU" sz="1600" b="1" dirty="0" smtClean="0"/>
              <a:t> продукт белого или желтоватого цвета. Добывают из млечного сока гуттаперченосных растений.</a:t>
            </a:r>
            <a:endParaRPr lang="ru-RU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60032" y="5373216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Получают коагуляцией млечного сока (латекса) каучуконосных растений.</a:t>
            </a:r>
            <a:endParaRPr lang="ru-RU" sz="1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0082" y="188641"/>
            <a:ext cx="166789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403350" y="260350"/>
            <a:ext cx="47009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Электрофильное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присоединение </a:t>
            </a:r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38" y="836613"/>
            <a:ext cx="903446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851275" y="2205038"/>
            <a:ext cx="2347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1,2-присоединение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588125" y="2205038"/>
            <a:ext cx="2347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1,4-присоединение</a:t>
            </a:r>
          </a:p>
        </p:txBody>
      </p:sp>
      <p:graphicFrame>
        <p:nvGraphicFramePr>
          <p:cNvPr id="26637" name="Object 13"/>
          <p:cNvGraphicFramePr>
            <a:graphicFrameLocks noGrp="1" noChangeAspect="1"/>
          </p:cNvGraphicFramePr>
          <p:nvPr>
            <p:ph/>
          </p:nvPr>
        </p:nvGraphicFramePr>
        <p:xfrm>
          <a:off x="468313" y="2636838"/>
          <a:ext cx="7705725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S ChemDraw Drawing" r:id="rId4" imgW="4066560" imgH="1991160" progId="ChemDraw.Document.6.0">
                  <p:embed/>
                </p:oleObj>
              </mc:Choice>
              <mc:Fallback>
                <p:oleObj name="CS ChemDraw Drawing" r:id="rId4" imgW="4066560" imgH="199116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36838"/>
                        <a:ext cx="7705725" cy="37719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57238" y="1268413"/>
            <a:ext cx="9467851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900113" y="163513"/>
            <a:ext cx="7604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3.1 Кинетический и термодинамический контроль реакции</a:t>
            </a:r>
            <a:endParaRPr lang="ru-RU" sz="2000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971550" y="6308725"/>
            <a:ext cx="718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cs typeface="Arial" charset="0"/>
              </a:rPr>
              <a:t>←Ход 1,2-присоединения                   Ход 1,4-присоединения→</a:t>
            </a:r>
          </a:p>
        </p:txBody>
      </p:sp>
      <p:graphicFrame>
        <p:nvGraphicFramePr>
          <p:cNvPr id="30732" name="Object 12"/>
          <p:cNvGraphicFramePr>
            <a:graphicFrameLocks noGrp="1" noChangeAspect="1"/>
          </p:cNvGraphicFramePr>
          <p:nvPr>
            <p:ph/>
          </p:nvPr>
        </p:nvGraphicFramePr>
        <p:xfrm>
          <a:off x="755650" y="620713"/>
          <a:ext cx="74168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S ChemDraw Drawing" r:id="rId4" imgW="3741120" imgH="489960" progId="ChemDraw.Document.6.0">
                  <p:embed/>
                </p:oleObj>
              </mc:Choice>
              <mc:Fallback>
                <p:oleObj name="CS ChemDraw Drawing" r:id="rId4" imgW="3741120" imgH="48996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620713"/>
                        <a:ext cx="74168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Поскольку любое соединение превращается в одну и ту же смесь при нагревании, следовательно эта смесь является равновесной. Преобладание в этой смеси продукта 1,4-присоединения говорит о его большей термодинамической устойчивости.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При -80</a:t>
            </a:r>
            <a:r>
              <a:rPr lang="ru-RU" sz="2000" baseline="30000" dirty="0"/>
              <a:t>0</a:t>
            </a:r>
            <a:r>
              <a:rPr lang="ru-RU" sz="2000" dirty="0"/>
              <a:t>С образуется больше продукта 1,2-присоединения, следовательно, он быстрее образуется, чем продукт 1,4-присоединения.</a:t>
            </a:r>
          </a:p>
          <a:p>
            <a:pPr>
              <a:lnSpc>
                <a:spcPct val="80000"/>
              </a:lnSpc>
            </a:pPr>
            <a:endParaRPr lang="ru-RU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0099"/>
                </a:solidFill>
              </a:rPr>
              <a:t>Если исходные вещества могут превращаться в два или большее число альтернативных продуктов, то соотношение этих продуктов в смеси может определяться: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0099"/>
                </a:solidFill>
              </a:rPr>
              <a:t>1) относительными скоростями их образования (кинетический контроль)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0099"/>
                </a:solidFill>
              </a:rPr>
              <a:t>2) соотношением их термодинамической устойчивости (термодинамический контроль)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>
              <a:solidFill>
                <a:srgbClr val="000099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dirty="0"/>
              <a:t>Таким образом, продукт 1,2-присоединения – кинетически контролируемый продукт, продукт 1,4-присоединения – </a:t>
            </a:r>
            <a:r>
              <a:rPr lang="ru-RU" sz="2000" dirty="0" err="1"/>
              <a:t>термодинамически</a:t>
            </a:r>
            <a:r>
              <a:rPr lang="ru-RU" sz="2000" dirty="0"/>
              <a:t> контролируемый продукт.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dirty="0"/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8640"/>
            <a:ext cx="5020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Реакции </a:t>
            </a:r>
            <a:r>
              <a:rPr lang="ru-RU" sz="2800" b="1" dirty="0" err="1" smtClean="0"/>
              <a:t>циклоприсоединения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69269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latin typeface="Arial" pitchFamily="34" charset="0"/>
                <a:cs typeface="Arial" pitchFamily="34" charset="0"/>
              </a:rPr>
              <a:t>Циклоприсоединение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– реакции присоединения к олефинам, ведущие к образованию циклических продуктов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556792"/>
            <a:ext cx="3025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[1 + 2]-</a:t>
            </a:r>
            <a:r>
              <a:rPr lang="ru-RU" dirty="0" err="1" smtClean="0"/>
              <a:t>Циклоприсоединение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323528" y="2060848"/>
          <a:ext cx="2434503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9" name="CS ChemDraw Drawing" r:id="rId3" imgW="2005206" imgH="830272" progId="ChemDraw.Document.6.0">
                  <p:embed/>
                </p:oleObj>
              </mc:Choice>
              <mc:Fallback>
                <p:oleObj name="CS ChemDraw Drawing" r:id="rId3" imgW="2005206" imgH="830272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060848"/>
                        <a:ext cx="2434503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3275856" y="2060848"/>
          <a:ext cx="4239550" cy="86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CS ChemDraw Drawing" r:id="rId5" imgW="2989737" imgH="609262" progId="ChemDraw.Document.6.0">
                  <p:embed/>
                </p:oleObj>
              </mc:Choice>
              <mc:Fallback>
                <p:oleObj name="CS ChemDraw Drawing" r:id="rId5" imgW="2989737" imgH="609262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060848"/>
                        <a:ext cx="4239550" cy="863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67944" y="2852936"/>
            <a:ext cx="2782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Взаимодействие с </a:t>
            </a:r>
            <a:r>
              <a:rPr lang="ru-RU" sz="1600" dirty="0" err="1" smtClean="0"/>
              <a:t>карбенами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4653136"/>
            <a:ext cx="7565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[4 + 2]-</a:t>
            </a:r>
            <a:r>
              <a:rPr lang="ru-RU" dirty="0" err="1" smtClean="0"/>
              <a:t>Циклоприсоединение</a:t>
            </a:r>
            <a:r>
              <a:rPr lang="ru-RU" dirty="0" smtClean="0"/>
              <a:t> (диеновый синтез, реакция Дильса - </a:t>
            </a:r>
            <a:r>
              <a:rPr lang="ru-RU" dirty="0" err="1" smtClean="0"/>
              <a:t>Альдера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3203848" y="3573016"/>
          <a:ext cx="429905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name="CS ChemDraw Drawing" r:id="rId7" imgW="3276195" imgH="383660" progId="ChemDraw.Document.6.0">
                  <p:embed/>
                </p:oleObj>
              </mc:Choice>
              <mc:Fallback>
                <p:oleObj name="CS ChemDraw Drawing" r:id="rId7" imgW="3276195" imgH="38366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573016"/>
                        <a:ext cx="4299056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635896" y="4221088"/>
            <a:ext cx="4335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Взаимодействие с </a:t>
            </a:r>
            <a:r>
              <a:rPr lang="ru-RU" sz="1600" dirty="0" err="1" smtClean="0"/>
              <a:t>пероксибензойной</a:t>
            </a:r>
            <a:r>
              <a:rPr lang="ru-RU" sz="1600" dirty="0" smtClean="0"/>
              <a:t> кислотой</a:t>
            </a:r>
            <a:endParaRPr lang="ru-RU" sz="1600" dirty="0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39552" y="5157192"/>
          <a:ext cx="3024336" cy="1395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2" name="CS ChemDraw Drawing" r:id="rId9" imgW="2239875" imgH="1032909" progId="ChemDraw.Document.6.0">
                  <p:embed/>
                </p:oleObj>
              </mc:Choice>
              <mc:Fallback>
                <p:oleObj name="CS ChemDraw Drawing" r:id="rId9" imgW="2239875" imgH="1032909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157192"/>
                        <a:ext cx="3024336" cy="13953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763713" y="0"/>
            <a:ext cx="35905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Реакция </a:t>
            </a:r>
            <a:r>
              <a:rPr 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Дильса-Альдера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835696" y="476672"/>
            <a:ext cx="3314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Нобелевская премия 1950г.</a:t>
            </a:r>
          </a:p>
        </p:txBody>
      </p:sp>
      <p:graphicFrame>
        <p:nvGraphicFramePr>
          <p:cNvPr id="37899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339752" y="3212976"/>
          <a:ext cx="1152128" cy="981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CS ChemDraw Drawing" r:id="rId3" imgW="794880" imgH="677880" progId="ChemDraw.Document.6.0">
                  <p:embed/>
                </p:oleObj>
              </mc:Choice>
              <mc:Fallback>
                <p:oleObj name="CS ChemDraw Drawing" r:id="rId3" imgW="794880" imgH="677880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212976"/>
                        <a:ext cx="1152128" cy="981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2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23528" y="3140968"/>
          <a:ext cx="1152128" cy="1080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CS ChemDraw Drawing" r:id="rId5" imgW="916920" imgH="860760" progId="ChemDraw.Document.6.0">
                  <p:embed/>
                </p:oleObj>
              </mc:Choice>
              <mc:Fallback>
                <p:oleObj name="CS ChemDraw Drawing" r:id="rId5" imgW="916920" imgH="86076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140968"/>
                        <a:ext cx="1152128" cy="10808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1907704" y="4293096"/>
            <a:ext cx="273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/>
              <a:t>2.8</a:t>
            </a:r>
            <a:r>
              <a:rPr lang="en-US" sz="1400" b="1" dirty="0">
                <a:cs typeface="Arial" charset="0"/>
              </a:rPr>
              <a:t>Ǻ</a:t>
            </a:r>
            <a:r>
              <a:rPr lang="ru-RU" sz="1400" b="1" dirty="0">
                <a:cs typeface="Arial" charset="0"/>
              </a:rPr>
              <a:t> </a:t>
            </a:r>
            <a:r>
              <a:rPr lang="en-US" sz="1400" b="1" dirty="0">
                <a:cs typeface="Arial" charset="0"/>
              </a:rPr>
              <a:t>s</a:t>
            </a:r>
            <a:r>
              <a:rPr lang="ru-RU" sz="1400" b="1" dirty="0">
                <a:cs typeface="Arial" charset="0"/>
              </a:rPr>
              <a:t>-</a:t>
            </a:r>
            <a:r>
              <a:rPr lang="ru-RU" sz="1400" b="1" dirty="0" err="1">
                <a:cs typeface="Arial" charset="0"/>
              </a:rPr>
              <a:t>цисоидная</a:t>
            </a:r>
            <a:r>
              <a:rPr lang="ru-RU" sz="1400" b="1" dirty="0">
                <a:cs typeface="Arial" charset="0"/>
              </a:rPr>
              <a:t> </a:t>
            </a:r>
            <a:r>
              <a:rPr lang="ru-RU" sz="1400" b="1" dirty="0" err="1">
                <a:cs typeface="Arial" charset="0"/>
              </a:rPr>
              <a:t>конформация</a:t>
            </a:r>
            <a:r>
              <a:rPr lang="ru-RU" sz="1400" b="1" dirty="0">
                <a:cs typeface="Arial" charset="0"/>
              </a:rPr>
              <a:t>;</a:t>
            </a:r>
          </a:p>
          <a:p>
            <a:r>
              <a:rPr lang="ru-RU" sz="1400" b="1" dirty="0">
                <a:cs typeface="Arial" charset="0"/>
              </a:rPr>
              <a:t>необходимое условие реакции </a:t>
            </a:r>
            <a:endParaRPr lang="en-US" sz="1400" b="1" dirty="0">
              <a:cs typeface="Arial" charset="0"/>
            </a:endParaRP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179512" y="4221088"/>
            <a:ext cx="16946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/>
              <a:t>3.8</a:t>
            </a:r>
            <a:r>
              <a:rPr lang="en-US" sz="1400" b="1" dirty="0">
                <a:cs typeface="Arial" charset="0"/>
              </a:rPr>
              <a:t>Ǻ</a:t>
            </a:r>
            <a:r>
              <a:rPr lang="ru-RU" sz="1400" b="1" dirty="0">
                <a:cs typeface="Arial" charset="0"/>
              </a:rPr>
              <a:t> </a:t>
            </a:r>
            <a:r>
              <a:rPr lang="en-US" sz="1400" b="1" dirty="0">
                <a:cs typeface="Arial" charset="0"/>
              </a:rPr>
              <a:t>s</a:t>
            </a:r>
            <a:r>
              <a:rPr lang="ru-RU" sz="1400" b="1" dirty="0">
                <a:cs typeface="Arial" charset="0"/>
              </a:rPr>
              <a:t>-</a:t>
            </a:r>
            <a:r>
              <a:rPr lang="ru-RU" sz="1400" b="1" dirty="0" err="1">
                <a:cs typeface="Arial" charset="0"/>
              </a:rPr>
              <a:t>трансоидная</a:t>
            </a:r>
            <a:endParaRPr lang="ru-RU" sz="1400" b="1" dirty="0">
              <a:cs typeface="Arial" charset="0"/>
            </a:endParaRPr>
          </a:p>
          <a:p>
            <a:r>
              <a:rPr lang="ru-RU" sz="1400" b="1" dirty="0" err="1">
                <a:cs typeface="Arial" charset="0"/>
              </a:rPr>
              <a:t>конформация</a:t>
            </a:r>
            <a:endParaRPr lang="en-US" sz="1400" b="1" dirty="0">
              <a:cs typeface="Arial" charset="0"/>
            </a:endParaRPr>
          </a:p>
        </p:txBody>
      </p:sp>
      <p:pic>
        <p:nvPicPr>
          <p:cNvPr id="37910" name="Picture 22" descr="Отто Пауль Герман Диль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188640"/>
            <a:ext cx="1008112" cy="142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1" name="Picture 23" descr="Курт Альдер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188640"/>
            <a:ext cx="1008707" cy="142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5940152" y="1628800"/>
            <a:ext cx="16129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sz="1200" b="1" dirty="0" err="1" smtClean="0"/>
              <a:t>Отто</a:t>
            </a:r>
            <a:r>
              <a:rPr lang="ru-RU" sz="1200" b="1" dirty="0" smtClean="0"/>
              <a:t> </a:t>
            </a:r>
            <a:r>
              <a:rPr lang="ru-RU" sz="1200" b="1" dirty="0"/>
              <a:t>Дильс</a:t>
            </a:r>
          </a:p>
          <a:p>
            <a:r>
              <a:rPr lang="ru-RU" sz="1200" b="1" dirty="0"/>
              <a:t>23.01.1876-07.031954</a:t>
            </a:r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7489380" y="1628800"/>
            <a:ext cx="165462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  </a:t>
            </a:r>
            <a:r>
              <a:rPr lang="ru-RU" dirty="0" smtClean="0"/>
              <a:t>    </a:t>
            </a:r>
            <a:r>
              <a:rPr lang="ru-RU" sz="1200" b="1" dirty="0" err="1" smtClean="0"/>
              <a:t>Курт</a:t>
            </a:r>
            <a:r>
              <a:rPr lang="ru-RU" sz="1200" b="1" dirty="0" smtClean="0"/>
              <a:t> </a:t>
            </a:r>
            <a:r>
              <a:rPr lang="ru-RU" sz="1200" b="1" dirty="0" err="1"/>
              <a:t>Алдер</a:t>
            </a:r>
            <a:endParaRPr lang="ru-RU" sz="1200" b="1" dirty="0"/>
          </a:p>
          <a:p>
            <a:r>
              <a:rPr lang="ru-RU" sz="1200" b="1" dirty="0"/>
              <a:t>10.07.1902-20.06.1958</a:t>
            </a: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251520" y="5157192"/>
          <a:ext cx="4176464" cy="150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CS ChemDraw Drawing" r:id="rId9" imgW="2697480" imgH="975240" progId="ChemDraw.Document.6.0">
                  <p:embed/>
                </p:oleObj>
              </mc:Choice>
              <mc:Fallback>
                <p:oleObj name="CS ChemDraw Drawing" r:id="rId9" imgW="2697480" imgH="97524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157192"/>
                        <a:ext cx="4176464" cy="1509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44008" y="5373216"/>
            <a:ext cx="435597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Реакция высоко </a:t>
            </a:r>
            <a:r>
              <a:rPr lang="ru-RU" sz="1600" dirty="0" err="1" smtClean="0"/>
              <a:t>стереоспецифична</a:t>
            </a:r>
            <a:r>
              <a:rPr lang="ru-RU" sz="1600" dirty="0" smtClean="0"/>
              <a:t>. Конфигурация диена и </a:t>
            </a:r>
            <a:r>
              <a:rPr lang="ru-RU" sz="1600" dirty="0" err="1" smtClean="0"/>
              <a:t>диенофила</a:t>
            </a:r>
            <a:r>
              <a:rPr lang="ru-RU" sz="1600" dirty="0" smtClean="0"/>
              <a:t> сохраняются при образовании продукта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644008" y="2780928"/>
            <a:ext cx="4320480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Реакция протекает гладко, если: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Диен обогащен электронами, а </a:t>
            </a:r>
            <a:r>
              <a:rPr lang="ru-RU" sz="1600" dirty="0" err="1" smtClean="0"/>
              <a:t>диенофил</a:t>
            </a:r>
            <a:r>
              <a:rPr lang="ru-RU" sz="1600" dirty="0" smtClean="0"/>
              <a:t> - обеднен;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Диен обеднен электронами, а </a:t>
            </a:r>
            <a:r>
              <a:rPr lang="ru-RU" sz="1600" dirty="0" err="1" smtClean="0"/>
              <a:t>диенофил</a:t>
            </a:r>
            <a:r>
              <a:rPr lang="ru-RU" sz="1600" dirty="0" smtClean="0"/>
              <a:t> – обогащен (</a:t>
            </a:r>
            <a:r>
              <a:rPr lang="ru-RU" sz="1400" b="1" dirty="0" smtClean="0"/>
              <a:t>диеновый синтез обращенными электронными требованиями</a:t>
            </a:r>
            <a:r>
              <a:rPr lang="ru-RU" sz="1600" dirty="0" smtClean="0"/>
              <a:t>)</a:t>
            </a:r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395536" y="980728"/>
          <a:ext cx="4248472" cy="176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CS ChemDraw Drawing" r:id="rId11" imgW="3059868" imgH="1269049" progId="ChemDraw.Document.6.0">
                  <p:embed/>
                </p:oleObj>
              </mc:Choice>
              <mc:Fallback>
                <p:oleObj name="CS ChemDraw Drawing" r:id="rId11" imgW="3059868" imgH="1269049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980728"/>
                        <a:ext cx="4248472" cy="176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27000" y="116632"/>
            <a:ext cx="901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Как по продукту реакции </a:t>
            </a:r>
            <a:r>
              <a:rPr lang="ru-RU" b="1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Дильса-Альдера</a:t>
            </a:r>
            <a:r>
              <a:rPr lang="ru-RU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определить исходные субстраты?</a:t>
            </a:r>
          </a:p>
        </p:txBody>
      </p:sp>
      <p:graphicFrame>
        <p:nvGraphicFramePr>
          <p:cNvPr id="55303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998663" y="620713"/>
          <a:ext cx="1039812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CS ChemDraw Drawing" r:id="rId3" imgW="684047" imgH="881877" progId="ChemDraw.Document.6.0">
                  <p:embed/>
                </p:oleObj>
              </mc:Choice>
              <mc:Fallback>
                <p:oleObj name="CS ChemDraw Drawing" r:id="rId3" imgW="684047" imgH="881877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3" y="620713"/>
                        <a:ext cx="1039812" cy="134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167063" y="2133600"/>
          <a:ext cx="3673475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CS ChemDraw Drawing" r:id="rId5" imgW="2495853" imgH="907814" progId="ChemDraw.Document.6.0">
                  <p:embed/>
                </p:oleObj>
              </mc:Choice>
              <mc:Fallback>
                <p:oleObj name="CS ChemDraw Drawing" r:id="rId5" imgW="2495853" imgH="907814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2133600"/>
                        <a:ext cx="3673475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179512" y="3501008"/>
            <a:ext cx="8532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err="1"/>
              <a:t>С=С-связь</a:t>
            </a:r>
            <a:r>
              <a:rPr lang="ru-RU" b="1" dirty="0"/>
              <a:t> «превратим» в простую и </a:t>
            </a:r>
            <a:r>
              <a:rPr lang="ru-RU" b="1" dirty="0" smtClean="0"/>
              <a:t>по </a:t>
            </a:r>
            <a:r>
              <a:rPr lang="ru-RU" b="1" dirty="0"/>
              <a:t>обеим ее сторонам образуем две </a:t>
            </a:r>
            <a:r>
              <a:rPr lang="ru-RU" b="1" dirty="0" err="1" smtClean="0"/>
              <a:t>С=С-связи</a:t>
            </a:r>
            <a:endParaRPr lang="ru-RU" b="1" dirty="0"/>
          </a:p>
        </p:txBody>
      </p:sp>
      <p:graphicFrame>
        <p:nvGraphicFramePr>
          <p:cNvPr id="55313" name="Object 1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1000" y="4221163"/>
          <a:ext cx="7986713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CS ChemDraw Drawing" r:id="rId7" imgW="5083686" imgH="924836" progId="ChemDraw.Document.6.0">
                  <p:embed/>
                </p:oleObj>
              </mc:Choice>
              <mc:Fallback>
                <p:oleObj name="CS ChemDraw Drawing" r:id="rId7" imgW="5083686" imgH="924836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221163"/>
                        <a:ext cx="7986713" cy="145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4" name="Rectangle 18"/>
          <p:cNvSpPr>
            <a:spLocks noChangeArrowheads="1"/>
          </p:cNvSpPr>
          <p:nvPr/>
        </p:nvSpPr>
        <p:spPr bwMode="auto">
          <a:xfrm>
            <a:off x="2627784" y="4221088"/>
            <a:ext cx="647700" cy="1655762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000099"/>
              </a:solidFill>
            </a:endParaRP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1835696" y="6309320"/>
            <a:ext cx="1952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/>
              <a:t>исходный диен</a:t>
            </a: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7740352" y="4077072"/>
            <a:ext cx="863600" cy="1800225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317" name="Text Box 21"/>
          <p:cNvSpPr txBox="1">
            <a:spLocks noChangeArrowheads="1"/>
          </p:cNvSpPr>
          <p:nvPr/>
        </p:nvSpPr>
        <p:spPr bwMode="auto">
          <a:xfrm>
            <a:off x="6565900" y="6381328"/>
            <a:ext cx="2578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/>
              <a:t>исходный </a:t>
            </a:r>
            <a:r>
              <a:rPr lang="ru-RU" b="1" dirty="0" err="1"/>
              <a:t>диенофил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63888" y="764704"/>
            <a:ext cx="352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Продукт реакции Дильса </a:t>
            </a:r>
            <a:r>
              <a:rPr lang="ru-RU" dirty="0" err="1" smtClean="0"/>
              <a:t>Альдера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827584" y="2780928"/>
            <a:ext cx="2304256" cy="64807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580112" y="2996952"/>
            <a:ext cx="432048" cy="6480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5292080" y="2708920"/>
            <a:ext cx="792088" cy="86409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433</Words>
  <Application>Microsoft Office PowerPoint</Application>
  <PresentationFormat>Экран (4:3)</PresentationFormat>
  <Paragraphs>77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eak</dc:creator>
  <cp:lastModifiedBy>Куксёнок Вера Юрьевна</cp:lastModifiedBy>
  <cp:revision>47</cp:revision>
  <dcterms:created xsi:type="dcterms:W3CDTF">2012-04-17T08:14:31Z</dcterms:created>
  <dcterms:modified xsi:type="dcterms:W3CDTF">2023-10-04T09:16:08Z</dcterms:modified>
</cp:coreProperties>
</file>