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1" r:id="rId3"/>
    <p:sldId id="303" r:id="rId4"/>
    <p:sldId id="305" r:id="rId5"/>
    <p:sldId id="302" r:id="rId6"/>
    <p:sldId id="304" r:id="rId7"/>
    <p:sldId id="256" r:id="rId8"/>
    <p:sldId id="258" r:id="rId9"/>
    <p:sldId id="259" r:id="rId10"/>
    <p:sldId id="287" r:id="rId11"/>
    <p:sldId id="289" r:id="rId12"/>
    <p:sldId id="265" r:id="rId13"/>
    <p:sldId id="306" r:id="rId14"/>
    <p:sldId id="293" r:id="rId15"/>
    <p:sldId id="283" r:id="rId16"/>
    <p:sldId id="267" r:id="rId17"/>
    <p:sldId id="281" r:id="rId18"/>
    <p:sldId id="282" r:id="rId19"/>
    <p:sldId id="300" r:id="rId20"/>
    <p:sldId id="268" r:id="rId21"/>
    <p:sldId id="269" r:id="rId22"/>
    <p:sldId id="295" r:id="rId23"/>
    <p:sldId id="297" r:id="rId24"/>
    <p:sldId id="298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FF66"/>
    <a:srgbClr val="800000"/>
    <a:srgbClr val="FFCC00"/>
    <a:srgbClr val="CC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7368" autoAdjust="0"/>
  </p:normalViewPr>
  <p:slideViewPr>
    <p:cSldViewPr>
      <p:cViewPr varScale="1">
        <p:scale>
          <a:sx n="114" d="100"/>
          <a:sy n="114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e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261A9-71F9-481F-AD12-2B522B7359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A712E-2CB1-4C64-9367-AD53EA31EC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5A1BE-513B-4416-99CD-445FBB96FF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447AC-D5D7-4E30-A519-DEBDC0EA49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3B18E-10DE-4FC8-B6B4-0BAD07F4CC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99C07-2172-4BC9-9F3D-AD4DFE4CA1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7150E-4031-477B-87E5-67D9A4A3AC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0DE5F-97F0-4758-8914-E401EF7145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61D8C-1770-4466-994A-3B77D392F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947C6-1179-4845-BCDB-08B5E04759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C0F9-243E-4624-9A30-B7EE910B4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32134C1-C6D4-4D71-9D51-5C14C32D3F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3C17D0D-D016-41EB-838F-53D27F592F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5024F-CF7A-4E04-981C-C0A32A8F56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2185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 txBox="1">
            <a:spLocks noGrp="1"/>
          </p:cNvSpPr>
          <p:nvPr>
            <p:ph idx="3"/>
          </p:nvPr>
        </p:nvSpPr>
        <p:spPr>
          <a:xfrm>
            <a:off x="4648196" y="3938585"/>
            <a:ext cx="4038603" cy="21875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ижний колонтитул 6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Номер слайда 7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3D95BE-FE32-4CCA-B217-897F2102DAE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82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EE1222-B796-449F-A490-AC1DA88B759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20.bin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10" Type="http://schemas.openxmlformats.org/officeDocument/2006/relationships/image" Target="../media/image26.png"/><Relationship Id="rId4" Type="http://schemas.openxmlformats.org/officeDocument/2006/relationships/image" Target="../media/image21.emf"/><Relationship Id="rId9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0.jpeg"/><Relationship Id="rId4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4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470025"/>
          </a:xfrm>
        </p:spPr>
        <p:txBody>
          <a:bodyPr/>
          <a:lstStyle/>
          <a:p>
            <a:r>
              <a:rPr lang="ru-RU" dirty="0" smtClean="0"/>
              <a:t>Дополнение к лекции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140968"/>
            <a:ext cx="6400800" cy="1752600"/>
          </a:xfrm>
        </p:spPr>
        <p:txBody>
          <a:bodyPr/>
          <a:lstStyle/>
          <a:p>
            <a:r>
              <a:rPr lang="ru-RU" sz="4800" dirty="0" smtClean="0"/>
              <a:t>Стабильность </a:t>
            </a:r>
            <a:r>
              <a:rPr lang="ru-RU" sz="4800" dirty="0" err="1" smtClean="0"/>
              <a:t>интермедиатов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753403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1111252" y="274630"/>
            <a:ext cx="6778620" cy="633414"/>
          </a:xfrm>
        </p:spPr>
        <p:txBody>
          <a:bodyPr/>
          <a:lstStyle/>
          <a:p>
            <a:pPr lvl="0"/>
            <a:r>
              <a:rPr lang="ru-RU" sz="3200" b="1" dirty="0">
                <a:solidFill>
                  <a:srgbClr val="990000"/>
                </a:solidFill>
              </a:rPr>
              <a:t>Стабильность </a:t>
            </a:r>
            <a:r>
              <a:rPr lang="ru-RU" sz="3200" b="1" dirty="0" err="1">
                <a:solidFill>
                  <a:srgbClr val="990000"/>
                </a:solidFill>
              </a:rPr>
              <a:t>интермедиатов</a:t>
            </a:r>
            <a:endParaRPr lang="ru-RU" sz="3200" b="1" dirty="0">
              <a:solidFill>
                <a:srgbClr val="990000"/>
              </a:solidFill>
            </a:endParaRPr>
          </a:p>
        </p:txBody>
      </p:sp>
      <p:sp>
        <p:nvSpPr>
          <p:cNvPr id="4" name="AutoShape 9"/>
          <p:cNvSpPr/>
          <p:nvPr/>
        </p:nvSpPr>
        <p:spPr>
          <a:xfrm>
            <a:off x="611560" y="1232155"/>
            <a:ext cx="7920880" cy="1260741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BBE0E3"/>
          </a:solidFill>
          <a:ln w="28575">
            <a:solidFill>
              <a:srgbClr val="333399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rPr>
              <a:t>Стабильность </a:t>
            </a:r>
            <a:r>
              <a:rPr lang="ru-RU" sz="1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/>
              </a:rPr>
              <a:t>интермедиата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 (</a:t>
            </a:r>
            <a:r>
              <a:rPr lang="ru-RU" sz="1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/>
              </a:rPr>
              <a:t>карбокатиона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lang="ru-RU" sz="1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/>
              </a:rPr>
              <a:t>карбоаниона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 или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радикала) определяется степенью </a:t>
            </a:r>
            <a:r>
              <a:rPr lang="ru-RU" sz="1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/>
              </a:rPr>
              <a:t>делокализации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Arial"/>
              </a:rPr>
              <a:t>его 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заряда </a:t>
            </a: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или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/>
              </a:rPr>
              <a:t>неспаренного электрона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807657"/>
              </p:ext>
            </p:extLst>
          </p:nvPr>
        </p:nvGraphicFramePr>
        <p:xfrm>
          <a:off x="539552" y="2708920"/>
          <a:ext cx="4026443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0" name="CS ChemDraw Drawing" r:id="rId3" imgW="4033838" imgH="2610803" progId="ChemDraw.Document.6.0">
                  <p:embed/>
                </p:oleObj>
              </mc:Choice>
              <mc:Fallback>
                <p:oleObj name="CS ChemDraw Drawing" r:id="rId3" imgW="4033838" imgH="261080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2708920"/>
                        <a:ext cx="4026443" cy="302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16016" y="2817006"/>
            <a:ext cx="381642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Arial"/>
              </a:rPr>
              <a:t>Делокализация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может происходить благодаря индукционным и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мезомерным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эффектам заместителей.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Стабилизация за счёт М-эффекта сильнее, чем за счёт 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-эффекта.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Стабилизация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интермедиата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увеличивается с ростом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числа резонансных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структур.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46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Grp="1"/>
          </p:cNvSpPr>
          <p:nvPr>
            <p:ph type="body" idx="1"/>
          </p:nvPr>
        </p:nvSpPr>
        <p:spPr>
          <a:xfrm>
            <a:off x="-252536" y="1131724"/>
            <a:ext cx="3384551" cy="2519364"/>
          </a:xfrm>
        </p:spPr>
        <p:txBody>
          <a:bodyPr/>
          <a:lstStyle/>
          <a:p>
            <a:pPr lvl="0">
              <a:spcBef>
                <a:spcPts val="400"/>
              </a:spcBef>
              <a:buNone/>
            </a:pPr>
            <a:r>
              <a:rPr lang="ru-RU" sz="1600" dirty="0"/>
              <a:t>	</a:t>
            </a:r>
            <a:r>
              <a:rPr lang="ru-RU" sz="1600" b="1" dirty="0"/>
              <a:t>Какое из двух соединений -</a:t>
            </a:r>
            <a:r>
              <a:rPr lang="ru-RU" sz="1600" b="1" dirty="0" err="1"/>
              <a:t>бензиловый</a:t>
            </a:r>
            <a:r>
              <a:rPr lang="ru-RU" sz="1600" b="1" dirty="0"/>
              <a:t> спирт или этанол быстрее вступает во взаимодействие с </a:t>
            </a:r>
            <a:r>
              <a:rPr lang="en-US" sz="1600" b="1" dirty="0"/>
              <a:t>ZnCl</a:t>
            </a:r>
            <a:r>
              <a:rPr lang="en-US" sz="1600" b="1" baseline="-25000" dirty="0"/>
              <a:t>2</a:t>
            </a:r>
            <a:r>
              <a:rPr lang="ru-RU" sz="1600" b="1" dirty="0"/>
              <a:t> с образованием соответствующего хлорпроизводного?</a:t>
            </a:r>
          </a:p>
          <a:p>
            <a:pPr lvl="0">
              <a:spcBef>
                <a:spcPts val="400"/>
              </a:spcBef>
              <a:buNone/>
            </a:pPr>
            <a:r>
              <a:rPr lang="ru-RU" sz="1600" b="1" dirty="0"/>
              <a:t>      Реакция идет через</a:t>
            </a:r>
          </a:p>
          <a:p>
            <a:pPr lvl="0">
              <a:spcBef>
                <a:spcPts val="400"/>
              </a:spcBef>
              <a:buNone/>
            </a:pPr>
            <a:r>
              <a:rPr lang="ru-RU" sz="1600" b="1" dirty="0"/>
              <a:t>     образование </a:t>
            </a:r>
            <a:r>
              <a:rPr lang="ru-RU" sz="1600" b="1" dirty="0" err="1"/>
              <a:t>карбокатиона</a:t>
            </a:r>
            <a:r>
              <a:rPr lang="ru-RU" sz="1600" b="1" dirty="0"/>
              <a:t>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2"/>
            <p:extLst/>
          </p:nvPr>
        </p:nvGraphicFramePr>
        <p:xfrm>
          <a:off x="3033713" y="1287463"/>
          <a:ext cx="5891212" cy="15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4" name="CS ChemDraw Drawing" r:id="rId3" imgW="4166594" imgH="1112363" progId="ChemDraw.Document.6.0">
                  <p:embed/>
                </p:oleObj>
              </mc:Choice>
              <mc:Fallback>
                <p:oleObj name="CS ChemDraw Drawing" r:id="rId3" imgW="4166594" imgH="111236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3713" y="1287463"/>
                        <a:ext cx="5891212" cy="1573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3"/>
            <p:extLst>
              <p:ext uri="{D42A27DB-BD31-4B8C-83A1-F6EECF244321}">
                <p14:modId xmlns:p14="http://schemas.microsoft.com/office/powerpoint/2010/main" val="2973429550"/>
              </p:ext>
            </p:extLst>
          </p:nvPr>
        </p:nvGraphicFramePr>
        <p:xfrm>
          <a:off x="3019429" y="3271364"/>
          <a:ext cx="5905496" cy="2432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5" name="CS ChemDraw Drawing" r:id="rId5" imgW="3642360" imgH="1501140" progId="ChemDraw.Document.6.0">
                  <p:embed/>
                </p:oleObj>
              </mc:Choice>
              <mc:Fallback>
                <p:oleObj name="CS ChemDraw Drawing" r:id="rId5" imgW="3642360" imgH="15011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19429" y="3271364"/>
                        <a:ext cx="5905496" cy="2432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/>
          <p:nvPr>
            <p:extLst/>
          </p:nvPr>
        </p:nvGraphicFramePr>
        <p:xfrm>
          <a:off x="250829" y="5373691"/>
          <a:ext cx="3529017" cy="1209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6" name="CS ChemDraw Drawing" r:id="rId7" imgW="1950720" imgH="668020" progId="ChemDraw.Document.6.0">
                  <p:embed/>
                </p:oleObj>
              </mc:Choice>
              <mc:Fallback>
                <p:oleObj name="CS ChemDraw Drawing" r:id="rId7" imgW="1950720" imgH="6680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829" y="5373691"/>
                        <a:ext cx="3529017" cy="120967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25402">
                        <a:solidFill>
                          <a:srgbClr val="385D8A"/>
                        </a:solidFill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/>
          </p:cNvSpPr>
          <p:nvPr/>
        </p:nvSpPr>
        <p:spPr>
          <a:xfrm>
            <a:off x="1327151" y="269078"/>
            <a:ext cx="6778620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990000"/>
                </a:solidFill>
              </a:rPr>
              <a:t>Стабильность </a:t>
            </a:r>
            <a:r>
              <a:rPr lang="ru-RU" sz="3200" b="1" dirty="0" err="1" smtClean="0">
                <a:solidFill>
                  <a:srgbClr val="990000"/>
                </a:solidFill>
              </a:rPr>
              <a:t>интермедиатов</a:t>
            </a:r>
            <a:endParaRPr lang="ru-RU" sz="3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990000"/>
                </a:solidFill>
              </a:rPr>
              <a:t>Стабильность </a:t>
            </a:r>
            <a:r>
              <a:rPr lang="ru-RU" sz="3200" b="1" dirty="0" err="1">
                <a:solidFill>
                  <a:srgbClr val="990000"/>
                </a:solidFill>
              </a:rPr>
              <a:t>интермедиатов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Влияние заместителей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7564" y="2204864"/>
            <a:ext cx="784887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err="1">
                <a:solidFill>
                  <a:schemeClr val="tx1"/>
                </a:solidFill>
              </a:rPr>
              <a:t>Карбокатионы</a:t>
            </a:r>
            <a:r>
              <a:rPr lang="ru-RU" b="1" u="sng" dirty="0">
                <a:solidFill>
                  <a:schemeClr val="tx1"/>
                </a:solidFill>
              </a:rPr>
              <a:t> и радикалы</a:t>
            </a:r>
            <a:r>
              <a:rPr lang="ru-RU" b="1" dirty="0">
                <a:solidFill>
                  <a:schemeClr val="tx1"/>
                </a:solidFill>
              </a:rPr>
              <a:t> обладают дефицитом электронов.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Их </a:t>
            </a:r>
            <a:r>
              <a:rPr lang="ru-RU" b="1" dirty="0">
                <a:solidFill>
                  <a:schemeClr val="tx1"/>
                </a:solidFill>
              </a:rPr>
              <a:t>стабилизируют </a:t>
            </a:r>
            <a:r>
              <a:rPr lang="ru-RU" b="1" dirty="0">
                <a:solidFill>
                  <a:srgbClr val="FF0000"/>
                </a:solidFill>
              </a:rPr>
              <a:t>донорные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заместители,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 дестабилизируют</a:t>
            </a:r>
            <a:r>
              <a:rPr lang="ru-RU" b="1" dirty="0">
                <a:solidFill>
                  <a:schemeClr val="tx1"/>
                </a:solidFill>
              </a:rPr>
              <a:t> – </a:t>
            </a:r>
            <a:r>
              <a:rPr lang="ru-RU" b="1" dirty="0" smtClean="0">
                <a:solidFill>
                  <a:schemeClr val="tx1"/>
                </a:solidFill>
              </a:rPr>
              <a:t>акцепторные.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3747" y="4008857"/>
            <a:ext cx="7848872" cy="13681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err="1" smtClean="0">
                <a:solidFill>
                  <a:schemeClr val="tx1"/>
                </a:solidFill>
              </a:rPr>
              <a:t>Карбоанионы</a:t>
            </a:r>
            <a:r>
              <a:rPr lang="ru-RU" b="1" dirty="0" smtClean="0">
                <a:solidFill>
                  <a:schemeClr val="tx1"/>
                </a:solidFill>
              </a:rPr>
              <a:t> обладают избытком электронной плотности.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Их </a:t>
            </a:r>
            <a:r>
              <a:rPr lang="ru-RU" b="1" dirty="0">
                <a:solidFill>
                  <a:schemeClr val="tx1"/>
                </a:solidFill>
              </a:rPr>
              <a:t>стабилизируют </a:t>
            </a:r>
            <a:r>
              <a:rPr lang="ru-RU" b="1" dirty="0" smtClean="0">
                <a:solidFill>
                  <a:srgbClr val="FF0000"/>
                </a:solidFill>
              </a:rPr>
              <a:t>акцепторные </a:t>
            </a:r>
            <a:r>
              <a:rPr lang="ru-RU" b="1" dirty="0" smtClean="0">
                <a:solidFill>
                  <a:schemeClr val="tx1"/>
                </a:solidFill>
              </a:rPr>
              <a:t>заместители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 </a:t>
            </a:r>
            <a:r>
              <a:rPr lang="ru-RU" b="1" dirty="0">
                <a:solidFill>
                  <a:schemeClr val="tx1"/>
                </a:solidFill>
              </a:rPr>
              <a:t>дестабилизируют </a:t>
            </a:r>
            <a:r>
              <a:rPr lang="ru-RU" b="1" dirty="0" smtClean="0">
                <a:solidFill>
                  <a:schemeClr val="tx1"/>
                </a:solidFill>
              </a:rPr>
              <a:t>– донорные.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6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 idx="1"/>
          </p:nvPr>
        </p:nvGraphicFramePr>
        <p:xfrm>
          <a:off x="900117" y="1316041"/>
          <a:ext cx="6767510" cy="1552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2" name="CS ChemDraw Drawing" r:id="rId3" imgW="4231640" imgH="970280" progId="ChemDraw.Document.6.0">
                  <p:embed/>
                </p:oleObj>
              </mc:Choice>
              <mc:Fallback>
                <p:oleObj name="CS ChemDraw Drawing" r:id="rId3" imgW="4231640" imgH="970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7" y="1316041"/>
                        <a:ext cx="6767510" cy="1552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Содержимое 3"/>
          <p:cNvGraphicFramePr>
            <a:graphicFrameLocks noGrp="1"/>
          </p:cNvGraphicFramePr>
          <p:nvPr>
            <p:ph idx="2"/>
          </p:nvPr>
        </p:nvGraphicFramePr>
        <p:xfrm>
          <a:off x="827083" y="3933821"/>
          <a:ext cx="7200900" cy="1655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3" name="CS ChemDraw Drawing" r:id="rId5" imgW="4229100" imgH="972820" progId="ChemDraw.Document.6.0">
                  <p:embed/>
                </p:oleObj>
              </mc:Choice>
              <mc:Fallback>
                <p:oleObj name="CS ChemDraw Drawing" r:id="rId5" imgW="4229100" imgH="9728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3" y="3933821"/>
                        <a:ext cx="7200900" cy="1655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1435100" y="3148803"/>
            <a:ext cx="6489700" cy="5048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2"/>
          <p:cNvSpPr txBox="1">
            <a:spLocks/>
          </p:cNvSpPr>
          <p:nvPr/>
        </p:nvSpPr>
        <p:spPr>
          <a:xfrm>
            <a:off x="1038223" y="250839"/>
            <a:ext cx="6778620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990000"/>
                </a:solidFill>
              </a:rPr>
              <a:t>Стабильность </a:t>
            </a:r>
            <a:r>
              <a:rPr lang="ru-RU" sz="3200" b="1" dirty="0" err="1" smtClean="0">
                <a:solidFill>
                  <a:srgbClr val="990000"/>
                </a:solidFill>
              </a:rPr>
              <a:t>интермедиатов</a:t>
            </a:r>
            <a:endParaRPr lang="ru-RU" sz="3200" b="1" dirty="0">
              <a:solidFill>
                <a:srgbClr val="99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824" y="3212976"/>
            <a:ext cx="322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Увеличение стабильности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5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Grp="1"/>
          </p:cNvSpPr>
          <p:nvPr>
            <p:ph type="body" idx="1"/>
          </p:nvPr>
        </p:nvSpPr>
        <p:spPr>
          <a:xfrm>
            <a:off x="273053" y="1158084"/>
            <a:ext cx="8640759" cy="720720"/>
          </a:xfrm>
        </p:spPr>
        <p:txBody>
          <a:bodyPr>
            <a:normAutofit fontScale="85000" lnSpcReduction="10000"/>
          </a:bodyPr>
          <a:lstStyle/>
          <a:p>
            <a:pPr lvl="0" algn="just">
              <a:spcBef>
                <a:spcPts val="500"/>
              </a:spcBef>
              <a:buNone/>
            </a:pPr>
            <a:r>
              <a:rPr lang="ru-RU" sz="2000" b="1" dirty="0"/>
              <a:t>Почему под действием оснований водород в </a:t>
            </a:r>
            <a:r>
              <a:rPr lang="ru-RU" sz="2000" b="1" dirty="0" err="1"/>
              <a:t>нитрометане</a:t>
            </a:r>
            <a:r>
              <a:rPr lang="ru-RU" sz="2000" b="1" dirty="0"/>
              <a:t> может замещаться на другой атом, а метан в подобные превращения не вступает?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2"/>
          </p:nvPr>
        </p:nvGraphicFramePr>
        <p:xfrm>
          <a:off x="1116016" y="2492370"/>
          <a:ext cx="6264270" cy="862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50" name="CS ChemDraw Drawing" r:id="rId3" imgW="3517900" imgH="485140" progId="ChemDraw.Document.6.0">
                  <p:embed/>
                </p:oleObj>
              </mc:Choice>
              <mc:Fallback>
                <p:oleObj name="CS ChemDraw Drawing" r:id="rId3" imgW="3517900" imgH="4851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6" y="2492370"/>
                        <a:ext cx="6264270" cy="862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3"/>
            <p:extLst>
              <p:ext uri="{D42A27DB-BD31-4B8C-83A1-F6EECF244321}">
                <p14:modId xmlns:p14="http://schemas.microsoft.com/office/powerpoint/2010/main" val="1120652539"/>
              </p:ext>
            </p:extLst>
          </p:nvPr>
        </p:nvGraphicFramePr>
        <p:xfrm>
          <a:off x="1620813" y="3861048"/>
          <a:ext cx="5759473" cy="2088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51" name="CS ChemDraw Drawing" r:id="rId5" imgW="2496820" imgH="972820" progId="ChemDraw.Document.6.0">
                  <p:embed/>
                </p:oleObj>
              </mc:Choice>
              <mc:Fallback>
                <p:oleObj name="CS ChemDraw Drawing" r:id="rId5" imgW="2496820" imgH="9728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20813" y="3861048"/>
                        <a:ext cx="5759473" cy="2088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/>
          </p:cNvSpPr>
          <p:nvPr/>
        </p:nvSpPr>
        <p:spPr>
          <a:xfrm>
            <a:off x="457200" y="274640"/>
            <a:ext cx="6778620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mtClean="0">
                <a:solidFill>
                  <a:srgbClr val="990000"/>
                </a:solidFill>
              </a:rPr>
              <a:t>Стабильность интермедиатов</a:t>
            </a:r>
            <a:endParaRPr lang="ru-RU" sz="3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1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>
                <a:alpha val="73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Buroil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1088" y="0"/>
            <a:ext cx="4252912" cy="6858000"/>
          </a:xfrm>
          <a:prstGeom prst="rect">
            <a:avLst/>
          </a:prstGeom>
          <a:noFill/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547813" y="2565400"/>
            <a:ext cx="1736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Алканы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258888" y="3141663"/>
            <a:ext cx="23455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(Парафины)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4970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i="1" dirty="0" err="1" smtClean="0"/>
              <a:t>Алканы</a:t>
            </a:r>
            <a:r>
              <a:rPr lang="ru-RU" i="1" dirty="0" smtClean="0"/>
              <a:t> </a:t>
            </a:r>
            <a:r>
              <a:rPr lang="ru-RU" i="1" dirty="0"/>
              <a:t>(</a:t>
            </a:r>
            <a:r>
              <a:rPr lang="ru-RU" i="1" dirty="0" smtClean="0"/>
              <a:t>парафины) – углеводороды с </a:t>
            </a:r>
            <a:r>
              <a:rPr lang="ru-RU" i="1" dirty="0"/>
              <a:t>открытой цепью, в которых атомы углерода соединены друг с другом </a:t>
            </a:r>
            <a:r>
              <a:rPr lang="ru-RU" i="1" dirty="0" smtClean="0"/>
              <a:t>одинарными </a:t>
            </a:r>
            <a:r>
              <a:rPr lang="ru-RU" i="1" dirty="0"/>
              <a:t>связями, а остальные свободные </a:t>
            </a:r>
            <a:r>
              <a:rPr lang="ru-RU" i="1" dirty="0" smtClean="0"/>
              <a:t>валентности </a:t>
            </a:r>
            <a:r>
              <a:rPr lang="ru-RU" i="1" dirty="0"/>
              <a:t>насыщены атомами </a:t>
            </a:r>
            <a:r>
              <a:rPr lang="ru-RU" i="1" dirty="0" smtClean="0"/>
              <a:t>водорода.</a:t>
            </a:r>
            <a:endParaRPr lang="ru-RU" i="1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004048" y="1556792"/>
            <a:ext cx="40092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/>
              <a:t>"парафины" – от лат. </a:t>
            </a:r>
            <a:r>
              <a:rPr lang="en-US" sz="1600" b="1" dirty="0" err="1"/>
              <a:t>parrum</a:t>
            </a:r>
            <a:r>
              <a:rPr lang="en-US" sz="1600" b="1" dirty="0"/>
              <a:t> </a:t>
            </a:r>
            <a:r>
              <a:rPr lang="en-US" sz="1600" b="1" dirty="0" err="1"/>
              <a:t>affinis</a:t>
            </a:r>
            <a:r>
              <a:rPr lang="ru-RU" sz="1600" b="1" dirty="0"/>
              <a:t> – малоактивный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79512" y="2348880"/>
            <a:ext cx="8140370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/>
              <a:t>Гомологический ряд – группа родственных органических соединений, </a:t>
            </a:r>
          </a:p>
          <a:p>
            <a:r>
              <a:rPr lang="ru-RU" i="1" dirty="0"/>
              <a:t>отвечающих одной общей формуле и содержащих общие структурные </a:t>
            </a:r>
          </a:p>
          <a:p>
            <a:r>
              <a:rPr lang="ru-RU" i="1" dirty="0"/>
              <a:t>элементы, но отличающихся между собой на одну или несколько </a:t>
            </a:r>
          </a:p>
          <a:p>
            <a:r>
              <a:rPr lang="ru-RU" i="1" dirty="0"/>
              <a:t>метиленовых групп (СН</a:t>
            </a:r>
            <a:r>
              <a:rPr lang="ru-RU" i="1" baseline="-25000" dirty="0"/>
              <a:t>2</a:t>
            </a:r>
            <a:r>
              <a:rPr lang="ru-RU" i="1" dirty="0"/>
              <a:t>). 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1835696" y="188640"/>
            <a:ext cx="44146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1. Гомологический ряд </a:t>
            </a:r>
            <a:r>
              <a:rPr lang="ru-RU" sz="24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3789040"/>
            <a:ext cx="1296144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C</a:t>
            </a:r>
            <a:r>
              <a:rPr lang="en-US" sz="2000" b="1" baseline="-25000" dirty="0" smtClean="0">
                <a:solidFill>
                  <a:schemeClr val="tx1"/>
                </a:solidFill>
              </a:rPr>
              <a:t>n</a:t>
            </a:r>
            <a:r>
              <a:rPr lang="en-US" sz="2000" b="1" dirty="0" smtClean="0">
                <a:solidFill>
                  <a:schemeClr val="tx1"/>
                </a:solidFill>
              </a:rPr>
              <a:t>H</a:t>
            </a:r>
            <a:r>
              <a:rPr lang="en-US" sz="2000" b="1" baseline="-25000" dirty="0" smtClean="0">
                <a:solidFill>
                  <a:schemeClr val="tx1"/>
                </a:solidFill>
              </a:rPr>
              <a:t>2n+2</a:t>
            </a:r>
            <a:endParaRPr lang="ru-RU" sz="2000" b="1" baseline="-25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5736" y="4077072"/>
            <a:ext cx="292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Общая формула </a:t>
            </a:r>
            <a:r>
              <a:rPr lang="ru-RU" dirty="0" err="1" smtClean="0"/>
              <a:t>алканов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90" name="Group 55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395068118"/>
              </p:ext>
            </p:extLst>
          </p:nvPr>
        </p:nvGraphicFramePr>
        <p:xfrm>
          <a:off x="0" y="620713"/>
          <a:ext cx="9144000" cy="5691189"/>
        </p:xfrm>
        <a:graphic>
          <a:graphicData uri="http://schemas.openxmlformats.org/drawingml/2006/table">
            <a:tbl>
              <a:tblPr/>
              <a:tblGrid>
                <a:gridCol w="1403350"/>
                <a:gridCol w="2592388"/>
                <a:gridCol w="1008062"/>
                <a:gridCol w="2592388"/>
                <a:gridCol w="1547812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Метил (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Этил (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Пропан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—СН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—СН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-Пропил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н-Бутан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—(CH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-Бутил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н-Пентан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-Пентил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н-Гексан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-Гексил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н-Гептан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-Гептил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Н-Октан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н-Нонан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н-Декан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—CH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22" name="Text Box 482"/>
          <p:cNvSpPr txBox="1">
            <a:spLocks noChangeArrowheads="1"/>
          </p:cNvSpPr>
          <p:nvPr/>
        </p:nvSpPr>
        <p:spPr bwMode="auto">
          <a:xfrm>
            <a:off x="1907704" y="0"/>
            <a:ext cx="44146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1. Гомологический ряд </a:t>
            </a:r>
            <a:r>
              <a:rPr lang="ru-RU" sz="24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75" name="Text Box 535"/>
          <p:cNvSpPr txBox="1">
            <a:spLocks noChangeArrowheads="1"/>
          </p:cNvSpPr>
          <p:nvPr/>
        </p:nvSpPr>
        <p:spPr bwMode="auto">
          <a:xfrm>
            <a:off x="1116013" y="6308725"/>
            <a:ext cx="572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«</a:t>
            </a:r>
            <a:r>
              <a:rPr lang="ru-RU" b="1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н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» - нормального (неразветвленного строения)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95536" y="188640"/>
            <a:ext cx="79998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/>
              <a:t>2. Систематическая </a:t>
            </a:r>
            <a:r>
              <a:rPr lang="ru-RU" sz="2400" b="1" dirty="0"/>
              <a:t>номенклатура ИЮПАК (</a:t>
            </a:r>
            <a:r>
              <a:rPr lang="en-US" sz="2400" b="1" dirty="0"/>
              <a:t>IUPAC</a:t>
            </a:r>
            <a:r>
              <a:rPr lang="en-US" sz="2400" b="1" dirty="0" smtClean="0"/>
              <a:t>)</a:t>
            </a:r>
            <a:r>
              <a:rPr lang="ru-RU" sz="2400" b="1" dirty="0" smtClean="0"/>
              <a:t>,</a:t>
            </a:r>
          </a:p>
          <a:p>
            <a:r>
              <a:rPr lang="ru-RU" b="1" dirty="0" smtClean="0"/>
              <a:t>(1892г., г. Женева) Международный союз химии </a:t>
            </a:r>
            <a:endParaRPr lang="ru-RU" b="1" dirty="0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79512" y="1052736"/>
            <a:ext cx="662649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400" dirty="0"/>
              <a:t>Название </a:t>
            </a:r>
            <a:r>
              <a:rPr lang="ru-RU" sz="1400" dirty="0" err="1"/>
              <a:t>алкана</a:t>
            </a:r>
            <a:r>
              <a:rPr lang="ru-RU" sz="1400" dirty="0"/>
              <a:t> оканчивается на –</a:t>
            </a:r>
            <a:r>
              <a:rPr lang="ru-RU" sz="1400" b="1" dirty="0"/>
              <a:t>ан</a:t>
            </a:r>
            <a:r>
              <a:rPr lang="ru-RU" sz="140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sz="1400" dirty="0"/>
              <a:t>В</a:t>
            </a:r>
            <a:r>
              <a:rPr lang="ru-RU" sz="1400" dirty="0" smtClean="0"/>
              <a:t>ыбирается </a:t>
            </a:r>
            <a:r>
              <a:rPr lang="ru-RU" sz="1400" dirty="0"/>
              <a:t>самая </a:t>
            </a:r>
            <a:r>
              <a:rPr lang="ru-RU" sz="1400" dirty="0" smtClean="0"/>
              <a:t> длинная </a:t>
            </a:r>
            <a:r>
              <a:rPr lang="ru-RU" sz="1400" dirty="0"/>
              <a:t>неразветвленная цепь атомов углерода;</a:t>
            </a:r>
          </a:p>
          <a:p>
            <a:pPr marL="342900" indent="-342900"/>
            <a:r>
              <a:rPr lang="ru-RU" sz="1400" dirty="0"/>
              <a:t>     соединенные с ней алкильные группы </a:t>
            </a:r>
            <a:r>
              <a:rPr lang="ru-RU" sz="1400" dirty="0" smtClean="0"/>
              <a:t>рассматриваются </a:t>
            </a:r>
            <a:r>
              <a:rPr lang="ru-RU" sz="1400" dirty="0"/>
              <a:t>как заместители</a:t>
            </a:r>
            <a:r>
              <a:rPr lang="ru-RU" dirty="0"/>
              <a:t>.</a:t>
            </a:r>
          </a:p>
        </p:txBody>
      </p:sp>
      <p:graphicFrame>
        <p:nvGraphicFramePr>
          <p:cNvPr id="15370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6804248" y="836712"/>
          <a:ext cx="2016125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18" name="CS ChemDraw Drawing" r:id="rId3" imgW="1511280" imgH="1086840" progId="ChemDraw.Document.6.0">
                  <p:embed/>
                </p:oleObj>
              </mc:Choice>
              <mc:Fallback>
                <p:oleObj name="CS ChemDraw Drawing" r:id="rId3" imgW="1511280" imgH="108684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836712"/>
                        <a:ext cx="2016125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4" name="Object 1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27984" y="1988840"/>
          <a:ext cx="4413250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19" name="CS ChemDraw Drawing" r:id="rId5" imgW="3261240" imgH="858240" progId="ChemDraw.Document.6.0">
                  <p:embed/>
                </p:oleObj>
              </mc:Choice>
              <mc:Fallback>
                <p:oleObj name="CS ChemDraw Drawing" r:id="rId5" imgW="3261240" imgH="85824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988840"/>
                        <a:ext cx="4413250" cy="116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179512" y="2060848"/>
            <a:ext cx="432048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400" dirty="0"/>
              <a:t>3. Атомы углерода основной </a:t>
            </a:r>
            <a:r>
              <a:rPr lang="ru-RU" sz="1400" dirty="0" smtClean="0"/>
              <a:t>цепи нумеруются последовательно с </a:t>
            </a:r>
            <a:r>
              <a:rPr lang="ru-RU" sz="1400" dirty="0"/>
              <a:t>того ее конца,  который дает</a:t>
            </a:r>
          </a:p>
          <a:p>
            <a:r>
              <a:rPr lang="ru-RU" sz="1400" dirty="0" smtClean="0"/>
              <a:t>заместителю наименьший </a:t>
            </a:r>
            <a:r>
              <a:rPr lang="ru-RU" sz="1400" dirty="0"/>
              <a:t>номер.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79512" y="3140968"/>
            <a:ext cx="49685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400" dirty="0"/>
              <a:t>4. Название заместителей перечисляют в </a:t>
            </a:r>
            <a:r>
              <a:rPr lang="ru-RU" sz="1400" dirty="0" smtClean="0"/>
              <a:t> </a:t>
            </a:r>
            <a:r>
              <a:rPr lang="ru-RU" sz="1400" dirty="0"/>
              <a:t>алфавитном порядке, указывая </a:t>
            </a:r>
            <a:r>
              <a:rPr lang="ru-RU" sz="1400" dirty="0" smtClean="0"/>
              <a:t>перед </a:t>
            </a:r>
            <a:r>
              <a:rPr lang="ru-RU" sz="1400" dirty="0"/>
              <a:t>названием номер атома, у которого </a:t>
            </a:r>
            <a:r>
              <a:rPr lang="ru-RU" sz="1400" dirty="0" smtClean="0"/>
              <a:t>расположен </a:t>
            </a:r>
            <a:r>
              <a:rPr lang="ru-RU" sz="1400" dirty="0"/>
              <a:t>заместитель. Название </a:t>
            </a:r>
            <a:r>
              <a:rPr lang="ru-RU" sz="1400" dirty="0" smtClean="0"/>
              <a:t> </a:t>
            </a:r>
            <a:r>
              <a:rPr lang="ru-RU" sz="1400" dirty="0"/>
              <a:t>всему соединению дает самая </a:t>
            </a:r>
            <a:r>
              <a:rPr lang="ru-RU" sz="1400" dirty="0" smtClean="0"/>
              <a:t>длинная углеводородная цепь.</a:t>
            </a:r>
            <a:endParaRPr lang="ru-RU" sz="1400" dirty="0"/>
          </a:p>
        </p:txBody>
      </p:sp>
      <p:graphicFrame>
        <p:nvGraphicFramePr>
          <p:cNvPr id="15377" name="Object 1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220072" y="3429000"/>
          <a:ext cx="20256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20" name="CS ChemDraw Drawing" r:id="rId7" imgW="1398600" imgH="817920" progId="ChemDraw.Document.6.0">
                  <p:embed/>
                </p:oleObj>
              </mc:Choice>
              <mc:Fallback>
                <p:oleObj name="CS ChemDraw Drawing" r:id="rId7" imgW="1398600" imgH="81792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429000"/>
                        <a:ext cx="202565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04248" y="4293096"/>
            <a:ext cx="1959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2,3-диметилгексан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4437112"/>
            <a:ext cx="422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Классификация атомов углерода:</a:t>
            </a: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5196007"/>
            <a:ext cx="828092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Первичный (</a:t>
            </a:r>
            <a:r>
              <a:rPr lang="ru-RU" sz="1400" b="1" dirty="0" smtClean="0"/>
              <a:t>1</a:t>
            </a:r>
            <a:r>
              <a:rPr lang="ru-RU" sz="1400" b="1" baseline="30000" dirty="0" smtClean="0"/>
              <a:t>0</a:t>
            </a:r>
            <a:r>
              <a:rPr lang="ru-RU" sz="1400" dirty="0" smtClean="0"/>
              <a:t>) - связан только с одним углеродным атомом;</a:t>
            </a:r>
          </a:p>
          <a:p>
            <a:r>
              <a:rPr lang="ru-RU" sz="1400" dirty="0" smtClean="0"/>
              <a:t>Вторичный (</a:t>
            </a:r>
            <a:r>
              <a:rPr lang="ru-RU" sz="1400" b="1" dirty="0" smtClean="0"/>
              <a:t>2</a:t>
            </a:r>
            <a:r>
              <a:rPr lang="ru-RU" sz="1400" b="1" baseline="30000" dirty="0" smtClean="0"/>
              <a:t>0</a:t>
            </a:r>
            <a:r>
              <a:rPr lang="ru-RU" sz="1400" dirty="0" smtClean="0"/>
              <a:t>)  -  связан с двумя атомами углерода;</a:t>
            </a:r>
          </a:p>
          <a:p>
            <a:r>
              <a:rPr lang="ru-RU" sz="1400" dirty="0" smtClean="0"/>
              <a:t>Третичный (</a:t>
            </a:r>
            <a:r>
              <a:rPr lang="ru-RU" sz="1400" b="1" dirty="0" smtClean="0"/>
              <a:t>3</a:t>
            </a:r>
            <a:r>
              <a:rPr lang="ru-RU" sz="1400" b="1" baseline="30000" dirty="0" smtClean="0"/>
              <a:t>0</a:t>
            </a:r>
            <a:r>
              <a:rPr lang="ru-RU" sz="1400" dirty="0" smtClean="0"/>
              <a:t>) – связан с тремя атомами углерода.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  <p:graphicFrame>
        <p:nvGraphicFramePr>
          <p:cNvPr id="117765" name="Object 5"/>
          <p:cNvGraphicFramePr>
            <a:graphicFrameLocks noChangeAspect="1"/>
          </p:cNvGraphicFramePr>
          <p:nvPr/>
        </p:nvGraphicFramePr>
        <p:xfrm>
          <a:off x="5292080" y="5589240"/>
          <a:ext cx="259342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21" name="CS ChemDraw Drawing" r:id="rId9" imgW="1536480" imgH="596880" progId="ChemDraw.Document.6.0">
                  <p:embed/>
                </p:oleObj>
              </mc:Choice>
              <mc:Fallback>
                <p:oleObj name="CS ChemDraw Drawing" r:id="rId9" imgW="1536480" imgH="59688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5589240"/>
                        <a:ext cx="2593428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/>
      <p:bldP spid="15372" grpId="0"/>
      <p:bldP spid="153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95536" y="260648"/>
            <a:ext cx="869090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/>
              <a:t>Правила ИЮПАК </a:t>
            </a:r>
            <a:r>
              <a:rPr lang="ru-RU" b="1" dirty="0" smtClean="0"/>
              <a:t>разрешают </a:t>
            </a:r>
            <a:r>
              <a:rPr lang="ru-RU" b="1" dirty="0"/>
              <a:t>использовать для алкильных заместителей </a:t>
            </a:r>
          </a:p>
          <a:p>
            <a:r>
              <a:rPr lang="ru-RU" b="1" dirty="0"/>
              <a:t>тривиальные названия: </a:t>
            </a:r>
          </a:p>
        </p:txBody>
      </p:sp>
      <p:graphicFrame>
        <p:nvGraphicFramePr>
          <p:cNvPr id="19465" name="Object 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67544" y="1484784"/>
          <a:ext cx="1366837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3" name="CS ChemDraw Drawing" r:id="rId3" imgW="744120" imgH="477360" progId="ChemDraw.Document.6.0">
                  <p:embed/>
                </p:oleObj>
              </mc:Choice>
              <mc:Fallback>
                <p:oleObj name="CS ChemDraw Drawing" r:id="rId3" imgW="744120" imgH="47736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484784"/>
                        <a:ext cx="1366837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27784" y="1412776"/>
          <a:ext cx="1439862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4" name="CS ChemDraw Drawing" r:id="rId5" imgW="741600" imgH="665280" progId="ChemDraw.Document.6.0">
                  <p:embed/>
                </p:oleObj>
              </mc:Choice>
              <mc:Fallback>
                <p:oleObj name="CS ChemDraw Drawing" r:id="rId5" imgW="741600" imgH="66528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412776"/>
                        <a:ext cx="1439862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267744" y="3140968"/>
          <a:ext cx="1439862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5" name="CS ChemDraw Drawing" r:id="rId7" imgW="741600" imgH="665280" progId="ChemDraw.Document.6.0">
                  <p:embed/>
                </p:oleObj>
              </mc:Choice>
              <mc:Fallback>
                <p:oleObj name="CS ChemDraw Drawing" r:id="rId7" imgW="741600" imgH="66528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140968"/>
                        <a:ext cx="1439862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3" name="Object 17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195513" y="5013325"/>
          <a:ext cx="15843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6" name="CS ChemDraw Drawing" r:id="rId9" imgW="792360" imgH="479880" progId="ChemDraw.Document.6.0">
                  <p:embed/>
                </p:oleObj>
              </mc:Choice>
              <mc:Fallback>
                <p:oleObj name="CS ChemDraw Drawing" r:id="rId9" imgW="792360" imgH="47988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013325"/>
                        <a:ext cx="1584325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6" name="Object 20"/>
          <p:cNvGraphicFramePr>
            <a:graphicFrameLocks noChangeAspect="1"/>
          </p:cNvGraphicFramePr>
          <p:nvPr/>
        </p:nvGraphicFramePr>
        <p:xfrm>
          <a:off x="5724128" y="1340768"/>
          <a:ext cx="1439863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7" name="CS ChemDraw Drawing" r:id="rId11" imgW="741600" imgH="729000" progId="ChemDraw.Document.6.0">
                  <p:embed/>
                </p:oleObj>
              </mc:Choice>
              <mc:Fallback>
                <p:oleObj name="CS ChemDraw Drawing" r:id="rId11" imgW="741600" imgH="72900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1340768"/>
                        <a:ext cx="1439863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7" name="Object 21"/>
          <p:cNvGraphicFramePr>
            <a:graphicFrameLocks noChangeAspect="1"/>
          </p:cNvGraphicFramePr>
          <p:nvPr/>
        </p:nvGraphicFramePr>
        <p:xfrm>
          <a:off x="5435600" y="3213100"/>
          <a:ext cx="1368425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8" name="CS ChemDraw Drawing" r:id="rId13" imgW="690840" imgH="667800" progId="ChemDraw.Document.6.0">
                  <p:embed/>
                </p:oleObj>
              </mc:Choice>
              <mc:Fallback>
                <p:oleObj name="CS ChemDraw Drawing" r:id="rId13" imgW="690840" imgH="667800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3213100"/>
                        <a:ext cx="1368425" cy="132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8" name="Object 22"/>
          <p:cNvGraphicFramePr>
            <a:graphicFrameLocks noChangeAspect="1"/>
          </p:cNvGraphicFramePr>
          <p:nvPr/>
        </p:nvGraphicFramePr>
        <p:xfrm>
          <a:off x="5435600" y="4941888"/>
          <a:ext cx="1365250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89" name="CS ChemDraw Drawing" r:id="rId15" imgW="690840" imgH="729000" progId="ChemDraw.Document.6.0">
                  <p:embed/>
                </p:oleObj>
              </mc:Choice>
              <mc:Fallback>
                <p:oleObj name="CS ChemDraw Drawing" r:id="rId15" imgW="690840" imgH="72900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941888"/>
                        <a:ext cx="1365250" cy="1439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447675" y="2439988"/>
            <a:ext cx="13522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Изопропил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iPr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3419475" y="2420938"/>
            <a:ext cx="17447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Изобутил (</a:t>
            </a:r>
            <a:r>
              <a:rPr lang="ru-RU" dirty="0" err="1" smtClean="0"/>
              <a:t>i</a:t>
            </a:r>
            <a:r>
              <a:rPr lang="en-US" dirty="0" smtClean="0"/>
              <a:t>Bu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7164288" y="2132856"/>
            <a:ext cx="13266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err="1" smtClean="0"/>
              <a:t>Изопентил</a:t>
            </a:r>
            <a:endParaRPr lang="ru-RU" dirty="0"/>
          </a:p>
          <a:p>
            <a:r>
              <a:rPr lang="ru-RU" dirty="0" smtClean="0"/>
              <a:t>(</a:t>
            </a:r>
            <a:r>
              <a:rPr lang="ru-RU" dirty="0" err="1" smtClean="0"/>
              <a:t>Изоамил</a:t>
            </a:r>
            <a:r>
              <a:rPr lang="ru-RU" dirty="0"/>
              <a:t>)</a:t>
            </a:r>
          </a:p>
        </p:txBody>
      </p:sp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3491880" y="3933056"/>
            <a:ext cx="14568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 err="1" smtClean="0"/>
              <a:t>втор</a:t>
            </a:r>
            <a:r>
              <a:rPr lang="ru-RU" dirty="0" err="1" smtClean="0"/>
              <a:t>-Бутил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 err="1" smtClean="0"/>
              <a:t>sBu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6948264" y="3861048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err="1" smtClean="0"/>
              <a:t>Неопентил</a:t>
            </a:r>
            <a:endParaRPr lang="ru-RU" dirty="0"/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3492500" y="5661025"/>
            <a:ext cx="15290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 err="1" smtClean="0"/>
              <a:t>трет</a:t>
            </a:r>
            <a:r>
              <a:rPr lang="ru-RU" dirty="0" err="1" smtClean="0"/>
              <a:t>-Бутил</a:t>
            </a:r>
            <a:endParaRPr lang="ru-RU" dirty="0" smtClean="0"/>
          </a:p>
          <a:p>
            <a:r>
              <a:rPr lang="ru-RU" dirty="0"/>
              <a:t>(</a:t>
            </a:r>
            <a:r>
              <a:rPr lang="ru-RU" dirty="0" err="1" smtClean="0"/>
              <a:t>tBu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6948488" y="5589588"/>
            <a:ext cx="1769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 err="1" smtClean="0"/>
              <a:t>трет-Пентил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555776" y="188640"/>
            <a:ext cx="3384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3. Строение </a:t>
            </a:r>
            <a:r>
              <a:rPr lang="ru-RU" sz="28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9718" name="Object 22"/>
          <p:cNvGraphicFramePr>
            <a:graphicFrameLocks noGrp="1" noChangeAspect="1"/>
          </p:cNvGraphicFramePr>
          <p:nvPr>
            <p:ph/>
          </p:nvPr>
        </p:nvGraphicFramePr>
        <p:xfrm>
          <a:off x="324471" y="333921"/>
          <a:ext cx="1608137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3" name="CS ChemDraw Drawing" r:id="rId3" imgW="1857960" imgH="816480" progId="ChemDraw.Document.6.0">
                  <p:embed/>
                </p:oleObj>
              </mc:Choice>
              <mc:Fallback>
                <p:oleObj name="CS ChemDraw Drawing" r:id="rId3" imgW="1857960" imgH="816480" progId="ChemDraw.Document.6.0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71" y="333921"/>
                        <a:ext cx="1608137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252463" y="981993"/>
            <a:ext cx="5953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/>
              <a:t>1s</a:t>
            </a:r>
            <a:r>
              <a:rPr lang="en-US" sz="1600" baseline="30000" dirty="0"/>
              <a:t>2</a:t>
            </a:r>
            <a:endParaRPr lang="ru-RU" sz="1600" baseline="30000" dirty="0"/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1043608" y="692696"/>
            <a:ext cx="5902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/>
              <a:t>2sp</a:t>
            </a:r>
            <a:r>
              <a:rPr lang="en-US" sz="1600" baseline="30000" dirty="0"/>
              <a:t>3</a:t>
            </a:r>
            <a:endParaRPr lang="ru-RU" sz="1600" baseline="30000" dirty="0"/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252463" y="189905"/>
            <a:ext cx="1800200" cy="108012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8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8472" y="2829028"/>
            <a:ext cx="1224136" cy="57606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sz="1600" dirty="0" smtClean="0">
                <a:solidFill>
                  <a:schemeClr val="tx1"/>
                </a:solidFill>
              </a:rPr>
              <a:t>CH</a:t>
            </a:r>
            <a:r>
              <a:rPr lang="ru-RU" sz="1600" baseline="-25000" dirty="0" smtClean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-CH</a:t>
            </a:r>
            <a:r>
              <a:rPr lang="ru-RU" sz="1600" baseline="-25000" dirty="0" smtClean="0">
                <a:solidFill>
                  <a:schemeClr val="tx1"/>
                </a:solidFill>
              </a:rPr>
              <a:t>3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3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708920"/>
            <a:ext cx="30275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5229200"/>
            <a:ext cx="313113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24" name="Picture 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366" y="4056500"/>
            <a:ext cx="3456384" cy="127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5148064" y="4437112"/>
            <a:ext cx="1334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заслоненная </a:t>
            </a:r>
          </a:p>
          <a:p>
            <a:r>
              <a:rPr lang="ru-RU" sz="1400" dirty="0" err="1" smtClean="0"/>
              <a:t>конформация</a:t>
            </a:r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5868144" y="6381328"/>
            <a:ext cx="1933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вид вдоль связи С-С</a:t>
            </a:r>
            <a:endParaRPr lang="ru-RU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209422" y="6000716"/>
            <a:ext cx="229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проекции </a:t>
            </a:r>
            <a:r>
              <a:rPr lang="ru-RU" dirty="0" err="1" smtClean="0"/>
              <a:t>Ньюмена</a:t>
            </a:r>
            <a:endParaRPr lang="ru-RU" dirty="0"/>
          </a:p>
        </p:txBody>
      </p:sp>
      <p:graphicFrame>
        <p:nvGraphicFramePr>
          <p:cNvPr id="297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330447"/>
              </p:ext>
            </p:extLst>
          </p:nvPr>
        </p:nvGraphicFramePr>
        <p:xfrm>
          <a:off x="2433558" y="2578038"/>
          <a:ext cx="1944216" cy="1348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4" name="CS ChemDraw Drawing" r:id="rId8" imgW="1253996" imgH="869719" progId="ChemDraw.Document.6.0">
                  <p:embed/>
                </p:oleObj>
              </mc:Choice>
              <mc:Fallback>
                <p:oleObj name="CS ChemDraw Drawing" r:id="rId8" imgW="1253996" imgH="869719" progId="ChemDraw.Document.6.0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3558" y="2578038"/>
                        <a:ext cx="1944216" cy="13486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876256" y="4365104"/>
            <a:ext cx="18466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заторможенная </a:t>
            </a:r>
          </a:p>
          <a:p>
            <a:r>
              <a:rPr lang="ru-RU" sz="1400" dirty="0" err="1" smtClean="0"/>
              <a:t>конформация</a:t>
            </a:r>
            <a:endParaRPr lang="ru-RU" sz="1400" dirty="0" smtClean="0"/>
          </a:p>
          <a:p>
            <a:r>
              <a:rPr lang="ru-RU" sz="1400" dirty="0" smtClean="0"/>
              <a:t> (более устойчивая)</a:t>
            </a:r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4655088" y="2171052"/>
            <a:ext cx="4405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Свободное вращение вокруг С-С-связи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633358" y="5280636"/>
            <a:ext cx="1334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заслоненная </a:t>
            </a:r>
          </a:p>
          <a:p>
            <a:r>
              <a:rPr lang="ru-RU" sz="1400" dirty="0" err="1" smtClean="0"/>
              <a:t>конформация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505566" y="5280636"/>
            <a:ext cx="1526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заторможенная </a:t>
            </a:r>
          </a:p>
          <a:p>
            <a:r>
              <a:rPr lang="ru-RU" sz="1400" dirty="0" err="1" smtClean="0"/>
              <a:t>конформация</a:t>
            </a:r>
            <a:endParaRPr lang="ru-RU" sz="14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1294" y="1010639"/>
            <a:ext cx="4153480" cy="125747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66608" y="1447343"/>
            <a:ext cx="792088" cy="7200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CH</a:t>
            </a:r>
            <a:r>
              <a:rPr lang="ru-RU" sz="1600" baseline="-25000" dirty="0" smtClean="0">
                <a:solidFill>
                  <a:schemeClr val="tx1"/>
                </a:solidFill>
              </a:rPr>
              <a:t>4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36748" y="1159891"/>
            <a:ext cx="788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109</a:t>
            </a:r>
            <a:r>
              <a:rPr lang="en-US" sz="1400" baseline="30000" dirty="0" smtClean="0"/>
              <a:t>o</a:t>
            </a:r>
            <a:r>
              <a:rPr lang="en-US" sz="1400" dirty="0" smtClean="0"/>
              <a:t>28’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err="1" smtClean="0"/>
              <a:t>Конформации</a:t>
            </a:r>
            <a:r>
              <a:rPr lang="ru-RU" sz="1800" dirty="0" smtClean="0"/>
              <a:t> жидких </a:t>
            </a:r>
            <a:r>
              <a:rPr lang="ru-RU" sz="1800" dirty="0" err="1" smtClean="0"/>
              <a:t>алканов</a:t>
            </a:r>
            <a:r>
              <a:rPr lang="ru-RU" sz="1800" dirty="0" smtClean="0"/>
              <a:t> могут иметь разное строение, </a:t>
            </a:r>
          </a:p>
          <a:p>
            <a:pPr marL="0" indent="0">
              <a:buNone/>
            </a:pPr>
            <a:r>
              <a:rPr lang="ru-RU" sz="1800" dirty="0" smtClean="0"/>
              <a:t>твёрдые н-</a:t>
            </a:r>
            <a:r>
              <a:rPr lang="ru-RU" sz="1800" dirty="0" err="1" smtClean="0"/>
              <a:t>алканы</a:t>
            </a:r>
            <a:r>
              <a:rPr lang="ru-RU" sz="1800" dirty="0" smtClean="0"/>
              <a:t> образуют правильные зигзагообразные цепи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Связи С-С и С-Н </a:t>
            </a:r>
            <a:r>
              <a:rPr lang="ru-RU" sz="1800" dirty="0" err="1" smtClean="0"/>
              <a:t>алканов</a:t>
            </a:r>
            <a:r>
              <a:rPr lang="ru-RU" sz="1800" dirty="0" smtClean="0"/>
              <a:t> прочные, наиболее прочная С-Н-связь. </a:t>
            </a:r>
          </a:p>
          <a:p>
            <a:pPr marL="0" indent="0">
              <a:buNone/>
            </a:pPr>
            <a:r>
              <a:rPr lang="ru-RU" sz="1800" dirty="0" smtClean="0"/>
              <a:t>Связь С-С </a:t>
            </a:r>
            <a:r>
              <a:rPr lang="ru-RU" sz="1800" dirty="0" err="1" smtClean="0"/>
              <a:t>неполярна</a:t>
            </a:r>
            <a:r>
              <a:rPr lang="ru-RU" sz="1800" dirty="0" smtClean="0"/>
              <a:t>, а С-Н – </a:t>
            </a:r>
            <a:r>
              <a:rPr lang="ru-RU" sz="1800" dirty="0" err="1" smtClean="0"/>
              <a:t>малополярна</a:t>
            </a:r>
            <a:r>
              <a:rPr lang="ru-RU" sz="1800" dirty="0" smtClean="0"/>
              <a:t>. </a:t>
            </a: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896" y="1988840"/>
            <a:ext cx="5420208" cy="1508606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555776" y="188640"/>
            <a:ext cx="3384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3. Строение </a:t>
            </a:r>
            <a:r>
              <a:rPr lang="ru-RU" sz="28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356551"/>
              </p:ext>
            </p:extLst>
          </p:nvPr>
        </p:nvGraphicFramePr>
        <p:xfrm>
          <a:off x="1331640" y="4437112"/>
          <a:ext cx="6096000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связи в </a:t>
                      </a:r>
                      <a:r>
                        <a:rPr lang="ru-RU" dirty="0" err="1" smtClean="0"/>
                        <a:t>алкане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Длина,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Е,</a:t>
                      </a:r>
                      <a:r>
                        <a:rPr lang="ru-RU" baseline="0" dirty="0" smtClean="0"/>
                        <a:t> кДж/моль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С-Н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410-435 (ср.</a:t>
                      </a:r>
                      <a:r>
                        <a:rPr lang="ru-RU" baseline="0" dirty="0" smtClean="0"/>
                        <a:t> 415)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С-С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0,154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345-356 (ср. 350)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2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23850" y="188913"/>
            <a:ext cx="8424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4. Изомерия </a:t>
            </a:r>
            <a:r>
              <a:rPr lang="ru-RU" sz="2800" b="1" dirty="0" err="1" smtClean="0">
                <a:latin typeface="Calibri" pitchFamily="34" charset="0"/>
                <a:cs typeface="Calibri" pitchFamily="34" charset="0"/>
              </a:rPr>
              <a:t>алканов</a:t>
            </a:r>
            <a:endParaRPr lang="ru-RU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79512" y="692696"/>
            <a:ext cx="8437760" cy="147732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i="1" dirty="0">
                <a:latin typeface="+mj-lt"/>
              </a:rPr>
              <a:t>Изомерия</a:t>
            </a:r>
            <a:r>
              <a:rPr lang="ru-RU" dirty="0">
                <a:latin typeface="+mj-lt"/>
              </a:rPr>
              <a:t> – явление, обусловленное существованием молекул, имеющих </a:t>
            </a:r>
          </a:p>
          <a:p>
            <a:r>
              <a:rPr lang="ru-RU" dirty="0" smtClean="0">
                <a:latin typeface="+mj-lt"/>
              </a:rPr>
              <a:t>                    одинаковый </a:t>
            </a:r>
            <a:r>
              <a:rPr lang="ru-RU" dirty="0">
                <a:latin typeface="+mj-lt"/>
              </a:rPr>
              <a:t>качественный и количественный состав, но различающихся по </a:t>
            </a:r>
            <a:r>
              <a:rPr lang="ru-RU" dirty="0" smtClean="0">
                <a:latin typeface="+mj-lt"/>
              </a:rPr>
              <a:t>химическим </a:t>
            </a:r>
            <a:r>
              <a:rPr lang="ru-RU" dirty="0">
                <a:latin typeface="+mj-lt"/>
              </a:rPr>
              <a:t>и физическим свойствам вследствие неодинакового расположения </a:t>
            </a:r>
            <a:r>
              <a:rPr lang="ru-RU" dirty="0" smtClean="0">
                <a:latin typeface="+mj-lt"/>
              </a:rPr>
              <a:t>атомов (атомных </a:t>
            </a:r>
            <a:r>
              <a:rPr lang="ru-RU" dirty="0">
                <a:latin typeface="+mj-lt"/>
              </a:rPr>
              <a:t>группировок) в молекуле или их ориентации в пространстве.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2276872"/>
            <a:ext cx="8758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Изомеры</a:t>
            </a:r>
            <a:r>
              <a:rPr lang="ru-RU" dirty="0"/>
              <a:t> – соединения, отвечающие одной молекулярной формуле, </a:t>
            </a:r>
            <a:r>
              <a:rPr lang="ru-RU" dirty="0" smtClean="0"/>
              <a:t>но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различающиеся </a:t>
            </a:r>
            <a:r>
              <a:rPr lang="ru-RU" dirty="0"/>
              <a:t>между собой по строению</a:t>
            </a:r>
          </a:p>
          <a:p>
            <a:endParaRPr lang="ru-RU" dirty="0"/>
          </a:p>
        </p:txBody>
      </p:sp>
      <p:graphicFrame>
        <p:nvGraphicFramePr>
          <p:cNvPr id="120834" name="Object 2"/>
          <p:cNvGraphicFramePr>
            <a:graphicFrameLocks noChangeAspect="1"/>
          </p:cNvGraphicFramePr>
          <p:nvPr/>
        </p:nvGraphicFramePr>
        <p:xfrm>
          <a:off x="179512" y="2996952"/>
          <a:ext cx="4296189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0" name="CS ChemDraw Drawing" r:id="rId3" imgW="3008079" imgH="1058846" progId="ChemDraw.Document.6.0">
                  <p:embed/>
                </p:oleObj>
              </mc:Choice>
              <mc:Fallback>
                <p:oleObj name="CS ChemDraw Drawing" r:id="rId3" imgW="3008079" imgH="1058846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996952"/>
                        <a:ext cx="4296189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5" name="Object 3"/>
          <p:cNvGraphicFramePr>
            <a:graphicFrameLocks noChangeAspect="1"/>
          </p:cNvGraphicFramePr>
          <p:nvPr/>
        </p:nvGraphicFramePr>
        <p:xfrm>
          <a:off x="5292080" y="2924944"/>
          <a:ext cx="3091993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1" name="CS ChemDraw Drawing" r:id="rId5" imgW="2303802" imgH="1287421" progId="ChemDraw.Document.6.0">
                  <p:embed/>
                </p:oleObj>
              </mc:Choice>
              <mc:Fallback>
                <p:oleObj name="CS ChemDraw Drawing" r:id="rId5" imgW="2303802" imgH="1287421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924944"/>
                        <a:ext cx="3091993" cy="1728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4509120"/>
            <a:ext cx="3514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Изомерия углеродного скелета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2080" y="4581128"/>
            <a:ext cx="3298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Конформационная</a:t>
            </a:r>
            <a:r>
              <a:rPr lang="ru-RU" dirty="0" smtClean="0"/>
              <a:t> изомерия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537321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Вопрос: возможна ли оптическая изомерия у </a:t>
            </a:r>
            <a:r>
              <a:rPr lang="ru-RU" dirty="0" err="1" smtClean="0"/>
              <a:t>алканов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145483" name="Picture 75" descr="Изомерия алканов | Органическая химия, 10 класс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970732"/>
            <a:ext cx="2637471" cy="17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2843808" y="231031"/>
            <a:ext cx="33409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5. Физические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свойства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683568" y="1120787"/>
            <a:ext cx="381642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/>
              <a:t>В обычных условиях </a:t>
            </a:r>
            <a:endParaRPr lang="ru-RU" dirty="0" smtClean="0"/>
          </a:p>
          <a:p>
            <a:r>
              <a:rPr lang="en-US" dirty="0" smtClean="0"/>
              <a:t>C</a:t>
            </a:r>
            <a:r>
              <a:rPr lang="ru-RU" baseline="-25000" dirty="0" smtClean="0"/>
              <a:t>1</a:t>
            </a:r>
            <a:r>
              <a:rPr lang="ru-RU" dirty="0" smtClean="0"/>
              <a:t>–</a:t>
            </a:r>
            <a:r>
              <a:rPr lang="en-US" dirty="0" smtClean="0"/>
              <a:t>C</a:t>
            </a:r>
            <a:r>
              <a:rPr lang="ru-RU" baseline="-25000" dirty="0" smtClean="0"/>
              <a:t>4</a:t>
            </a:r>
            <a:r>
              <a:rPr lang="ru-RU" dirty="0" smtClean="0"/>
              <a:t> – газы</a:t>
            </a:r>
            <a:r>
              <a:rPr lang="ru-RU" dirty="0"/>
              <a:t>, </a:t>
            </a:r>
            <a:endParaRPr lang="ru-RU" dirty="0" smtClean="0"/>
          </a:p>
          <a:p>
            <a:r>
              <a:rPr lang="en-US" dirty="0" smtClean="0"/>
              <a:t>C</a:t>
            </a:r>
            <a:r>
              <a:rPr lang="ru-RU" baseline="-25000" dirty="0"/>
              <a:t>5</a:t>
            </a:r>
            <a:r>
              <a:rPr lang="ru-RU" dirty="0"/>
              <a:t>–</a:t>
            </a:r>
            <a:r>
              <a:rPr lang="en-US" dirty="0"/>
              <a:t>C</a:t>
            </a:r>
            <a:r>
              <a:rPr lang="ru-RU" baseline="-25000" dirty="0"/>
              <a:t>17</a:t>
            </a:r>
            <a:r>
              <a:rPr lang="ru-RU" dirty="0"/>
              <a:t> – жидкости, </a:t>
            </a:r>
            <a:endParaRPr lang="ru-RU" dirty="0" smtClean="0"/>
          </a:p>
          <a:p>
            <a:r>
              <a:rPr lang="en-US" dirty="0" smtClean="0"/>
              <a:t>C</a:t>
            </a:r>
            <a:r>
              <a:rPr lang="ru-RU" baseline="-25000" dirty="0"/>
              <a:t>18</a:t>
            </a:r>
            <a:r>
              <a:rPr lang="ru-RU" dirty="0"/>
              <a:t> </a:t>
            </a:r>
            <a:r>
              <a:rPr lang="ru-RU" dirty="0" smtClean="0"/>
              <a:t>и далее – </a:t>
            </a:r>
            <a:r>
              <a:rPr lang="ru-RU" dirty="0"/>
              <a:t>твердые вещества.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Температуры плавления </a:t>
            </a:r>
            <a:r>
              <a:rPr lang="ru-RU" dirty="0"/>
              <a:t>и кипения </a:t>
            </a:r>
            <a:r>
              <a:rPr lang="ru-RU" dirty="0" err="1"/>
              <a:t>алканов</a:t>
            </a:r>
            <a:r>
              <a:rPr lang="ru-RU" dirty="0"/>
              <a:t> их плотности увеличиваются с ростом </a:t>
            </a:r>
            <a:r>
              <a:rPr lang="ru-RU" dirty="0" smtClean="0"/>
              <a:t>молекулярной </a:t>
            </a:r>
            <a:r>
              <a:rPr lang="ru-RU" dirty="0"/>
              <a:t>массы.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Все </a:t>
            </a:r>
            <a:r>
              <a:rPr lang="ru-RU" dirty="0" err="1"/>
              <a:t>алканы</a:t>
            </a:r>
            <a:r>
              <a:rPr lang="ru-RU" dirty="0"/>
              <a:t> легче воды, в ней не растворимы, однако </a:t>
            </a:r>
            <a:r>
              <a:rPr lang="ru-RU" dirty="0" smtClean="0"/>
              <a:t>растворимы </a:t>
            </a:r>
            <a:r>
              <a:rPr lang="ru-RU" dirty="0"/>
              <a:t>в неполярных растворителях (бензол) и сами являются </a:t>
            </a:r>
            <a:r>
              <a:rPr lang="ru-RU" dirty="0" smtClean="0"/>
              <a:t>хорошими растворителями</a:t>
            </a:r>
            <a:r>
              <a:rPr lang="ru-RU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28" y="1079939"/>
            <a:ext cx="3950851" cy="5464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0" y="3644900"/>
            <a:ext cx="24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b="1"/>
              <a:t> 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3006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251520" y="116632"/>
            <a:ext cx="86409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6. Получение </a:t>
            </a:r>
            <a:r>
              <a:rPr lang="ru-RU" sz="2000" b="1" dirty="0" err="1" smtClean="0">
                <a:latin typeface="Calibri" pitchFamily="34" charset="0"/>
                <a:cs typeface="Calibri" pitchFamily="34" charset="0"/>
              </a:rPr>
              <a:t>алканов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 из природных источников (нефть, природный газ)</a:t>
            </a:r>
            <a:endParaRPr lang="ru-RU" sz="2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702" y="764704"/>
            <a:ext cx="4762338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907704" y="6165304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600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  &gt;C</a:t>
            </a:r>
            <a:r>
              <a:rPr lang="ru-RU" sz="1400" baseline="-25000" dirty="0" smtClean="0"/>
              <a:t>70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95736" y="5517232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C</a:t>
            </a:r>
            <a:r>
              <a:rPr lang="ru-RU" sz="1400" baseline="-25000" dirty="0" smtClean="0"/>
              <a:t>20</a:t>
            </a:r>
            <a:r>
              <a:rPr lang="ru-RU" sz="1400" dirty="0" smtClean="0"/>
              <a:t> - C</a:t>
            </a:r>
            <a:r>
              <a:rPr lang="ru-RU" sz="1400" baseline="-25000" dirty="0" smtClean="0"/>
              <a:t>70</a:t>
            </a:r>
            <a:endParaRPr lang="ru-RU" sz="1400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23728" y="4293096"/>
            <a:ext cx="912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 </a:t>
            </a:r>
          </a:p>
          <a:p>
            <a:r>
              <a:rPr lang="ru-RU" sz="1400" dirty="0" smtClean="0"/>
              <a:t>270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</a:t>
            </a:r>
          </a:p>
          <a:p>
            <a:r>
              <a:rPr lang="ru-RU" sz="1400" dirty="0" smtClean="0"/>
              <a:t>C</a:t>
            </a:r>
            <a:r>
              <a:rPr lang="ru-RU" sz="1400" baseline="-25000" dirty="0" smtClean="0"/>
              <a:t>20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50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195736" y="3645024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170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</a:t>
            </a:r>
          </a:p>
          <a:p>
            <a:r>
              <a:rPr lang="ru-RU" sz="1400" dirty="0" smtClean="0"/>
              <a:t>C</a:t>
            </a:r>
            <a:r>
              <a:rPr lang="ru-RU" sz="1400" baseline="-25000" dirty="0" smtClean="0"/>
              <a:t>14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20</a:t>
            </a:r>
            <a:endParaRPr lang="ru-RU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2195736" y="2780928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120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</a:t>
            </a:r>
          </a:p>
          <a:p>
            <a:r>
              <a:rPr lang="ru-RU" sz="1400" dirty="0" smtClean="0"/>
              <a:t>C</a:t>
            </a:r>
            <a:r>
              <a:rPr lang="ru-RU" sz="1400" baseline="-25000" dirty="0" smtClean="0"/>
              <a:t>10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16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95736" y="2060848"/>
            <a:ext cx="845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70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</a:t>
            </a:r>
          </a:p>
          <a:p>
            <a:r>
              <a:rPr lang="ru-RU" sz="1400" dirty="0" smtClean="0"/>
              <a:t>C</a:t>
            </a:r>
            <a:r>
              <a:rPr lang="ru-RU" sz="1400" baseline="-25000" dirty="0" smtClean="0"/>
              <a:t>5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10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051720" y="1340768"/>
            <a:ext cx="989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20</a:t>
            </a:r>
            <a:r>
              <a:rPr lang="ru-RU" sz="1400" baseline="30000" dirty="0" smtClean="0"/>
              <a:t>0</a:t>
            </a:r>
            <a:r>
              <a:rPr lang="ru-RU" sz="1400" dirty="0" smtClean="0"/>
              <a:t>C</a:t>
            </a:r>
          </a:p>
          <a:p>
            <a:r>
              <a:rPr lang="ru-RU" sz="1400" dirty="0" smtClean="0"/>
              <a:t>C</a:t>
            </a:r>
            <a:r>
              <a:rPr lang="ru-RU" sz="1400" baseline="-25000" dirty="0" smtClean="0"/>
              <a:t>5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9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835696" y="692696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C</a:t>
            </a:r>
            <a:r>
              <a:rPr lang="ru-RU" sz="1400" baseline="-25000" dirty="0" smtClean="0"/>
              <a:t>1</a:t>
            </a:r>
            <a:r>
              <a:rPr lang="ru-RU" sz="1400" dirty="0" smtClean="0"/>
              <a:t> – C</a:t>
            </a:r>
            <a:r>
              <a:rPr lang="ru-RU" sz="1400" baseline="-25000" dirty="0" smtClean="0"/>
              <a:t>4</a:t>
            </a:r>
            <a:endParaRPr lang="ru-RU" sz="14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692696"/>
            <a:ext cx="66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газы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427984" y="6309320"/>
            <a:ext cx="89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гудрон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04048" y="5661248"/>
            <a:ext cx="1053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топливо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355976" y="494116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масла, воски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499992" y="4077072"/>
            <a:ext cx="224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дизельное топливо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644008" y="3356992"/>
            <a:ext cx="1044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керосин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499992" y="2348880"/>
            <a:ext cx="932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бензин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355976" y="1700808"/>
            <a:ext cx="286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сырье для тонкой химии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79512" y="1268760"/>
            <a:ext cx="84604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а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Каталитическое (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Pt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Pd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Ni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гидрирование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непредельных соединений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и 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циклоалканов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1690" name="Object 10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83568" y="1628800"/>
          <a:ext cx="33845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2" name="CS ChemDraw Drawing" r:id="rId3" imgW="2542320" imgH="698400" progId="ChemDraw.Document.6.0">
                  <p:embed/>
                </p:oleObj>
              </mc:Choice>
              <mc:Fallback>
                <p:oleObj name="CS ChemDraw Drawing" r:id="rId3" imgW="2542320" imgH="698400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628800"/>
                        <a:ext cx="338455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2" name="Object 1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716016" y="1628800"/>
          <a:ext cx="29241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3" name="CS ChemDraw Drawing" r:id="rId5" imgW="2115720" imgH="606960" progId="ChemDraw.Document.6.0">
                  <p:embed/>
                </p:oleObj>
              </mc:Choice>
              <mc:Fallback>
                <p:oleObj name="CS ChemDraw Drawing" r:id="rId5" imgW="2115720" imgH="606960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628800"/>
                        <a:ext cx="29241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2" name="Object 2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9512" y="3140968"/>
          <a:ext cx="4176464" cy="26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4" name="CS ChemDraw Drawing" r:id="rId7" imgW="2837160" imgH="180360" progId="ChemDraw.Document.6.0">
                  <p:embed/>
                </p:oleObj>
              </mc:Choice>
              <mc:Fallback>
                <p:oleObj name="CS ChemDraw Drawing" r:id="rId7" imgW="2837160" imgH="180360" progId="ChemDraw.Document.6.0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140968"/>
                        <a:ext cx="4176464" cy="26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2411760" y="0"/>
            <a:ext cx="2568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7</a:t>
            </a:r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400" b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b="1" smtClean="0">
                <a:latin typeface="Calibri" pitchFamily="34" charset="0"/>
                <a:cs typeface="Calibri" pitchFamily="34" charset="0"/>
              </a:rPr>
              <a:t>Синтез </a:t>
            </a:r>
            <a:r>
              <a:rPr lang="ru-RU" sz="2400" b="1" dirty="0" err="1" smtClean="0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3707904" y="1052736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323528" y="476672"/>
            <a:ext cx="83884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/>
              <a:t>Реакции</a:t>
            </a:r>
            <a:r>
              <a:rPr lang="ru-RU" b="1" dirty="0"/>
              <a:t>, не сопровождающиеся изменением числа </a:t>
            </a:r>
            <a:r>
              <a:rPr lang="ru-RU" b="1" dirty="0" smtClean="0"/>
              <a:t>углеродных </a:t>
            </a:r>
            <a:r>
              <a:rPr lang="ru-RU" b="1" dirty="0"/>
              <a:t>атомов в молекуле:</a:t>
            </a:r>
          </a:p>
        </p:txBody>
      </p:sp>
      <p:sp>
        <p:nvSpPr>
          <p:cNvPr id="71701" name="Text Box 21"/>
          <p:cNvSpPr txBox="1">
            <a:spLocks noChangeArrowheads="1"/>
          </p:cNvSpPr>
          <p:nvPr/>
        </p:nvSpPr>
        <p:spPr bwMode="auto">
          <a:xfrm>
            <a:off x="179512" y="2636912"/>
            <a:ext cx="35386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б)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Восстановление 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алкилгалогенидов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05" name="Text Box 25"/>
          <p:cNvSpPr txBox="1">
            <a:spLocks noChangeArrowheads="1"/>
          </p:cNvSpPr>
          <p:nvPr/>
        </p:nvSpPr>
        <p:spPr bwMode="auto">
          <a:xfrm>
            <a:off x="107504" y="3573016"/>
            <a:ext cx="50461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в)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Реакция металлорганических соединений с водой</a:t>
            </a:r>
            <a:r>
              <a:rPr lang="ru-RU" b="1" dirty="0"/>
              <a:t>: </a:t>
            </a:r>
          </a:p>
        </p:txBody>
      </p:sp>
      <p:graphicFrame>
        <p:nvGraphicFramePr>
          <p:cNvPr id="71706" name="Object 2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79512" y="4005064"/>
          <a:ext cx="5256509" cy="922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5" name="CS ChemDraw Drawing" r:id="rId9" imgW="3515040" imgH="617040" progId="ChemDraw.Document.6.0">
                  <p:embed/>
                </p:oleObj>
              </mc:Choice>
              <mc:Fallback>
                <p:oleObj name="CS ChemDraw Drawing" r:id="rId9" imgW="3515040" imgH="617040" progId="ChemDraw.Document.6.0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4005064"/>
                        <a:ext cx="5256509" cy="9229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9" name="Text Box 29"/>
          <p:cNvSpPr txBox="1">
            <a:spLocks noChangeArrowheads="1"/>
          </p:cNvSpPr>
          <p:nvPr/>
        </p:nvSpPr>
        <p:spPr bwMode="auto">
          <a:xfrm>
            <a:off x="107504" y="5013176"/>
            <a:ext cx="6732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г)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Восстановление карбонильных соединений. Реакция </a:t>
            </a:r>
            <a:r>
              <a:rPr lang="ru-RU" sz="1600" b="1" dirty="0" err="1">
                <a:latin typeface="Calibri" pitchFamily="34" charset="0"/>
                <a:cs typeface="Calibri" pitchFamily="34" charset="0"/>
              </a:rPr>
              <a:t>Кижнера-Вольфа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11" name="Text Box 31"/>
          <p:cNvSpPr txBox="1">
            <a:spLocks noChangeArrowheads="1"/>
          </p:cNvSpPr>
          <p:nvPr/>
        </p:nvSpPr>
        <p:spPr bwMode="auto">
          <a:xfrm>
            <a:off x="755576" y="6165304"/>
            <a:ext cx="13853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 smtClean="0"/>
              <a:t>карбонильное</a:t>
            </a:r>
          </a:p>
          <a:p>
            <a:r>
              <a:rPr lang="ru-RU" sz="1400" dirty="0" smtClean="0"/>
              <a:t> соединение</a:t>
            </a:r>
            <a:endParaRPr lang="ru-RU" sz="1400" dirty="0"/>
          </a:p>
        </p:txBody>
      </p:sp>
      <p:sp>
        <p:nvSpPr>
          <p:cNvPr id="71713" name="Text Box 33"/>
          <p:cNvSpPr txBox="1">
            <a:spLocks noChangeArrowheads="1"/>
          </p:cNvSpPr>
          <p:nvPr/>
        </p:nvSpPr>
        <p:spPr bwMode="auto">
          <a:xfrm>
            <a:off x="3275856" y="6309320"/>
            <a:ext cx="690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 err="1"/>
              <a:t>алкан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644008" y="3140968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[H]: </a:t>
            </a:r>
            <a:r>
              <a:rPr lang="ru-RU" sz="1600" dirty="0" err="1" smtClean="0"/>
              <a:t>Zn</a:t>
            </a:r>
            <a:r>
              <a:rPr lang="ru-RU" sz="1600" dirty="0" smtClean="0"/>
              <a:t>/</a:t>
            </a:r>
            <a:r>
              <a:rPr lang="ru-RU" sz="1600" dirty="0" err="1" smtClean="0"/>
              <a:t>HCl</a:t>
            </a:r>
            <a:r>
              <a:rPr lang="ru-RU" sz="1600" dirty="0" smtClean="0"/>
              <a:t>, </a:t>
            </a:r>
            <a:r>
              <a:rPr lang="ru-RU" sz="1600" dirty="0" err="1" smtClean="0"/>
              <a:t>Zn</a:t>
            </a:r>
            <a:r>
              <a:rPr lang="ru-RU" sz="1600" dirty="0" smtClean="0"/>
              <a:t>(</a:t>
            </a:r>
            <a:r>
              <a:rPr lang="ru-RU" sz="1600" dirty="0" err="1" smtClean="0"/>
              <a:t>Hg</a:t>
            </a:r>
            <a:r>
              <a:rPr lang="ru-RU" sz="1600" dirty="0" smtClean="0"/>
              <a:t>)/</a:t>
            </a:r>
            <a:r>
              <a:rPr lang="ru-RU" sz="1600" dirty="0" err="1" smtClean="0"/>
              <a:t>HCl</a:t>
            </a:r>
            <a:r>
              <a:rPr lang="ru-RU" sz="1600" dirty="0" smtClean="0"/>
              <a:t>, HI </a:t>
            </a:r>
            <a:endParaRPr lang="ru-RU" sz="1600" dirty="0"/>
          </a:p>
        </p:txBody>
      </p:sp>
      <p:graphicFrame>
        <p:nvGraphicFramePr>
          <p:cNvPr id="2" name="Object 31"/>
          <p:cNvGraphicFramePr>
            <a:graphicFrameLocks noChangeAspect="1"/>
          </p:cNvGraphicFramePr>
          <p:nvPr/>
        </p:nvGraphicFramePr>
        <p:xfrm>
          <a:off x="1454150" y="5461000"/>
          <a:ext cx="241935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6" name="CS ChemDraw Drawing" r:id="rId11" imgW="1781057" imgH="548201" progId="ChemDraw.Document.6.0">
                  <p:embed/>
                </p:oleObj>
              </mc:Choice>
              <mc:Fallback>
                <p:oleObj name="CS ChemDraw Drawing" r:id="rId11" imgW="1781057" imgH="548201" progId="ChemDraw.Document.6.0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150" y="5461000"/>
                        <a:ext cx="2419350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92650" y="5908050"/>
            <a:ext cx="5468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KOH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1" grpId="0"/>
      <p:bldP spid="71705" grpId="0"/>
      <p:bldP spid="71709" grpId="0"/>
      <p:bldP spid="71711" grpId="0"/>
      <p:bldP spid="717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179512" y="116632"/>
            <a:ext cx="85689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>Реакции, сопровождающиеся уменьшением числа </a:t>
            </a:r>
            <a:r>
              <a:rPr lang="ru-RU" b="1" dirty="0" smtClean="0"/>
              <a:t>углеродных атомов</a:t>
            </a:r>
            <a:endParaRPr lang="ru-RU" b="1" dirty="0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07504" y="2132856"/>
            <a:ext cx="17694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б)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Крекинг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нефти 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179512" y="2420888"/>
            <a:ext cx="87654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i="1" dirty="0" err="1"/>
              <a:t>Кре́кинг</a:t>
            </a:r>
            <a:r>
              <a:rPr lang="ru-RU" sz="1600" i="1" dirty="0"/>
              <a:t> (англ. </a:t>
            </a:r>
            <a:r>
              <a:rPr lang="ru-RU" sz="1600" i="1" dirty="0" err="1"/>
              <a:t>cracking</a:t>
            </a:r>
            <a:r>
              <a:rPr lang="ru-RU" sz="1600" i="1" dirty="0"/>
              <a:t>, расщепление) — высокотемпературная переработка </a:t>
            </a:r>
            <a:r>
              <a:rPr lang="ru-RU" sz="1600" i="1" dirty="0" smtClean="0"/>
              <a:t>нефти с </a:t>
            </a:r>
            <a:r>
              <a:rPr lang="ru-RU" sz="1600" i="1" dirty="0"/>
              <a:t>целью </a:t>
            </a:r>
            <a:r>
              <a:rPr lang="ru-RU" sz="1600" i="1" dirty="0" smtClean="0"/>
              <a:t>получения продуктов меньшей молекулярной </a:t>
            </a:r>
            <a:r>
              <a:rPr lang="ru-RU" sz="1600" i="1" dirty="0"/>
              <a:t>массы </a:t>
            </a:r>
            <a:r>
              <a:rPr lang="ru-RU" sz="1600" i="1" dirty="0" smtClean="0"/>
              <a:t>(моторных </a:t>
            </a:r>
            <a:r>
              <a:rPr lang="ru-RU" sz="1600" i="1" dirty="0"/>
              <a:t>топлив, смазочных масел и т. п</a:t>
            </a:r>
            <a:r>
              <a:rPr lang="ru-RU" sz="1600" i="1" dirty="0" smtClean="0"/>
              <a:t>.).</a:t>
            </a:r>
            <a:endParaRPr lang="ru-RU" sz="1600" i="1" dirty="0"/>
          </a:p>
        </p:txBody>
      </p:sp>
      <p:graphicFrame>
        <p:nvGraphicFramePr>
          <p:cNvPr id="76813" name="Object 13"/>
          <p:cNvGraphicFramePr>
            <a:graphicFrameLocks noChangeAspect="1"/>
          </p:cNvGraphicFramePr>
          <p:nvPr/>
        </p:nvGraphicFramePr>
        <p:xfrm>
          <a:off x="251520" y="3356992"/>
          <a:ext cx="4464496" cy="807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1" name="CS ChemDraw Drawing" r:id="rId3" imgW="3060720" imgH="553680" progId="ChemDraw.Document.6.0">
                  <p:embed/>
                </p:oleObj>
              </mc:Choice>
              <mc:Fallback>
                <p:oleObj name="CS ChemDraw Drawing" r:id="rId3" imgW="3060720" imgH="553680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356992"/>
                        <a:ext cx="4464496" cy="807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5" descr="Владимир Григорьевич Шух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3068960"/>
            <a:ext cx="1270383" cy="1727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131654" y="4941168"/>
            <a:ext cx="2012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</a:rPr>
              <a:t>Владимир Григорьевич </a:t>
            </a:r>
          </a:p>
          <a:p>
            <a:r>
              <a:rPr lang="ru-RU" sz="1400" dirty="0" smtClean="0">
                <a:latin typeface="Times New Roman" pitchFamily="18" charset="0"/>
              </a:rPr>
              <a:t>Шухов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28" y="5011341"/>
            <a:ext cx="64807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800000"/>
                </a:solidFill>
              </a:rPr>
              <a:t>Первая в мире промышленная установка непрерывного термического крекинга</a:t>
            </a:r>
            <a:r>
              <a:rPr lang="ru-RU" sz="1200" dirty="0" smtClean="0"/>
              <a:t> нефти была запатентована инженером </a:t>
            </a:r>
            <a:r>
              <a:rPr lang="ru-RU" sz="1200" b="1" dirty="0" smtClean="0">
                <a:solidFill>
                  <a:srgbClr val="800000"/>
                </a:solidFill>
              </a:rPr>
              <a:t>В.Г.Шуховым и его помощником С.П.Гавриловым в 1891</a:t>
            </a:r>
            <a:r>
              <a:rPr lang="ru-RU" sz="1200" dirty="0" smtClean="0"/>
              <a:t> году </a:t>
            </a:r>
          </a:p>
          <a:p>
            <a:r>
              <a:rPr lang="ru-RU" sz="1200" dirty="0" smtClean="0"/>
              <a:t>(</a:t>
            </a:r>
            <a:r>
              <a:rPr lang="ru-RU" sz="1200" b="1" dirty="0" smtClean="0"/>
              <a:t>патент Российской империи № 12926 от 27 ноября 1891 года</a:t>
            </a:r>
            <a:r>
              <a:rPr lang="ru-RU" sz="1200" dirty="0" smtClean="0"/>
              <a:t>). </a:t>
            </a:r>
          </a:p>
          <a:p>
            <a:r>
              <a:rPr lang="ru-RU" sz="1200" dirty="0" smtClean="0"/>
              <a:t>Научные и инженерные решения В.Г. Шухова повторены У. Бартоном при сооружении первой промышленной установки в США в 1915-1918 годах. </a:t>
            </a:r>
          </a:p>
          <a:p>
            <a:r>
              <a:rPr lang="ru-RU" sz="1200" b="1" dirty="0" smtClean="0"/>
              <a:t>Первые отечественные промышленные установки крекинга</a:t>
            </a:r>
            <a:r>
              <a:rPr lang="ru-RU" sz="1200" dirty="0" smtClean="0"/>
              <a:t> построены В.Г.Шуховым в </a:t>
            </a:r>
            <a:r>
              <a:rPr lang="ru-RU" sz="1200" b="1" dirty="0" smtClean="0"/>
              <a:t>1934 </a:t>
            </a:r>
            <a:r>
              <a:rPr lang="ru-RU" sz="1200" dirty="0" smtClean="0"/>
              <a:t>году на заводе "Советский крекинг" в Баку.</a:t>
            </a:r>
          </a:p>
          <a:p>
            <a:endParaRPr lang="ru-RU" dirty="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971600" y="4221088"/>
            <a:ext cx="41690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/>
              <a:t>Из получаемых </a:t>
            </a:r>
            <a:r>
              <a:rPr lang="ru-RU" sz="1600" dirty="0" err="1"/>
              <a:t>алканов</a:t>
            </a:r>
            <a:r>
              <a:rPr lang="ru-RU" sz="1600" dirty="0"/>
              <a:t> особенно ценны </a:t>
            </a:r>
            <a:endParaRPr lang="ru-RU" sz="1600" dirty="0" smtClean="0"/>
          </a:p>
          <a:p>
            <a:r>
              <a:rPr lang="ru-RU" sz="1600" dirty="0" smtClean="0"/>
              <a:t>пропан</a:t>
            </a:r>
            <a:r>
              <a:rPr lang="ru-RU" sz="1600" dirty="0"/>
              <a:t>, бутан, изобутан и </a:t>
            </a:r>
            <a:r>
              <a:rPr lang="ru-RU" sz="1600" dirty="0" err="1" smtClean="0"/>
              <a:t>изопентан</a:t>
            </a:r>
            <a:endParaRPr lang="ru-RU" sz="16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0" y="548680"/>
            <a:ext cx="64082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а)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Сплавление солей одноосновных карбоновых кислот с щелочами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: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4"/>
          <p:cNvGraphicFramePr>
            <a:graphicFrameLocks noChangeAspect="1"/>
          </p:cNvGraphicFramePr>
          <p:nvPr/>
        </p:nvGraphicFramePr>
        <p:xfrm>
          <a:off x="395536" y="908720"/>
          <a:ext cx="38893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2" name="CS ChemDraw Drawing" r:id="rId6" imgW="2793960" imgH="317520" progId="ChemDraw.Document.6.0">
                  <p:embed/>
                </p:oleObj>
              </mc:Choice>
              <mc:Fallback>
                <p:oleObj name="CS ChemDraw Drawing" r:id="rId6" imgW="2793960" imgH="317520" progId="ChemDraw.Document.6.0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908720"/>
                        <a:ext cx="3889375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79512" y="1340768"/>
            <a:ext cx="148636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 smtClean="0"/>
              <a:t>натриевая </a:t>
            </a:r>
            <a:r>
              <a:rPr lang="ru-RU" sz="1400" dirty="0"/>
              <a:t>соль</a:t>
            </a:r>
          </a:p>
          <a:p>
            <a:r>
              <a:rPr lang="ru-RU" sz="1400" dirty="0"/>
              <a:t>карбоновой </a:t>
            </a:r>
          </a:p>
          <a:p>
            <a:r>
              <a:rPr lang="ru-RU" sz="1400" dirty="0"/>
              <a:t>кислоты</a:t>
            </a:r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2699792" y="1412776"/>
            <a:ext cx="933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err="1" smtClean="0">
                <a:solidFill>
                  <a:srgbClr val="000000"/>
                </a:solidFill>
              </a:rPr>
              <a:t>алкан</a:t>
            </a:r>
            <a:endParaRPr lang="ru-RU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55576" y="260648"/>
            <a:ext cx="20443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/>
              <a:t>Электрокрекинг</a:t>
            </a:r>
            <a:endParaRPr lang="ru-RU" b="1" dirty="0"/>
          </a:p>
        </p:txBody>
      </p:sp>
      <p:graphicFrame>
        <p:nvGraphicFramePr>
          <p:cNvPr id="152578" name="Object 2"/>
          <p:cNvGraphicFramePr>
            <a:graphicFrameLocks noChangeAspect="1"/>
          </p:cNvGraphicFramePr>
          <p:nvPr/>
        </p:nvGraphicFramePr>
        <p:xfrm>
          <a:off x="179512" y="836712"/>
          <a:ext cx="4824413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6" name="CS ChemDraw Drawing" r:id="rId3" imgW="3225600" imgH="609480" progId="ChemDraw.Document.6.0">
                  <p:embed/>
                </p:oleObj>
              </mc:Choice>
              <mc:Fallback>
                <p:oleObj name="CS ChemDraw Drawing" r:id="rId3" imgW="3225600" imgH="60948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836712"/>
                        <a:ext cx="4824413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3528" y="2060848"/>
            <a:ext cx="340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Каталитический </a:t>
            </a:r>
            <a:r>
              <a:rPr lang="ru-RU" b="1" dirty="0" err="1" smtClean="0"/>
              <a:t>риформинг</a:t>
            </a:r>
            <a:endParaRPr lang="ru-RU" dirty="0"/>
          </a:p>
        </p:txBody>
      </p:sp>
      <p:graphicFrame>
        <p:nvGraphicFramePr>
          <p:cNvPr id="152579" name="Object 3"/>
          <p:cNvGraphicFramePr>
            <a:graphicFrameLocks noChangeAspect="1"/>
          </p:cNvGraphicFramePr>
          <p:nvPr/>
        </p:nvGraphicFramePr>
        <p:xfrm>
          <a:off x="251520" y="2708920"/>
          <a:ext cx="4679950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7" name="CS ChemDraw Drawing" r:id="rId5" imgW="3395880" imgH="1000440" progId="ChemDraw.Document.6.0">
                  <p:embed/>
                </p:oleObj>
              </mc:Choice>
              <mc:Fallback>
                <p:oleObj name="CS ChemDraw Drawing" r:id="rId5" imgW="3395880" imgH="100044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708920"/>
                        <a:ext cx="4679950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87338" y="188913"/>
            <a:ext cx="66909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Реакции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, сопровождающиеся удлинением углеродного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скелета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251520" y="4509120"/>
            <a:ext cx="58234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в)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Электролиз солей карбоновых кислот (метод </a:t>
            </a: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Кольбе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(1849г.)</a:t>
            </a:r>
          </a:p>
        </p:txBody>
      </p:sp>
      <p:graphicFrame>
        <p:nvGraphicFramePr>
          <p:cNvPr id="35862" name="Object 22"/>
          <p:cNvGraphicFramePr>
            <a:graphicFrameLocks noGrp="1" noChangeAspect="1"/>
          </p:cNvGraphicFramePr>
          <p:nvPr>
            <p:ph sz="half" idx="2"/>
          </p:nvPr>
        </p:nvGraphicFramePr>
        <p:xfrm>
          <a:off x="467544" y="5301208"/>
          <a:ext cx="3816920" cy="742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1" name="CS ChemDraw Drawing" r:id="rId3" imgW="2824200" imgH="548640" progId="ChemDraw.Document.6.0">
                  <p:embed/>
                </p:oleObj>
              </mc:Choice>
              <mc:Fallback>
                <p:oleObj name="CS ChemDraw Drawing" r:id="rId3" imgW="2824200" imgH="548640" progId="ChemDraw.Document.6.0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301208"/>
                        <a:ext cx="3816920" cy="742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251520" y="2132856"/>
            <a:ext cx="19750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б)    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 Реакция </a:t>
            </a:r>
            <a:r>
              <a:rPr lang="ru-RU" sz="1600" b="1" dirty="0" err="1">
                <a:latin typeface="Calibri" pitchFamily="34" charset="0"/>
                <a:cs typeface="Calibri" pitchFamily="34" charset="0"/>
              </a:rPr>
              <a:t>Вюрца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68" name="Rectangle 28"/>
          <p:cNvSpPr>
            <a:spLocks noChangeArrowheads="1"/>
          </p:cNvSpPr>
          <p:nvPr/>
        </p:nvSpPr>
        <p:spPr bwMode="auto">
          <a:xfrm>
            <a:off x="107504" y="2708920"/>
            <a:ext cx="75525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dirty="0"/>
              <a:t>2</a:t>
            </a:r>
            <a:r>
              <a:rPr lang="en-US" dirty="0"/>
              <a:t>CH</a:t>
            </a:r>
            <a:r>
              <a:rPr lang="ru-RU" baseline="-25000" dirty="0"/>
              <a:t>3</a:t>
            </a:r>
            <a:r>
              <a:rPr lang="ru-RU" dirty="0"/>
              <a:t>–</a:t>
            </a:r>
            <a:r>
              <a:rPr lang="en-US" dirty="0"/>
              <a:t>CH</a:t>
            </a:r>
            <a:r>
              <a:rPr lang="ru-RU" baseline="-25000" dirty="0"/>
              <a:t>2</a:t>
            </a:r>
            <a:r>
              <a:rPr lang="en-US" dirty="0"/>
              <a:t>Br</a:t>
            </a:r>
            <a:r>
              <a:rPr lang="ru-RU" baseline="-25000" dirty="0"/>
              <a:t>(бромистый этил)</a:t>
            </a:r>
            <a:r>
              <a:rPr lang="ru-RU" dirty="0"/>
              <a:t> + 2</a:t>
            </a:r>
            <a:r>
              <a:rPr lang="en-US" dirty="0"/>
              <a:t>Na → CH</a:t>
            </a:r>
            <a:r>
              <a:rPr lang="ru-RU" baseline="-25000" dirty="0"/>
              <a:t>3</a:t>
            </a:r>
            <a:r>
              <a:rPr lang="ru-RU" dirty="0"/>
              <a:t>–</a:t>
            </a:r>
            <a:r>
              <a:rPr lang="en-US" dirty="0"/>
              <a:t>CH</a:t>
            </a:r>
            <a:r>
              <a:rPr lang="ru-RU" baseline="-25000" dirty="0"/>
              <a:t>2</a:t>
            </a:r>
            <a:r>
              <a:rPr lang="ru-RU" dirty="0"/>
              <a:t>–</a:t>
            </a:r>
            <a:r>
              <a:rPr lang="en-US" dirty="0"/>
              <a:t>CH</a:t>
            </a:r>
            <a:r>
              <a:rPr lang="ru-RU" baseline="-25000" dirty="0"/>
              <a:t>2</a:t>
            </a:r>
            <a:r>
              <a:rPr lang="ru-RU" dirty="0"/>
              <a:t>–</a:t>
            </a:r>
            <a:r>
              <a:rPr lang="en-US" dirty="0"/>
              <a:t>CH</a:t>
            </a:r>
            <a:r>
              <a:rPr lang="ru-RU" baseline="-25000" dirty="0"/>
              <a:t>3(бутан)</a:t>
            </a:r>
            <a:r>
              <a:rPr lang="ru-RU" dirty="0"/>
              <a:t> + 2</a:t>
            </a:r>
            <a:r>
              <a:rPr lang="en-US" dirty="0" err="1"/>
              <a:t>NaBr</a:t>
            </a:r>
            <a:r>
              <a:rPr lang="ru-RU" dirty="0"/>
              <a:t> </a:t>
            </a:r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251520" y="692696"/>
            <a:ext cx="49785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а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) Метод </a:t>
            </a:r>
            <a:r>
              <a:rPr lang="ru-RU" sz="1600" b="1" dirty="0" err="1">
                <a:latin typeface="Calibri" pitchFamily="34" charset="0"/>
                <a:cs typeface="Calibri" pitchFamily="34" charset="0"/>
              </a:rPr>
              <a:t>Фишера-Тропша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 (синтез из окиси углерода) </a:t>
            </a:r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5148064" y="1052736"/>
            <a:ext cx="38529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b="1" dirty="0" smtClean="0"/>
              <a:t>C</a:t>
            </a:r>
            <a:r>
              <a:rPr lang="ru-RU" sz="1600" b="1" dirty="0" err="1" smtClean="0"/>
              <a:t>ырье</a:t>
            </a:r>
            <a:r>
              <a:rPr lang="ru-RU" sz="1600" b="1" dirty="0" smtClean="0"/>
              <a:t> для производства бензинов (</a:t>
            </a:r>
            <a:r>
              <a:rPr lang="ru-RU" sz="1600" b="1" dirty="0" err="1" smtClean="0"/>
              <a:t>алканы</a:t>
            </a:r>
            <a:r>
              <a:rPr lang="ru-RU" sz="1600" b="1" dirty="0" smtClean="0"/>
              <a:t> нормальные парафины с примесью разветвленных). </a:t>
            </a:r>
            <a:endParaRPr lang="ru-RU" sz="1600" b="1" dirty="0"/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323528" y="1340769"/>
            <a:ext cx="44644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err="1"/>
              <a:t>nCO</a:t>
            </a:r>
            <a:r>
              <a:rPr lang="en-US" dirty="0"/>
              <a:t> + 2(n+1)H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→ C</a:t>
            </a:r>
            <a:r>
              <a:rPr lang="en-US" baseline="-25000" dirty="0">
                <a:cs typeface="Arial" charset="0"/>
              </a:rPr>
              <a:t>n</a:t>
            </a:r>
            <a:r>
              <a:rPr lang="en-US" dirty="0">
                <a:cs typeface="Arial" charset="0"/>
              </a:rPr>
              <a:t>H</a:t>
            </a:r>
            <a:r>
              <a:rPr lang="en-US" baseline="-25000" dirty="0">
                <a:cs typeface="Arial" charset="0"/>
              </a:rPr>
              <a:t>2n+2</a:t>
            </a:r>
            <a:r>
              <a:rPr lang="en-US" dirty="0">
                <a:cs typeface="Arial" charset="0"/>
              </a:rPr>
              <a:t> + nH</a:t>
            </a:r>
            <a:r>
              <a:rPr lang="en-US" baseline="-25000" dirty="0">
                <a:cs typeface="Arial" charset="0"/>
              </a:rPr>
              <a:t>2</a:t>
            </a:r>
            <a:r>
              <a:rPr lang="en-US" dirty="0">
                <a:cs typeface="Arial" charset="0"/>
              </a:rPr>
              <a:t>O</a:t>
            </a: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5004048" y="5373216"/>
            <a:ext cx="170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R</a:t>
            </a:r>
            <a:r>
              <a:rPr lang="en-US" dirty="0">
                <a:cs typeface="Arial" charset="0"/>
              </a:rPr>
              <a:t>· + R· → R-R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179512" y="3284984"/>
            <a:ext cx="3291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2CH</a:t>
            </a:r>
            <a:r>
              <a:rPr lang="en-US" baseline="-25000" dirty="0"/>
              <a:t>3</a:t>
            </a:r>
            <a:r>
              <a:rPr lang="en-US" dirty="0"/>
              <a:t>Li + </a:t>
            </a:r>
            <a:r>
              <a:rPr lang="en-US" dirty="0" err="1"/>
              <a:t>CuI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→ CH</a:t>
            </a:r>
            <a:r>
              <a:rPr lang="en-US" baseline="-25000" dirty="0">
                <a:cs typeface="Arial" charset="0"/>
              </a:rPr>
              <a:t>3</a:t>
            </a:r>
            <a:r>
              <a:rPr lang="en-US" dirty="0">
                <a:cs typeface="Arial" charset="0"/>
              </a:rPr>
              <a:t>CuLi + </a:t>
            </a:r>
            <a:r>
              <a:rPr lang="en-US" dirty="0" err="1">
                <a:cs typeface="Arial" charset="0"/>
              </a:rPr>
              <a:t>LiI</a:t>
            </a:r>
            <a:endParaRPr lang="en-US" dirty="0">
              <a:cs typeface="Arial" charset="0"/>
            </a:endParaRP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323528" y="3789040"/>
            <a:ext cx="40222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2CH</a:t>
            </a:r>
            <a:r>
              <a:rPr lang="en-US" baseline="-25000" dirty="0"/>
              <a:t>3</a:t>
            </a:r>
            <a:r>
              <a:rPr lang="en-US" dirty="0"/>
              <a:t>CuLi + CH</a:t>
            </a:r>
            <a:r>
              <a:rPr lang="en-US" baseline="-25000" dirty="0"/>
              <a:t>3</a:t>
            </a:r>
            <a:r>
              <a:rPr lang="en-US" dirty="0"/>
              <a:t>CH</a:t>
            </a:r>
            <a:r>
              <a:rPr lang="en-US" baseline="-25000" dirty="0"/>
              <a:t>2</a:t>
            </a:r>
            <a:r>
              <a:rPr lang="en-US" dirty="0"/>
              <a:t>I </a:t>
            </a:r>
            <a:r>
              <a:rPr lang="en-US" dirty="0">
                <a:cs typeface="Arial" charset="0"/>
              </a:rPr>
              <a:t>→ CH</a:t>
            </a:r>
            <a:r>
              <a:rPr lang="en-US" baseline="-25000" dirty="0">
                <a:cs typeface="Arial" charset="0"/>
              </a:rPr>
              <a:t>3</a:t>
            </a:r>
            <a:r>
              <a:rPr lang="en-US" dirty="0">
                <a:cs typeface="Arial" charset="0"/>
              </a:rPr>
              <a:t>CH</a:t>
            </a:r>
            <a:r>
              <a:rPr lang="en-US" baseline="-25000" dirty="0">
                <a:cs typeface="Arial" charset="0"/>
              </a:rPr>
              <a:t>2</a:t>
            </a:r>
            <a:r>
              <a:rPr lang="en-US" dirty="0">
                <a:cs typeface="Arial" charset="0"/>
              </a:rPr>
              <a:t>CH</a:t>
            </a:r>
            <a:r>
              <a:rPr lang="en-US" baseline="-25000" dirty="0">
                <a:cs typeface="Arial" charset="0"/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56176" y="5301208"/>
            <a:ext cx="576064" cy="5760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76256" y="5373216"/>
            <a:ext cx="81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алкан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1095375" y="61134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1619672" y="0"/>
            <a:ext cx="4545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8.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Химические свойства </a:t>
            </a:r>
            <a:r>
              <a:rPr lang="ru-RU" sz="24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764704"/>
            <a:ext cx="685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Типичная реакция </a:t>
            </a:r>
            <a:r>
              <a:rPr lang="ru-RU" b="1" i="1" dirty="0" err="1" smtClean="0"/>
              <a:t>алканов</a:t>
            </a:r>
            <a:r>
              <a:rPr lang="ru-RU" b="1" i="1" dirty="0" smtClean="0"/>
              <a:t> – радикальное замещение (S</a:t>
            </a:r>
            <a:r>
              <a:rPr lang="ru-RU" sz="1200" b="1" i="1" dirty="0" smtClean="0"/>
              <a:t>R</a:t>
            </a:r>
            <a:r>
              <a:rPr lang="ru-RU" b="1" i="1" dirty="0" smtClean="0"/>
              <a:t>)</a:t>
            </a:r>
            <a:endParaRPr lang="ru-RU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63688" y="1412776"/>
            <a:ext cx="422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Радикальное галогенирование </a:t>
            </a:r>
            <a:r>
              <a:rPr lang="ru-RU" sz="1600" b="1" dirty="0" err="1" smtClean="0"/>
              <a:t>алканов</a:t>
            </a:r>
            <a:endParaRPr lang="ru-RU" sz="1600" b="1" dirty="0"/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051720" y="1916832"/>
            <a:ext cx="39157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Механизм радикального замещения</a:t>
            </a:r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611560" y="2708920"/>
          <a:ext cx="1709749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4" name="CS ChemDraw Drawing" r:id="rId3" imgW="1029846" imgH="260186" progId="ChemDraw.Document.6.0">
                  <p:embed/>
                </p:oleObj>
              </mc:Choice>
              <mc:Fallback>
                <p:oleObj name="CS ChemDraw Drawing" r:id="rId3" imgW="1029846" imgH="260186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708920"/>
                        <a:ext cx="1709749" cy="432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5004048" y="2852936"/>
            <a:ext cx="2617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</a:rPr>
              <a:t>Инициирование цепи</a:t>
            </a:r>
          </a:p>
        </p:txBody>
      </p:sp>
      <p:graphicFrame>
        <p:nvGraphicFramePr>
          <p:cNvPr id="142340" name="Object 4"/>
          <p:cNvGraphicFramePr>
            <a:graphicFrameLocks noChangeAspect="1"/>
          </p:cNvGraphicFramePr>
          <p:nvPr/>
        </p:nvGraphicFramePr>
        <p:xfrm>
          <a:off x="611560" y="3573016"/>
          <a:ext cx="2917650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5" name="CS ChemDraw Drawing" r:id="rId5" imgW="1737090" imgH="171836" progId="ChemDraw.Document.6.0">
                  <p:embed/>
                </p:oleObj>
              </mc:Choice>
              <mc:Fallback>
                <p:oleObj name="CS ChemDraw Drawing" r:id="rId5" imgW="1737090" imgH="171836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573016"/>
                        <a:ext cx="2917650" cy="288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611560" y="4077071"/>
          <a:ext cx="3532912" cy="36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6" name="CS ChemDraw Drawing" r:id="rId7" imgW="1994687" imgH="203718" progId="ChemDraw.Document.6.0">
                  <p:embed/>
                </p:oleObj>
              </mc:Choice>
              <mc:Fallback>
                <p:oleObj name="CS ChemDraw Drawing" r:id="rId7" imgW="1994687" imgH="203718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77071"/>
                        <a:ext cx="3532912" cy="360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5076056" y="3717032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</a:rPr>
              <a:t>Рост цепи</a:t>
            </a:r>
          </a:p>
        </p:txBody>
      </p:sp>
      <p:graphicFrame>
        <p:nvGraphicFramePr>
          <p:cNvPr id="142343" name="Object 7"/>
          <p:cNvGraphicFramePr>
            <a:graphicFrameLocks noChangeAspect="1"/>
          </p:cNvGraphicFramePr>
          <p:nvPr/>
        </p:nvGraphicFramePr>
        <p:xfrm>
          <a:off x="611559" y="4797152"/>
          <a:ext cx="326358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7" name="CS ChemDraw Drawing" r:id="rId9" imgW="1784294" imgH="196153" progId="ChemDraw.Document.6.0">
                  <p:embed/>
                </p:oleObj>
              </mc:Choice>
              <mc:Fallback>
                <p:oleObj name="CS ChemDraw Drawing" r:id="rId9" imgW="1784294" imgH="196153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59" y="4797152"/>
                        <a:ext cx="3263589" cy="36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4" name="Object 8"/>
          <p:cNvGraphicFramePr>
            <a:graphicFrameLocks noChangeAspect="1"/>
          </p:cNvGraphicFramePr>
          <p:nvPr/>
        </p:nvGraphicFramePr>
        <p:xfrm>
          <a:off x="611560" y="5229200"/>
          <a:ext cx="1728192" cy="319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8" name="CS ChemDraw Drawing" r:id="rId11" imgW="1057359" imgH="194532" progId="ChemDraw.Document.6.0">
                  <p:embed/>
                </p:oleObj>
              </mc:Choice>
              <mc:Fallback>
                <p:oleObj name="CS ChemDraw Drawing" r:id="rId11" imgW="1057359" imgH="194532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229200"/>
                        <a:ext cx="1728192" cy="319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5" name="Object 9"/>
          <p:cNvGraphicFramePr>
            <a:graphicFrameLocks noChangeAspect="1"/>
          </p:cNvGraphicFramePr>
          <p:nvPr/>
        </p:nvGraphicFramePr>
        <p:xfrm>
          <a:off x="539552" y="5517232"/>
          <a:ext cx="250214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9" name="CS ChemDraw Drawing" r:id="rId13" imgW="1532901" imgH="220739" progId="ChemDraw.Document.6.0">
                  <p:embed/>
                </p:oleObj>
              </mc:Choice>
              <mc:Fallback>
                <p:oleObj name="CS ChemDraw Drawing" r:id="rId13" imgW="1532901" imgH="220739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517232"/>
                        <a:ext cx="2502143" cy="36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 Box 23"/>
          <p:cNvSpPr txBox="1">
            <a:spLocks noChangeArrowheads="1"/>
          </p:cNvSpPr>
          <p:nvPr/>
        </p:nvSpPr>
        <p:spPr bwMode="auto">
          <a:xfrm>
            <a:off x="5076056" y="5301208"/>
            <a:ext cx="1590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</a:rPr>
              <a:t>Обрыв цепи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51520" y="3356992"/>
            <a:ext cx="756084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51520" y="4653136"/>
            <a:ext cx="756084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23528" y="6021288"/>
            <a:ext cx="756084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60648"/>
            <a:ext cx="7188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Позиционная селективность радикального замещения</a:t>
            </a:r>
            <a:endParaRPr lang="ru-RU" sz="2000" b="1" dirty="0"/>
          </a:p>
        </p:txBody>
      </p:sp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179512" y="1052736"/>
          <a:ext cx="3928876" cy="1550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1" name="CS ChemDraw Drawing" r:id="rId3" imgW="2607254" imgH="1028316" progId="ChemDraw.Document.6.0">
                  <p:embed/>
                </p:oleObj>
              </mc:Choice>
              <mc:Fallback>
                <p:oleObj name="CS ChemDraw Drawing" r:id="rId3" imgW="2607254" imgH="1028316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3928876" cy="15501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5" name="Object 5"/>
          <p:cNvGraphicFramePr>
            <a:graphicFrameLocks noChangeAspect="1"/>
          </p:cNvGraphicFramePr>
          <p:nvPr/>
        </p:nvGraphicFramePr>
        <p:xfrm>
          <a:off x="395536" y="3717032"/>
          <a:ext cx="6931390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2" name="CS ChemDraw Drawing" r:id="rId5" imgW="5038101" imgH="1989897" progId="ChemDraw.Document.6.0">
                  <p:embed/>
                </p:oleObj>
              </mc:Choice>
              <mc:Fallback>
                <p:oleObj name="CS ChemDraw Drawing" r:id="rId5" imgW="5038101" imgH="1989897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717032"/>
                        <a:ext cx="6931390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83968" y="1988840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Более устойчив, быстрее образуется,</a:t>
            </a:r>
          </a:p>
          <a:p>
            <a:r>
              <a:rPr lang="ru-RU" sz="1400" dirty="0" smtClean="0"/>
              <a:t>больше концентрация, быстрее превращается в продукт </a:t>
            </a:r>
            <a:endParaRPr lang="ru-RU" sz="1400" dirty="0"/>
          </a:p>
        </p:txBody>
      </p:sp>
      <p:graphicFrame>
        <p:nvGraphicFramePr>
          <p:cNvPr id="148486" name="Object 6"/>
          <p:cNvGraphicFramePr>
            <a:graphicFrameLocks noChangeAspect="1"/>
          </p:cNvGraphicFramePr>
          <p:nvPr/>
        </p:nvGraphicFramePr>
        <p:xfrm>
          <a:off x="4067944" y="2924944"/>
          <a:ext cx="4692487" cy="1079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3" name="CS ChemDraw Drawing" r:id="rId7" imgW="4228920" imgH="972720" progId="ChemDraw.Document.6.0">
                  <p:embed/>
                </p:oleObj>
              </mc:Choice>
              <mc:Fallback>
                <p:oleObj name="CS ChemDraw Drawing" r:id="rId7" imgW="4228920" imgH="97272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924944"/>
                        <a:ext cx="4692487" cy="10798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3688" y="332656"/>
            <a:ext cx="5530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Другие реакции радикального замещения</a:t>
            </a:r>
            <a:endParaRPr lang="ru-RU" sz="20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1340768"/>
          <a:ext cx="8280920" cy="440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1440160"/>
                <a:gridCol w="1224136"/>
                <a:gridCol w="2304256"/>
                <a:gridCol w="2304255"/>
              </a:tblGrid>
              <a:tr h="482898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алкан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гент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условия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реакция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289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HNO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разб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C, Р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2-нитропропан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нитрование</a:t>
                      </a:r>
                      <a:endParaRPr lang="ru-RU" sz="1600" dirty="0"/>
                    </a:p>
                  </a:txBody>
                  <a:tcPr/>
                </a:tc>
              </a:tr>
              <a:tr h="48289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Cl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h</a:t>
                      </a:r>
                      <a:r>
                        <a:rPr lang="el-GR" dirty="0" smtClean="0"/>
                        <a:t>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400" dirty="0" smtClean="0"/>
                        <a:t>пропан-2-сульфонил хлорид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сульфохлорирование</a:t>
                      </a:r>
                      <a:endParaRPr lang="ru-RU" sz="1600" dirty="0"/>
                    </a:p>
                  </a:txBody>
                  <a:tcPr/>
                </a:tc>
              </a:tr>
              <a:tr h="48289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O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h</a:t>
                      </a:r>
                      <a:r>
                        <a:rPr lang="el-GR" dirty="0" smtClean="0"/>
                        <a:t>ν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400" dirty="0" smtClean="0"/>
                        <a:t>пропан-2-сульфоновая кислота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сульфоокисление</a:t>
                      </a:r>
                      <a:endParaRPr lang="ru-RU" sz="1600" dirty="0"/>
                    </a:p>
                  </a:txBody>
                  <a:tcPr/>
                </a:tc>
              </a:tr>
              <a:tr h="48289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211960" y="2420888"/>
          <a:ext cx="1062318" cy="684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85" name="CS ChemDraw Drawing" r:id="rId3" imgW="781421" imgH="502540" progId="ChemDraw.Document.6.0">
                  <p:embed/>
                </p:oleObj>
              </mc:Choice>
              <mc:Fallback>
                <p:oleObj name="CS ChemDraw Drawing" r:id="rId3" imgW="781421" imgH="50254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420888"/>
                        <a:ext cx="1062318" cy="684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8" name="Object 4"/>
          <p:cNvGraphicFramePr>
            <a:graphicFrameLocks noChangeAspect="1"/>
          </p:cNvGraphicFramePr>
          <p:nvPr/>
        </p:nvGraphicFramePr>
        <p:xfrm>
          <a:off x="4283968" y="3717032"/>
          <a:ext cx="1062318" cy="684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86" name="CS ChemDraw Drawing" r:id="rId5" imgW="781421" imgH="502540" progId="ChemDraw.Document.6.0">
                  <p:embed/>
                </p:oleObj>
              </mc:Choice>
              <mc:Fallback>
                <p:oleObj name="CS ChemDraw Drawing" r:id="rId5" imgW="781421" imgH="50254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717032"/>
                        <a:ext cx="1062318" cy="684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763688" y="116632"/>
            <a:ext cx="35085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Окисление </a:t>
            </a:r>
            <a:r>
              <a:rPr lang="ru-RU" sz="2000" b="1" dirty="0" err="1">
                <a:latin typeface="Calibri" pitchFamily="34" charset="0"/>
                <a:cs typeface="Calibri" pitchFamily="34" charset="0"/>
              </a:rPr>
              <a:t>алканов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 (горение)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716016" y="1052736"/>
            <a:ext cx="42491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/>
              <a:t>Радикальный процесс;</a:t>
            </a:r>
          </a:p>
          <a:p>
            <a:r>
              <a:rPr lang="ru-RU" sz="1600" b="1" dirty="0" smtClean="0"/>
              <a:t>механизм реакции сложен, до </a:t>
            </a:r>
            <a:r>
              <a:rPr lang="ru-RU" sz="1600" b="1" dirty="0"/>
              <a:t>конца полностью не </a:t>
            </a:r>
            <a:r>
              <a:rPr lang="ru-RU" sz="1600" b="1" dirty="0" smtClean="0"/>
              <a:t>установлен, </a:t>
            </a:r>
            <a:endParaRPr lang="ru-RU" sz="1600" b="1" dirty="0"/>
          </a:p>
        </p:txBody>
      </p:sp>
      <p:graphicFrame>
        <p:nvGraphicFramePr>
          <p:cNvPr id="8200" name="Object 8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51520" y="980728"/>
          <a:ext cx="403225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0" name="CS ChemDraw Drawing" r:id="rId3" imgW="2100600" imgH="289440" progId="ChemDraw.Document.6.0">
                  <p:embed/>
                </p:oleObj>
              </mc:Choice>
              <mc:Fallback>
                <p:oleObj name="CS ChemDraw Drawing" r:id="rId3" imgW="2100600" imgH="28944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980728"/>
                        <a:ext cx="403225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548680"/>
            <a:ext cx="553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err="1" smtClean="0"/>
              <a:t>Алканы</a:t>
            </a:r>
            <a:r>
              <a:rPr lang="ru-RU" b="1" i="1" dirty="0" smtClean="0"/>
              <a:t> – ценное высококалорийное топливо</a:t>
            </a:r>
            <a:endParaRPr lang="ru-RU" i="1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1520" y="2060848"/>
            <a:ext cx="84969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alibri" pitchFamily="34" charset="0"/>
                <a:cs typeface="Calibri" pitchFamily="34" charset="0"/>
              </a:rPr>
              <a:t>Антид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тонационные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свойства топлива сильно зависят от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структуры углеводородов бензиновой фракции нефти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51520" y="2924944"/>
            <a:ext cx="838333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i="1" dirty="0"/>
              <a:t>Относительная антидетонационная способность топлива </a:t>
            </a:r>
            <a:r>
              <a:rPr lang="ru-RU" i="1" dirty="0" smtClean="0"/>
              <a:t>характеризуется </a:t>
            </a:r>
            <a:r>
              <a:rPr lang="ru-RU" i="1" dirty="0"/>
              <a:t>октановым </a:t>
            </a:r>
            <a:r>
              <a:rPr lang="ru-RU" i="1" dirty="0" smtClean="0"/>
              <a:t>числом ОЧ):</a:t>
            </a:r>
          </a:p>
          <a:p>
            <a:endParaRPr lang="ru-RU" i="1" dirty="0" smtClean="0"/>
          </a:p>
          <a:p>
            <a:r>
              <a:rPr lang="ru-RU" dirty="0" smtClean="0"/>
              <a:t> </a:t>
            </a:r>
            <a:r>
              <a:rPr lang="ru-RU" i="1" dirty="0" err="1" smtClean="0"/>
              <a:t>н</a:t>
            </a:r>
            <a:r>
              <a:rPr lang="ru-RU" dirty="0" err="1" smtClean="0"/>
              <a:t>-гептан</a:t>
            </a:r>
            <a:r>
              <a:rPr lang="ru-RU" dirty="0" smtClean="0"/>
              <a:t> (ОЧ) = 0 </a:t>
            </a:r>
            <a:r>
              <a:rPr lang="ru-RU" dirty="0"/>
              <a:t>(сильно детонирует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smtClean="0"/>
              <a:t>изооктан </a:t>
            </a:r>
            <a:r>
              <a:rPr lang="ru-RU" dirty="0"/>
              <a:t>(2,2,4-триметилпентан</a:t>
            </a:r>
            <a:r>
              <a:rPr lang="ru-RU" dirty="0" smtClean="0"/>
              <a:t>) </a:t>
            </a:r>
            <a:r>
              <a:rPr lang="ru-RU" dirty="0"/>
              <a:t>ОЧ = 100.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3728" y="4653136"/>
            <a:ext cx="277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Дегидрирование </a:t>
            </a:r>
            <a:r>
              <a:rPr lang="ru-RU" b="1" dirty="0" err="1" smtClean="0">
                <a:latin typeface="Calibri" pitchFamily="34" charset="0"/>
                <a:cs typeface="Calibri" pitchFamily="34" charset="0"/>
              </a:rPr>
              <a:t>алканов</a:t>
            </a:r>
            <a:endParaRPr lang="ru-RU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251520" y="5301208"/>
          <a:ext cx="4824536" cy="449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1" name="CS ChemDraw Drawing" r:id="rId5" imgW="2928777" imgH="272344" progId="ChemDraw.Document.6.0">
                  <p:embed/>
                </p:oleObj>
              </mc:Choice>
              <mc:Fallback>
                <p:oleObj name="CS ChemDraw Drawing" r:id="rId5" imgW="2928777" imgH="272344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301208"/>
                        <a:ext cx="4824536" cy="4497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51519" y="5949280"/>
            <a:ext cx="3292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этан                  </a:t>
            </a:r>
            <a:r>
              <a:rPr lang="ru-RU" dirty="0" err="1" smtClean="0"/>
              <a:t>этен</a:t>
            </a:r>
            <a:r>
              <a:rPr lang="ru-RU" dirty="0" smtClean="0"/>
              <a:t> (этилен)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1199</Words>
  <Application>Microsoft Office PowerPoint</Application>
  <PresentationFormat>Экран (4:3)</PresentationFormat>
  <Paragraphs>275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Оформление по умолчанию</vt:lpstr>
      <vt:lpstr>CS ChemDraw Drawing</vt:lpstr>
      <vt:lpstr>Дополнение к лекции 3</vt:lpstr>
      <vt:lpstr>Стабильность интермедиатов</vt:lpstr>
      <vt:lpstr>Презентация PowerPoint</vt:lpstr>
      <vt:lpstr>Стабильность интермедиатов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chem</dc:creator>
  <cp:lastModifiedBy>Куксёнок Вера Юрьевна</cp:lastModifiedBy>
  <cp:revision>232</cp:revision>
  <dcterms:created xsi:type="dcterms:W3CDTF">2006-09-17T08:51:08Z</dcterms:created>
  <dcterms:modified xsi:type="dcterms:W3CDTF">2023-09-22T01:26:20Z</dcterms:modified>
</cp:coreProperties>
</file>