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4" r:id="rId5"/>
    <p:sldId id="265" r:id="rId6"/>
    <p:sldId id="266" r:id="rId7"/>
    <p:sldId id="267" r:id="rId8"/>
    <p:sldId id="263" r:id="rId9"/>
    <p:sldId id="260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8821F-835C-4440-B378-D881A94C2DA1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B3EE30-9E09-4DD5-9DAF-08CF2C80C7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268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https://www.youtube.com/watch?v=17xy5-g22hI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3EE30-9E09-4DD5-9DAF-08CF2C80C7D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793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https://www.youtube.com/watch?v=17xy5-g22hI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3EE30-9E09-4DD5-9DAF-08CF2C80C7D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316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https://www.youtube.com/watch?v=TL0ZsNHGhsc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3EE30-9E09-4DD5-9DAF-08CF2C80C7D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209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Separation techniques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455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ukver89\Downloads\Hawach-Gravity-Filtrati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7" y="841253"/>
            <a:ext cx="4183229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Filtration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0072" y="1206265"/>
            <a:ext cx="2736304" cy="576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Vacuum filtration</a:t>
            </a:r>
            <a:endParaRPr lang="ru-RU" sz="2000" dirty="0"/>
          </a:p>
        </p:txBody>
      </p:sp>
      <p:pic>
        <p:nvPicPr>
          <p:cNvPr id="1027" name="Picture 3" descr="C:\Users\kukver89\Downloads\Vacuum-filtration-diagra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423" y="1556792"/>
            <a:ext cx="4993874" cy="481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03255" y="4941168"/>
            <a:ext cx="1308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/>
              <a:t>Filtrate</a:t>
            </a:r>
          </a:p>
          <a:p>
            <a:pPr algn="ctr"/>
            <a:r>
              <a:rPr lang="en-US" sz="1400" dirty="0" smtClean="0"/>
              <a:t>(mother liquor)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03255" y="2349265"/>
            <a:ext cx="105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Precipitate, </a:t>
            </a:r>
          </a:p>
          <a:p>
            <a:r>
              <a:rPr lang="en-US" sz="1400" dirty="0" smtClean="0"/>
              <a:t>crystals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00993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Filtration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When we use gravity filtration? </a:t>
            </a:r>
            <a:endParaRPr lang="ru-RU" sz="2800" dirty="0" smtClean="0"/>
          </a:p>
          <a:p>
            <a:r>
              <a:rPr lang="en-US" sz="2800" dirty="0" smtClean="0"/>
              <a:t>What is the desired product </a:t>
            </a:r>
            <a:r>
              <a:rPr lang="en-US" sz="2800" dirty="0"/>
              <a:t>in gravity </a:t>
            </a:r>
            <a:r>
              <a:rPr lang="en-US" sz="2800" dirty="0" smtClean="0"/>
              <a:t>filtration?</a:t>
            </a:r>
          </a:p>
          <a:p>
            <a:r>
              <a:rPr lang="en-US" sz="2800" dirty="0" smtClean="0"/>
              <a:t>What equipment do you need to conduct gravity filtration? </a:t>
            </a:r>
          </a:p>
          <a:p>
            <a:r>
              <a:rPr lang="en-US" sz="2800" dirty="0"/>
              <a:t>H</a:t>
            </a:r>
            <a:r>
              <a:rPr lang="en-US" sz="2800" dirty="0" smtClean="0"/>
              <a:t>ow </a:t>
            </a:r>
            <a:r>
              <a:rPr lang="en-US" sz="2800" dirty="0"/>
              <a:t>many </a:t>
            </a:r>
            <a:r>
              <a:rPr lang="en-US" sz="2800" dirty="0" smtClean="0"/>
              <a:t>methods of paper filter folding do you know?</a:t>
            </a:r>
          </a:p>
          <a:p>
            <a:r>
              <a:rPr lang="en-US" sz="2800" dirty="0"/>
              <a:t>How to properly pour suspension into a filter during gravity filtration</a:t>
            </a:r>
            <a:r>
              <a:rPr lang="en-US" sz="2800" dirty="0" smtClean="0"/>
              <a:t>?</a:t>
            </a:r>
          </a:p>
          <a:p>
            <a:r>
              <a:rPr lang="en-US" sz="2800" dirty="0" smtClean="0"/>
              <a:t>In what case we use vacuum filtration? </a:t>
            </a:r>
          </a:p>
          <a:p>
            <a:r>
              <a:rPr lang="en-US" sz="2800" dirty="0" smtClean="0"/>
              <a:t>What is the advantage </a:t>
            </a:r>
            <a:r>
              <a:rPr lang="en-US" sz="2800" dirty="0"/>
              <a:t>of vacuum filtration? </a:t>
            </a:r>
            <a:endParaRPr lang="en-US" sz="2800" dirty="0" smtClean="0"/>
          </a:p>
          <a:p>
            <a:r>
              <a:rPr lang="en-US" sz="2800" dirty="0"/>
              <a:t>What does a vacuum filtration </a:t>
            </a:r>
            <a:r>
              <a:rPr lang="en-US" sz="2800" dirty="0" smtClean="0"/>
              <a:t>setup include</a:t>
            </a:r>
            <a:r>
              <a:rPr lang="en-US" sz="2800" dirty="0"/>
              <a:t>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916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574" y="1514208"/>
            <a:ext cx="6820852" cy="382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42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100" y="1528497"/>
            <a:ext cx="6801799" cy="380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497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574" y="1509444"/>
            <a:ext cx="6820852" cy="383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93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0626" y="1967442"/>
            <a:ext cx="6782747" cy="379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11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Centrifugation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Centrifugation</a:t>
            </a:r>
            <a:r>
              <a:rPr lang="en-US" sz="2000" dirty="0"/>
              <a:t> is a mechanical process which involves the use of the centrifugal force to separate particles from a solution according to their size, shape, density, medium viscosity and rotor </a:t>
            </a:r>
            <a:r>
              <a:rPr lang="en-US" sz="2000" dirty="0" smtClean="0"/>
              <a:t>speed. </a:t>
            </a:r>
          </a:p>
          <a:p>
            <a:pPr marL="0" indent="0">
              <a:buNone/>
            </a:pPr>
            <a:r>
              <a:rPr lang="en-US" sz="2000" dirty="0"/>
              <a:t>Chemists and biologists may increase the effective gravitational force of the test tube so that the </a:t>
            </a:r>
            <a:r>
              <a:rPr lang="en-US" sz="2000" b="1" dirty="0"/>
              <a:t>precipitate (pellet)</a:t>
            </a:r>
            <a:r>
              <a:rPr lang="en-US" sz="2000" dirty="0"/>
              <a:t> will travel quickly and fully to the bottom of the tube. The remaining liquid that lies above the precipitate is called a </a:t>
            </a:r>
            <a:r>
              <a:rPr lang="en-US" sz="2000" b="1" dirty="0"/>
              <a:t>supernatant</a:t>
            </a:r>
            <a:r>
              <a:rPr lang="en-US" sz="2000" dirty="0"/>
              <a:t> or </a:t>
            </a:r>
            <a:r>
              <a:rPr lang="en-US" sz="2000" dirty="0" err="1"/>
              <a:t>supernate</a:t>
            </a:r>
            <a:r>
              <a:rPr lang="en-US" sz="2000" dirty="0"/>
              <a:t>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645" t="12597" r="1615" b="13084"/>
          <a:stretch/>
        </p:blipFill>
        <p:spPr>
          <a:xfrm>
            <a:off x="449144" y="4149080"/>
            <a:ext cx="7936882" cy="23042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9579" t="4313" r="13782"/>
          <a:stretch/>
        </p:blipFill>
        <p:spPr>
          <a:xfrm>
            <a:off x="6084168" y="3868933"/>
            <a:ext cx="2880320" cy="269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79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i="1" dirty="0"/>
              <a:t>Extraction</a:t>
            </a:r>
            <a:r>
              <a:rPr lang="en-US" sz="1800" dirty="0"/>
              <a:t> is the method of removing active constituents from a solid or liquid by means of liquid solvent. </a:t>
            </a:r>
            <a:endParaRPr lang="ru-RU" sz="1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4391025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99992" y="2177214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1400" dirty="0"/>
              <a:t>In this extraction the components of the liquid mixture are separated by contacting them with a suitable insoluble solvent which preferentially dissolves one or more components.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3123545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1400" dirty="0"/>
              <a:t>Solid phase extraction </a:t>
            </a:r>
            <a:r>
              <a:rPr lang="en-US" sz="1400" dirty="0" smtClean="0"/>
              <a:t>involves </a:t>
            </a:r>
            <a:r>
              <a:rPr lang="en-US" sz="1400" dirty="0"/>
              <a:t>contacting of aqueous samples with a solid phase or sorbent, where the component under consideration is adsorbed on the surface of the solid phase prior to elution.</a:t>
            </a:r>
          </a:p>
          <a:p>
            <a:pPr fontAlgn="base"/>
            <a:endParaRPr lang="en-US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99992" y="407707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1400" dirty="0"/>
              <a:t>Solid-liquid extraction means the removal of constituents from a mixture of solids by bringing the solid material into contact with a liquid solvent that dissolves these particular constituents.</a:t>
            </a:r>
          </a:p>
        </p:txBody>
      </p:sp>
    </p:spTree>
    <p:extLst>
      <p:ext uri="{BB962C8B-B14F-4D97-AF65-F5344CB8AC3E}">
        <p14:creationId xmlns:p14="http://schemas.microsoft.com/office/powerpoint/2010/main" val="40104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Extraction Methods - Solution Parma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0687"/>
            <a:ext cx="9348528" cy="525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82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192</Words>
  <Application>Microsoft Office PowerPoint</Application>
  <PresentationFormat>Экран (4:3)</PresentationFormat>
  <Paragraphs>31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Separation techniques</vt:lpstr>
      <vt:lpstr>Filtration</vt:lpstr>
      <vt:lpstr>Filtration</vt:lpstr>
      <vt:lpstr>Презентация PowerPoint</vt:lpstr>
      <vt:lpstr>Презентация PowerPoint</vt:lpstr>
      <vt:lpstr>Презентация PowerPoint</vt:lpstr>
      <vt:lpstr>Презентация PowerPoint</vt:lpstr>
      <vt:lpstr>Centrifugation</vt:lpstr>
      <vt:lpstr>Extraction</vt:lpstr>
      <vt:lpstr>Extraction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Куксёнок Вера Юрьевна</dc:creator>
  <cp:lastModifiedBy>Куксёнок Вера Юрьевна</cp:lastModifiedBy>
  <cp:revision>35</cp:revision>
  <dcterms:created xsi:type="dcterms:W3CDTF">2023-11-03T04:45:33Z</dcterms:created>
  <dcterms:modified xsi:type="dcterms:W3CDTF">2023-11-10T04:42:09Z</dcterms:modified>
</cp:coreProperties>
</file>