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57" r:id="rId4"/>
    <p:sldId id="271" r:id="rId5"/>
    <p:sldId id="261" r:id="rId6"/>
    <p:sldId id="272" r:id="rId7"/>
    <p:sldId id="274" r:id="rId8"/>
    <p:sldId id="275" r:id="rId9"/>
    <p:sldId id="262" r:id="rId10"/>
    <p:sldId id="263" r:id="rId11"/>
    <p:sldId id="264" r:id="rId12"/>
    <p:sldId id="268" r:id="rId13"/>
    <p:sldId id="269" r:id="rId14"/>
    <p:sldId id="267" r:id="rId15"/>
    <p:sldId id="276" r:id="rId16"/>
    <p:sldId id="277" r:id="rId17"/>
    <p:sldId id="25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49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BC649-B2FF-4044-8F80-55DC1DE72794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6CD6A-6B40-4BE6-8E19-1FAD72C79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59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https://www.google.com/search?q=recrystallization&amp;source=lmns&amp;tbm=vid&amp;bih=607&amp;biw=1366&amp;hl=ru&amp;sa=X&amp;ved=2ahUKEwiz67ygjL6CAxXkIRAIHYkEBOAQ_AUoAnoECAEQAg#fpstate=ive&amp;vld=cid:d93d777a,vid:04HWovMzkAk,st:0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6CD6A-6B40-4BE6-8E19-1FAD72C7931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623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https://www.youtube.com/watch?v=Z6OyNB8V7Hc&amp;ab_channel=ChemSurvival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6CD6A-6B40-4BE6-8E19-1FAD72C7931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28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https://www.youtube.com/watch?v=Jr_ylwvxcQg&amp;ab_channel=ProfessorDaveExplains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6CD6A-6B40-4BE6-8E19-1FAD72C7931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X9pskbKSw0&amp;t=8s&amp;ab_channel=koen2al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r_ylwvxcQg&amp;ab_channel=ProfessorDaveExplai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Purification methods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5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Methods of purification </a:t>
            </a:r>
            <a:br>
              <a:rPr lang="en-US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of organic compound</a:t>
            </a:r>
            <a:endParaRPr lang="ru-RU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Recrystallization</a:t>
            </a:r>
          </a:p>
          <a:p>
            <a:r>
              <a:rPr lang="en-US" dirty="0">
                <a:latin typeface="Comic Sans MS" panose="030F0702030302020204" pitchFamily="66" charset="0"/>
              </a:rPr>
              <a:t>Sublimation 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Distillation</a:t>
            </a:r>
          </a:p>
          <a:p>
            <a:r>
              <a:rPr lang="en-US" dirty="0">
                <a:latin typeface="Comic Sans MS" panose="030F0702030302020204" pitchFamily="66" charset="0"/>
              </a:rPr>
              <a:t>Fractional </a:t>
            </a:r>
            <a:r>
              <a:rPr lang="en-US" dirty="0" smtClean="0">
                <a:latin typeface="Comic Sans MS" panose="030F0702030302020204" pitchFamily="66" charset="0"/>
              </a:rPr>
              <a:t>distillation</a:t>
            </a:r>
          </a:p>
          <a:p>
            <a:r>
              <a:rPr lang="en-US" dirty="0">
                <a:latin typeface="Comic Sans MS" panose="030F0702030302020204" pitchFamily="66" charset="0"/>
              </a:rPr>
              <a:t>Steam distillation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Column chromatography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Centrifugation</a:t>
            </a:r>
          </a:p>
          <a:p>
            <a:r>
              <a:rPr lang="en-US" dirty="0">
                <a:latin typeface="Comic Sans MS" panose="030F0702030302020204" pitchFamily="66" charset="0"/>
              </a:rPr>
              <a:t>Solvent extraction</a:t>
            </a: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12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Recrystallization is a method employed to purify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solid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compounds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involves dissolving the impure solid in a heated solvent until the solution reaches saturation, followed by gradual cooling.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/>
              <a:t>the solution cools, pure crystals form while impurities are left behind.</a:t>
            </a:r>
            <a:endParaRPr lang="ru-RU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0550" y="728663"/>
            <a:ext cx="4125466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Recrystallization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010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90550" y="728663"/>
            <a:ext cx="2792413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Sublimation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914400" y="1633538"/>
            <a:ext cx="7318375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5775" indent="-485775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zh-TW" sz="3000" dirty="0">
                <a:solidFill>
                  <a:srgbClr val="FF6600"/>
                </a:solidFill>
                <a:latin typeface="Arial" panose="020B0604020202020204" pitchFamily="34" charset="0"/>
              </a:rPr>
              <a:t>Sublimation </a:t>
            </a:r>
            <a:r>
              <a:rPr lang="en-US" altLang="zh-TW" sz="3000" dirty="0">
                <a:latin typeface="Arial" panose="020B0604020202020204" pitchFamily="34" charset="0"/>
              </a:rPr>
              <a:t>is the direct change of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3000" dirty="0">
                <a:latin typeface="Arial" panose="020B0604020202020204" pitchFamily="34" charset="0"/>
              </a:rPr>
              <a:t>	</a:t>
            </a:r>
            <a:r>
              <a:rPr lang="en-US" altLang="zh-TW" sz="30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3000" dirty="0">
                <a:latin typeface="Arial" panose="020B0604020202020204" pitchFamily="34" charset="0"/>
              </a:rPr>
              <a:t>	a </a:t>
            </a:r>
            <a:r>
              <a:rPr lang="en-US" altLang="zh-TW" sz="3000" dirty="0">
                <a:solidFill>
                  <a:srgbClr val="FF6600"/>
                </a:solidFill>
                <a:latin typeface="Arial" panose="020B0604020202020204" pitchFamily="34" charset="0"/>
              </a:rPr>
              <a:t>solid to </a:t>
            </a:r>
            <a:r>
              <a:rPr lang="en-US" altLang="zh-TW" sz="3000" dirty="0" err="1">
                <a:solidFill>
                  <a:srgbClr val="FF6600"/>
                </a:solidFill>
                <a:latin typeface="Arial" panose="020B0604020202020204" pitchFamily="34" charset="0"/>
              </a:rPr>
              <a:t>vapour</a:t>
            </a:r>
            <a:r>
              <a:rPr lang="en-US" altLang="zh-TW" sz="3000" dirty="0">
                <a:latin typeface="Arial" panose="020B0604020202020204" pitchFamily="34" charset="0"/>
              </a:rPr>
              <a:t> on </a:t>
            </a:r>
            <a:r>
              <a:rPr lang="en-US" altLang="zh-TW" sz="3000" dirty="0">
                <a:solidFill>
                  <a:srgbClr val="FF6600"/>
                </a:solidFill>
                <a:latin typeface="Arial" panose="020B0604020202020204" pitchFamily="34" charset="0"/>
              </a:rPr>
              <a:t>heating</a:t>
            </a:r>
            <a:r>
              <a:rPr lang="en-US" altLang="zh-TW" sz="3000" dirty="0">
                <a:latin typeface="Arial" panose="020B0604020202020204" pitchFamily="34" charset="0"/>
              </a:rPr>
              <a:t>, or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3000" dirty="0">
                <a:latin typeface="Arial" panose="020B0604020202020204" pitchFamily="34" charset="0"/>
              </a:rPr>
              <a:t>	</a:t>
            </a:r>
            <a:r>
              <a:rPr lang="en-US" altLang="zh-TW" sz="30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3000" dirty="0">
                <a:latin typeface="Arial" panose="020B0604020202020204" pitchFamily="34" charset="0"/>
              </a:rPr>
              <a:t>	a </a:t>
            </a:r>
            <a:r>
              <a:rPr lang="en-US" altLang="zh-TW" sz="3000" dirty="0" err="1">
                <a:solidFill>
                  <a:srgbClr val="FF6600"/>
                </a:solidFill>
                <a:latin typeface="Arial" panose="020B0604020202020204" pitchFamily="34" charset="0"/>
              </a:rPr>
              <a:t>vapour</a:t>
            </a:r>
            <a:r>
              <a:rPr lang="en-US" altLang="zh-TW" sz="3000" dirty="0">
                <a:solidFill>
                  <a:srgbClr val="FF6600"/>
                </a:solidFill>
                <a:latin typeface="Arial" panose="020B0604020202020204" pitchFamily="34" charset="0"/>
              </a:rPr>
              <a:t> to solid</a:t>
            </a:r>
            <a:r>
              <a:rPr lang="en-US" altLang="zh-TW" sz="3000" dirty="0">
                <a:latin typeface="Arial" panose="020B0604020202020204" pitchFamily="34" charset="0"/>
              </a:rPr>
              <a:t> on </a:t>
            </a:r>
            <a:r>
              <a:rPr lang="en-US" altLang="zh-TW" sz="3000" dirty="0">
                <a:solidFill>
                  <a:srgbClr val="FF6600"/>
                </a:solidFill>
                <a:latin typeface="Arial" panose="020B0604020202020204" pitchFamily="34" charset="0"/>
              </a:rPr>
              <a:t>cooling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3000" dirty="0">
                <a:latin typeface="Arial" panose="020B0604020202020204" pitchFamily="34" charset="0"/>
              </a:rPr>
              <a:t>	</a:t>
            </a:r>
            <a:r>
              <a:rPr lang="en-US" altLang="zh-TW" sz="30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3000" dirty="0">
                <a:latin typeface="Arial" panose="020B0604020202020204" pitchFamily="34" charset="0"/>
              </a:rPr>
              <a:t>	</a:t>
            </a:r>
            <a:r>
              <a:rPr lang="en-US" altLang="zh-TW" sz="3000" dirty="0">
                <a:solidFill>
                  <a:srgbClr val="FF6600"/>
                </a:solidFill>
                <a:latin typeface="Arial" panose="020B0604020202020204" pitchFamily="34" charset="0"/>
              </a:rPr>
              <a:t>without</a:t>
            </a:r>
            <a:r>
              <a:rPr lang="en-US" altLang="zh-TW" sz="3000" dirty="0">
                <a:latin typeface="Arial" panose="020B0604020202020204" pitchFamily="34" charset="0"/>
              </a:rPr>
              <a:t> going through the liquid 	state</a:t>
            </a:r>
          </a:p>
        </p:txBody>
      </p:sp>
    </p:spTree>
    <p:extLst>
      <p:ext uri="{BB962C8B-B14F-4D97-AF65-F5344CB8AC3E}">
        <p14:creationId xmlns:p14="http://schemas.microsoft.com/office/powerpoint/2010/main" val="230899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3027040"/>
            <a:ext cx="4171950" cy="3810000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781379"/>
              </p:ext>
            </p:extLst>
          </p:nvPr>
        </p:nvGraphicFramePr>
        <p:xfrm>
          <a:off x="444477" y="1268760"/>
          <a:ext cx="6131024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968"/>
                <a:gridCol w="1275616"/>
                <a:gridCol w="1440160"/>
                <a:gridCol w="1512168"/>
                <a:gridCol w="1008112"/>
              </a:tblGrid>
              <a:tr h="2268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Solid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Liquid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Plasma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Solid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Melting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Sublimation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Liquid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Freezing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Vaporization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Deposition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Condensation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Ionization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Plasma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Recombination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44477" y="908720"/>
            <a:ext cx="277524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transitions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matter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84984"/>
            <a:ext cx="3593976" cy="269548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57200" y="5980466"/>
            <a:ext cx="234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Sublimation technique</a:t>
            </a:r>
            <a:endParaRPr lang="en-US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90550" y="188640"/>
            <a:ext cx="2792413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Sublimation</a:t>
            </a:r>
          </a:p>
        </p:txBody>
      </p:sp>
    </p:spTree>
    <p:extLst>
      <p:ext uri="{BB962C8B-B14F-4D97-AF65-F5344CB8AC3E}">
        <p14:creationId xmlns:p14="http://schemas.microsoft.com/office/powerpoint/2010/main" val="20724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93713" y="438150"/>
            <a:ext cx="2792412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Sublimation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534988" y="1362075"/>
            <a:ext cx="799465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8938" indent="-388938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zh-TW" sz="3000">
                <a:latin typeface="Arial" panose="020B0604020202020204" pitchFamily="34" charset="0"/>
              </a:rPr>
              <a:t>A mixture of two compounds is heated in an evaporating dish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zh-TW" sz="3000">
                <a:latin typeface="Arial" panose="020B0604020202020204" pitchFamily="34" charset="0"/>
              </a:rPr>
              <a:t>One compound changes </a:t>
            </a:r>
            <a:r>
              <a:rPr lang="en-US" altLang="zh-TW" sz="3000">
                <a:solidFill>
                  <a:srgbClr val="FF6600"/>
                </a:solidFill>
                <a:latin typeface="Arial" panose="020B0604020202020204" pitchFamily="34" charset="0"/>
              </a:rPr>
              <a:t>from solid to vapour directly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3000">
                <a:latin typeface="Arial" panose="020B0604020202020204" pitchFamily="34" charset="0"/>
              </a:rPr>
              <a:t>	</a:t>
            </a:r>
            <a:r>
              <a:rPr lang="en-US" altLang="zh-TW" sz="300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3000">
                <a:latin typeface="Arial" panose="020B0604020202020204" pitchFamily="34" charset="0"/>
              </a:rPr>
              <a:t>	The vapour </a:t>
            </a:r>
            <a:r>
              <a:rPr lang="en-US" altLang="zh-TW" sz="3000">
                <a:solidFill>
                  <a:srgbClr val="FF6600"/>
                </a:solidFill>
                <a:latin typeface="Arial" panose="020B0604020202020204" pitchFamily="34" charset="0"/>
              </a:rPr>
              <a:t>changes back to solid</a:t>
            </a:r>
            <a:r>
              <a:rPr lang="en-US" altLang="zh-TW" sz="3000">
                <a:latin typeface="Arial" panose="020B0604020202020204" pitchFamily="34" charset="0"/>
              </a:rPr>
              <a:t> on a </a:t>
            </a:r>
            <a:r>
              <a:rPr lang="en-US" altLang="zh-TW" sz="3000">
                <a:solidFill>
                  <a:srgbClr val="FF6600"/>
                </a:solidFill>
                <a:latin typeface="Arial" panose="020B0604020202020204" pitchFamily="34" charset="0"/>
              </a:rPr>
              <a:t>	cold surface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zh-TW" sz="3000">
                <a:latin typeface="Arial" panose="020B0604020202020204" pitchFamily="34" charset="0"/>
              </a:rPr>
              <a:t>The other compound is </a:t>
            </a:r>
            <a:r>
              <a:rPr lang="en-US" altLang="zh-TW" sz="3000">
                <a:solidFill>
                  <a:srgbClr val="FF6600"/>
                </a:solidFill>
                <a:latin typeface="Arial" panose="020B0604020202020204" pitchFamily="34" charset="0"/>
              </a:rPr>
              <a:t>not affected by heating</a:t>
            </a:r>
            <a:r>
              <a:rPr lang="en-US" altLang="zh-TW" sz="3000">
                <a:latin typeface="Arial" panose="020B0604020202020204" pitchFamily="34" charset="0"/>
              </a:rPr>
              <a:t> and </a:t>
            </a:r>
            <a:r>
              <a:rPr lang="en-US" altLang="zh-TW" sz="3000">
                <a:solidFill>
                  <a:srgbClr val="FF6600"/>
                </a:solidFill>
                <a:latin typeface="Arial" panose="020B0604020202020204" pitchFamily="34" charset="0"/>
              </a:rPr>
              <a:t>remains</a:t>
            </a:r>
            <a:r>
              <a:rPr lang="en-US" altLang="zh-TW" sz="3000">
                <a:latin typeface="Arial" panose="020B0604020202020204" pitchFamily="34" charset="0"/>
              </a:rPr>
              <a:t> in the evaporating dish</a:t>
            </a:r>
          </a:p>
        </p:txBody>
      </p:sp>
    </p:spTree>
    <p:extLst>
      <p:ext uri="{BB962C8B-B14F-4D97-AF65-F5344CB8AC3E}">
        <p14:creationId xmlns:p14="http://schemas.microsoft.com/office/powerpoint/2010/main" val="298701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493713" y="438150"/>
            <a:ext cx="2792412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Sublimation</a:t>
            </a:r>
          </a:p>
        </p:txBody>
      </p:sp>
      <p:pic>
        <p:nvPicPr>
          <p:cNvPr id="55299" name="Picture 5" descr="\\Bridge\science(sec)\A-level Chem (3rd Ed)\AL Chem 3B gif\eps-ch34\FI28_01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88" y="1385888"/>
            <a:ext cx="4041775" cy="38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6"/>
          <p:cNvSpPr>
            <a:spLocks noChangeArrowheads="1"/>
          </p:cNvSpPr>
          <p:nvPr/>
        </p:nvSpPr>
        <p:spPr bwMode="auto">
          <a:xfrm>
            <a:off x="1560513" y="5305425"/>
            <a:ext cx="6051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>
                <a:solidFill>
                  <a:schemeClr val="accent2"/>
                </a:solidFill>
                <a:latin typeface="Comic Sans MS" panose="030F0702030302020204" pitchFamily="66" charset="0"/>
              </a:rPr>
              <a:t>A mixture of two compounds can be separated by sublimation</a:t>
            </a:r>
          </a:p>
        </p:txBody>
      </p:sp>
    </p:spTree>
    <p:extLst>
      <p:ext uri="{BB962C8B-B14F-4D97-AF65-F5344CB8AC3E}">
        <p14:creationId xmlns:p14="http://schemas.microsoft.com/office/powerpoint/2010/main" val="22295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54124"/>
            <a:ext cx="8534400" cy="5451475"/>
          </a:xfrm>
        </p:spPr>
        <p:txBody>
          <a:bodyPr>
            <a:noAutofit/>
          </a:bodyPr>
          <a:lstStyle/>
          <a:p>
            <a:pPr marL="0" indent="-384048"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 2"/>
              <a:buNone/>
              <a:defRPr/>
            </a:pPr>
            <a:r>
              <a:rPr lang="en-US" sz="2000" b="1" u="sng" dirty="0" smtClean="0">
                <a:latin typeface="Comic Sans MS" panose="030F0702030302020204" pitchFamily="66" charset="0"/>
                <a:ea typeface="Times New Roman"/>
                <a:cs typeface="Times New Roman"/>
              </a:rPr>
              <a:t>Aim</a:t>
            </a:r>
          </a:p>
          <a:p>
            <a:pPr marL="0" indent="-384048"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 2"/>
              <a:buNone/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separate a solution of a solid in a liquid and for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separating a solution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two liquids whose boiling points are different.</a:t>
            </a:r>
          </a:p>
          <a:p>
            <a:pPr marL="0" indent="-384048"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 2"/>
              <a:buNone/>
              <a:defRPr/>
            </a:pPr>
            <a:r>
              <a:rPr lang="en-US" sz="2000" b="1" u="sng" dirty="0" smtClean="0">
                <a:latin typeface="Comic Sans MS" panose="030F0702030302020204" pitchFamily="66" charset="0"/>
                <a:ea typeface="Times New Roman"/>
                <a:cs typeface="Times New Roman"/>
              </a:rPr>
              <a:t>Principle</a:t>
            </a:r>
          </a:p>
          <a:p>
            <a:pPr marL="0" indent="-384048"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 2"/>
              <a:buNone/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Distillation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involves the conversion of a liquid into its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vapors upon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heating and then cooling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vapors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back into the liquid. Depending on the difference in boiling points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liquids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-384048"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 2"/>
              <a:buNone/>
              <a:defRPr/>
            </a:pPr>
            <a:r>
              <a:rPr lang="en-US" sz="2000" b="1" u="sng" dirty="0">
                <a:latin typeface="Comic Sans MS" panose="030F0702030302020204" pitchFamily="66" charset="0"/>
                <a:ea typeface="Times New Roman"/>
                <a:cs typeface="Times New Roman"/>
              </a:rPr>
              <a:t>Types of distillation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Simple Distillation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Fractional Distillation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Distillation Under Reduced Pressure or Vacuum Distillation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Steam Distillation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5022C1-A14F-49D2-A214-4724411A9D6A}" type="slidenum">
              <a:rPr lang="en-US" altLang="ru-RU">
                <a:solidFill>
                  <a:srgbClr val="A7A399"/>
                </a:solidFill>
                <a:latin typeface="Arial" panose="020B0604020202020204" pitchFamily="34" charset="0"/>
              </a:rPr>
              <a:pPr eaLnBrk="1" hangingPunct="1"/>
              <a:t>8</a:t>
            </a:fld>
            <a:endParaRPr lang="en-US" altLang="ru-RU">
              <a:solidFill>
                <a:srgbClr val="A7A399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5625" y="552450"/>
            <a:ext cx="2598738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Distillation</a:t>
            </a:r>
          </a:p>
        </p:txBody>
      </p:sp>
    </p:spTree>
    <p:extLst>
      <p:ext uri="{BB962C8B-B14F-4D97-AF65-F5344CB8AC3E}">
        <p14:creationId xmlns:p14="http://schemas.microsoft.com/office/powerpoint/2010/main" val="337175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555624" y="552450"/>
            <a:ext cx="4880471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Simple </a:t>
            </a: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distillation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55624" y="1496973"/>
            <a:ext cx="804882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8938" indent="-388938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 smtClean="0">
                <a:latin typeface="Arial" panose="020B0604020202020204" pitchFamily="34" charset="0"/>
              </a:rPr>
              <a:t>A method used to separate a solvent from a solution containing non-volatile solutes or to separate a mixture of </a:t>
            </a:r>
            <a:r>
              <a:rPr lang="en-US" altLang="zh-TW" sz="2400" dirty="0">
                <a:latin typeface="Arial" panose="020B0604020202020204" pitchFamily="34" charset="0"/>
              </a:rPr>
              <a:t>two or more miscible liquids having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boiling points differing by 40-50 degrees</a:t>
            </a:r>
            <a:r>
              <a:rPr lang="en-US" altLang="zh-TW" sz="2400" dirty="0">
                <a:latin typeface="Arial" panose="020B0604020202020204" pitchFamily="34" charset="0"/>
              </a:rPr>
              <a:t>. 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 smtClean="0">
                <a:latin typeface="Arial" panose="020B0604020202020204" pitchFamily="34" charset="0"/>
              </a:rPr>
              <a:t>When </a:t>
            </a:r>
            <a:r>
              <a:rPr lang="en-US" altLang="zh-TW" sz="2400" dirty="0">
                <a:latin typeface="Arial" panose="020B0604020202020204" pitchFamily="34" charset="0"/>
              </a:rPr>
              <a:t>a solution is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boiled</a:t>
            </a:r>
            <a:r>
              <a:rPr lang="en-US" altLang="zh-TW" sz="2400" dirty="0">
                <a:latin typeface="Arial" panose="020B0604020202020204" pitchFamily="34" charset="0"/>
              </a:rPr>
              <a:t>,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 smtClean="0">
                <a:latin typeface="Arial" panose="020B0604020202020204" pitchFamily="34" charset="0"/>
              </a:rPr>
              <a:t>	</a:t>
            </a:r>
            <a:r>
              <a:rPr lang="en-US" altLang="zh-TW" sz="2400" dirty="0" smtClean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 smtClean="0">
                <a:latin typeface="Arial" panose="020B0604020202020204" pitchFamily="34" charset="0"/>
              </a:rPr>
              <a:t>the </a:t>
            </a:r>
            <a:r>
              <a:rPr lang="en-US" altLang="zh-TW" sz="2400" dirty="0">
                <a:latin typeface="Arial" panose="020B0604020202020204" pitchFamily="34" charset="0"/>
              </a:rPr>
              <a:t>liquid having the </a:t>
            </a:r>
            <a:r>
              <a:rPr lang="en-US" altLang="zh-TW" sz="2400" dirty="0" smtClean="0">
                <a:latin typeface="Arial" panose="020B0604020202020204" pitchFamily="34" charset="0"/>
              </a:rPr>
              <a:t>lower boiling </a:t>
            </a:r>
            <a:r>
              <a:rPr lang="en-US" altLang="zh-TW" sz="2400" dirty="0">
                <a:latin typeface="Arial" panose="020B0604020202020204" pitchFamily="34" charset="0"/>
              </a:rPr>
              <a:t>point distills over first, and the </a:t>
            </a:r>
            <a:r>
              <a:rPr lang="en-US" altLang="zh-TW" sz="2400" dirty="0" smtClean="0">
                <a:latin typeface="Arial" panose="020B0604020202020204" pitchFamily="34" charset="0"/>
              </a:rPr>
              <a:t>other liquid component </a:t>
            </a:r>
            <a:r>
              <a:rPr lang="en-US" altLang="zh-TW" sz="2400" dirty="0">
                <a:latin typeface="Arial" panose="020B0604020202020204" pitchFamily="34" charset="0"/>
              </a:rPr>
              <a:t>is left behind.</a:t>
            </a:r>
            <a:endParaRPr lang="en-US" altLang="zh-TW" sz="2400" dirty="0" smtClean="0">
              <a:solidFill>
                <a:srgbClr val="FF66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the hot </a:t>
            </a:r>
            <a:r>
              <a:rPr lang="en-US" altLang="zh-TW" sz="2400" dirty="0" err="1">
                <a:latin typeface="Arial" panose="020B0604020202020204" pitchFamily="34" charset="0"/>
              </a:rPr>
              <a:t>vapour</a:t>
            </a:r>
            <a:r>
              <a:rPr lang="en-US" altLang="zh-TW" sz="2400" dirty="0">
                <a:latin typeface="Arial" panose="020B0604020202020204" pitchFamily="34" charset="0"/>
              </a:rPr>
              <a:t> formed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condenses</a:t>
            </a:r>
            <a:r>
              <a:rPr lang="en-US" altLang="zh-TW" sz="2400" dirty="0">
                <a:latin typeface="Arial" panose="020B0604020202020204" pitchFamily="34" charset="0"/>
              </a:rPr>
              <a:t> to </a:t>
            </a:r>
            <a:r>
              <a:rPr lang="en-US" altLang="zh-TW" sz="2400" dirty="0" smtClean="0">
                <a:latin typeface="Arial" panose="020B0604020202020204" pitchFamily="34" charset="0"/>
              </a:rPr>
              <a:t>liquid </a:t>
            </a:r>
            <a:r>
              <a:rPr lang="en-US" altLang="zh-TW" sz="2400" dirty="0">
                <a:latin typeface="Arial" panose="020B0604020202020204" pitchFamily="34" charset="0"/>
              </a:rPr>
              <a:t>again on a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cold surface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The liquid collected is the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distillate</a:t>
            </a:r>
          </a:p>
        </p:txBody>
      </p:sp>
    </p:spTree>
    <p:extLst>
      <p:ext uri="{BB962C8B-B14F-4D97-AF65-F5344CB8AC3E}">
        <p14:creationId xmlns:p14="http://schemas.microsoft.com/office/powerpoint/2010/main" val="35031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55624" y="552450"/>
            <a:ext cx="4232399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Simple </a:t>
            </a: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distillation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  <p:pic>
        <p:nvPicPr>
          <p:cNvPr id="43011" name="Picture 5" descr="\\Bridge\science(sec)\A-level Chem (3rd Ed)\AL Chem 3B gif\eps-ch34\FI28_01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4" b="7356"/>
          <a:stretch>
            <a:fillRect/>
          </a:stretch>
        </p:blipFill>
        <p:spPr bwMode="auto">
          <a:xfrm>
            <a:off x="1771650" y="1349375"/>
            <a:ext cx="5399088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1992313" y="5753100"/>
            <a:ext cx="5324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TW" dirty="0">
                <a:solidFill>
                  <a:schemeClr val="accent2"/>
                </a:solidFill>
                <a:latin typeface="Comic Sans MS" panose="030F0702030302020204" pitchFamily="66" charset="0"/>
              </a:rPr>
              <a:t>The laboratory set-up of distillation</a:t>
            </a:r>
          </a:p>
        </p:txBody>
      </p:sp>
    </p:spTree>
    <p:extLst>
      <p:ext uri="{BB962C8B-B14F-4D97-AF65-F5344CB8AC3E}">
        <p14:creationId xmlns:p14="http://schemas.microsoft.com/office/powerpoint/2010/main" val="36985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555624" y="552450"/>
            <a:ext cx="4664447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Simple </a:t>
            </a: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</a:t>
            </a: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istillation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65188" y="1576388"/>
            <a:ext cx="752951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5775" indent="-485775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9338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Before the solution is heated,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several pieces of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anti-bumping 	granules</a:t>
            </a:r>
            <a:r>
              <a:rPr lang="en-US" altLang="zh-TW" sz="2400" dirty="0">
                <a:latin typeface="Arial" panose="020B0604020202020204" pitchFamily="34" charset="0"/>
              </a:rPr>
              <a:t> are added into the flask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	prevent vigorous movement</a:t>
            </a:r>
            <a:r>
              <a:rPr lang="en-US" altLang="zh-TW" sz="2400" dirty="0">
                <a:latin typeface="Arial" panose="020B0604020202020204" pitchFamily="34" charset="0"/>
              </a:rPr>
              <a:t> of the 	liquid called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bumping</a:t>
            </a:r>
            <a:r>
              <a:rPr lang="en-US" altLang="zh-TW" sz="2400" dirty="0">
                <a:latin typeface="Arial" panose="020B0604020202020204" pitchFamily="34" charset="0"/>
              </a:rPr>
              <a:t> to occur during 	heating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make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boiling </a:t>
            </a:r>
            <a:r>
              <a:rPr lang="en-US" altLang="zh-TW" sz="2400" dirty="0" smtClean="0">
                <a:solidFill>
                  <a:srgbClr val="FF6600"/>
                </a:solidFill>
                <a:latin typeface="Arial" panose="020B0604020202020204" pitchFamily="34" charset="0"/>
              </a:rPr>
              <a:t>smooth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If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bumping</a:t>
            </a:r>
            <a:r>
              <a:rPr lang="en-US" altLang="zh-TW" sz="2400" dirty="0">
                <a:latin typeface="Arial" panose="020B0604020202020204" pitchFamily="34" charset="0"/>
              </a:rPr>
              <a:t> occurs during distillation, </a:t>
            </a:r>
            <a:r>
              <a:rPr lang="en-US" altLang="zh-TW" sz="2400" dirty="0" smtClean="0">
                <a:latin typeface="Arial" panose="020B0604020202020204" pitchFamily="34" charset="0"/>
              </a:rPr>
              <a:t>some </a:t>
            </a:r>
            <a:r>
              <a:rPr lang="en-US" altLang="zh-TW" sz="2400" dirty="0">
                <a:latin typeface="Arial" panose="020B0604020202020204" pitchFamily="34" charset="0"/>
              </a:rPr>
              <a:t>solution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(not yet vaporized</a:t>
            </a:r>
            <a:r>
              <a:rPr lang="en-US" altLang="zh-TW" sz="2400" dirty="0">
                <a:latin typeface="Arial" panose="020B0604020202020204" pitchFamily="34" charset="0"/>
              </a:rPr>
              <a:t>) 	may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spurt out</a:t>
            </a:r>
            <a:r>
              <a:rPr lang="en-US" altLang="zh-TW" sz="2400" dirty="0">
                <a:latin typeface="Arial" panose="020B0604020202020204" pitchFamily="34" charset="0"/>
              </a:rPr>
              <a:t> into the collecting </a:t>
            </a:r>
            <a:r>
              <a:rPr lang="en-US" altLang="zh-TW" sz="2400" dirty="0" smtClean="0">
                <a:latin typeface="Arial" panose="020B0604020202020204" pitchFamily="34" charset="0"/>
              </a:rPr>
              <a:t>vessel</a:t>
            </a:r>
            <a:endParaRPr lang="en-US" altLang="zh-TW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7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573088" y="728663"/>
            <a:ext cx="5381625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Fractional Distillation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93725" y="1619250"/>
            <a:ext cx="809625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8938" indent="-388938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It is used for separating two liquids in any mixture, </a:t>
            </a:r>
            <a:r>
              <a:rPr lang="en-US" altLang="zh-TW" sz="2400" dirty="0" smtClean="0">
                <a:latin typeface="Arial" panose="020B0604020202020204" pitchFamily="34" charset="0"/>
              </a:rPr>
              <a:t>which have </a:t>
            </a:r>
            <a:r>
              <a:rPr lang="en-US" altLang="zh-TW" sz="2400" dirty="0">
                <a:latin typeface="Arial" panose="020B0604020202020204" pitchFamily="34" charset="0"/>
              </a:rPr>
              <a:t>boiling points within a narrow range of  temperatures. 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In such cases, simple distillation does not give </a:t>
            </a:r>
            <a:r>
              <a:rPr lang="en-US" altLang="zh-TW" sz="2400" dirty="0" smtClean="0">
                <a:latin typeface="Arial" panose="020B0604020202020204" pitchFamily="34" charset="0"/>
              </a:rPr>
              <a:t>complete separation </a:t>
            </a:r>
            <a:r>
              <a:rPr lang="en-US" altLang="zh-TW" sz="2400" dirty="0">
                <a:latin typeface="Arial" panose="020B0604020202020204" pitchFamily="34" charset="0"/>
              </a:rPr>
              <a:t>and a modified version called </a:t>
            </a:r>
            <a:r>
              <a:rPr lang="en-US" altLang="zh-TW" sz="2400" dirty="0" smtClean="0">
                <a:latin typeface="Arial" panose="020B0604020202020204" pitchFamily="34" charset="0"/>
              </a:rPr>
              <a:t>fractional distillation </a:t>
            </a:r>
            <a:r>
              <a:rPr lang="en-US" altLang="zh-TW" sz="2400" dirty="0">
                <a:latin typeface="Arial" panose="020B0604020202020204" pitchFamily="34" charset="0"/>
              </a:rPr>
              <a:t>is employed</a:t>
            </a:r>
            <a:r>
              <a:rPr lang="en-US" altLang="zh-TW" sz="2400" dirty="0" smtClean="0">
                <a:latin typeface="Arial" panose="020B0604020202020204" pitchFamily="34" charset="0"/>
              </a:rPr>
              <a:t>.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 smtClean="0">
                <a:latin typeface="Arial" panose="020B0604020202020204" pitchFamily="34" charset="0"/>
              </a:rPr>
              <a:t>A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fractionating column</a:t>
            </a:r>
            <a:r>
              <a:rPr lang="en-US" altLang="zh-TW" sz="2400" dirty="0">
                <a:latin typeface="Arial" panose="020B0604020202020204" pitchFamily="34" charset="0"/>
              </a:rPr>
              <a:t> is attached vertically between the flask and the condenser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a column packed with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glass beads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provide a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large surface area</a:t>
            </a:r>
            <a:r>
              <a:rPr lang="en-US" altLang="zh-TW" sz="2400" dirty="0">
                <a:latin typeface="Arial" panose="020B0604020202020204" pitchFamily="34" charset="0"/>
              </a:rPr>
              <a:t> for the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	repeated condensation and vaporization</a:t>
            </a:r>
            <a:r>
              <a:rPr lang="en-US" altLang="zh-TW" sz="2400" dirty="0">
                <a:latin typeface="Arial" panose="020B0604020202020204" pitchFamily="34" charset="0"/>
              </a:rPr>
              <a:t> 	of the mixture to occur</a:t>
            </a:r>
          </a:p>
        </p:txBody>
      </p:sp>
    </p:spTree>
    <p:extLst>
      <p:ext uri="{BB962C8B-B14F-4D97-AF65-F5344CB8AC3E}">
        <p14:creationId xmlns:p14="http://schemas.microsoft.com/office/powerpoint/2010/main" val="359505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552450" y="650875"/>
            <a:ext cx="497205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Fractional Distillation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708025" y="1577975"/>
            <a:ext cx="779145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5775" indent="-485775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The temperature of the escaping </a:t>
            </a:r>
            <a:r>
              <a:rPr lang="en-US" altLang="zh-TW" sz="2400" dirty="0" err="1">
                <a:latin typeface="Arial" panose="020B0604020202020204" pitchFamily="34" charset="0"/>
              </a:rPr>
              <a:t>vapour</a:t>
            </a:r>
            <a:r>
              <a:rPr lang="en-US" altLang="zh-TW" sz="2400" dirty="0">
                <a:latin typeface="Arial" panose="020B0604020202020204" pitchFamily="34" charset="0"/>
              </a:rPr>
              <a:t> is measured using a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thermometer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When the temperature reading becomes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steady</a:t>
            </a:r>
            <a:r>
              <a:rPr lang="en-US" altLang="zh-TW" sz="2400" dirty="0">
                <a:latin typeface="Arial" panose="020B0604020202020204" pitchFamily="34" charset="0"/>
              </a:rPr>
              <a:t>,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the </a:t>
            </a:r>
            <a:r>
              <a:rPr lang="en-US" altLang="zh-TW" sz="2400" dirty="0" err="1">
                <a:latin typeface="Arial" panose="020B0604020202020204" pitchFamily="34" charset="0"/>
              </a:rPr>
              <a:t>vapour</a:t>
            </a:r>
            <a:r>
              <a:rPr lang="en-US" altLang="zh-TW" sz="2400" dirty="0">
                <a:latin typeface="Arial" panose="020B0604020202020204" pitchFamily="34" charset="0"/>
              </a:rPr>
              <a:t> with the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lowest boiling </a:t>
            </a:r>
            <a:r>
              <a:rPr lang="en-US" altLang="zh-TW" sz="2400" dirty="0" smtClean="0">
                <a:solidFill>
                  <a:srgbClr val="FF6600"/>
                </a:solidFill>
                <a:latin typeface="Arial" panose="020B0604020202020204" pitchFamily="34" charset="0"/>
              </a:rPr>
              <a:t>point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firstly comes out</a:t>
            </a:r>
            <a:r>
              <a:rPr lang="en-US" altLang="zh-TW" sz="2400" dirty="0">
                <a:latin typeface="Arial" panose="020B0604020202020204" pitchFamily="34" charset="0"/>
              </a:rPr>
              <a:t> from the top of </a:t>
            </a:r>
            <a:r>
              <a:rPr lang="en-US" altLang="zh-TW" sz="2400" dirty="0" smtClean="0">
                <a:latin typeface="Arial" panose="020B0604020202020204" pitchFamily="34" charset="0"/>
              </a:rPr>
              <a:t>the column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When all of that liquid has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distilled off</a:t>
            </a:r>
            <a:r>
              <a:rPr lang="en-US" altLang="zh-TW" sz="2400" dirty="0">
                <a:latin typeface="Arial" panose="020B0604020202020204" pitchFamily="34" charset="0"/>
              </a:rPr>
              <a:t>,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	</a:t>
            </a:r>
            <a:r>
              <a:rPr lang="en-US" altLang="zh-TW" sz="2400" dirty="0"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TW" sz="2400" dirty="0">
                <a:latin typeface="Arial" panose="020B0604020202020204" pitchFamily="34" charset="0"/>
              </a:rPr>
              <a:t>	the temperature reading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rises</a:t>
            </a:r>
            <a:r>
              <a:rPr lang="en-US" altLang="zh-TW" sz="2400" dirty="0">
                <a:latin typeface="Arial" panose="020B0604020202020204" pitchFamily="34" charset="0"/>
              </a:rPr>
              <a:t> and 	becomes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steady </a:t>
            </a:r>
            <a:r>
              <a:rPr lang="en-US" altLang="zh-TW" sz="2400" dirty="0">
                <a:latin typeface="Arial" panose="020B0604020202020204" pitchFamily="34" charset="0"/>
              </a:rPr>
              <a:t>later </a:t>
            </a:r>
            <a:r>
              <a:rPr lang="en-US" altLang="zh-TW" sz="2400" dirty="0" smtClean="0">
                <a:latin typeface="Arial" panose="020B0604020202020204" pitchFamily="34" charset="0"/>
              </a:rPr>
              <a:t>on</a:t>
            </a:r>
            <a:r>
              <a:rPr lang="en-US" altLang="zh-TW" sz="2400" dirty="0">
                <a:latin typeface="Arial" panose="020B0604020202020204" pitchFamily="34" charset="0"/>
              </a:rPr>
              <a:t>	another liquid with a </a:t>
            </a:r>
            <a:r>
              <a:rPr lang="en-US" altLang="zh-TW" sz="2400" dirty="0" smtClean="0">
                <a:latin typeface="Arial" panose="020B0604020202020204" pitchFamily="34" charset="0"/>
              </a:rPr>
              <a:t>        	</a:t>
            </a:r>
            <a:r>
              <a:rPr lang="en-US" altLang="zh-TW" sz="2400" dirty="0" smtClean="0">
                <a:solidFill>
                  <a:srgbClr val="FF6600"/>
                </a:solidFill>
                <a:latin typeface="Arial" panose="020B0604020202020204" pitchFamily="34" charset="0"/>
              </a:rPr>
              <a:t>higher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boiling </a:t>
            </a:r>
            <a:r>
              <a:rPr lang="en-US" altLang="zh-TW" sz="2400" dirty="0" smtClean="0">
                <a:solidFill>
                  <a:srgbClr val="FF6600"/>
                </a:solidFill>
                <a:latin typeface="Arial" panose="020B0604020202020204" pitchFamily="34" charset="0"/>
              </a:rPr>
              <a:t>point</a:t>
            </a:r>
            <a:r>
              <a:rPr lang="en-US" altLang="zh-TW" sz="2400" dirty="0" smtClean="0">
                <a:latin typeface="Arial" panose="020B0604020202020204" pitchFamily="34" charset="0"/>
              </a:rPr>
              <a:t> </a:t>
            </a:r>
            <a:r>
              <a:rPr lang="en-US" altLang="zh-TW" sz="2400" dirty="0">
                <a:latin typeface="Arial" panose="020B0604020202020204" pitchFamily="34" charset="0"/>
              </a:rPr>
              <a:t>distils out</a:t>
            </a:r>
          </a:p>
          <a:p>
            <a:pPr marL="0" indent="0" eaLnBrk="1" hangingPunct="1"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Fractions with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different boiling points</a:t>
            </a:r>
            <a:r>
              <a:rPr lang="en-US" altLang="zh-TW" sz="2400" dirty="0">
                <a:latin typeface="Arial" panose="020B0604020202020204" pitchFamily="34" charset="0"/>
              </a:rPr>
              <a:t> can be collected </a:t>
            </a:r>
            <a:r>
              <a:rPr lang="en-US" altLang="zh-TW" sz="2400" dirty="0" smtClean="0">
                <a:latin typeface="Arial" panose="020B0604020202020204" pitchFamily="34" charset="0"/>
              </a:rPr>
              <a:t>separately</a:t>
            </a:r>
            <a:endParaRPr lang="en-US" altLang="zh-TW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3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573088" y="495300"/>
            <a:ext cx="5381625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Fractional Distillation</a:t>
            </a:r>
          </a:p>
        </p:txBody>
      </p:sp>
      <p:pic>
        <p:nvPicPr>
          <p:cNvPr id="48131" name="Picture 5" descr="\\Bridge\science(sec)\A-level Chem (3rd Ed)\AL Chem 3B gif\eps-ch34\FI28_01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425575"/>
            <a:ext cx="5121275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6"/>
          <p:cNvSpPr>
            <a:spLocks noChangeArrowheads="1"/>
          </p:cNvSpPr>
          <p:nvPr/>
        </p:nvSpPr>
        <p:spPr bwMode="auto">
          <a:xfrm>
            <a:off x="5048250" y="5268913"/>
            <a:ext cx="38020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TW">
                <a:solidFill>
                  <a:schemeClr val="accent2"/>
                </a:solidFill>
                <a:latin typeface="Comic Sans MS" panose="030F0702030302020204" pitchFamily="66" charset="0"/>
              </a:rPr>
              <a:t>The laboratory set-up of fractional distillation</a:t>
            </a:r>
          </a:p>
        </p:txBody>
      </p:sp>
    </p:spTree>
    <p:extLst>
      <p:ext uri="{BB962C8B-B14F-4D97-AF65-F5344CB8AC3E}">
        <p14:creationId xmlns:p14="http://schemas.microsoft.com/office/powerpoint/2010/main" val="21742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552450" y="650875"/>
            <a:ext cx="497205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Steam </a:t>
            </a: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Distillation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683568" y="1412776"/>
            <a:ext cx="7791450" cy="533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5775" indent="-485775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6175" algn="l"/>
              </a:tabLs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10000"/>
              </a:lnSpc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This technique is used for separating/purifying liquids</a:t>
            </a:r>
            <a:r>
              <a:rPr lang="en-US" altLang="zh-TW" sz="2400" dirty="0" smtClean="0">
                <a:latin typeface="Arial" panose="020B0604020202020204" pitchFamily="34" charset="0"/>
              </a:rPr>
              <a:t>, which </a:t>
            </a:r>
            <a:r>
              <a:rPr lang="en-US" altLang="zh-TW" sz="2400" dirty="0">
                <a:latin typeface="Arial" panose="020B0604020202020204" pitchFamily="34" charset="0"/>
              </a:rPr>
              <a:t>are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immiscible with water, volatile in steam</a:t>
            </a:r>
            <a:r>
              <a:rPr lang="en-US" altLang="zh-TW" sz="2400" dirty="0">
                <a:latin typeface="Arial" panose="020B0604020202020204" pitchFamily="34" charset="0"/>
              </a:rPr>
              <a:t>, &amp; </a:t>
            </a:r>
            <a:r>
              <a:rPr lang="en-US" altLang="zh-TW" sz="2400" dirty="0" smtClean="0">
                <a:latin typeface="Arial" panose="020B0604020202020204" pitchFamily="34" charset="0"/>
              </a:rPr>
              <a:t>have high </a:t>
            </a:r>
            <a:r>
              <a:rPr lang="en-US" altLang="zh-TW" sz="2400" dirty="0">
                <a:latin typeface="Arial" panose="020B0604020202020204" pitchFamily="34" charset="0"/>
              </a:rPr>
              <a:t>vapor pressure at the boiling temperature of water</a:t>
            </a:r>
            <a:r>
              <a:rPr lang="en-US" altLang="zh-TW" sz="2400" dirty="0" smtClean="0">
                <a:latin typeface="Arial" panose="020B0604020202020204" pitchFamily="34" charset="0"/>
              </a:rPr>
              <a:t>.</a:t>
            </a:r>
            <a:endParaRPr lang="ru-RU" altLang="zh-TW" sz="2400" dirty="0" smtClean="0">
              <a:latin typeface="Arial" panose="020B0604020202020204" pitchFamily="34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ct val="50000"/>
              </a:spcBef>
            </a:pPr>
            <a:r>
              <a:rPr lang="en-US" altLang="zh-TW" sz="2400" dirty="0">
                <a:latin typeface="Arial" panose="020B0604020202020204" pitchFamily="34" charset="0"/>
              </a:rPr>
              <a:t>Steam distillation can be used when the </a:t>
            </a:r>
            <a:r>
              <a:rPr lang="en-US" altLang="zh-TW" sz="2400" dirty="0">
                <a:solidFill>
                  <a:srgbClr val="FF6600"/>
                </a:solidFill>
                <a:latin typeface="Arial" panose="020B0604020202020204" pitchFamily="34" charset="0"/>
              </a:rPr>
              <a:t>boiling point of the substance to be extracted is higher than that of water, </a:t>
            </a:r>
            <a:r>
              <a:rPr lang="en-US" altLang="zh-TW" sz="2400" dirty="0">
                <a:latin typeface="Arial" panose="020B0604020202020204" pitchFamily="34" charset="0"/>
              </a:rPr>
              <a:t>and the starting material cannot be heated to that temperature because of decomposition or other unwanted reactions. </a:t>
            </a:r>
            <a:endParaRPr lang="ru-RU" altLang="zh-TW" sz="2400" dirty="0" smtClean="0">
              <a:latin typeface="Arial" panose="020B0604020202020204" pitchFamily="34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ct val="50000"/>
              </a:spcBef>
            </a:pPr>
            <a:r>
              <a:rPr lang="en-US" altLang="zh-TW" sz="2400" dirty="0" smtClean="0">
                <a:latin typeface="Arial" panose="020B0604020202020204" pitchFamily="34" charset="0"/>
              </a:rPr>
              <a:t>It </a:t>
            </a:r>
            <a:r>
              <a:rPr lang="en-US" altLang="zh-TW" sz="2400" dirty="0">
                <a:latin typeface="Arial" panose="020B0604020202020204" pitchFamily="34" charset="0"/>
              </a:rPr>
              <a:t>may also be useful when the amount of the desired substance is small compared to that of the non-volatile residues.</a:t>
            </a:r>
          </a:p>
        </p:txBody>
      </p:sp>
    </p:spTree>
    <p:extLst>
      <p:ext uri="{BB962C8B-B14F-4D97-AF65-F5344CB8AC3E}">
        <p14:creationId xmlns:p14="http://schemas.microsoft.com/office/powerpoint/2010/main" val="200500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1932"/>
          <a:stretch/>
        </p:blipFill>
        <p:spPr>
          <a:xfrm>
            <a:off x="1547664" y="1628800"/>
            <a:ext cx="6096000" cy="4471053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52450" y="650875"/>
            <a:ext cx="497205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Steam </a:t>
            </a: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Distillation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53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68093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3"/>
              </a:rPr>
              <a:t>Column chromatography video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529497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Chromatography 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able to separate substances based on differential adsorption of compounds to the adsorbent; compounds move through the column at different rates, allowing them to be separated into </a:t>
            </a:r>
            <a:r>
              <a:rPr lang="en-US" sz="2000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fractions.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96952"/>
            <a:ext cx="9144000" cy="2406615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52450" y="650875"/>
            <a:ext cx="7043886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600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Column chromatography</a:t>
            </a:r>
            <a:endParaRPr lang="en-US" altLang="zh-TW" sz="3600" u="sng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03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433</Words>
  <Application>Microsoft Office PowerPoint</Application>
  <PresentationFormat>Экран (4:3)</PresentationFormat>
  <Paragraphs>99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Comic Sans MS</vt:lpstr>
      <vt:lpstr>新細明體</vt:lpstr>
      <vt:lpstr>Times New Roman</vt:lpstr>
      <vt:lpstr>Wingdings</vt:lpstr>
      <vt:lpstr>Wingdings 2</vt:lpstr>
      <vt:lpstr>Тема Office</vt:lpstr>
      <vt:lpstr>Purification methods</vt:lpstr>
      <vt:lpstr>Methods of purification  of organic compound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Purification methods</dc:title>
  <dc:creator>Куксёнок Вера Юрьевна</dc:creator>
  <cp:lastModifiedBy>Vera</cp:lastModifiedBy>
  <cp:revision>57</cp:revision>
  <dcterms:created xsi:type="dcterms:W3CDTF">2023-11-10T04:36:22Z</dcterms:created>
  <dcterms:modified xsi:type="dcterms:W3CDTF">2023-11-12T16:34:14Z</dcterms:modified>
</cp:coreProperties>
</file>