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65" r:id="rId4"/>
    <p:sldId id="258" r:id="rId5"/>
    <p:sldId id="263" r:id="rId6"/>
    <p:sldId id="264" r:id="rId7"/>
    <p:sldId id="259" r:id="rId8"/>
    <p:sldId id="260"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03" autoAdjust="0"/>
  </p:normalViewPr>
  <p:slideViewPr>
    <p:cSldViewPr snapToGrid="0">
      <p:cViewPr varScale="1">
        <p:scale>
          <a:sx n="68" d="100"/>
          <a:sy n="68" d="100"/>
        </p:scale>
        <p:origin x="8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8E28A-9572-42F1-B069-C9EEFA0990F3}" type="datetimeFigureOut">
              <a:rPr lang="ru-RU" smtClean="0"/>
              <a:t>25.09.2023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E7727-E6DB-442F-8AE7-4831A0685D04}" type="slidenum">
              <a:rPr lang="ru-RU" smtClean="0"/>
              <a:t>‹#›</a:t>
            </a:fld>
            <a:endParaRPr lang="ru-RU"/>
          </a:p>
        </p:txBody>
      </p:sp>
    </p:spTree>
    <p:extLst>
      <p:ext uri="{BB962C8B-B14F-4D97-AF65-F5344CB8AC3E}">
        <p14:creationId xmlns:p14="http://schemas.microsoft.com/office/powerpoint/2010/main" val="4168646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http://www.chemspider.com/Chemical-Structure.2157.html?rid=d9aba2f6-6446-4524-bc41-12900cc423bf#suppInfoTab</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http://www.chemspider.com/Chemical-Structure.971.html?rid=d76439a2-ddcb-4e2a-93ef-96132cc9201d</a:t>
            </a:r>
            <a:endParaRPr lang="ru-RU" dirty="0" smtClean="0"/>
          </a:p>
          <a:p>
            <a:endParaRPr lang="ru-RU" dirty="0"/>
          </a:p>
        </p:txBody>
      </p:sp>
      <p:sp>
        <p:nvSpPr>
          <p:cNvPr id="4" name="Номер слайда 3"/>
          <p:cNvSpPr>
            <a:spLocks noGrp="1"/>
          </p:cNvSpPr>
          <p:nvPr>
            <p:ph type="sldNum" sz="quarter" idx="10"/>
          </p:nvPr>
        </p:nvSpPr>
        <p:spPr/>
        <p:txBody>
          <a:bodyPr/>
          <a:lstStyle/>
          <a:p>
            <a:fld id="{C65E7727-E6DB-442F-8AE7-4831A0685D04}" type="slidenum">
              <a:rPr lang="ru-RU" smtClean="0"/>
              <a:t>4</a:t>
            </a:fld>
            <a:endParaRPr lang="ru-RU"/>
          </a:p>
        </p:txBody>
      </p:sp>
    </p:spTree>
    <p:extLst>
      <p:ext uri="{BB962C8B-B14F-4D97-AF65-F5344CB8AC3E}">
        <p14:creationId xmlns:p14="http://schemas.microsoft.com/office/powerpoint/2010/main" val="287392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65E7727-E6DB-442F-8AE7-4831A0685D04}" type="slidenum">
              <a:rPr lang="ru-RU" smtClean="0"/>
              <a:t>5</a:t>
            </a:fld>
            <a:endParaRPr lang="ru-RU"/>
          </a:p>
        </p:txBody>
      </p:sp>
    </p:spTree>
    <p:extLst>
      <p:ext uri="{BB962C8B-B14F-4D97-AF65-F5344CB8AC3E}">
        <p14:creationId xmlns:p14="http://schemas.microsoft.com/office/powerpoint/2010/main" val="2717766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D39F281-EE43-41B0-A60A-7026D99AF2F1}" type="datetimeFigureOut">
              <a:rPr lang="ru-RU" smtClean="0"/>
              <a:t>24.09.2023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3471545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39F281-EE43-41B0-A60A-7026D99AF2F1}" type="datetimeFigureOut">
              <a:rPr lang="ru-RU" smtClean="0"/>
              <a:t>24.09.2023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16192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39F281-EE43-41B0-A60A-7026D99AF2F1}" type="datetimeFigureOut">
              <a:rPr lang="ru-RU" smtClean="0"/>
              <a:t>24.09.2023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4239118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D39F281-EE43-41B0-A60A-7026D99AF2F1}" type="datetimeFigureOut">
              <a:rPr lang="ru-RU" smtClean="0"/>
              <a:t>24.09.2023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170087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D39F281-EE43-41B0-A60A-7026D99AF2F1}" type="datetimeFigureOut">
              <a:rPr lang="ru-RU" smtClean="0"/>
              <a:t>24.09.2023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1799385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D39F281-EE43-41B0-A60A-7026D99AF2F1}" type="datetimeFigureOut">
              <a:rPr lang="ru-RU" smtClean="0"/>
              <a:t>24.09.2023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633305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9F281-EE43-41B0-A60A-7026D99AF2F1}" type="datetimeFigureOut">
              <a:rPr lang="ru-RU" smtClean="0"/>
              <a:t>24.09.2023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3642918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39F281-EE43-41B0-A60A-7026D99AF2F1}" type="datetimeFigureOut">
              <a:rPr lang="ru-RU" smtClean="0"/>
              <a:t>24.09.2023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80619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39F281-EE43-41B0-A60A-7026D99AF2F1}" type="datetimeFigureOut">
              <a:rPr lang="ru-RU" smtClean="0"/>
              <a:t>24.09.2023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2752694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39F281-EE43-41B0-A60A-7026D99AF2F1}" type="datetimeFigureOut">
              <a:rPr lang="ru-RU" smtClean="0"/>
              <a:t>24.09.2023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359229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39F281-EE43-41B0-A60A-7026D99AF2F1}" type="datetimeFigureOut">
              <a:rPr lang="ru-RU" smtClean="0"/>
              <a:t>24.09.2023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3BF0EF-FCCC-452A-9F65-95D8AE4F14DC}" type="slidenum">
              <a:rPr lang="ru-RU" smtClean="0"/>
              <a:t>‹#›</a:t>
            </a:fld>
            <a:endParaRPr lang="ru-RU"/>
          </a:p>
        </p:txBody>
      </p:sp>
    </p:spTree>
    <p:extLst>
      <p:ext uri="{BB962C8B-B14F-4D97-AF65-F5344CB8AC3E}">
        <p14:creationId xmlns:p14="http://schemas.microsoft.com/office/powerpoint/2010/main" val="21304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9F281-EE43-41B0-A60A-7026D99AF2F1}" type="datetimeFigureOut">
              <a:rPr lang="ru-RU" smtClean="0"/>
              <a:t>24.09.2023</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BF0EF-FCCC-452A-9F65-95D8AE4F14DC}" type="slidenum">
              <a:rPr lang="ru-RU" smtClean="0"/>
              <a:t>‹#›</a:t>
            </a:fld>
            <a:endParaRPr lang="ru-RU"/>
          </a:p>
        </p:txBody>
      </p:sp>
    </p:spTree>
    <p:extLst>
      <p:ext uri="{BB962C8B-B14F-4D97-AF65-F5344CB8AC3E}">
        <p14:creationId xmlns:p14="http://schemas.microsoft.com/office/powerpoint/2010/main" val="1178347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Physical properties</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69520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296886"/>
            <a:ext cx="7886700" cy="1325563"/>
          </a:xfrm>
        </p:spPr>
        <p:txBody>
          <a:bodyPr/>
          <a:lstStyle/>
          <a:p>
            <a:r>
              <a:rPr lang="en-US" dirty="0" smtClean="0"/>
              <a:t>Physical properties</a:t>
            </a:r>
            <a:endParaRPr lang="ru-RU" dirty="0"/>
          </a:p>
        </p:txBody>
      </p:sp>
      <p:sp>
        <p:nvSpPr>
          <p:cNvPr id="3" name="Объект 2"/>
          <p:cNvSpPr>
            <a:spLocks noGrp="1"/>
          </p:cNvSpPr>
          <p:nvPr>
            <p:ph idx="1"/>
          </p:nvPr>
        </p:nvSpPr>
        <p:spPr>
          <a:xfrm>
            <a:off x="628650" y="1419367"/>
            <a:ext cx="8037678" cy="4940490"/>
          </a:xfrm>
        </p:spPr>
        <p:txBody>
          <a:bodyPr>
            <a:normAutofit fontScale="92500" lnSpcReduction="10000"/>
          </a:bodyPr>
          <a:lstStyle/>
          <a:p>
            <a:pPr marL="0" indent="0">
              <a:buNone/>
            </a:pPr>
            <a:r>
              <a:rPr lang="en-US" dirty="0"/>
              <a:t>A </a:t>
            </a:r>
            <a:r>
              <a:rPr lang="en-US" b="1" dirty="0"/>
              <a:t>physical property</a:t>
            </a:r>
            <a:r>
              <a:rPr lang="en-US" dirty="0"/>
              <a:t> is a characteristic of matter that is not associated with a change in its chemical composition. Familiar examples of physical properties include density, color, hardness, melting and boiling points, and electrical conductivity</a:t>
            </a:r>
            <a:r>
              <a:rPr lang="en-US" dirty="0" smtClean="0"/>
              <a:t>. </a:t>
            </a:r>
          </a:p>
          <a:p>
            <a:pPr marL="0" indent="0">
              <a:buNone/>
            </a:pPr>
            <a:r>
              <a:rPr lang="en-US" dirty="0"/>
              <a:t>Other physical properties, such as the melting temperature of iron or the freezing temperature of water, can only be observed as matter undergoes a physical change. A </a:t>
            </a:r>
            <a:r>
              <a:rPr lang="en-US" b="1" dirty="0"/>
              <a:t>physical change</a:t>
            </a:r>
            <a:r>
              <a:rPr lang="en-US" dirty="0"/>
              <a:t> is a change in the state or properties of matter without any accompanying change in the chemical identities of the substances contained in the matter. Physical changes are observed when wax melts, when sugar dissolves in coffee, and when steam condenses into liquid </a:t>
            </a:r>
            <a:r>
              <a:rPr lang="en-US" dirty="0" smtClean="0"/>
              <a:t>water.</a:t>
            </a:r>
            <a:endParaRPr lang="ru-RU" dirty="0"/>
          </a:p>
        </p:txBody>
      </p:sp>
    </p:spTree>
    <p:extLst>
      <p:ext uri="{BB962C8B-B14F-4D97-AF65-F5344CB8AC3E}">
        <p14:creationId xmlns:p14="http://schemas.microsoft.com/office/powerpoint/2010/main" val="3167565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28650" y="1825625"/>
            <a:ext cx="3929282" cy="4351338"/>
          </a:xfrm>
        </p:spPr>
        <p:txBody>
          <a:bodyPr>
            <a:normAutofit lnSpcReduction="10000"/>
          </a:bodyPr>
          <a:lstStyle/>
          <a:p>
            <a:r>
              <a:rPr lang="en-US" dirty="0" smtClean="0"/>
              <a:t>Absorption</a:t>
            </a:r>
          </a:p>
          <a:p>
            <a:r>
              <a:rPr lang="en-US" dirty="0"/>
              <a:t>boiling point</a:t>
            </a:r>
          </a:p>
          <a:p>
            <a:r>
              <a:rPr lang="en-US" dirty="0"/>
              <a:t>color</a:t>
            </a:r>
          </a:p>
          <a:p>
            <a:r>
              <a:rPr lang="en-US" dirty="0"/>
              <a:t>concentration</a:t>
            </a:r>
          </a:p>
          <a:p>
            <a:r>
              <a:rPr lang="en-US" dirty="0"/>
              <a:t>density</a:t>
            </a:r>
          </a:p>
          <a:p>
            <a:r>
              <a:rPr lang="en-US" dirty="0"/>
              <a:t>electrical conductivity</a:t>
            </a:r>
          </a:p>
          <a:p>
            <a:r>
              <a:rPr lang="en-US" dirty="0" smtClean="0"/>
              <a:t>flash point</a:t>
            </a:r>
          </a:p>
          <a:p>
            <a:r>
              <a:rPr lang="en-US" dirty="0" smtClean="0"/>
              <a:t>form</a:t>
            </a:r>
          </a:p>
          <a:p>
            <a:r>
              <a:rPr lang="en-US" dirty="0" smtClean="0"/>
              <a:t>hardness</a:t>
            </a:r>
            <a:endParaRPr lang="en-US" dirty="0"/>
          </a:p>
          <a:p>
            <a:endParaRPr lang="ru-RU" dirty="0"/>
          </a:p>
        </p:txBody>
      </p:sp>
      <p:sp>
        <p:nvSpPr>
          <p:cNvPr id="4" name="Прямоугольник 3"/>
          <p:cNvSpPr/>
          <p:nvPr/>
        </p:nvSpPr>
        <p:spPr>
          <a:xfrm>
            <a:off x="5029200" y="1690689"/>
            <a:ext cx="3486150" cy="4401205"/>
          </a:xfrm>
          <a:prstGeom prst="rect">
            <a:avLst/>
          </a:prstGeom>
        </p:spPr>
        <p:txBody>
          <a:bodyPr wrap="square">
            <a:spAutoFit/>
          </a:bodyPr>
          <a:lstStyle/>
          <a:p>
            <a:pPr marL="457200" indent="-457200">
              <a:buFont typeface="Arial" panose="020B0604020202020204" pitchFamily="34" charset="0"/>
              <a:buChar char="•"/>
            </a:pPr>
            <a:r>
              <a:rPr lang="en-US" sz="2800" dirty="0" smtClean="0"/>
              <a:t>luminescence</a:t>
            </a:r>
          </a:p>
          <a:p>
            <a:pPr marL="457200" indent="-457200">
              <a:buFont typeface="Arial" panose="020B0604020202020204" pitchFamily="34" charset="0"/>
              <a:buChar char="•"/>
            </a:pPr>
            <a:r>
              <a:rPr lang="en-US" sz="2800" dirty="0" smtClean="0"/>
              <a:t>melting point</a:t>
            </a:r>
          </a:p>
          <a:p>
            <a:pPr marL="457200" indent="-457200">
              <a:buFont typeface="Arial" panose="020B0604020202020204" pitchFamily="34" charset="0"/>
              <a:buChar char="•"/>
            </a:pPr>
            <a:r>
              <a:rPr lang="en-US" sz="2800" dirty="0" smtClean="0"/>
              <a:t>purity</a:t>
            </a:r>
          </a:p>
          <a:p>
            <a:pPr marL="457200" indent="-457200">
              <a:buFont typeface="Arial" panose="020B0604020202020204" pitchFamily="34" charset="0"/>
              <a:buChar char="•"/>
            </a:pPr>
            <a:r>
              <a:rPr lang="en-US" sz="2800" dirty="0" smtClean="0"/>
              <a:t>refraction index</a:t>
            </a:r>
          </a:p>
          <a:p>
            <a:pPr marL="457200" indent="-457200">
              <a:buFont typeface="Arial" panose="020B0604020202020204" pitchFamily="34" charset="0"/>
              <a:buChar char="•"/>
            </a:pPr>
            <a:r>
              <a:rPr lang="en-US" sz="2800" dirty="0" smtClean="0"/>
              <a:t>solubility</a:t>
            </a:r>
          </a:p>
          <a:p>
            <a:pPr marL="457200" indent="-457200">
              <a:buFont typeface="Arial" panose="020B0604020202020204" pitchFamily="34" charset="0"/>
              <a:buChar char="•"/>
            </a:pPr>
            <a:r>
              <a:rPr lang="en-US" sz="2800" dirty="0" smtClean="0"/>
              <a:t>thermal conductivity            (and resistance)</a:t>
            </a:r>
          </a:p>
          <a:p>
            <a:pPr marL="457200" indent="-457200">
              <a:buFont typeface="Arial" panose="020B0604020202020204" pitchFamily="34" charset="0"/>
              <a:buChar char="•"/>
            </a:pPr>
            <a:r>
              <a:rPr lang="en-US" sz="2800" dirty="0"/>
              <a:t>vapor pressure</a:t>
            </a:r>
          </a:p>
          <a:p>
            <a:pPr marL="457200" indent="-457200">
              <a:buFont typeface="Arial" panose="020B0604020202020204" pitchFamily="34" charset="0"/>
              <a:buChar char="•"/>
            </a:pPr>
            <a:r>
              <a:rPr lang="en-US" sz="2800" dirty="0" smtClean="0"/>
              <a:t>viscosity</a:t>
            </a:r>
            <a:endParaRPr lang="en-US" sz="2800" dirty="0"/>
          </a:p>
        </p:txBody>
      </p:sp>
    </p:spTree>
    <p:extLst>
      <p:ext uri="{BB962C8B-B14F-4D97-AF65-F5344CB8AC3E}">
        <p14:creationId xmlns:p14="http://schemas.microsoft.com/office/powerpoint/2010/main" val="3606495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General properties</a:t>
            </a:r>
            <a:endParaRPr lang="ru-RU" dirty="0"/>
          </a:p>
        </p:txBody>
      </p:sp>
      <p:sp>
        <p:nvSpPr>
          <p:cNvPr id="3" name="Объект 2"/>
          <p:cNvSpPr>
            <a:spLocks noGrp="1"/>
          </p:cNvSpPr>
          <p:nvPr>
            <p:ph idx="1"/>
          </p:nvPr>
        </p:nvSpPr>
        <p:spPr>
          <a:xfrm>
            <a:off x="628649" y="1825624"/>
            <a:ext cx="7910439" cy="4392295"/>
          </a:xfrm>
        </p:spPr>
        <p:txBody>
          <a:bodyPr/>
          <a:lstStyle/>
          <a:p>
            <a:endParaRPr lang="ru-RU" dirty="0"/>
          </a:p>
        </p:txBody>
      </p:sp>
      <p:pic>
        <p:nvPicPr>
          <p:cNvPr id="4" name="Рисунок 3"/>
          <p:cNvPicPr>
            <a:picLocks noChangeAspect="1"/>
          </p:cNvPicPr>
          <p:nvPr/>
        </p:nvPicPr>
        <p:blipFill>
          <a:blip r:embed="rId3"/>
          <a:stretch>
            <a:fillRect/>
          </a:stretch>
        </p:blipFill>
        <p:spPr>
          <a:xfrm>
            <a:off x="5127037" y="1463951"/>
            <a:ext cx="2857899" cy="4658375"/>
          </a:xfrm>
          <a:prstGeom prst="rect">
            <a:avLst/>
          </a:prstGeom>
        </p:spPr>
      </p:pic>
      <p:pic>
        <p:nvPicPr>
          <p:cNvPr id="5" name="Рисунок 4"/>
          <p:cNvPicPr>
            <a:picLocks noChangeAspect="1"/>
          </p:cNvPicPr>
          <p:nvPr/>
        </p:nvPicPr>
        <p:blipFill>
          <a:blip r:embed="rId4"/>
          <a:stretch>
            <a:fillRect/>
          </a:stretch>
        </p:blipFill>
        <p:spPr>
          <a:xfrm>
            <a:off x="1786356" y="1463951"/>
            <a:ext cx="2810267" cy="5115639"/>
          </a:xfrm>
          <a:prstGeom prst="rect">
            <a:avLst/>
          </a:prstGeom>
        </p:spPr>
      </p:pic>
      <p:sp>
        <p:nvSpPr>
          <p:cNvPr id="6" name="Прямоугольник 5"/>
          <p:cNvSpPr/>
          <p:nvPr/>
        </p:nvSpPr>
        <p:spPr>
          <a:xfrm>
            <a:off x="628649" y="2545305"/>
            <a:ext cx="1033735" cy="369332"/>
          </a:xfrm>
          <a:prstGeom prst="rect">
            <a:avLst/>
          </a:prstGeom>
        </p:spPr>
        <p:txBody>
          <a:bodyPr wrap="square">
            <a:spAutoFit/>
          </a:bodyPr>
          <a:lstStyle/>
          <a:p>
            <a:r>
              <a:rPr lang="en-US" dirty="0" smtClean="0"/>
              <a:t>analysis</a:t>
            </a:r>
            <a:endParaRPr lang="ru-RU" dirty="0"/>
          </a:p>
        </p:txBody>
      </p:sp>
      <p:cxnSp>
        <p:nvCxnSpPr>
          <p:cNvPr id="8" name="Прямая со стрелкой 7"/>
          <p:cNvCxnSpPr/>
          <p:nvPr/>
        </p:nvCxnSpPr>
        <p:spPr>
          <a:xfrm>
            <a:off x="1255942" y="2968283"/>
            <a:ext cx="530414" cy="436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08560" y="3404382"/>
            <a:ext cx="1258678" cy="1200329"/>
          </a:xfrm>
          <a:prstGeom prst="rect">
            <a:avLst/>
          </a:prstGeom>
        </p:spPr>
        <p:txBody>
          <a:bodyPr wrap="none">
            <a:spAutoFit/>
          </a:bodyPr>
          <a:lstStyle/>
          <a:p>
            <a:r>
              <a:rPr lang="en-US" dirty="0" smtClean="0"/>
              <a:t>solid</a:t>
            </a:r>
          </a:p>
          <a:p>
            <a:r>
              <a:rPr lang="en-US" dirty="0" smtClean="0"/>
              <a:t>gas</a:t>
            </a:r>
          </a:p>
          <a:p>
            <a:r>
              <a:rPr lang="en-US" dirty="0" smtClean="0"/>
              <a:t>amorphous</a:t>
            </a:r>
          </a:p>
          <a:p>
            <a:r>
              <a:rPr lang="en-US" dirty="0" smtClean="0"/>
              <a:t>crystals</a:t>
            </a:r>
            <a:endParaRPr lang="ru-RU" dirty="0"/>
          </a:p>
        </p:txBody>
      </p:sp>
      <p:cxnSp>
        <p:nvCxnSpPr>
          <p:cNvPr id="11" name="Прямая со стрелкой 10"/>
          <p:cNvCxnSpPr/>
          <p:nvPr/>
        </p:nvCxnSpPr>
        <p:spPr>
          <a:xfrm>
            <a:off x="1422224" y="3966113"/>
            <a:ext cx="3641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154894" y="4628330"/>
            <a:ext cx="1471417" cy="369332"/>
          </a:xfrm>
          <a:prstGeom prst="rect">
            <a:avLst/>
          </a:prstGeom>
        </p:spPr>
        <p:txBody>
          <a:bodyPr wrap="square">
            <a:spAutoFit/>
          </a:bodyPr>
          <a:lstStyle/>
          <a:p>
            <a:r>
              <a:rPr lang="en-US" dirty="0" smtClean="0"/>
              <a:t>Boiling point</a:t>
            </a:r>
            <a:endParaRPr lang="ru-RU" dirty="0"/>
          </a:p>
        </p:txBody>
      </p:sp>
      <p:cxnSp>
        <p:nvCxnSpPr>
          <p:cNvPr id="13" name="Прямая со стрелкой 12"/>
          <p:cNvCxnSpPr/>
          <p:nvPr/>
        </p:nvCxnSpPr>
        <p:spPr>
          <a:xfrm>
            <a:off x="1407650" y="4639077"/>
            <a:ext cx="3641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Прямоугольник 13"/>
          <p:cNvSpPr/>
          <p:nvPr/>
        </p:nvSpPr>
        <p:spPr>
          <a:xfrm>
            <a:off x="149742" y="5118075"/>
            <a:ext cx="1471417" cy="369332"/>
          </a:xfrm>
          <a:prstGeom prst="rect">
            <a:avLst/>
          </a:prstGeom>
        </p:spPr>
        <p:txBody>
          <a:bodyPr wrap="square">
            <a:spAutoFit/>
          </a:bodyPr>
          <a:lstStyle/>
          <a:p>
            <a:r>
              <a:rPr lang="en-US" dirty="0" smtClean="0"/>
              <a:t>Melting point</a:t>
            </a:r>
            <a:endParaRPr lang="ru-RU" dirty="0"/>
          </a:p>
        </p:txBody>
      </p:sp>
      <p:cxnSp>
        <p:nvCxnSpPr>
          <p:cNvPr id="15" name="Прямая со стрелкой 14"/>
          <p:cNvCxnSpPr/>
          <p:nvPr/>
        </p:nvCxnSpPr>
        <p:spPr>
          <a:xfrm>
            <a:off x="1402498" y="5128822"/>
            <a:ext cx="3641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59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252582"/>
            <a:ext cx="7886700" cy="1325563"/>
          </a:xfrm>
        </p:spPr>
        <p:txBody>
          <a:bodyPr/>
          <a:lstStyle/>
          <a:p>
            <a:r>
              <a:rPr lang="en-US" dirty="0" smtClean="0"/>
              <a:t>Appearance</a:t>
            </a:r>
            <a:endParaRPr lang="ru-RU" dirty="0"/>
          </a:p>
        </p:txBody>
      </p:sp>
      <p:sp>
        <p:nvSpPr>
          <p:cNvPr id="3" name="Объект 2"/>
          <p:cNvSpPr>
            <a:spLocks noGrp="1"/>
          </p:cNvSpPr>
          <p:nvPr>
            <p:ph idx="1"/>
          </p:nvPr>
        </p:nvSpPr>
        <p:spPr>
          <a:xfrm>
            <a:off x="628650" y="1434905"/>
            <a:ext cx="5054698" cy="4742058"/>
          </a:xfrm>
        </p:spPr>
        <p:txBody>
          <a:bodyPr>
            <a:normAutofit lnSpcReduction="10000"/>
          </a:bodyPr>
          <a:lstStyle/>
          <a:p>
            <a:pPr marL="514350" indent="-514350">
              <a:buFont typeface="+mj-lt"/>
              <a:buAutoNum type="arabicPeriod"/>
            </a:pPr>
            <a:r>
              <a:rPr lang="en-US" dirty="0" smtClean="0"/>
              <a:t>Colorless </a:t>
            </a:r>
            <a:r>
              <a:rPr lang="en-US" dirty="0"/>
              <a:t>to yellowish liquid with an ammonia-like odor.</a:t>
            </a:r>
          </a:p>
          <a:p>
            <a:pPr marL="514350" indent="-514350">
              <a:buFont typeface="+mj-lt"/>
              <a:buAutoNum type="arabicPeriod"/>
            </a:pPr>
            <a:r>
              <a:rPr lang="en-US" dirty="0" smtClean="0"/>
              <a:t>Odorless</a:t>
            </a:r>
            <a:r>
              <a:rPr lang="en-US" dirty="0"/>
              <a:t>, colorless to white, crystal-line powder. </a:t>
            </a:r>
            <a:endParaRPr lang="en-US" dirty="0" smtClean="0"/>
          </a:p>
          <a:p>
            <a:pPr marL="514350" indent="-514350">
              <a:buFont typeface="+mj-lt"/>
              <a:buAutoNum type="arabicPeriod"/>
            </a:pPr>
            <a:r>
              <a:rPr lang="en-US" dirty="0"/>
              <a:t>Colorless to light-yellow liquid with an aromatic odor. </a:t>
            </a:r>
            <a:endParaRPr lang="en-US" dirty="0" smtClean="0"/>
          </a:p>
          <a:p>
            <a:pPr marL="514350" indent="-514350">
              <a:buFont typeface="+mj-lt"/>
              <a:buAutoNum type="arabicPeriod"/>
            </a:pPr>
            <a:r>
              <a:rPr lang="en-US" dirty="0"/>
              <a:t>Colorless to light-pink with sharp, medicinal, sweet, tarry odor</a:t>
            </a:r>
            <a:endParaRPr lang="ru-RU" dirty="0"/>
          </a:p>
          <a:p>
            <a:pPr marL="514350" indent="-514350">
              <a:buFont typeface="+mj-lt"/>
              <a:buAutoNum type="arabicPeriod"/>
            </a:pPr>
            <a:r>
              <a:rPr lang="en-US" dirty="0" smtClean="0"/>
              <a:t>Brownish-red liquid </a:t>
            </a:r>
            <a:r>
              <a:rPr lang="en-US" dirty="0"/>
              <a:t>at room </a:t>
            </a:r>
            <a:r>
              <a:rPr lang="en-US" dirty="0" smtClean="0"/>
              <a:t>temperature with </a:t>
            </a:r>
            <a:r>
              <a:rPr lang="en-US" dirty="0"/>
              <a:t>a bleach-like odor, </a:t>
            </a:r>
            <a:r>
              <a:rPr lang="en-US" dirty="0" smtClean="0"/>
              <a:t>dissolves </a:t>
            </a:r>
            <a:r>
              <a:rPr lang="en-US" dirty="0"/>
              <a:t>in water</a:t>
            </a:r>
            <a:r>
              <a:rPr lang="en-US" dirty="0" smtClean="0"/>
              <a:t>.</a:t>
            </a:r>
          </a:p>
        </p:txBody>
      </p:sp>
      <p:sp>
        <p:nvSpPr>
          <p:cNvPr id="5" name="Прямоугольник 4"/>
          <p:cNvSpPr/>
          <p:nvPr/>
        </p:nvSpPr>
        <p:spPr>
          <a:xfrm>
            <a:off x="6473270" y="1825625"/>
            <a:ext cx="2431884" cy="2677656"/>
          </a:xfrm>
          <a:prstGeom prst="rect">
            <a:avLst/>
          </a:prstGeom>
        </p:spPr>
        <p:txBody>
          <a:bodyPr wrap="none">
            <a:spAutoFit/>
          </a:bodyPr>
          <a:lstStyle/>
          <a:p>
            <a:r>
              <a:rPr lang="en-US" sz="2800" dirty="0" smtClean="0"/>
              <a:t>a. </a:t>
            </a:r>
            <a:r>
              <a:rPr lang="en-US" sz="2800" dirty="0" smtClean="0"/>
              <a:t>Aspirin</a:t>
            </a:r>
          </a:p>
          <a:p>
            <a:r>
              <a:rPr lang="en-US" sz="2800" dirty="0" smtClean="0"/>
              <a:t>b. Benzene</a:t>
            </a:r>
          </a:p>
          <a:p>
            <a:r>
              <a:rPr lang="en-US" sz="2800" dirty="0" smtClean="0"/>
              <a:t>c. Bromine</a:t>
            </a:r>
          </a:p>
          <a:p>
            <a:r>
              <a:rPr lang="en-US" sz="2800" dirty="0" smtClean="0"/>
              <a:t>d. Ethanol</a:t>
            </a:r>
            <a:endParaRPr lang="en-US" sz="2800" dirty="0" smtClean="0"/>
          </a:p>
          <a:p>
            <a:r>
              <a:rPr lang="en-US" sz="2800" dirty="0" smtClean="0"/>
              <a:t>e. Phenol</a:t>
            </a:r>
            <a:endParaRPr lang="en-US" sz="2800" dirty="0" smtClean="0"/>
          </a:p>
          <a:p>
            <a:r>
              <a:rPr lang="en-US" sz="2800" dirty="0" smtClean="0"/>
              <a:t>f. </a:t>
            </a:r>
            <a:r>
              <a:rPr lang="en-US" sz="2800" dirty="0" err="1" smtClean="0"/>
              <a:t>Triethylamine</a:t>
            </a:r>
            <a:endParaRPr lang="en-US" sz="2800" dirty="0" smtClean="0"/>
          </a:p>
        </p:txBody>
      </p:sp>
      <p:cxnSp>
        <p:nvCxnSpPr>
          <p:cNvPr id="7" name="Прямая со стрелкой 6"/>
          <p:cNvCxnSpPr/>
          <p:nvPr/>
        </p:nvCxnSpPr>
        <p:spPr>
          <a:xfrm>
            <a:off x="5148775" y="1825625"/>
            <a:ext cx="1324495" cy="2366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V="1">
            <a:off x="5148775" y="2152357"/>
            <a:ext cx="1324495" cy="5345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Прямая со стрелкой 10"/>
          <p:cNvCxnSpPr/>
          <p:nvPr/>
        </p:nvCxnSpPr>
        <p:spPr>
          <a:xfrm flipV="1">
            <a:off x="5683348" y="2588455"/>
            <a:ext cx="789922" cy="68931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6" name="Прямая со стрелкой 15"/>
          <p:cNvCxnSpPr/>
          <p:nvPr/>
        </p:nvCxnSpPr>
        <p:spPr>
          <a:xfrm flipV="1">
            <a:off x="5331655" y="3812345"/>
            <a:ext cx="1141615" cy="37982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5359791" y="2996418"/>
            <a:ext cx="1223889" cy="261659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96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Solubility</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799755400"/>
              </p:ext>
            </p:extLst>
          </p:nvPr>
        </p:nvGraphicFramePr>
        <p:xfrm>
          <a:off x="628650" y="2177317"/>
          <a:ext cx="7886700" cy="3768090"/>
        </p:xfrm>
        <a:graphic>
          <a:graphicData uri="http://schemas.openxmlformats.org/drawingml/2006/table">
            <a:tbl>
              <a:tblPr firstRow="1" bandRow="1">
                <a:tableStyleId>{5940675A-B579-460E-94D1-54222C63F5DA}</a:tableStyleId>
              </a:tblPr>
              <a:tblGrid>
                <a:gridCol w="3943350"/>
                <a:gridCol w="3943350"/>
              </a:tblGrid>
              <a:tr h="370840">
                <a:tc>
                  <a:txBody>
                    <a:bodyPr/>
                    <a:lstStyle/>
                    <a:p>
                      <a:r>
                        <a:rPr lang="en-US" b="1" dirty="0" smtClean="0"/>
                        <a:t>Term</a:t>
                      </a:r>
                      <a:endParaRPr lang="ru-RU" b="1" dirty="0"/>
                    </a:p>
                  </a:txBody>
                  <a:tcPr/>
                </a:tc>
                <a:tc>
                  <a:txBody>
                    <a:bodyPr/>
                    <a:lstStyle/>
                    <a:p>
                      <a:r>
                        <a:rPr lang="en-US" sz="1800" b="1" i="0" kern="1200" dirty="0" smtClean="0">
                          <a:solidFill>
                            <a:schemeClr val="tx1"/>
                          </a:solidFill>
                          <a:effectLst/>
                          <a:latin typeface="+mn-lt"/>
                          <a:ea typeface="+mn-ea"/>
                          <a:cs typeface="+mn-cs"/>
                        </a:rPr>
                        <a:t>Approximate amount of solvent (mL) required for dissolution of 1 g of substance</a:t>
                      </a:r>
                      <a:endParaRPr lang="ru-RU" dirty="0"/>
                    </a:p>
                  </a:txBody>
                  <a:tcPr/>
                </a:tc>
              </a:tr>
              <a:tr h="370840">
                <a:tc>
                  <a:txBody>
                    <a:bodyPr/>
                    <a:lstStyle/>
                    <a:p>
                      <a:pPr algn="l" fontAlgn="base"/>
                      <a:r>
                        <a:rPr lang="en-US" b="0">
                          <a:effectLst/>
                        </a:rPr>
                        <a:t>Very easily soluble</a:t>
                      </a:r>
                    </a:p>
                  </a:txBody>
                  <a:tcPr marL="133350" marR="133350" marT="66675" marB="66675" anchor="ctr"/>
                </a:tc>
                <a:tc>
                  <a:txBody>
                    <a:bodyPr/>
                    <a:lstStyle/>
                    <a:p>
                      <a:pPr algn="l" fontAlgn="base"/>
                      <a:r>
                        <a:rPr lang="en-US" b="0">
                          <a:effectLst/>
                        </a:rPr>
                        <a:t>up to 1 inclusive</a:t>
                      </a:r>
                    </a:p>
                  </a:txBody>
                  <a:tcPr marL="133350" marR="133350" marT="66675" marB="66675" anchor="ctr"/>
                </a:tc>
              </a:tr>
              <a:tr h="370840">
                <a:tc>
                  <a:txBody>
                    <a:bodyPr/>
                    <a:lstStyle/>
                    <a:p>
                      <a:pPr algn="l" fontAlgn="base"/>
                      <a:r>
                        <a:rPr lang="en-US" b="0">
                          <a:effectLst/>
                        </a:rPr>
                        <a:t>Easily soluble</a:t>
                      </a:r>
                    </a:p>
                  </a:txBody>
                  <a:tcPr marL="133350" marR="133350" marT="66675" marB="66675" anchor="ctr"/>
                </a:tc>
                <a:tc>
                  <a:txBody>
                    <a:bodyPr/>
                    <a:lstStyle/>
                    <a:p>
                      <a:pPr algn="l" fontAlgn="base"/>
                      <a:r>
                        <a:rPr lang="en-US" b="0">
                          <a:effectLst/>
                        </a:rPr>
                        <a:t>from 1 to 10 inclusive</a:t>
                      </a:r>
                    </a:p>
                  </a:txBody>
                  <a:tcPr marL="133350" marR="133350" marT="66675" marB="66675" anchor="ctr"/>
                </a:tc>
              </a:tr>
              <a:tr h="370840">
                <a:tc>
                  <a:txBody>
                    <a:bodyPr/>
                    <a:lstStyle/>
                    <a:p>
                      <a:pPr algn="l" fontAlgn="base"/>
                      <a:r>
                        <a:rPr lang="en-US" b="0">
                          <a:effectLst/>
                        </a:rPr>
                        <a:t>Soluble</a:t>
                      </a:r>
                    </a:p>
                  </a:txBody>
                  <a:tcPr marL="133350" marR="133350" marT="66675" marB="66675" anchor="ctr"/>
                </a:tc>
                <a:tc>
                  <a:txBody>
                    <a:bodyPr/>
                    <a:lstStyle/>
                    <a:p>
                      <a:pPr algn="l" fontAlgn="base"/>
                      <a:r>
                        <a:rPr lang="en-US" b="0">
                          <a:effectLst/>
                        </a:rPr>
                        <a:t>from 10 to 30 inclusive</a:t>
                      </a:r>
                    </a:p>
                  </a:txBody>
                  <a:tcPr marL="133350" marR="133350" marT="66675" marB="66675" anchor="ctr"/>
                </a:tc>
              </a:tr>
              <a:tr h="370840">
                <a:tc>
                  <a:txBody>
                    <a:bodyPr/>
                    <a:lstStyle/>
                    <a:p>
                      <a:pPr algn="l" fontAlgn="base"/>
                      <a:r>
                        <a:rPr lang="en-US" b="0">
                          <a:effectLst/>
                        </a:rPr>
                        <a:t>Moderately soluble</a:t>
                      </a:r>
                    </a:p>
                  </a:txBody>
                  <a:tcPr marL="133350" marR="133350" marT="66675" marB="66675" anchor="ctr"/>
                </a:tc>
                <a:tc>
                  <a:txBody>
                    <a:bodyPr/>
                    <a:lstStyle/>
                    <a:p>
                      <a:pPr algn="l" fontAlgn="base"/>
                      <a:r>
                        <a:rPr lang="en-US" b="0">
                          <a:effectLst/>
                        </a:rPr>
                        <a:t>from 30 to 100 inclusive</a:t>
                      </a:r>
                    </a:p>
                  </a:txBody>
                  <a:tcPr marL="133350" marR="133350" marT="66675" marB="66675" anchor="ctr"/>
                </a:tc>
              </a:tr>
              <a:tr h="370840">
                <a:tc>
                  <a:txBody>
                    <a:bodyPr/>
                    <a:lstStyle/>
                    <a:p>
                      <a:pPr algn="l" fontAlgn="base"/>
                      <a:r>
                        <a:rPr lang="en-US" b="0" dirty="0">
                          <a:effectLst/>
                        </a:rPr>
                        <a:t>Slightly soluble</a:t>
                      </a:r>
                    </a:p>
                  </a:txBody>
                  <a:tcPr marL="133350" marR="133350" marT="66675" marB="66675" anchor="ctr"/>
                </a:tc>
                <a:tc>
                  <a:txBody>
                    <a:bodyPr/>
                    <a:lstStyle/>
                    <a:p>
                      <a:pPr algn="l" fontAlgn="base"/>
                      <a:r>
                        <a:rPr lang="en-US" b="0">
                          <a:effectLst/>
                        </a:rPr>
                        <a:t>from 100 to 1,000 inclusive</a:t>
                      </a:r>
                    </a:p>
                  </a:txBody>
                  <a:tcPr marL="133350" marR="133350" marT="66675" marB="66675" anchor="ctr"/>
                </a:tc>
              </a:tr>
              <a:tr h="370840">
                <a:tc>
                  <a:txBody>
                    <a:bodyPr/>
                    <a:lstStyle/>
                    <a:p>
                      <a:pPr algn="l" fontAlgn="base"/>
                      <a:r>
                        <a:rPr lang="en-US" b="0">
                          <a:effectLst/>
                        </a:rPr>
                        <a:t>Very slightly soluble</a:t>
                      </a:r>
                    </a:p>
                  </a:txBody>
                  <a:tcPr marL="133350" marR="133350" marT="66675" marB="66675" anchor="ctr"/>
                </a:tc>
                <a:tc>
                  <a:txBody>
                    <a:bodyPr/>
                    <a:lstStyle/>
                    <a:p>
                      <a:pPr algn="l" fontAlgn="base"/>
                      <a:r>
                        <a:rPr lang="en-US" b="0">
                          <a:effectLst/>
                        </a:rPr>
                        <a:t>from 1,000 to 10,000 inclusive g</a:t>
                      </a:r>
                    </a:p>
                  </a:txBody>
                  <a:tcPr marL="133350" marR="133350" marT="66675" marB="66675" anchor="ctr"/>
                </a:tc>
              </a:tr>
              <a:tr h="370840">
                <a:tc>
                  <a:txBody>
                    <a:bodyPr/>
                    <a:lstStyle/>
                    <a:p>
                      <a:pPr algn="l" fontAlgn="base"/>
                      <a:r>
                        <a:rPr lang="en-US" b="0">
                          <a:effectLst/>
                        </a:rPr>
                        <a:t>Practically insoluble</a:t>
                      </a:r>
                    </a:p>
                  </a:txBody>
                  <a:tcPr marL="133350" marR="133350" marT="66675" marB="66675" anchor="ctr"/>
                </a:tc>
                <a:tc>
                  <a:txBody>
                    <a:bodyPr/>
                    <a:lstStyle/>
                    <a:p>
                      <a:pPr algn="l" fontAlgn="base"/>
                      <a:r>
                        <a:rPr lang="en-US" b="0" dirty="0">
                          <a:effectLst/>
                        </a:rPr>
                        <a:t>over 10,000</a:t>
                      </a:r>
                    </a:p>
                  </a:txBody>
                  <a:tcPr marL="133350" marR="133350" marT="66675" marB="66675" anchor="ctr"/>
                </a:tc>
              </a:tr>
            </a:tbl>
          </a:graphicData>
        </a:graphic>
      </p:graphicFrame>
      <p:sp>
        <p:nvSpPr>
          <p:cNvPr id="7" name="Прямоугольник 6"/>
          <p:cNvSpPr/>
          <p:nvPr/>
        </p:nvSpPr>
        <p:spPr>
          <a:xfrm>
            <a:off x="628650" y="1690689"/>
            <a:ext cx="8276199" cy="369332"/>
          </a:xfrm>
          <a:prstGeom prst="rect">
            <a:avLst/>
          </a:prstGeom>
        </p:spPr>
        <p:txBody>
          <a:bodyPr wrap="square">
            <a:spAutoFit/>
          </a:bodyPr>
          <a:lstStyle/>
          <a:p>
            <a:r>
              <a:rPr lang="en-US" b="0" i="0" dirty="0" smtClean="0">
                <a:effectLst/>
                <a:latin typeface="Roboto"/>
              </a:rPr>
              <a:t>Designation of solubility of pharmaceutical substances and additive substances</a:t>
            </a:r>
            <a:endParaRPr lang="ru-RU" dirty="0"/>
          </a:p>
        </p:txBody>
      </p:sp>
    </p:spTree>
    <p:extLst>
      <p:ext uri="{BB962C8B-B14F-4D97-AF65-F5344CB8AC3E}">
        <p14:creationId xmlns:p14="http://schemas.microsoft.com/office/powerpoint/2010/main" val="2822706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144653"/>
            <a:ext cx="7886700" cy="999935"/>
          </a:xfrm>
        </p:spPr>
        <p:txBody>
          <a:bodyPr>
            <a:noAutofit/>
          </a:bodyPr>
          <a:lstStyle/>
          <a:p>
            <a:r>
              <a:rPr lang="en-US" sz="2400" b="1" dirty="0" smtClean="0"/>
              <a:t>Hazard </a:t>
            </a:r>
            <a:r>
              <a:rPr lang="en-US" sz="2400" b="1" dirty="0"/>
              <a:t>diamond</a:t>
            </a:r>
            <a:r>
              <a:rPr lang="ru-RU" sz="2400" dirty="0"/>
              <a:t/>
            </a:r>
            <a:br>
              <a:rPr lang="ru-RU" sz="2400" dirty="0"/>
            </a:br>
            <a:r>
              <a:rPr lang="en-US" sz="2400" dirty="0" smtClean="0"/>
              <a:t>The </a:t>
            </a:r>
            <a:r>
              <a:rPr lang="en-US" sz="2400" dirty="0"/>
              <a:t>National Fire Protection Agency (NFPA</a:t>
            </a:r>
            <a:r>
              <a:rPr lang="en-US" sz="2400" dirty="0" smtClean="0"/>
              <a:t>)</a:t>
            </a:r>
            <a:endParaRPr lang="ru-RU" sz="2400"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430075" y="991384"/>
            <a:ext cx="8283849" cy="5771081"/>
          </a:xfrm>
          <a:prstGeom prst="rect">
            <a:avLst/>
          </a:prstGeom>
        </p:spPr>
      </p:pic>
    </p:spTree>
    <p:extLst>
      <p:ext uri="{BB962C8B-B14F-4D97-AF65-F5344CB8AC3E}">
        <p14:creationId xmlns:p14="http://schemas.microsoft.com/office/powerpoint/2010/main" val="1198788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314325" y="3710119"/>
            <a:ext cx="8515350" cy="2864512"/>
          </a:xfrm>
          <a:prstGeom prst="rect">
            <a:avLst/>
          </a:prstGeom>
        </p:spPr>
      </p:pic>
      <p:pic>
        <p:nvPicPr>
          <p:cNvPr id="7" name="Рисунок 6"/>
          <p:cNvPicPr>
            <a:picLocks noChangeAspect="1"/>
          </p:cNvPicPr>
          <p:nvPr/>
        </p:nvPicPr>
        <p:blipFill>
          <a:blip r:embed="rId3"/>
          <a:stretch>
            <a:fillRect/>
          </a:stretch>
        </p:blipFill>
        <p:spPr>
          <a:xfrm>
            <a:off x="355946" y="87587"/>
            <a:ext cx="8473729" cy="3489183"/>
          </a:xfrm>
          <a:prstGeom prst="rect">
            <a:avLst/>
          </a:prstGeom>
        </p:spPr>
      </p:pic>
      <p:sp>
        <p:nvSpPr>
          <p:cNvPr id="2" name="Заголовок 1"/>
          <p:cNvSpPr>
            <a:spLocks noGrp="1"/>
          </p:cNvSpPr>
          <p:nvPr>
            <p:ph type="title"/>
          </p:nvPr>
        </p:nvSpPr>
        <p:spPr>
          <a:xfrm>
            <a:off x="6264959" y="87587"/>
            <a:ext cx="2377596" cy="718085"/>
          </a:xfrm>
        </p:spPr>
        <p:txBody>
          <a:bodyPr/>
          <a:lstStyle/>
          <a:p>
            <a:r>
              <a:rPr lang="en-US" dirty="0" smtClean="0"/>
              <a:t>Toxicity</a:t>
            </a:r>
            <a:endParaRPr lang="ru-RU" dirty="0"/>
          </a:p>
        </p:txBody>
      </p:sp>
      <p:sp>
        <p:nvSpPr>
          <p:cNvPr id="3" name="Объект 2"/>
          <p:cNvSpPr>
            <a:spLocks noGrp="1"/>
          </p:cNvSpPr>
          <p:nvPr>
            <p:ph idx="1"/>
          </p:nvPr>
        </p:nvSpPr>
        <p:spPr>
          <a:xfrm>
            <a:off x="6396177" y="665906"/>
            <a:ext cx="1803926" cy="602455"/>
          </a:xfrm>
        </p:spPr>
        <p:txBody>
          <a:bodyPr/>
          <a:lstStyle/>
          <a:p>
            <a:pPr marL="0" indent="0">
              <a:buNone/>
            </a:pPr>
            <a:r>
              <a:rPr lang="en-US" dirty="0" smtClean="0"/>
              <a:t>(Benzene)</a:t>
            </a:r>
            <a:endParaRPr lang="ru-RU" dirty="0"/>
          </a:p>
        </p:txBody>
      </p:sp>
    </p:spTree>
    <p:extLst>
      <p:ext uri="{BB962C8B-B14F-4D97-AF65-F5344CB8AC3E}">
        <p14:creationId xmlns:p14="http://schemas.microsoft.com/office/powerpoint/2010/main" val="403969760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170</Words>
  <Application>Microsoft Office PowerPoint</Application>
  <PresentationFormat>Экран (4:3)</PresentationFormat>
  <Paragraphs>66</Paragraphs>
  <Slides>8</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Roboto</vt:lpstr>
      <vt:lpstr>Тема Office</vt:lpstr>
      <vt:lpstr>Physical properties</vt:lpstr>
      <vt:lpstr>Physical properties</vt:lpstr>
      <vt:lpstr>Презентация PowerPoint</vt:lpstr>
      <vt:lpstr>General properties</vt:lpstr>
      <vt:lpstr>Appearance</vt:lpstr>
      <vt:lpstr>Solubility</vt:lpstr>
      <vt:lpstr>Hazard diamond The National Fire Protection Agency (NFPA)</vt:lpstr>
      <vt:lpstr>Toxicity</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and chemical properties</dc:title>
  <dc:creator>Vera</dc:creator>
  <cp:lastModifiedBy>Vera</cp:lastModifiedBy>
  <cp:revision>44</cp:revision>
  <dcterms:created xsi:type="dcterms:W3CDTF">2023-09-24T16:50:24Z</dcterms:created>
  <dcterms:modified xsi:type="dcterms:W3CDTF">2023-09-24T18:40:35Z</dcterms:modified>
</cp:coreProperties>
</file>