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7" r:id="rId4"/>
    <p:sldId id="268" r:id="rId5"/>
    <p:sldId id="269" r:id="rId6"/>
    <p:sldId id="258" r:id="rId7"/>
    <p:sldId id="270" r:id="rId8"/>
    <p:sldId id="259" r:id="rId9"/>
    <p:sldId id="265" r:id="rId10"/>
    <p:sldId id="266" r:id="rId11"/>
    <p:sldId id="260" r:id="rId12"/>
    <p:sldId id="263"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3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C2D589-D736-43C3-96FF-34E74A56C2C4}" type="datetimeFigureOut">
              <a:rPr lang="ru-RU" smtClean="0"/>
              <a:t>12.02.2023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EF2CE9-B044-4E7B-A4AD-8F8145AEF320}" type="slidenum">
              <a:rPr lang="ru-RU" smtClean="0"/>
              <a:t>‹#›</a:t>
            </a:fld>
            <a:endParaRPr lang="ru-RU"/>
          </a:p>
        </p:txBody>
      </p:sp>
    </p:spTree>
    <p:extLst>
      <p:ext uri="{BB962C8B-B14F-4D97-AF65-F5344CB8AC3E}">
        <p14:creationId xmlns:p14="http://schemas.microsoft.com/office/powerpoint/2010/main" val="1527658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https://www.youtube.com/watch?v=fPnwBITSmgU</a:t>
            </a:r>
            <a:endParaRPr lang="ru-RU" dirty="0"/>
          </a:p>
        </p:txBody>
      </p:sp>
      <p:sp>
        <p:nvSpPr>
          <p:cNvPr id="4" name="Номер слайда 3"/>
          <p:cNvSpPr>
            <a:spLocks noGrp="1"/>
          </p:cNvSpPr>
          <p:nvPr>
            <p:ph type="sldNum" sz="quarter" idx="10"/>
          </p:nvPr>
        </p:nvSpPr>
        <p:spPr/>
        <p:txBody>
          <a:bodyPr/>
          <a:lstStyle/>
          <a:p>
            <a:fld id="{D5EF2CE9-B044-4E7B-A4AD-8F8145AEF320}" type="slidenum">
              <a:rPr lang="ru-RU" smtClean="0"/>
              <a:t>6</a:t>
            </a:fld>
            <a:endParaRPr lang="ru-RU"/>
          </a:p>
        </p:txBody>
      </p:sp>
    </p:spTree>
    <p:extLst>
      <p:ext uri="{BB962C8B-B14F-4D97-AF65-F5344CB8AC3E}">
        <p14:creationId xmlns:p14="http://schemas.microsoft.com/office/powerpoint/2010/main" val="169799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https://study-english.info/vocabulary-elements.php</a:t>
            </a:r>
          </a:p>
        </p:txBody>
      </p:sp>
      <p:sp>
        <p:nvSpPr>
          <p:cNvPr id="4" name="Номер слайда 3"/>
          <p:cNvSpPr>
            <a:spLocks noGrp="1"/>
          </p:cNvSpPr>
          <p:nvPr>
            <p:ph type="sldNum" sz="quarter" idx="10"/>
          </p:nvPr>
        </p:nvSpPr>
        <p:spPr/>
        <p:txBody>
          <a:bodyPr/>
          <a:lstStyle/>
          <a:p>
            <a:fld id="{D5EF2CE9-B044-4E7B-A4AD-8F8145AEF320}" type="slidenum">
              <a:rPr lang="ru-RU" smtClean="0"/>
              <a:t>8</a:t>
            </a:fld>
            <a:endParaRPr lang="ru-RU"/>
          </a:p>
        </p:txBody>
      </p:sp>
    </p:spTree>
    <p:extLst>
      <p:ext uri="{BB962C8B-B14F-4D97-AF65-F5344CB8AC3E}">
        <p14:creationId xmlns:p14="http://schemas.microsoft.com/office/powerpoint/2010/main" val="1302995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https://www.youtube.com/watch?v=rz4Dd1I_fX0</a:t>
            </a:r>
            <a:endParaRPr lang="ru-RU" dirty="0"/>
          </a:p>
        </p:txBody>
      </p:sp>
      <p:sp>
        <p:nvSpPr>
          <p:cNvPr id="4" name="Номер слайда 3"/>
          <p:cNvSpPr>
            <a:spLocks noGrp="1"/>
          </p:cNvSpPr>
          <p:nvPr>
            <p:ph type="sldNum" sz="quarter" idx="10"/>
          </p:nvPr>
        </p:nvSpPr>
        <p:spPr/>
        <p:txBody>
          <a:bodyPr/>
          <a:lstStyle/>
          <a:p>
            <a:fld id="{D5EF2CE9-B044-4E7B-A4AD-8F8145AEF320}" type="slidenum">
              <a:rPr lang="ru-RU" smtClean="0"/>
              <a:t>12</a:t>
            </a:fld>
            <a:endParaRPr lang="ru-RU"/>
          </a:p>
        </p:txBody>
      </p:sp>
    </p:spTree>
    <p:extLst>
      <p:ext uri="{BB962C8B-B14F-4D97-AF65-F5344CB8AC3E}">
        <p14:creationId xmlns:p14="http://schemas.microsoft.com/office/powerpoint/2010/main" val="2322848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A70568D-49DE-4EFF-8130-A4214CD36811}" type="datetimeFigureOut">
              <a:rPr lang="ru-RU" smtClean="0"/>
              <a:t>12.02.2023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2119560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A70568D-49DE-4EFF-8130-A4214CD36811}" type="datetimeFigureOut">
              <a:rPr lang="ru-RU" smtClean="0"/>
              <a:t>12.02.2023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1174452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A70568D-49DE-4EFF-8130-A4214CD36811}" type="datetimeFigureOut">
              <a:rPr lang="ru-RU" smtClean="0"/>
              <a:t>12.02.2023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2526899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A70568D-49DE-4EFF-8130-A4214CD36811}" type="datetimeFigureOut">
              <a:rPr lang="ru-RU" smtClean="0"/>
              <a:t>12.02.2023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3996359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A70568D-49DE-4EFF-8130-A4214CD36811}" type="datetimeFigureOut">
              <a:rPr lang="ru-RU" smtClean="0"/>
              <a:t>12.02.2023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2607124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A70568D-49DE-4EFF-8130-A4214CD36811}" type="datetimeFigureOut">
              <a:rPr lang="ru-RU" smtClean="0"/>
              <a:t>12.02.2023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1887189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70568D-49DE-4EFF-8130-A4214CD36811}" type="datetimeFigureOut">
              <a:rPr lang="ru-RU" smtClean="0"/>
              <a:t>12.02.2023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2702545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A70568D-49DE-4EFF-8130-A4214CD36811}" type="datetimeFigureOut">
              <a:rPr lang="ru-RU" smtClean="0"/>
              <a:t>12.02.2023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1741379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A70568D-49DE-4EFF-8130-A4214CD36811}" type="datetimeFigureOut">
              <a:rPr lang="ru-RU" smtClean="0"/>
              <a:t>12.02.2023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1278193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A70568D-49DE-4EFF-8130-A4214CD36811}" type="datetimeFigureOut">
              <a:rPr lang="ru-RU" smtClean="0"/>
              <a:t>12.02.2023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1565754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A70568D-49DE-4EFF-8130-A4214CD36811}" type="datetimeFigureOut">
              <a:rPr lang="ru-RU" smtClean="0"/>
              <a:t>12.02.2023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92BFF4-601B-44F9-BB6D-00EEEA11374D}" type="slidenum">
              <a:rPr lang="ru-RU" smtClean="0"/>
              <a:t>‹#›</a:t>
            </a:fld>
            <a:endParaRPr lang="ru-RU"/>
          </a:p>
        </p:txBody>
      </p:sp>
    </p:spTree>
    <p:extLst>
      <p:ext uri="{BB962C8B-B14F-4D97-AF65-F5344CB8AC3E}">
        <p14:creationId xmlns:p14="http://schemas.microsoft.com/office/powerpoint/2010/main" val="327446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0568D-49DE-4EFF-8130-A4214CD36811}" type="datetimeFigureOut">
              <a:rPr lang="ru-RU" smtClean="0"/>
              <a:t>12.02.2023</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2BFF4-601B-44F9-BB6D-00EEEA11374D}" type="slidenum">
              <a:rPr lang="ru-RU" smtClean="0"/>
              <a:t>‹#›</a:t>
            </a:fld>
            <a:endParaRPr lang="ru-RU"/>
          </a:p>
        </p:txBody>
      </p:sp>
    </p:spTree>
    <p:extLst>
      <p:ext uri="{BB962C8B-B14F-4D97-AF65-F5344CB8AC3E}">
        <p14:creationId xmlns:p14="http://schemas.microsoft.com/office/powerpoint/2010/main" val="2017565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fPnwBITSmgU" TargetMode="Externa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quizlet.com/124752264/chemical-elements-crossword-puzzle-flash-cards/" TargetMode="External"/><Relationship Id="rId2" Type="http://schemas.openxmlformats.org/officeDocument/2006/relationships/hyperlink" Target="http://wordsteps.com/vocabulary/words/548/Chemical+elements+(%D0%A5%D0%B8%D0%BC%D0%B8%D1%87%D0%B5%D1%81%D0%BA%D0%B8%D0%B5+%D1%8D%D0%BB%D0%B5%D0%BC%D0%B5%D0%BD%D1%82%D1%8B)"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rz4Dd1I_fX0"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a:t>Periodic Law and Periodic Table</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605253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Periodic Law Definition</a:t>
            </a:r>
            <a:endParaRPr lang="ru-RU" dirty="0"/>
          </a:p>
        </p:txBody>
      </p:sp>
      <p:sp>
        <p:nvSpPr>
          <p:cNvPr id="3" name="Объект 2"/>
          <p:cNvSpPr>
            <a:spLocks noGrp="1"/>
          </p:cNvSpPr>
          <p:nvPr>
            <p:ph idx="1"/>
          </p:nvPr>
        </p:nvSpPr>
        <p:spPr/>
        <p:txBody>
          <a:bodyPr/>
          <a:lstStyle/>
          <a:p>
            <a:r>
              <a:rPr lang="en-US" dirty="0"/>
              <a:t>The Periodic Law states that the physical and chemical properties of the elements recur in a systematic and predictable way when the elements are arranged in order of increasing atomic number. </a:t>
            </a:r>
            <a:endParaRPr lang="en-US" dirty="0" smtClean="0"/>
          </a:p>
          <a:p>
            <a:r>
              <a:rPr lang="en-US" dirty="0" smtClean="0"/>
              <a:t>Many </a:t>
            </a:r>
            <a:r>
              <a:rPr lang="en-US" dirty="0"/>
              <a:t>of the properties recur at intervals. When the elements are arranged correctly, the trends in element properties become apparent and can be used to make predictions about unknown or unfamiliar elements, simply based on their placement on the table.</a:t>
            </a:r>
            <a:endParaRPr lang="ru-RU" dirty="0"/>
          </a:p>
        </p:txBody>
      </p:sp>
    </p:spTree>
    <p:extLst>
      <p:ext uri="{BB962C8B-B14F-4D97-AF65-F5344CB8AC3E}">
        <p14:creationId xmlns:p14="http://schemas.microsoft.com/office/powerpoint/2010/main" val="3853733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Discovery of Periodic </a:t>
            </a:r>
            <a:r>
              <a:rPr lang="en-US" dirty="0" smtClean="0"/>
              <a:t>Law</a:t>
            </a:r>
            <a:endParaRPr lang="ru-RU" dirty="0"/>
          </a:p>
        </p:txBody>
      </p:sp>
      <p:sp>
        <p:nvSpPr>
          <p:cNvPr id="3" name="Объект 2"/>
          <p:cNvSpPr>
            <a:spLocks noGrp="1"/>
          </p:cNvSpPr>
          <p:nvPr>
            <p:ph idx="1"/>
          </p:nvPr>
        </p:nvSpPr>
        <p:spPr>
          <a:xfrm>
            <a:off x="628649" y="1825625"/>
            <a:ext cx="8256043" cy="4351338"/>
          </a:xfrm>
        </p:spPr>
        <p:txBody>
          <a:bodyPr>
            <a:normAutofit fontScale="92500" lnSpcReduction="10000"/>
          </a:bodyPr>
          <a:lstStyle/>
          <a:p>
            <a:r>
              <a:rPr lang="en-US" dirty="0"/>
              <a:t>Periodic Law was formulated based on observations made by scientists in the 19th century. In particular, contributions made by </a:t>
            </a:r>
            <a:r>
              <a:rPr lang="en-US" dirty="0" err="1"/>
              <a:t>Lothar</a:t>
            </a:r>
            <a:r>
              <a:rPr lang="en-US" dirty="0"/>
              <a:t> Meyer and Dmitri Mendeleev made trends in element properties apparent. They independently proposed Periodic Law in 1869. </a:t>
            </a:r>
            <a:endParaRPr lang="en-US" dirty="0" smtClean="0"/>
          </a:p>
          <a:p>
            <a:r>
              <a:rPr lang="en-US" dirty="0" smtClean="0"/>
              <a:t>The </a:t>
            </a:r>
            <a:r>
              <a:rPr lang="en-US" dirty="0"/>
              <a:t>periodic table arranged the elements to reflect Periodic Law, even though scientists at the time had no explanation for why properties followed a trend</a:t>
            </a:r>
            <a:r>
              <a:rPr lang="en-US" dirty="0" smtClean="0"/>
              <a:t>.</a:t>
            </a:r>
            <a:endParaRPr lang="en-US" dirty="0"/>
          </a:p>
          <a:p>
            <a:r>
              <a:rPr lang="en-US" dirty="0"/>
              <a:t>Once the electronic structure of atoms was discovered and understood, it became apparent the reason characteristics occurred in intervals was because of the behavior of electron shells.</a:t>
            </a:r>
            <a:endParaRPr lang="ru-RU" dirty="0"/>
          </a:p>
        </p:txBody>
      </p:sp>
    </p:spTree>
    <p:extLst>
      <p:ext uri="{BB962C8B-B14F-4D97-AF65-F5344CB8AC3E}">
        <p14:creationId xmlns:p14="http://schemas.microsoft.com/office/powerpoint/2010/main" val="2746239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49" y="201350"/>
            <a:ext cx="8201451" cy="1325563"/>
          </a:xfrm>
        </p:spPr>
        <p:txBody>
          <a:bodyPr>
            <a:normAutofit/>
          </a:bodyPr>
          <a:lstStyle/>
          <a:p>
            <a:r>
              <a:rPr lang="en-US" dirty="0"/>
              <a:t>Properties Affected by Periodic </a:t>
            </a:r>
            <a:r>
              <a:rPr lang="en-US" dirty="0" smtClean="0"/>
              <a:t>Law</a:t>
            </a:r>
            <a:endParaRPr lang="ru-RU" dirty="0"/>
          </a:p>
        </p:txBody>
      </p:sp>
      <p:sp>
        <p:nvSpPr>
          <p:cNvPr id="3" name="Объект 2"/>
          <p:cNvSpPr>
            <a:spLocks noGrp="1"/>
          </p:cNvSpPr>
          <p:nvPr>
            <p:ph idx="1"/>
          </p:nvPr>
        </p:nvSpPr>
        <p:spPr/>
        <p:txBody>
          <a:bodyPr>
            <a:normAutofit fontScale="92500" lnSpcReduction="20000"/>
          </a:bodyPr>
          <a:lstStyle/>
          <a:p>
            <a:pPr marL="0" indent="0">
              <a:buNone/>
            </a:pPr>
            <a:r>
              <a:rPr lang="en-US" dirty="0"/>
              <a:t>The key properties that follow trends according to Periodic Law are atomic radius, ionic radius, ionization energy, electronegativity, and electron affinity</a:t>
            </a:r>
            <a:r>
              <a:rPr lang="en-US" dirty="0" smtClean="0"/>
              <a:t>.</a:t>
            </a:r>
          </a:p>
          <a:p>
            <a:r>
              <a:rPr lang="en-US" b="1" dirty="0"/>
              <a:t>Atomic and ionic radius </a:t>
            </a:r>
            <a:r>
              <a:rPr lang="en-US" dirty="0"/>
              <a:t>are a measure of the size of a single atom or ion. While atomic and ionic radius are different from each other, they follow the same general trend. The radius increases moving down an element group and generally decreases moving left to right across a period or row.</a:t>
            </a:r>
          </a:p>
          <a:p>
            <a:r>
              <a:rPr lang="en-US" b="1" dirty="0" smtClean="0"/>
              <a:t>Ionization </a:t>
            </a:r>
            <a:r>
              <a:rPr lang="en-US" b="1" dirty="0"/>
              <a:t>energy </a:t>
            </a:r>
            <a:r>
              <a:rPr lang="en-US" dirty="0"/>
              <a:t>is a measure of how easy it is to remove an electron from an atom or ion. This value decreases moving down a group and increases moving left to right across a period</a:t>
            </a:r>
            <a:r>
              <a:rPr lang="en-US" dirty="0" smtClean="0"/>
              <a:t>.</a:t>
            </a:r>
          </a:p>
          <a:p>
            <a:endParaRPr lang="ru-RU" dirty="0"/>
          </a:p>
        </p:txBody>
      </p:sp>
    </p:spTree>
    <p:extLst>
      <p:ext uri="{BB962C8B-B14F-4D97-AF65-F5344CB8AC3E}">
        <p14:creationId xmlns:p14="http://schemas.microsoft.com/office/powerpoint/2010/main" val="1956139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119462"/>
            <a:ext cx="8406168" cy="1325563"/>
          </a:xfrm>
        </p:spPr>
        <p:txBody>
          <a:bodyPr/>
          <a:lstStyle/>
          <a:p>
            <a:r>
              <a:rPr lang="en-US" dirty="0"/>
              <a:t>Properties Affected by Periodic Law</a:t>
            </a:r>
            <a:endParaRPr lang="ru-RU" dirty="0"/>
          </a:p>
        </p:txBody>
      </p:sp>
      <p:sp>
        <p:nvSpPr>
          <p:cNvPr id="3" name="Объект 2"/>
          <p:cNvSpPr>
            <a:spLocks noGrp="1"/>
          </p:cNvSpPr>
          <p:nvPr>
            <p:ph idx="1"/>
          </p:nvPr>
        </p:nvSpPr>
        <p:spPr>
          <a:xfrm>
            <a:off x="327546" y="1201003"/>
            <a:ext cx="8570794" cy="5349922"/>
          </a:xfrm>
        </p:spPr>
        <p:txBody>
          <a:bodyPr>
            <a:normAutofit fontScale="40000" lnSpcReduction="20000"/>
          </a:bodyPr>
          <a:lstStyle/>
          <a:p>
            <a:r>
              <a:rPr lang="en-US" sz="6000" b="1" dirty="0"/>
              <a:t>Electron affinity </a:t>
            </a:r>
            <a:r>
              <a:rPr lang="en-US" sz="6000" dirty="0"/>
              <a:t>is how easily an atom accepts an electron. Using Periodic Law, it becomes apparent the alkaline earth elements have a low electron affinity. In contrast, the halogens readily accept electrons to fill their electron subshells and have high electron affinities. The noble gas elements have practically zero electron affinity because they have full valence electron subshells</a:t>
            </a:r>
            <a:r>
              <a:rPr lang="en-US" sz="6000" dirty="0" smtClean="0"/>
              <a:t>.</a:t>
            </a:r>
          </a:p>
          <a:p>
            <a:pPr fontAlgn="base"/>
            <a:r>
              <a:rPr lang="en-US" sz="6000" b="1" dirty="0"/>
              <a:t>Electronegativity</a:t>
            </a:r>
            <a:r>
              <a:rPr lang="en-US" sz="6000" dirty="0"/>
              <a:t> is related to electron affinity. It reflects how easily an atom of an element attracts electrons to form a chemical bond. Both electron affinity and electronegativity tend to decrease moving down a group and increase moving across a period. </a:t>
            </a:r>
            <a:r>
              <a:rPr lang="en-US" sz="6000" dirty="0" err="1"/>
              <a:t>Electropositivity</a:t>
            </a:r>
            <a:r>
              <a:rPr lang="en-US" sz="6000" dirty="0"/>
              <a:t> is another trend governed by Periodic Law. Electropositive elements have low </a:t>
            </a:r>
            <a:r>
              <a:rPr lang="en-US" sz="6000" dirty="0" err="1"/>
              <a:t>electronegativities</a:t>
            </a:r>
            <a:r>
              <a:rPr lang="en-US" sz="6000" dirty="0"/>
              <a:t> (e.g., cesium, francium).</a:t>
            </a:r>
          </a:p>
          <a:p>
            <a:pPr marL="0" indent="0" fontAlgn="base">
              <a:buNone/>
            </a:pPr>
            <a:r>
              <a:rPr lang="en-US" sz="6000" dirty="0"/>
              <a:t>In addition to these properties, there are other characteristics associated with Periodic Law, which may be considered properties of element groups. For example, all of the elements in group I (alkali metals) are shiny, carry a +1 oxidation state, react with water, and occur in compounds rather than as free elements.</a:t>
            </a:r>
          </a:p>
          <a:p>
            <a:endParaRPr lang="ru-RU" dirty="0"/>
          </a:p>
        </p:txBody>
      </p:sp>
    </p:spTree>
    <p:extLst>
      <p:ext uri="{BB962C8B-B14F-4D97-AF65-F5344CB8AC3E}">
        <p14:creationId xmlns:p14="http://schemas.microsoft.com/office/powerpoint/2010/main" val="3179780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Periodic Table</a:t>
            </a:r>
            <a:endParaRPr lang="ru-RU" dirty="0"/>
          </a:p>
        </p:txBody>
      </p:sp>
      <p:pic>
        <p:nvPicPr>
          <p:cNvPr id="4" name="fPnwBITSmgU"/>
          <p:cNvPicPr>
            <a:picLocks noGrp="1" noRot="1" noChangeAspect="1"/>
          </p:cNvPicPr>
          <p:nvPr>
            <p:ph idx="1"/>
            <a:videoFile r:link="rId1"/>
          </p:nvPr>
        </p:nvPicPr>
        <p:blipFill>
          <a:blip r:embed="rId4"/>
          <a:stretch>
            <a:fillRect/>
          </a:stretch>
        </p:blipFill>
        <p:spPr>
          <a:xfrm>
            <a:off x="629978" y="1937983"/>
            <a:ext cx="7885372" cy="4435521"/>
          </a:xfrm>
          <a:prstGeom prst="rect">
            <a:avLst/>
          </a:prstGeom>
        </p:spPr>
      </p:pic>
    </p:spTree>
    <p:extLst>
      <p:ext uri="{BB962C8B-B14F-4D97-AF65-F5344CB8AC3E}">
        <p14:creationId xmlns:p14="http://schemas.microsoft.com/office/powerpoint/2010/main" val="4162194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554211"/>
            <a:ext cx="8041454" cy="4751054"/>
          </a:xfrm>
        </p:spPr>
      </p:pic>
    </p:spTree>
    <p:extLst>
      <p:ext uri="{BB962C8B-B14F-4D97-AF65-F5344CB8AC3E}">
        <p14:creationId xmlns:p14="http://schemas.microsoft.com/office/powerpoint/2010/main" val="2411507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849525"/>
          </a:xfrm>
        </p:spPr>
        <p:txBody>
          <a:bodyPr/>
          <a:lstStyle/>
          <a:p>
            <a:r>
              <a:rPr lang="en-US" dirty="0" smtClean="0"/>
              <a:t>Chemical elements</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76728957"/>
              </p:ext>
            </p:extLst>
          </p:nvPr>
        </p:nvGraphicFramePr>
        <p:xfrm>
          <a:off x="369338" y="1214651"/>
          <a:ext cx="4293870" cy="5396554"/>
        </p:xfrm>
        <a:graphic>
          <a:graphicData uri="http://schemas.openxmlformats.org/drawingml/2006/table">
            <a:tbl>
              <a:tblPr/>
              <a:tblGrid>
                <a:gridCol w="229582"/>
                <a:gridCol w="383828"/>
                <a:gridCol w="1043940"/>
                <a:gridCol w="1318260"/>
                <a:gridCol w="1318260"/>
              </a:tblGrid>
              <a:tr h="340961">
                <a:tc>
                  <a:txBody>
                    <a:bodyPr/>
                    <a:lstStyle/>
                    <a:p>
                      <a:r>
                        <a:rPr lang="ru-RU" sz="1400" b="1" dirty="0"/>
                        <a:t>1</a:t>
                      </a:r>
                      <a:endParaRPr lang="ru-RU" sz="1400" dirty="0"/>
                    </a:p>
                  </a:txBody>
                  <a:tcPr marL="24282" marR="24282" marT="24282" marB="24282" anchor="ctr">
                    <a:lnL>
                      <a:noFill/>
                    </a:lnL>
                    <a:lnR>
                      <a:noFill/>
                    </a:lnR>
                    <a:lnT>
                      <a:noFill/>
                    </a:lnT>
                    <a:lnB>
                      <a:noFill/>
                    </a:lnB>
                    <a:solidFill>
                      <a:srgbClr val="E9DDC8"/>
                    </a:solidFill>
                  </a:tcPr>
                </a:tc>
                <a:tc>
                  <a:txBody>
                    <a:bodyPr/>
                    <a:lstStyle/>
                    <a:p>
                      <a:r>
                        <a:rPr lang="en-US" sz="1400" b="1" dirty="0"/>
                        <a:t>H</a:t>
                      </a:r>
                      <a:endParaRPr lang="en-US" sz="1400" dirty="0"/>
                    </a:p>
                  </a:txBody>
                  <a:tcPr marL="24282" marR="24282" marT="24282" marB="24282" anchor="ctr">
                    <a:lnL>
                      <a:noFill/>
                    </a:lnL>
                    <a:lnR>
                      <a:noFill/>
                    </a:lnR>
                    <a:lnT>
                      <a:noFill/>
                    </a:lnT>
                    <a:lnB>
                      <a:noFill/>
                    </a:lnB>
                    <a:solidFill>
                      <a:srgbClr val="FFFFDD"/>
                    </a:solidFill>
                  </a:tcPr>
                </a:tc>
                <a:tc>
                  <a:txBody>
                    <a:bodyPr/>
                    <a:lstStyle/>
                    <a:p>
                      <a:r>
                        <a:rPr lang="ru-RU" sz="1400" dirty="0"/>
                        <a:t>Водород</a:t>
                      </a:r>
                    </a:p>
                  </a:txBody>
                  <a:tcPr marL="24282" marR="24282" marT="24282" marB="24282" anchor="ctr">
                    <a:lnL>
                      <a:noFill/>
                    </a:lnL>
                    <a:lnR>
                      <a:noFill/>
                    </a:lnR>
                    <a:lnT>
                      <a:noFill/>
                    </a:lnT>
                    <a:lnB>
                      <a:noFill/>
                    </a:lnB>
                    <a:solidFill>
                      <a:srgbClr val="FFFFFF"/>
                    </a:solidFill>
                  </a:tcPr>
                </a:tc>
                <a:tc>
                  <a:txBody>
                    <a:bodyPr/>
                    <a:lstStyle/>
                    <a:p>
                      <a:r>
                        <a:rPr lang="en-US" sz="1400" b="1" dirty="0"/>
                        <a:t>Hydrogen</a:t>
                      </a:r>
                      <a:endParaRPr lang="en-US" sz="1400" dirty="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haɪdrədʒən</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2</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dirty="0"/>
                        <a:t>He</a:t>
                      </a:r>
                      <a:endParaRPr lang="en-US" sz="1400" dirty="0"/>
                    </a:p>
                  </a:txBody>
                  <a:tcPr marL="24282" marR="24282" marT="24282" marB="24282" anchor="ctr">
                    <a:lnL>
                      <a:noFill/>
                    </a:lnL>
                    <a:lnR>
                      <a:noFill/>
                    </a:lnR>
                    <a:lnT>
                      <a:noFill/>
                    </a:lnT>
                    <a:lnB>
                      <a:noFill/>
                    </a:lnB>
                    <a:solidFill>
                      <a:srgbClr val="FFFFDD"/>
                    </a:solidFill>
                  </a:tcPr>
                </a:tc>
                <a:tc>
                  <a:txBody>
                    <a:bodyPr/>
                    <a:lstStyle/>
                    <a:p>
                      <a:r>
                        <a:rPr lang="ru-RU" sz="1400"/>
                        <a:t>Гелий</a:t>
                      </a:r>
                    </a:p>
                  </a:txBody>
                  <a:tcPr marL="24282" marR="24282" marT="24282" marB="24282" anchor="ctr">
                    <a:lnL>
                      <a:noFill/>
                    </a:lnL>
                    <a:lnR>
                      <a:noFill/>
                    </a:lnR>
                    <a:lnT>
                      <a:noFill/>
                    </a:lnT>
                    <a:lnB>
                      <a:noFill/>
                    </a:lnB>
                    <a:solidFill>
                      <a:srgbClr val="FFFFFF"/>
                    </a:solidFill>
                  </a:tcPr>
                </a:tc>
                <a:tc>
                  <a:txBody>
                    <a:bodyPr/>
                    <a:lstStyle/>
                    <a:p>
                      <a:r>
                        <a:rPr lang="en-US" sz="1400" b="1"/>
                        <a:t>Helium</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hiːlɪəm</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3</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Li</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Литий</a:t>
                      </a:r>
                    </a:p>
                  </a:txBody>
                  <a:tcPr marL="24282" marR="24282" marT="24282" marB="24282" anchor="ctr">
                    <a:lnL>
                      <a:noFill/>
                    </a:lnL>
                    <a:lnR>
                      <a:noFill/>
                    </a:lnR>
                    <a:lnT>
                      <a:noFill/>
                    </a:lnT>
                    <a:lnB>
                      <a:noFill/>
                    </a:lnB>
                    <a:solidFill>
                      <a:srgbClr val="FFFFFF"/>
                    </a:solidFill>
                  </a:tcPr>
                </a:tc>
                <a:tc>
                  <a:txBody>
                    <a:bodyPr/>
                    <a:lstStyle/>
                    <a:p>
                      <a:r>
                        <a:rPr lang="en-US" sz="1400" b="1"/>
                        <a:t>Lithium</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lɪ</a:t>
                      </a:r>
                      <a:r>
                        <a:rPr lang="el-GR" sz="1400" dirty="0"/>
                        <a:t>θ</a:t>
                      </a:r>
                      <a:r>
                        <a:rPr lang="en-US" sz="1400" dirty="0" err="1"/>
                        <a:t>iəm</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4</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Be</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Бериллий</a:t>
                      </a:r>
                    </a:p>
                  </a:txBody>
                  <a:tcPr marL="24282" marR="24282" marT="24282" marB="24282" anchor="ctr">
                    <a:lnL>
                      <a:noFill/>
                    </a:lnL>
                    <a:lnR>
                      <a:noFill/>
                    </a:lnR>
                    <a:lnT>
                      <a:noFill/>
                    </a:lnT>
                    <a:lnB>
                      <a:noFill/>
                    </a:lnB>
                    <a:solidFill>
                      <a:srgbClr val="FFFFFF"/>
                    </a:solidFill>
                  </a:tcPr>
                </a:tc>
                <a:tc>
                  <a:txBody>
                    <a:bodyPr/>
                    <a:lstStyle/>
                    <a:p>
                      <a:r>
                        <a:rPr lang="en-US" sz="1400" b="1"/>
                        <a:t>Beryllium</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a:t>
                      </a:r>
                      <a:r>
                        <a:rPr lang="en-US" sz="1400" dirty="0" err="1"/>
                        <a:t>bəˈrɪliəm</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5</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B</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Бор</a:t>
                      </a:r>
                    </a:p>
                  </a:txBody>
                  <a:tcPr marL="24282" marR="24282" marT="24282" marB="24282" anchor="ctr">
                    <a:lnL>
                      <a:noFill/>
                    </a:lnL>
                    <a:lnR>
                      <a:noFill/>
                    </a:lnR>
                    <a:lnT>
                      <a:noFill/>
                    </a:lnT>
                    <a:lnB>
                      <a:noFill/>
                    </a:lnB>
                    <a:solidFill>
                      <a:srgbClr val="FFFFFF"/>
                    </a:solidFill>
                  </a:tcPr>
                </a:tc>
                <a:tc>
                  <a:txBody>
                    <a:bodyPr/>
                    <a:lstStyle/>
                    <a:p>
                      <a:r>
                        <a:rPr lang="en-US" sz="1400" b="1"/>
                        <a:t>Boron</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bɔːrɒn</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6</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C</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Углерод</a:t>
                      </a:r>
                    </a:p>
                  </a:txBody>
                  <a:tcPr marL="24282" marR="24282" marT="24282" marB="24282" anchor="ctr">
                    <a:lnL>
                      <a:noFill/>
                    </a:lnL>
                    <a:lnR>
                      <a:noFill/>
                    </a:lnR>
                    <a:lnT>
                      <a:noFill/>
                    </a:lnT>
                    <a:lnB>
                      <a:noFill/>
                    </a:lnB>
                    <a:solidFill>
                      <a:srgbClr val="FFFFFF"/>
                    </a:solidFill>
                  </a:tcPr>
                </a:tc>
                <a:tc>
                  <a:txBody>
                    <a:bodyPr/>
                    <a:lstStyle/>
                    <a:p>
                      <a:r>
                        <a:rPr lang="en-US" sz="1400" b="1"/>
                        <a:t>Carbon</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kɑːbən</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7</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N</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dirty="0"/>
                        <a:t>Азот</a:t>
                      </a:r>
                    </a:p>
                  </a:txBody>
                  <a:tcPr marL="24282" marR="24282" marT="24282" marB="24282" anchor="ctr">
                    <a:lnL>
                      <a:noFill/>
                    </a:lnL>
                    <a:lnR>
                      <a:noFill/>
                    </a:lnR>
                    <a:lnT>
                      <a:noFill/>
                    </a:lnT>
                    <a:lnB>
                      <a:noFill/>
                    </a:lnB>
                    <a:solidFill>
                      <a:srgbClr val="FFFFFF"/>
                    </a:solidFill>
                  </a:tcPr>
                </a:tc>
                <a:tc>
                  <a:txBody>
                    <a:bodyPr/>
                    <a:lstStyle/>
                    <a:p>
                      <a:r>
                        <a:rPr lang="en-US" sz="1400" b="1"/>
                        <a:t>Nitrogen</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naɪtrədʒən</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8</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O</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Кислород</a:t>
                      </a:r>
                    </a:p>
                  </a:txBody>
                  <a:tcPr marL="24282" marR="24282" marT="24282" marB="24282" anchor="ctr">
                    <a:lnL>
                      <a:noFill/>
                    </a:lnL>
                    <a:lnR>
                      <a:noFill/>
                    </a:lnR>
                    <a:lnT>
                      <a:noFill/>
                    </a:lnT>
                    <a:lnB>
                      <a:noFill/>
                    </a:lnB>
                    <a:solidFill>
                      <a:srgbClr val="FFFFFF"/>
                    </a:solidFill>
                  </a:tcPr>
                </a:tc>
                <a:tc>
                  <a:txBody>
                    <a:bodyPr/>
                    <a:lstStyle/>
                    <a:p>
                      <a:r>
                        <a:rPr lang="en-US" sz="1400" b="1" u="none" strike="noStrike" dirty="0">
                          <a:solidFill>
                            <a:srgbClr val="624421"/>
                          </a:solidFill>
                          <a:effectLst/>
                        </a:rPr>
                        <a:t>Oxygen</a:t>
                      </a:r>
                      <a:endParaRPr lang="en-US" sz="1400" dirty="0"/>
                    </a:p>
                  </a:txBody>
                  <a:tcPr marL="24282" marR="24282" marT="24282" marB="24282" anchor="ctr">
                    <a:lnL>
                      <a:noFill/>
                    </a:lnL>
                    <a:lnR>
                      <a:noFill/>
                    </a:lnR>
                    <a:lnT>
                      <a:noFill/>
                    </a:lnT>
                    <a:lnB>
                      <a:noFill/>
                    </a:lnB>
                    <a:solidFill>
                      <a:srgbClr val="FFFFDD"/>
                    </a:solidFill>
                  </a:tcPr>
                </a:tc>
                <a:tc>
                  <a:txBody>
                    <a:bodyPr/>
                    <a:lstStyle/>
                    <a:p>
                      <a:r>
                        <a:rPr lang="en-US" sz="1400"/>
                        <a:t>[ ˈɒksɪdʒən ]</a:t>
                      </a:r>
                    </a:p>
                  </a:txBody>
                  <a:tcPr marL="24282" marR="24282" marT="24282" marB="24282" anchor="ctr">
                    <a:lnL>
                      <a:noFill/>
                    </a:lnL>
                    <a:lnR>
                      <a:noFill/>
                    </a:lnR>
                    <a:lnT>
                      <a:noFill/>
                    </a:lnT>
                    <a:lnB>
                      <a:noFill/>
                    </a:lnB>
                    <a:solidFill>
                      <a:srgbClr val="FFFFFF"/>
                    </a:solidFill>
                  </a:tcPr>
                </a:tc>
              </a:tr>
              <a:tr h="261309">
                <a:tc>
                  <a:txBody>
                    <a:bodyPr/>
                    <a:lstStyle/>
                    <a:p>
                      <a:r>
                        <a:rPr lang="ru-RU" sz="1400" b="1"/>
                        <a:t>9</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F</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Фтор</a:t>
                      </a:r>
                    </a:p>
                  </a:txBody>
                  <a:tcPr marL="24282" marR="24282" marT="24282" marB="24282" anchor="ctr">
                    <a:lnL>
                      <a:noFill/>
                    </a:lnL>
                    <a:lnR>
                      <a:noFill/>
                    </a:lnR>
                    <a:lnT>
                      <a:noFill/>
                    </a:lnT>
                    <a:lnB>
                      <a:noFill/>
                    </a:lnB>
                    <a:solidFill>
                      <a:srgbClr val="FFFFFF"/>
                    </a:solidFill>
                  </a:tcPr>
                </a:tc>
                <a:tc>
                  <a:txBody>
                    <a:bodyPr/>
                    <a:lstStyle/>
                    <a:p>
                      <a:r>
                        <a:rPr lang="en-US" sz="1400" b="1"/>
                        <a:t>Fluorine</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a:t>[ ˈflʊəriːn ]</a:t>
                      </a:r>
                    </a:p>
                  </a:txBody>
                  <a:tcPr marL="24282" marR="24282" marT="24282" marB="24282" anchor="ctr">
                    <a:lnL>
                      <a:noFill/>
                    </a:lnL>
                    <a:lnR>
                      <a:noFill/>
                    </a:lnR>
                    <a:lnT>
                      <a:noFill/>
                    </a:lnT>
                    <a:lnB>
                      <a:noFill/>
                    </a:lnB>
                    <a:solidFill>
                      <a:srgbClr val="FFFFFF"/>
                    </a:solidFill>
                  </a:tcPr>
                </a:tc>
              </a:tr>
              <a:tr h="261309">
                <a:tc>
                  <a:txBody>
                    <a:bodyPr/>
                    <a:lstStyle/>
                    <a:p>
                      <a:r>
                        <a:rPr lang="ru-RU" sz="1400" b="1"/>
                        <a:t>10</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Ne</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Неон</a:t>
                      </a:r>
                    </a:p>
                  </a:txBody>
                  <a:tcPr marL="24282" marR="24282" marT="24282" marB="24282" anchor="ctr">
                    <a:lnL>
                      <a:noFill/>
                    </a:lnL>
                    <a:lnR>
                      <a:noFill/>
                    </a:lnR>
                    <a:lnT>
                      <a:noFill/>
                    </a:lnT>
                    <a:lnB>
                      <a:noFill/>
                    </a:lnB>
                    <a:solidFill>
                      <a:srgbClr val="FFFFFF"/>
                    </a:solidFill>
                  </a:tcPr>
                </a:tc>
                <a:tc>
                  <a:txBody>
                    <a:bodyPr/>
                    <a:lstStyle/>
                    <a:p>
                      <a:r>
                        <a:rPr lang="en-US" sz="1400" b="1"/>
                        <a:t>Neon</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a:t>[ ˈniːɒn ]</a:t>
                      </a:r>
                    </a:p>
                  </a:txBody>
                  <a:tcPr marL="24282" marR="24282" marT="24282" marB="24282" anchor="ctr">
                    <a:lnL>
                      <a:noFill/>
                    </a:lnL>
                    <a:lnR>
                      <a:noFill/>
                    </a:lnR>
                    <a:lnT>
                      <a:noFill/>
                    </a:lnT>
                    <a:lnB>
                      <a:noFill/>
                    </a:lnB>
                    <a:solidFill>
                      <a:srgbClr val="FFFFFF"/>
                    </a:solidFill>
                  </a:tcPr>
                </a:tc>
              </a:tr>
              <a:tr h="261309">
                <a:tc>
                  <a:txBody>
                    <a:bodyPr/>
                    <a:lstStyle/>
                    <a:p>
                      <a:r>
                        <a:rPr lang="ru-RU" sz="1400" b="1"/>
                        <a:t>11</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Na</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u="none" strike="noStrike" dirty="0">
                          <a:solidFill>
                            <a:srgbClr val="624421"/>
                          </a:solidFill>
                          <a:effectLst/>
                        </a:rPr>
                        <a:t>Натрий</a:t>
                      </a:r>
                      <a:endParaRPr lang="ru-RU" sz="1400" dirty="0"/>
                    </a:p>
                  </a:txBody>
                  <a:tcPr marL="24282" marR="24282" marT="24282" marB="24282" anchor="ctr">
                    <a:lnL>
                      <a:noFill/>
                    </a:lnL>
                    <a:lnR>
                      <a:noFill/>
                    </a:lnR>
                    <a:lnT>
                      <a:noFill/>
                    </a:lnT>
                    <a:lnB>
                      <a:noFill/>
                    </a:lnB>
                    <a:solidFill>
                      <a:srgbClr val="FFFFFF"/>
                    </a:solidFill>
                  </a:tcPr>
                </a:tc>
                <a:tc>
                  <a:txBody>
                    <a:bodyPr/>
                    <a:lstStyle/>
                    <a:p>
                      <a:r>
                        <a:rPr lang="en-US" sz="1400" b="1"/>
                        <a:t>Sodium</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a:t>[ ˈsəʊdɪəm ]</a:t>
                      </a:r>
                    </a:p>
                  </a:txBody>
                  <a:tcPr marL="24282" marR="24282" marT="24282" marB="24282" anchor="ctr">
                    <a:lnL>
                      <a:noFill/>
                    </a:lnL>
                    <a:lnR>
                      <a:noFill/>
                    </a:lnR>
                    <a:lnT>
                      <a:noFill/>
                    </a:lnT>
                    <a:lnB>
                      <a:noFill/>
                    </a:lnB>
                    <a:solidFill>
                      <a:srgbClr val="FFFFFF"/>
                    </a:solidFill>
                  </a:tcPr>
                </a:tc>
              </a:tr>
              <a:tr h="340961">
                <a:tc>
                  <a:txBody>
                    <a:bodyPr/>
                    <a:lstStyle/>
                    <a:p>
                      <a:r>
                        <a:rPr lang="ru-RU" sz="1400" b="1"/>
                        <a:t>12</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Mg</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Магний</a:t>
                      </a:r>
                    </a:p>
                  </a:txBody>
                  <a:tcPr marL="24282" marR="24282" marT="24282" marB="24282" anchor="ctr">
                    <a:lnL>
                      <a:noFill/>
                    </a:lnL>
                    <a:lnR>
                      <a:noFill/>
                    </a:lnR>
                    <a:lnT>
                      <a:noFill/>
                    </a:lnT>
                    <a:lnB>
                      <a:noFill/>
                    </a:lnB>
                    <a:solidFill>
                      <a:srgbClr val="FFFFFF"/>
                    </a:solidFill>
                  </a:tcPr>
                </a:tc>
                <a:tc>
                  <a:txBody>
                    <a:bodyPr/>
                    <a:lstStyle/>
                    <a:p>
                      <a:r>
                        <a:rPr lang="en-US" sz="1400" b="1"/>
                        <a:t>Magnesium</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a:t>
                      </a:r>
                      <a:r>
                        <a:rPr lang="en-US" sz="1400" dirty="0" err="1"/>
                        <a:t>mæɡˈniːzɪəm</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13</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Al</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Алюминий</a:t>
                      </a:r>
                    </a:p>
                  </a:txBody>
                  <a:tcPr marL="24282" marR="24282" marT="24282" marB="24282" anchor="ctr">
                    <a:lnL>
                      <a:noFill/>
                    </a:lnL>
                    <a:lnR>
                      <a:noFill/>
                    </a:lnR>
                    <a:lnT>
                      <a:noFill/>
                    </a:lnT>
                    <a:lnB>
                      <a:noFill/>
                    </a:lnB>
                    <a:solidFill>
                      <a:srgbClr val="FFFFFF"/>
                    </a:solidFill>
                  </a:tcPr>
                </a:tc>
                <a:tc>
                  <a:txBody>
                    <a:bodyPr/>
                    <a:lstStyle/>
                    <a:p>
                      <a:r>
                        <a:rPr lang="en-US" sz="1400" b="1"/>
                        <a:t>Aluminum</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a:t>[ əˈluːmɪnəm ]</a:t>
                      </a:r>
                    </a:p>
                  </a:txBody>
                  <a:tcPr marL="24282" marR="24282" marT="24282" marB="24282" anchor="ctr">
                    <a:lnL>
                      <a:noFill/>
                    </a:lnL>
                    <a:lnR>
                      <a:noFill/>
                    </a:lnR>
                    <a:lnT>
                      <a:noFill/>
                    </a:lnT>
                    <a:lnB>
                      <a:noFill/>
                    </a:lnB>
                    <a:solidFill>
                      <a:srgbClr val="FFFFFF"/>
                    </a:solidFill>
                  </a:tcPr>
                </a:tc>
              </a:tr>
              <a:tr h="261309">
                <a:tc>
                  <a:txBody>
                    <a:bodyPr/>
                    <a:lstStyle/>
                    <a:p>
                      <a:r>
                        <a:rPr lang="ru-RU" sz="1400" b="1"/>
                        <a:t>14</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Si</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Кремний</a:t>
                      </a:r>
                    </a:p>
                  </a:txBody>
                  <a:tcPr marL="24282" marR="24282" marT="24282" marB="24282" anchor="ctr">
                    <a:lnL>
                      <a:noFill/>
                    </a:lnL>
                    <a:lnR>
                      <a:noFill/>
                    </a:lnR>
                    <a:lnT>
                      <a:noFill/>
                    </a:lnT>
                    <a:lnB>
                      <a:noFill/>
                    </a:lnB>
                    <a:solidFill>
                      <a:srgbClr val="FFFFFF"/>
                    </a:solidFill>
                  </a:tcPr>
                </a:tc>
                <a:tc>
                  <a:txBody>
                    <a:bodyPr/>
                    <a:lstStyle/>
                    <a:p>
                      <a:r>
                        <a:rPr lang="en-US" sz="1400" b="1"/>
                        <a:t>Silicon</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a:t>[ ˈsɪlɪkən ]</a:t>
                      </a:r>
                    </a:p>
                  </a:txBody>
                  <a:tcPr marL="24282" marR="24282" marT="24282" marB="24282" anchor="ctr">
                    <a:lnL>
                      <a:noFill/>
                    </a:lnL>
                    <a:lnR>
                      <a:noFill/>
                    </a:lnR>
                    <a:lnT>
                      <a:noFill/>
                    </a:lnT>
                    <a:lnB>
                      <a:noFill/>
                    </a:lnB>
                    <a:solidFill>
                      <a:srgbClr val="FFFFFF"/>
                    </a:solidFill>
                  </a:tcPr>
                </a:tc>
              </a:tr>
              <a:tr h="261309">
                <a:tc>
                  <a:txBody>
                    <a:bodyPr/>
                    <a:lstStyle/>
                    <a:p>
                      <a:r>
                        <a:rPr lang="ru-RU" sz="1400" b="1"/>
                        <a:t>15</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P</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Фосфор</a:t>
                      </a:r>
                    </a:p>
                  </a:txBody>
                  <a:tcPr marL="24282" marR="24282" marT="24282" marB="24282" anchor="ctr">
                    <a:lnL>
                      <a:noFill/>
                    </a:lnL>
                    <a:lnR>
                      <a:noFill/>
                    </a:lnR>
                    <a:lnT>
                      <a:noFill/>
                    </a:lnT>
                    <a:lnB>
                      <a:noFill/>
                    </a:lnB>
                    <a:solidFill>
                      <a:srgbClr val="FFFFFF"/>
                    </a:solidFill>
                  </a:tcPr>
                </a:tc>
                <a:tc>
                  <a:txBody>
                    <a:bodyPr/>
                    <a:lstStyle/>
                    <a:p>
                      <a:r>
                        <a:rPr lang="en-US" sz="1400" b="1"/>
                        <a:t>Phosphorus</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a:t>[ ˈfɒsfərəs ]</a:t>
                      </a:r>
                    </a:p>
                  </a:txBody>
                  <a:tcPr marL="24282" marR="24282" marT="24282" marB="24282" anchor="ctr">
                    <a:lnL>
                      <a:noFill/>
                    </a:lnL>
                    <a:lnR>
                      <a:noFill/>
                    </a:lnR>
                    <a:lnT>
                      <a:noFill/>
                    </a:lnT>
                    <a:lnB>
                      <a:noFill/>
                    </a:lnB>
                    <a:solidFill>
                      <a:srgbClr val="FFFFFF"/>
                    </a:solidFill>
                  </a:tcPr>
                </a:tc>
              </a:tr>
              <a:tr h="261309">
                <a:tc>
                  <a:txBody>
                    <a:bodyPr/>
                    <a:lstStyle/>
                    <a:p>
                      <a:r>
                        <a:rPr lang="ru-RU" sz="1400" b="1"/>
                        <a:t>16</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S</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u="none" strike="noStrike" dirty="0">
                          <a:solidFill>
                            <a:srgbClr val="624421"/>
                          </a:solidFill>
                          <a:effectLst/>
                        </a:rPr>
                        <a:t>Сера</a:t>
                      </a:r>
                      <a:endParaRPr lang="ru-RU" sz="1400" dirty="0"/>
                    </a:p>
                  </a:txBody>
                  <a:tcPr marL="24282" marR="24282" marT="24282" marB="24282" anchor="ctr">
                    <a:lnL>
                      <a:noFill/>
                    </a:lnL>
                    <a:lnR>
                      <a:noFill/>
                    </a:lnR>
                    <a:lnT>
                      <a:noFill/>
                    </a:lnT>
                    <a:lnB>
                      <a:noFill/>
                    </a:lnB>
                    <a:solidFill>
                      <a:srgbClr val="FFFFFF"/>
                    </a:solidFill>
                  </a:tcPr>
                </a:tc>
                <a:tc>
                  <a:txBody>
                    <a:bodyPr/>
                    <a:lstStyle/>
                    <a:p>
                      <a:r>
                        <a:rPr lang="en-US" sz="1400" b="1"/>
                        <a:t>Sulfur</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səlfə</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17</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Cl</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Хлор</a:t>
                      </a:r>
                    </a:p>
                  </a:txBody>
                  <a:tcPr marL="24282" marR="24282" marT="24282" marB="24282" anchor="ctr">
                    <a:lnL>
                      <a:noFill/>
                    </a:lnL>
                    <a:lnR>
                      <a:noFill/>
                    </a:lnR>
                    <a:lnT>
                      <a:noFill/>
                    </a:lnT>
                    <a:lnB>
                      <a:noFill/>
                    </a:lnB>
                    <a:solidFill>
                      <a:srgbClr val="FFFFFF"/>
                    </a:solidFill>
                  </a:tcPr>
                </a:tc>
                <a:tc>
                  <a:txBody>
                    <a:bodyPr/>
                    <a:lstStyle/>
                    <a:p>
                      <a:r>
                        <a:rPr lang="en-US" sz="1400" b="1"/>
                        <a:t>Chlorine</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klɔːriːn</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18</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Ar</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Аргон</a:t>
                      </a:r>
                    </a:p>
                  </a:txBody>
                  <a:tcPr marL="24282" marR="24282" marT="24282" marB="24282" anchor="ctr">
                    <a:lnL>
                      <a:noFill/>
                    </a:lnL>
                    <a:lnR>
                      <a:noFill/>
                    </a:lnR>
                    <a:lnT>
                      <a:noFill/>
                    </a:lnT>
                    <a:lnB>
                      <a:noFill/>
                    </a:lnB>
                    <a:solidFill>
                      <a:srgbClr val="FFFFFF"/>
                    </a:solidFill>
                  </a:tcPr>
                </a:tc>
                <a:tc>
                  <a:txBody>
                    <a:bodyPr/>
                    <a:lstStyle/>
                    <a:p>
                      <a:r>
                        <a:rPr lang="en-US" sz="1400" b="1"/>
                        <a:t>Argon</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a:t>[ ˈɑːɡɒn ]</a:t>
                      </a:r>
                    </a:p>
                  </a:txBody>
                  <a:tcPr marL="24282" marR="24282" marT="24282" marB="24282" anchor="ctr">
                    <a:lnL>
                      <a:noFill/>
                    </a:lnL>
                    <a:lnR>
                      <a:noFill/>
                    </a:lnR>
                    <a:lnT>
                      <a:noFill/>
                    </a:lnT>
                    <a:lnB>
                      <a:noFill/>
                    </a:lnB>
                    <a:solidFill>
                      <a:srgbClr val="FFFFFF"/>
                    </a:solidFill>
                  </a:tcPr>
                </a:tc>
              </a:tr>
              <a:tr h="261309">
                <a:tc>
                  <a:txBody>
                    <a:bodyPr/>
                    <a:lstStyle/>
                    <a:p>
                      <a:r>
                        <a:rPr lang="ru-RU" sz="1400" b="1"/>
                        <a:t>19</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K</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Калий</a:t>
                      </a:r>
                    </a:p>
                  </a:txBody>
                  <a:tcPr marL="24282" marR="24282" marT="24282" marB="24282" anchor="ctr">
                    <a:lnL>
                      <a:noFill/>
                    </a:lnL>
                    <a:lnR>
                      <a:noFill/>
                    </a:lnR>
                    <a:lnT>
                      <a:noFill/>
                    </a:lnT>
                    <a:lnB>
                      <a:noFill/>
                    </a:lnB>
                    <a:solidFill>
                      <a:srgbClr val="FFFFFF"/>
                    </a:solidFill>
                  </a:tcPr>
                </a:tc>
                <a:tc>
                  <a:txBody>
                    <a:bodyPr/>
                    <a:lstStyle/>
                    <a:p>
                      <a:r>
                        <a:rPr lang="en-US" sz="1400" b="1"/>
                        <a:t>Potassium</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a:t>
                      </a:r>
                      <a:r>
                        <a:rPr lang="en-US" sz="1400" dirty="0" err="1"/>
                        <a:t>pəˈtæsɪəm</a:t>
                      </a:r>
                      <a:r>
                        <a:rPr lang="en-US" sz="1400" dirty="0"/>
                        <a:t> ]</a:t>
                      </a:r>
                    </a:p>
                  </a:txBody>
                  <a:tcPr marL="24282" marR="24282" marT="24282" marB="24282" anchor="ctr">
                    <a:lnL>
                      <a:noFill/>
                    </a:lnL>
                    <a:lnR>
                      <a:noFill/>
                    </a:lnR>
                    <a:lnT>
                      <a:noFill/>
                    </a:lnT>
                    <a:lnB>
                      <a:noFill/>
                    </a:lnB>
                    <a:solidFill>
                      <a:srgbClr val="FFFFFF"/>
                    </a:solidFill>
                  </a:tcPr>
                </a:tc>
              </a:tr>
              <a:tr h="261309">
                <a:tc>
                  <a:txBody>
                    <a:bodyPr/>
                    <a:lstStyle/>
                    <a:p>
                      <a:r>
                        <a:rPr lang="ru-RU" sz="1400" b="1"/>
                        <a:t>20</a:t>
                      </a:r>
                      <a:endParaRPr lang="ru-RU" sz="1400"/>
                    </a:p>
                  </a:txBody>
                  <a:tcPr marL="24282" marR="24282" marT="24282" marB="24282" anchor="ctr">
                    <a:lnL>
                      <a:noFill/>
                    </a:lnL>
                    <a:lnR>
                      <a:noFill/>
                    </a:lnR>
                    <a:lnT>
                      <a:noFill/>
                    </a:lnT>
                    <a:lnB>
                      <a:noFill/>
                    </a:lnB>
                    <a:solidFill>
                      <a:srgbClr val="E9DDC8"/>
                    </a:solidFill>
                  </a:tcPr>
                </a:tc>
                <a:tc>
                  <a:txBody>
                    <a:bodyPr/>
                    <a:lstStyle/>
                    <a:p>
                      <a:r>
                        <a:rPr lang="en-US" sz="1400" b="1"/>
                        <a:t>Ca</a:t>
                      </a:r>
                      <a:endParaRPr lang="en-US" sz="1400"/>
                    </a:p>
                  </a:txBody>
                  <a:tcPr marL="24282" marR="24282" marT="24282" marB="24282" anchor="ctr">
                    <a:lnL>
                      <a:noFill/>
                    </a:lnL>
                    <a:lnR>
                      <a:noFill/>
                    </a:lnR>
                    <a:lnT>
                      <a:noFill/>
                    </a:lnT>
                    <a:lnB>
                      <a:noFill/>
                    </a:lnB>
                    <a:solidFill>
                      <a:srgbClr val="FFFFDD"/>
                    </a:solidFill>
                  </a:tcPr>
                </a:tc>
                <a:tc>
                  <a:txBody>
                    <a:bodyPr/>
                    <a:lstStyle/>
                    <a:p>
                      <a:r>
                        <a:rPr lang="ru-RU" sz="1400"/>
                        <a:t>Кальций</a:t>
                      </a:r>
                    </a:p>
                  </a:txBody>
                  <a:tcPr marL="24282" marR="24282" marT="24282" marB="24282" anchor="ctr">
                    <a:lnL>
                      <a:noFill/>
                    </a:lnL>
                    <a:lnR>
                      <a:noFill/>
                    </a:lnR>
                    <a:lnT>
                      <a:noFill/>
                    </a:lnT>
                    <a:lnB>
                      <a:noFill/>
                    </a:lnB>
                    <a:solidFill>
                      <a:srgbClr val="FFFFFF"/>
                    </a:solidFill>
                  </a:tcPr>
                </a:tc>
                <a:tc>
                  <a:txBody>
                    <a:bodyPr/>
                    <a:lstStyle/>
                    <a:p>
                      <a:r>
                        <a:rPr lang="en-US" sz="1400" b="1"/>
                        <a:t>Calcium</a:t>
                      </a:r>
                      <a:endParaRPr lang="en-US" sz="1400"/>
                    </a:p>
                  </a:txBody>
                  <a:tcPr marL="24282" marR="24282" marT="24282" marB="24282" anchor="ctr">
                    <a:lnL>
                      <a:noFill/>
                    </a:lnL>
                    <a:lnR>
                      <a:noFill/>
                    </a:lnR>
                    <a:lnT>
                      <a:noFill/>
                    </a:lnT>
                    <a:lnB>
                      <a:noFill/>
                    </a:lnB>
                    <a:solidFill>
                      <a:srgbClr val="FFFFDD"/>
                    </a:solidFill>
                  </a:tcPr>
                </a:tc>
                <a:tc>
                  <a:txBody>
                    <a:bodyPr/>
                    <a:lstStyle/>
                    <a:p>
                      <a:r>
                        <a:rPr lang="en-US" sz="1400" dirty="0"/>
                        <a:t>[ ˈ</a:t>
                      </a:r>
                      <a:r>
                        <a:rPr lang="en-US" sz="1400" dirty="0" err="1"/>
                        <a:t>kælsɪəm</a:t>
                      </a:r>
                      <a:r>
                        <a:rPr lang="en-US" sz="1400" dirty="0"/>
                        <a:t> ]</a:t>
                      </a:r>
                    </a:p>
                  </a:txBody>
                  <a:tcPr marL="24282" marR="24282" marT="24282" marB="24282" anchor="ctr">
                    <a:lnL>
                      <a:noFill/>
                    </a:lnL>
                    <a:lnR>
                      <a:noFill/>
                    </a:lnR>
                    <a:lnT>
                      <a:noFill/>
                    </a:lnT>
                    <a:lnB>
                      <a:noFill/>
                    </a:lnB>
                    <a:solidFill>
                      <a:srgbClr val="FFFFFF"/>
                    </a:solidFill>
                  </a:tcPr>
                </a:tc>
              </a:tr>
            </a:tbl>
          </a:graphicData>
        </a:graphic>
      </p:graphicFrame>
      <p:graphicFrame>
        <p:nvGraphicFramePr>
          <p:cNvPr id="7" name="Объект 5"/>
          <p:cNvGraphicFramePr>
            <a:graphicFrameLocks/>
          </p:cNvGraphicFramePr>
          <p:nvPr>
            <p:extLst>
              <p:ext uri="{D42A27DB-BD31-4B8C-83A1-F6EECF244321}">
                <p14:modId xmlns:p14="http://schemas.microsoft.com/office/powerpoint/2010/main" val="1026308134"/>
              </p:ext>
            </p:extLst>
          </p:nvPr>
        </p:nvGraphicFramePr>
        <p:xfrm>
          <a:off x="4850130" y="1214651"/>
          <a:ext cx="4293870" cy="5385484"/>
        </p:xfrm>
        <a:graphic>
          <a:graphicData uri="http://schemas.openxmlformats.org/drawingml/2006/table">
            <a:tbl>
              <a:tblPr/>
              <a:tblGrid>
                <a:gridCol w="229582"/>
                <a:gridCol w="383828"/>
                <a:gridCol w="1043940"/>
                <a:gridCol w="1318260"/>
                <a:gridCol w="1318260"/>
              </a:tblGrid>
              <a:tr h="340961">
                <a:tc>
                  <a:txBody>
                    <a:bodyPr/>
                    <a:lstStyle/>
                    <a:p>
                      <a:r>
                        <a:rPr lang="ru-RU" sz="1400" b="1" dirty="0"/>
                        <a:t>21</a:t>
                      </a:r>
                      <a:endParaRPr lang="ru-RU" sz="1400" dirty="0"/>
                    </a:p>
                  </a:txBody>
                  <a:tcPr marL="22476" marR="22476" marT="22476" marB="22476" anchor="ctr">
                    <a:lnL>
                      <a:noFill/>
                    </a:lnL>
                    <a:lnR>
                      <a:noFill/>
                    </a:lnR>
                    <a:lnT>
                      <a:noFill/>
                    </a:lnT>
                    <a:lnB>
                      <a:noFill/>
                    </a:lnB>
                    <a:solidFill>
                      <a:srgbClr val="E9DDC8"/>
                    </a:solidFill>
                  </a:tcPr>
                </a:tc>
                <a:tc>
                  <a:txBody>
                    <a:bodyPr/>
                    <a:lstStyle/>
                    <a:p>
                      <a:r>
                        <a:rPr lang="en-US" sz="1400" b="1"/>
                        <a:t>Sc</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dirty="0"/>
                        <a:t>Скандий</a:t>
                      </a:r>
                    </a:p>
                  </a:txBody>
                  <a:tcPr marL="22476" marR="22476" marT="22476" marB="22476" anchor="ctr">
                    <a:lnL>
                      <a:noFill/>
                    </a:lnL>
                    <a:lnR>
                      <a:noFill/>
                    </a:lnR>
                    <a:lnT>
                      <a:noFill/>
                    </a:lnT>
                    <a:lnB>
                      <a:noFill/>
                    </a:lnB>
                    <a:solidFill>
                      <a:srgbClr val="FFFFFF"/>
                    </a:solidFill>
                  </a:tcPr>
                </a:tc>
                <a:tc>
                  <a:txBody>
                    <a:bodyPr/>
                    <a:lstStyle/>
                    <a:p>
                      <a:r>
                        <a:rPr lang="en-US" sz="1400" b="1"/>
                        <a:t>Scandium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ˈskændɪəm ]</a:t>
                      </a:r>
                    </a:p>
                  </a:txBody>
                  <a:tcPr marL="22476" marR="22476" marT="22476" marB="22476" anchor="ctr">
                    <a:lnL>
                      <a:noFill/>
                    </a:lnL>
                    <a:lnR>
                      <a:noFill/>
                    </a:lnR>
                    <a:lnT>
                      <a:noFill/>
                    </a:lnT>
                    <a:lnB>
                      <a:noFill/>
                    </a:lnB>
                    <a:solidFill>
                      <a:srgbClr val="FFFFFF"/>
                    </a:solidFill>
                  </a:tcPr>
                </a:tc>
              </a:tr>
              <a:tr h="261309">
                <a:tc>
                  <a:txBody>
                    <a:bodyPr/>
                    <a:lstStyle/>
                    <a:p>
                      <a:r>
                        <a:rPr lang="ru-RU" sz="1400" b="1"/>
                        <a:t>22</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Ti</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Титан</a:t>
                      </a:r>
                    </a:p>
                  </a:txBody>
                  <a:tcPr marL="22476" marR="22476" marT="22476" marB="22476" anchor="ctr">
                    <a:lnL>
                      <a:noFill/>
                    </a:lnL>
                    <a:lnR>
                      <a:noFill/>
                    </a:lnR>
                    <a:lnT>
                      <a:noFill/>
                    </a:lnT>
                    <a:lnB>
                      <a:noFill/>
                    </a:lnB>
                    <a:solidFill>
                      <a:srgbClr val="FFFFFF"/>
                    </a:solidFill>
                  </a:tcPr>
                </a:tc>
                <a:tc>
                  <a:txBody>
                    <a:bodyPr/>
                    <a:lstStyle/>
                    <a:p>
                      <a:r>
                        <a:rPr lang="en-US" sz="1400" b="1"/>
                        <a:t>Titanium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t(a)ɪ'teɪnɪəm ]</a:t>
                      </a:r>
                    </a:p>
                  </a:txBody>
                  <a:tcPr marL="22476" marR="22476" marT="22476" marB="22476" anchor="ctr">
                    <a:lnL>
                      <a:noFill/>
                    </a:lnL>
                    <a:lnR>
                      <a:noFill/>
                    </a:lnR>
                    <a:lnT>
                      <a:noFill/>
                    </a:lnT>
                    <a:lnB>
                      <a:noFill/>
                    </a:lnB>
                    <a:solidFill>
                      <a:srgbClr val="FFFFFF"/>
                    </a:solidFill>
                  </a:tcPr>
                </a:tc>
              </a:tr>
              <a:tr h="261309">
                <a:tc>
                  <a:txBody>
                    <a:bodyPr/>
                    <a:lstStyle/>
                    <a:p>
                      <a:r>
                        <a:rPr lang="ru-RU" sz="1400" b="1"/>
                        <a:t>23</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V</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Ванадий</a:t>
                      </a:r>
                    </a:p>
                  </a:txBody>
                  <a:tcPr marL="22476" marR="22476" marT="22476" marB="22476" anchor="ctr">
                    <a:lnL>
                      <a:noFill/>
                    </a:lnL>
                    <a:lnR>
                      <a:noFill/>
                    </a:lnR>
                    <a:lnT>
                      <a:noFill/>
                    </a:lnT>
                    <a:lnB>
                      <a:noFill/>
                    </a:lnB>
                    <a:solidFill>
                      <a:srgbClr val="FFFFFF"/>
                    </a:solidFill>
                  </a:tcPr>
                </a:tc>
                <a:tc>
                  <a:txBody>
                    <a:bodyPr/>
                    <a:lstStyle/>
                    <a:p>
                      <a:r>
                        <a:rPr lang="en-US" sz="1400" b="1"/>
                        <a:t>Vanadium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vəˈneɪdiəm ]</a:t>
                      </a:r>
                    </a:p>
                  </a:txBody>
                  <a:tcPr marL="22476" marR="22476" marT="22476" marB="22476" anchor="ctr">
                    <a:lnL>
                      <a:noFill/>
                    </a:lnL>
                    <a:lnR>
                      <a:noFill/>
                    </a:lnR>
                    <a:lnT>
                      <a:noFill/>
                    </a:lnT>
                    <a:lnB>
                      <a:noFill/>
                    </a:lnB>
                    <a:solidFill>
                      <a:srgbClr val="FFFFFF"/>
                    </a:solidFill>
                  </a:tcPr>
                </a:tc>
              </a:tr>
              <a:tr h="261309">
                <a:tc>
                  <a:txBody>
                    <a:bodyPr/>
                    <a:lstStyle/>
                    <a:p>
                      <a:r>
                        <a:rPr lang="ru-RU" sz="1400" b="1"/>
                        <a:t>24</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Cr</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Хром</a:t>
                      </a:r>
                    </a:p>
                  </a:txBody>
                  <a:tcPr marL="22476" marR="22476" marT="22476" marB="22476" anchor="ctr">
                    <a:lnL>
                      <a:noFill/>
                    </a:lnL>
                    <a:lnR>
                      <a:noFill/>
                    </a:lnR>
                    <a:lnT>
                      <a:noFill/>
                    </a:lnT>
                    <a:lnB>
                      <a:noFill/>
                    </a:lnB>
                    <a:solidFill>
                      <a:srgbClr val="FFFFFF"/>
                    </a:solidFill>
                  </a:tcPr>
                </a:tc>
                <a:tc>
                  <a:txBody>
                    <a:bodyPr/>
                    <a:lstStyle/>
                    <a:p>
                      <a:r>
                        <a:rPr lang="en-US" sz="1400" b="1"/>
                        <a:t>Chromium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ˈkrəʊmɪəm ]</a:t>
                      </a:r>
                    </a:p>
                  </a:txBody>
                  <a:tcPr marL="22476" marR="22476" marT="22476" marB="22476" anchor="ctr">
                    <a:lnL>
                      <a:noFill/>
                    </a:lnL>
                    <a:lnR>
                      <a:noFill/>
                    </a:lnR>
                    <a:lnT>
                      <a:noFill/>
                    </a:lnT>
                    <a:lnB>
                      <a:noFill/>
                    </a:lnB>
                    <a:solidFill>
                      <a:srgbClr val="FFFFFF"/>
                    </a:solidFill>
                  </a:tcPr>
                </a:tc>
              </a:tr>
              <a:tr h="261309">
                <a:tc>
                  <a:txBody>
                    <a:bodyPr/>
                    <a:lstStyle/>
                    <a:p>
                      <a:r>
                        <a:rPr lang="ru-RU" sz="1400" b="1"/>
                        <a:t>25</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Mn</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Марганец</a:t>
                      </a:r>
                    </a:p>
                  </a:txBody>
                  <a:tcPr marL="22476" marR="22476" marT="22476" marB="22476" anchor="ctr">
                    <a:lnL>
                      <a:noFill/>
                    </a:lnL>
                    <a:lnR>
                      <a:noFill/>
                    </a:lnR>
                    <a:lnT>
                      <a:noFill/>
                    </a:lnT>
                    <a:lnB>
                      <a:noFill/>
                    </a:lnB>
                    <a:solidFill>
                      <a:srgbClr val="FFFFFF"/>
                    </a:solidFill>
                  </a:tcPr>
                </a:tc>
                <a:tc>
                  <a:txBody>
                    <a:bodyPr/>
                    <a:lstStyle/>
                    <a:p>
                      <a:r>
                        <a:rPr lang="en-US" sz="1400" b="1"/>
                        <a:t>Manganese</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ˈmæŋɡəniːz ]</a:t>
                      </a:r>
                    </a:p>
                  </a:txBody>
                  <a:tcPr marL="22476" marR="22476" marT="22476" marB="22476" anchor="ctr">
                    <a:lnL>
                      <a:noFill/>
                    </a:lnL>
                    <a:lnR>
                      <a:noFill/>
                    </a:lnR>
                    <a:lnT>
                      <a:noFill/>
                    </a:lnT>
                    <a:lnB>
                      <a:noFill/>
                    </a:lnB>
                    <a:solidFill>
                      <a:srgbClr val="FFFFFF"/>
                    </a:solidFill>
                  </a:tcPr>
                </a:tc>
              </a:tr>
              <a:tr h="261309">
                <a:tc>
                  <a:txBody>
                    <a:bodyPr/>
                    <a:lstStyle/>
                    <a:p>
                      <a:r>
                        <a:rPr lang="ru-RU" sz="1400" b="1"/>
                        <a:t>26</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Fe</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Железо</a:t>
                      </a:r>
                    </a:p>
                  </a:txBody>
                  <a:tcPr marL="22476" marR="22476" marT="22476" marB="22476" anchor="ctr">
                    <a:lnL>
                      <a:noFill/>
                    </a:lnL>
                    <a:lnR>
                      <a:noFill/>
                    </a:lnR>
                    <a:lnT>
                      <a:noFill/>
                    </a:lnT>
                    <a:lnB>
                      <a:noFill/>
                    </a:lnB>
                    <a:solidFill>
                      <a:srgbClr val="FFFFFF"/>
                    </a:solidFill>
                  </a:tcPr>
                </a:tc>
                <a:tc>
                  <a:txBody>
                    <a:bodyPr/>
                    <a:lstStyle/>
                    <a:p>
                      <a:r>
                        <a:rPr lang="en-US" sz="1400" b="1"/>
                        <a:t>Iron</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ˈaɪən ]</a:t>
                      </a:r>
                    </a:p>
                  </a:txBody>
                  <a:tcPr marL="22476" marR="22476" marT="22476" marB="22476" anchor="ctr">
                    <a:lnL>
                      <a:noFill/>
                    </a:lnL>
                    <a:lnR>
                      <a:noFill/>
                    </a:lnR>
                    <a:lnT>
                      <a:noFill/>
                    </a:lnT>
                    <a:lnB>
                      <a:noFill/>
                    </a:lnB>
                    <a:solidFill>
                      <a:srgbClr val="FFFFFF"/>
                    </a:solidFill>
                  </a:tcPr>
                </a:tc>
              </a:tr>
              <a:tr h="261309">
                <a:tc>
                  <a:txBody>
                    <a:bodyPr/>
                    <a:lstStyle/>
                    <a:p>
                      <a:r>
                        <a:rPr lang="ru-RU" sz="1400" b="1"/>
                        <a:t>27</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Co</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Кобальт</a:t>
                      </a:r>
                    </a:p>
                  </a:txBody>
                  <a:tcPr marL="22476" marR="22476" marT="22476" marB="22476" anchor="ctr">
                    <a:lnL>
                      <a:noFill/>
                    </a:lnL>
                    <a:lnR>
                      <a:noFill/>
                    </a:lnR>
                    <a:lnT>
                      <a:noFill/>
                    </a:lnT>
                    <a:lnB>
                      <a:noFill/>
                    </a:lnB>
                    <a:solidFill>
                      <a:srgbClr val="FFFFFF"/>
                    </a:solidFill>
                  </a:tcPr>
                </a:tc>
                <a:tc>
                  <a:txBody>
                    <a:bodyPr/>
                    <a:lstStyle/>
                    <a:p>
                      <a:r>
                        <a:rPr lang="en-US" sz="1400" b="1"/>
                        <a:t>Cobalt</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ˈkəʊbɔːlt ]</a:t>
                      </a:r>
                    </a:p>
                  </a:txBody>
                  <a:tcPr marL="22476" marR="22476" marT="22476" marB="22476" anchor="ctr">
                    <a:lnL>
                      <a:noFill/>
                    </a:lnL>
                    <a:lnR>
                      <a:noFill/>
                    </a:lnR>
                    <a:lnT>
                      <a:noFill/>
                    </a:lnT>
                    <a:lnB>
                      <a:noFill/>
                    </a:lnB>
                    <a:solidFill>
                      <a:srgbClr val="FFFFFF"/>
                    </a:solidFill>
                  </a:tcPr>
                </a:tc>
              </a:tr>
              <a:tr h="261309">
                <a:tc>
                  <a:txBody>
                    <a:bodyPr/>
                    <a:lstStyle/>
                    <a:p>
                      <a:r>
                        <a:rPr lang="ru-RU" sz="1400" b="1"/>
                        <a:t>28</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Ni</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Никель</a:t>
                      </a:r>
                    </a:p>
                  </a:txBody>
                  <a:tcPr marL="22476" marR="22476" marT="22476" marB="22476" anchor="ctr">
                    <a:lnL>
                      <a:noFill/>
                    </a:lnL>
                    <a:lnR>
                      <a:noFill/>
                    </a:lnR>
                    <a:lnT>
                      <a:noFill/>
                    </a:lnT>
                    <a:lnB>
                      <a:noFill/>
                    </a:lnB>
                    <a:solidFill>
                      <a:srgbClr val="FFFFFF"/>
                    </a:solidFill>
                  </a:tcPr>
                </a:tc>
                <a:tc>
                  <a:txBody>
                    <a:bodyPr/>
                    <a:lstStyle/>
                    <a:p>
                      <a:r>
                        <a:rPr lang="en-US" sz="1400" b="1"/>
                        <a:t>Nickel</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ˈnɪkəl ]</a:t>
                      </a:r>
                    </a:p>
                  </a:txBody>
                  <a:tcPr marL="22476" marR="22476" marT="22476" marB="22476" anchor="ctr">
                    <a:lnL>
                      <a:noFill/>
                    </a:lnL>
                    <a:lnR>
                      <a:noFill/>
                    </a:lnR>
                    <a:lnT>
                      <a:noFill/>
                    </a:lnT>
                    <a:lnB>
                      <a:noFill/>
                    </a:lnB>
                    <a:solidFill>
                      <a:srgbClr val="FFFFFF"/>
                    </a:solidFill>
                  </a:tcPr>
                </a:tc>
              </a:tr>
              <a:tr h="261309">
                <a:tc>
                  <a:txBody>
                    <a:bodyPr/>
                    <a:lstStyle/>
                    <a:p>
                      <a:r>
                        <a:rPr lang="ru-RU" sz="1400" b="1"/>
                        <a:t>29</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Cu</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Медь</a:t>
                      </a:r>
                    </a:p>
                  </a:txBody>
                  <a:tcPr marL="22476" marR="22476" marT="22476" marB="22476" anchor="ctr">
                    <a:lnL>
                      <a:noFill/>
                    </a:lnL>
                    <a:lnR>
                      <a:noFill/>
                    </a:lnR>
                    <a:lnT>
                      <a:noFill/>
                    </a:lnT>
                    <a:lnB>
                      <a:noFill/>
                    </a:lnB>
                    <a:solidFill>
                      <a:srgbClr val="FFFFFF"/>
                    </a:solidFill>
                  </a:tcPr>
                </a:tc>
                <a:tc>
                  <a:txBody>
                    <a:bodyPr/>
                    <a:lstStyle/>
                    <a:p>
                      <a:r>
                        <a:rPr lang="en-US" sz="1400" b="1" u="none" strike="noStrike" dirty="0">
                          <a:solidFill>
                            <a:schemeClr val="tx1"/>
                          </a:solidFill>
                          <a:effectLst/>
                        </a:rPr>
                        <a:t>Copper</a:t>
                      </a:r>
                      <a:endParaRPr lang="en-US" sz="1400" dirty="0">
                        <a:solidFill>
                          <a:schemeClr val="tx1"/>
                        </a:solidFill>
                      </a:endParaRPr>
                    </a:p>
                  </a:txBody>
                  <a:tcPr marL="22476" marR="22476" marT="22476" marB="22476" anchor="ctr">
                    <a:lnL>
                      <a:noFill/>
                    </a:lnL>
                    <a:lnR>
                      <a:noFill/>
                    </a:lnR>
                    <a:lnT>
                      <a:noFill/>
                    </a:lnT>
                    <a:lnB>
                      <a:noFill/>
                    </a:lnB>
                    <a:solidFill>
                      <a:srgbClr val="FFFFDD"/>
                    </a:solidFill>
                  </a:tcPr>
                </a:tc>
                <a:tc>
                  <a:txBody>
                    <a:bodyPr/>
                    <a:lstStyle/>
                    <a:p>
                      <a:r>
                        <a:rPr lang="en-US" sz="1400"/>
                        <a:t>[ ˈkɒpə ]</a:t>
                      </a:r>
                    </a:p>
                  </a:txBody>
                  <a:tcPr marL="22476" marR="22476" marT="22476" marB="22476" anchor="ctr">
                    <a:lnL>
                      <a:noFill/>
                    </a:lnL>
                    <a:lnR>
                      <a:noFill/>
                    </a:lnR>
                    <a:lnT>
                      <a:noFill/>
                    </a:lnT>
                    <a:lnB>
                      <a:noFill/>
                    </a:lnB>
                    <a:solidFill>
                      <a:srgbClr val="FFFFFF"/>
                    </a:solidFill>
                  </a:tcPr>
                </a:tc>
              </a:tr>
              <a:tr h="261309">
                <a:tc>
                  <a:txBody>
                    <a:bodyPr/>
                    <a:lstStyle/>
                    <a:p>
                      <a:r>
                        <a:rPr lang="ru-RU" sz="1400" b="1"/>
                        <a:t>30</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Zn</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Цинк</a:t>
                      </a:r>
                    </a:p>
                  </a:txBody>
                  <a:tcPr marL="22476" marR="22476" marT="22476" marB="22476" anchor="ctr">
                    <a:lnL>
                      <a:noFill/>
                    </a:lnL>
                    <a:lnR>
                      <a:noFill/>
                    </a:lnR>
                    <a:lnT>
                      <a:noFill/>
                    </a:lnT>
                    <a:lnB>
                      <a:noFill/>
                    </a:lnB>
                    <a:solidFill>
                      <a:srgbClr val="FFFFFF"/>
                    </a:solidFill>
                  </a:tcPr>
                </a:tc>
                <a:tc>
                  <a:txBody>
                    <a:bodyPr/>
                    <a:lstStyle/>
                    <a:p>
                      <a:r>
                        <a:rPr lang="en-US" sz="1400" b="1"/>
                        <a:t>Zinc</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zɪŋk ]</a:t>
                      </a:r>
                    </a:p>
                  </a:txBody>
                  <a:tcPr marL="22476" marR="22476" marT="22476" marB="22476" anchor="ctr">
                    <a:lnL>
                      <a:noFill/>
                    </a:lnL>
                    <a:lnR>
                      <a:noFill/>
                    </a:lnR>
                    <a:lnT>
                      <a:noFill/>
                    </a:lnT>
                    <a:lnB>
                      <a:noFill/>
                    </a:lnB>
                    <a:solidFill>
                      <a:srgbClr val="FFFFFF"/>
                    </a:solidFill>
                  </a:tcPr>
                </a:tc>
              </a:tr>
              <a:tr h="261309">
                <a:tc>
                  <a:txBody>
                    <a:bodyPr/>
                    <a:lstStyle/>
                    <a:p>
                      <a:r>
                        <a:rPr lang="ru-RU" sz="1400" b="1"/>
                        <a:t>31</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Ga</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Галлий</a:t>
                      </a:r>
                    </a:p>
                  </a:txBody>
                  <a:tcPr marL="22476" marR="22476" marT="22476" marB="22476" anchor="ctr">
                    <a:lnL>
                      <a:noFill/>
                    </a:lnL>
                    <a:lnR>
                      <a:noFill/>
                    </a:lnR>
                    <a:lnT>
                      <a:noFill/>
                    </a:lnT>
                    <a:lnB>
                      <a:noFill/>
                    </a:lnB>
                    <a:solidFill>
                      <a:srgbClr val="FFFFFF"/>
                    </a:solidFill>
                  </a:tcPr>
                </a:tc>
                <a:tc>
                  <a:txBody>
                    <a:bodyPr/>
                    <a:lstStyle/>
                    <a:p>
                      <a:r>
                        <a:rPr lang="en-US" sz="1400" b="1"/>
                        <a:t>Gallium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ˈɡæliəm ]</a:t>
                      </a:r>
                    </a:p>
                  </a:txBody>
                  <a:tcPr marL="22476" marR="22476" marT="22476" marB="22476" anchor="ctr">
                    <a:lnL>
                      <a:noFill/>
                    </a:lnL>
                    <a:lnR>
                      <a:noFill/>
                    </a:lnR>
                    <a:lnT>
                      <a:noFill/>
                    </a:lnT>
                    <a:lnB>
                      <a:noFill/>
                    </a:lnB>
                    <a:solidFill>
                      <a:srgbClr val="FFFFFF"/>
                    </a:solidFill>
                  </a:tcPr>
                </a:tc>
              </a:tr>
              <a:tr h="340961">
                <a:tc>
                  <a:txBody>
                    <a:bodyPr/>
                    <a:lstStyle/>
                    <a:p>
                      <a:r>
                        <a:rPr lang="ru-RU" sz="1400" b="1"/>
                        <a:t>32</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Ge</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Германий</a:t>
                      </a:r>
                    </a:p>
                  </a:txBody>
                  <a:tcPr marL="22476" marR="22476" marT="22476" marB="22476" anchor="ctr">
                    <a:lnL>
                      <a:noFill/>
                    </a:lnL>
                    <a:lnR>
                      <a:noFill/>
                    </a:lnR>
                    <a:lnT>
                      <a:noFill/>
                    </a:lnT>
                    <a:lnB>
                      <a:noFill/>
                    </a:lnB>
                    <a:solidFill>
                      <a:srgbClr val="FFFFFF"/>
                    </a:solidFill>
                  </a:tcPr>
                </a:tc>
                <a:tc>
                  <a:txBody>
                    <a:bodyPr/>
                    <a:lstStyle/>
                    <a:p>
                      <a:r>
                        <a:rPr lang="en-US" sz="1400" b="1"/>
                        <a:t>Germanium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dʒɜːˈmeɪniəm ]</a:t>
                      </a:r>
                    </a:p>
                  </a:txBody>
                  <a:tcPr marL="22476" marR="22476" marT="22476" marB="22476" anchor="ctr">
                    <a:lnL>
                      <a:noFill/>
                    </a:lnL>
                    <a:lnR>
                      <a:noFill/>
                    </a:lnR>
                    <a:lnT>
                      <a:noFill/>
                    </a:lnT>
                    <a:lnB>
                      <a:noFill/>
                    </a:lnB>
                    <a:solidFill>
                      <a:srgbClr val="FFFFFF"/>
                    </a:solidFill>
                  </a:tcPr>
                </a:tc>
              </a:tr>
              <a:tr h="261309">
                <a:tc>
                  <a:txBody>
                    <a:bodyPr/>
                    <a:lstStyle/>
                    <a:p>
                      <a:r>
                        <a:rPr lang="ru-RU" sz="1400" b="1"/>
                        <a:t>33</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As</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Мышьяк</a:t>
                      </a:r>
                    </a:p>
                  </a:txBody>
                  <a:tcPr marL="22476" marR="22476" marT="22476" marB="22476" anchor="ctr">
                    <a:lnL>
                      <a:noFill/>
                    </a:lnL>
                    <a:lnR>
                      <a:noFill/>
                    </a:lnR>
                    <a:lnT>
                      <a:noFill/>
                    </a:lnT>
                    <a:lnB>
                      <a:noFill/>
                    </a:lnB>
                    <a:solidFill>
                      <a:srgbClr val="FFFFFF"/>
                    </a:solidFill>
                  </a:tcPr>
                </a:tc>
                <a:tc>
                  <a:txBody>
                    <a:bodyPr/>
                    <a:lstStyle/>
                    <a:p>
                      <a:r>
                        <a:rPr lang="en-US" sz="1400" b="1"/>
                        <a:t>Arsenic</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ˈɑːsnɪk ]</a:t>
                      </a:r>
                    </a:p>
                  </a:txBody>
                  <a:tcPr marL="22476" marR="22476" marT="22476" marB="22476" anchor="ctr">
                    <a:lnL>
                      <a:noFill/>
                    </a:lnL>
                    <a:lnR>
                      <a:noFill/>
                    </a:lnR>
                    <a:lnT>
                      <a:noFill/>
                    </a:lnT>
                    <a:lnB>
                      <a:noFill/>
                    </a:lnB>
                    <a:solidFill>
                      <a:srgbClr val="FFFFFF"/>
                    </a:solidFill>
                  </a:tcPr>
                </a:tc>
              </a:tr>
              <a:tr h="261309">
                <a:tc>
                  <a:txBody>
                    <a:bodyPr/>
                    <a:lstStyle/>
                    <a:p>
                      <a:r>
                        <a:rPr lang="ru-RU" sz="1400" b="1"/>
                        <a:t>34</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Se</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Селен</a:t>
                      </a:r>
                    </a:p>
                  </a:txBody>
                  <a:tcPr marL="22476" marR="22476" marT="22476" marB="22476" anchor="ctr">
                    <a:lnL>
                      <a:noFill/>
                    </a:lnL>
                    <a:lnR>
                      <a:noFill/>
                    </a:lnR>
                    <a:lnT>
                      <a:noFill/>
                    </a:lnT>
                    <a:lnB>
                      <a:noFill/>
                    </a:lnB>
                    <a:solidFill>
                      <a:srgbClr val="FFFFFF"/>
                    </a:solidFill>
                  </a:tcPr>
                </a:tc>
                <a:tc>
                  <a:txBody>
                    <a:bodyPr/>
                    <a:lstStyle/>
                    <a:p>
                      <a:r>
                        <a:rPr lang="en-US" sz="1400" b="1"/>
                        <a:t>Selenium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sɪˈliːnɪəm ]</a:t>
                      </a:r>
                    </a:p>
                  </a:txBody>
                  <a:tcPr marL="22476" marR="22476" marT="22476" marB="22476" anchor="ctr">
                    <a:lnL>
                      <a:noFill/>
                    </a:lnL>
                    <a:lnR>
                      <a:noFill/>
                    </a:lnR>
                    <a:lnT>
                      <a:noFill/>
                    </a:lnT>
                    <a:lnB>
                      <a:noFill/>
                    </a:lnB>
                    <a:solidFill>
                      <a:srgbClr val="FFFFFF"/>
                    </a:solidFill>
                  </a:tcPr>
                </a:tc>
              </a:tr>
              <a:tr h="261309">
                <a:tc>
                  <a:txBody>
                    <a:bodyPr/>
                    <a:lstStyle/>
                    <a:p>
                      <a:r>
                        <a:rPr lang="ru-RU" sz="1400" b="1"/>
                        <a:t>35</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Br</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Бром</a:t>
                      </a:r>
                    </a:p>
                  </a:txBody>
                  <a:tcPr marL="22476" marR="22476" marT="22476" marB="22476" anchor="ctr">
                    <a:lnL>
                      <a:noFill/>
                    </a:lnL>
                    <a:lnR>
                      <a:noFill/>
                    </a:lnR>
                    <a:lnT>
                      <a:noFill/>
                    </a:lnT>
                    <a:lnB>
                      <a:noFill/>
                    </a:lnB>
                    <a:solidFill>
                      <a:srgbClr val="FFFFFF"/>
                    </a:solidFill>
                  </a:tcPr>
                </a:tc>
                <a:tc>
                  <a:txBody>
                    <a:bodyPr/>
                    <a:lstStyle/>
                    <a:p>
                      <a:r>
                        <a:rPr lang="en-US" sz="1400" b="1"/>
                        <a:t>Bromine</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ˈbrəʊmiːn ]</a:t>
                      </a:r>
                    </a:p>
                  </a:txBody>
                  <a:tcPr marL="22476" marR="22476" marT="22476" marB="22476" anchor="ctr">
                    <a:lnL>
                      <a:noFill/>
                    </a:lnL>
                    <a:lnR>
                      <a:noFill/>
                    </a:lnR>
                    <a:lnT>
                      <a:noFill/>
                    </a:lnT>
                    <a:lnB>
                      <a:noFill/>
                    </a:lnB>
                    <a:solidFill>
                      <a:srgbClr val="FFFFFF"/>
                    </a:solidFill>
                  </a:tcPr>
                </a:tc>
              </a:tr>
              <a:tr h="261309">
                <a:tc>
                  <a:txBody>
                    <a:bodyPr/>
                    <a:lstStyle/>
                    <a:p>
                      <a:r>
                        <a:rPr lang="ru-RU" sz="1400" b="1"/>
                        <a:t>36</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Kr</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Криптон</a:t>
                      </a:r>
                    </a:p>
                  </a:txBody>
                  <a:tcPr marL="22476" marR="22476" marT="22476" marB="22476" anchor="ctr">
                    <a:lnL>
                      <a:noFill/>
                    </a:lnL>
                    <a:lnR>
                      <a:noFill/>
                    </a:lnR>
                    <a:lnT>
                      <a:noFill/>
                    </a:lnT>
                    <a:lnB>
                      <a:noFill/>
                    </a:lnB>
                    <a:solidFill>
                      <a:srgbClr val="FFFFFF"/>
                    </a:solidFill>
                  </a:tcPr>
                </a:tc>
                <a:tc>
                  <a:txBody>
                    <a:bodyPr/>
                    <a:lstStyle/>
                    <a:p>
                      <a:r>
                        <a:rPr lang="en-US" sz="1400" b="1"/>
                        <a:t>Krypton</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ˈkrɪptɒn ]</a:t>
                      </a:r>
                    </a:p>
                  </a:txBody>
                  <a:tcPr marL="22476" marR="22476" marT="22476" marB="22476" anchor="ctr">
                    <a:lnL>
                      <a:noFill/>
                    </a:lnL>
                    <a:lnR>
                      <a:noFill/>
                    </a:lnR>
                    <a:lnT>
                      <a:noFill/>
                    </a:lnT>
                    <a:lnB>
                      <a:noFill/>
                    </a:lnB>
                    <a:solidFill>
                      <a:srgbClr val="FFFFFF"/>
                    </a:solidFill>
                  </a:tcPr>
                </a:tc>
              </a:tr>
              <a:tr h="261309">
                <a:tc>
                  <a:txBody>
                    <a:bodyPr/>
                    <a:lstStyle/>
                    <a:p>
                      <a:r>
                        <a:rPr lang="ru-RU" sz="1400" b="1"/>
                        <a:t>37</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Rb</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Рубидий</a:t>
                      </a:r>
                    </a:p>
                  </a:txBody>
                  <a:tcPr marL="22476" marR="22476" marT="22476" marB="22476" anchor="ctr">
                    <a:lnL>
                      <a:noFill/>
                    </a:lnL>
                    <a:lnR>
                      <a:noFill/>
                    </a:lnR>
                    <a:lnT>
                      <a:noFill/>
                    </a:lnT>
                    <a:lnB>
                      <a:noFill/>
                    </a:lnB>
                    <a:solidFill>
                      <a:srgbClr val="FFFFFF"/>
                    </a:solidFill>
                  </a:tcPr>
                </a:tc>
                <a:tc>
                  <a:txBody>
                    <a:bodyPr/>
                    <a:lstStyle/>
                    <a:p>
                      <a:r>
                        <a:rPr lang="en-US" sz="1400" b="1"/>
                        <a:t>Rubidium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rʊˈbɪdiəm ]</a:t>
                      </a:r>
                    </a:p>
                  </a:txBody>
                  <a:tcPr marL="22476" marR="22476" marT="22476" marB="22476" anchor="ctr">
                    <a:lnL>
                      <a:noFill/>
                    </a:lnL>
                    <a:lnR>
                      <a:noFill/>
                    </a:lnR>
                    <a:lnT>
                      <a:noFill/>
                    </a:lnT>
                    <a:lnB>
                      <a:noFill/>
                    </a:lnB>
                    <a:solidFill>
                      <a:srgbClr val="FFFFFF"/>
                    </a:solidFill>
                  </a:tcPr>
                </a:tc>
              </a:tr>
              <a:tr h="261309">
                <a:tc>
                  <a:txBody>
                    <a:bodyPr/>
                    <a:lstStyle/>
                    <a:p>
                      <a:r>
                        <a:rPr lang="ru-RU" sz="1400" b="1"/>
                        <a:t>38</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Sr</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Стронций</a:t>
                      </a:r>
                    </a:p>
                  </a:txBody>
                  <a:tcPr marL="22476" marR="22476" marT="22476" marB="22476" anchor="ctr">
                    <a:lnL>
                      <a:noFill/>
                    </a:lnL>
                    <a:lnR>
                      <a:noFill/>
                    </a:lnR>
                    <a:lnT>
                      <a:noFill/>
                    </a:lnT>
                    <a:lnB>
                      <a:noFill/>
                    </a:lnB>
                    <a:solidFill>
                      <a:srgbClr val="FFFFFF"/>
                    </a:solidFill>
                  </a:tcPr>
                </a:tc>
                <a:tc>
                  <a:txBody>
                    <a:bodyPr/>
                    <a:lstStyle/>
                    <a:p>
                      <a:r>
                        <a:rPr lang="en-US" sz="1400" b="1"/>
                        <a:t>Strontium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ˈstrɒntɪəm ]</a:t>
                      </a:r>
                    </a:p>
                  </a:txBody>
                  <a:tcPr marL="22476" marR="22476" marT="22476" marB="22476" anchor="ctr">
                    <a:lnL>
                      <a:noFill/>
                    </a:lnL>
                    <a:lnR>
                      <a:noFill/>
                    </a:lnR>
                    <a:lnT>
                      <a:noFill/>
                    </a:lnT>
                    <a:lnB>
                      <a:noFill/>
                    </a:lnB>
                    <a:solidFill>
                      <a:srgbClr val="FFFFFF"/>
                    </a:solidFill>
                  </a:tcPr>
                </a:tc>
              </a:tr>
              <a:tr h="261309">
                <a:tc>
                  <a:txBody>
                    <a:bodyPr/>
                    <a:lstStyle/>
                    <a:p>
                      <a:r>
                        <a:rPr lang="ru-RU" sz="1400" b="1"/>
                        <a:t>39</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Y</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a:t>Иттрий</a:t>
                      </a:r>
                    </a:p>
                  </a:txBody>
                  <a:tcPr marL="22476" marR="22476" marT="22476" marB="22476" anchor="ctr">
                    <a:lnL>
                      <a:noFill/>
                    </a:lnL>
                    <a:lnR>
                      <a:noFill/>
                    </a:lnR>
                    <a:lnT>
                      <a:noFill/>
                    </a:lnT>
                    <a:lnB>
                      <a:noFill/>
                    </a:lnB>
                    <a:solidFill>
                      <a:srgbClr val="FFFFFF"/>
                    </a:solidFill>
                  </a:tcPr>
                </a:tc>
                <a:tc>
                  <a:txBody>
                    <a:bodyPr/>
                    <a:lstStyle/>
                    <a:p>
                      <a:r>
                        <a:rPr lang="en-US" sz="1400" b="1"/>
                        <a:t>Yttrium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a:t>[ ˈɪtriəm ]</a:t>
                      </a:r>
                    </a:p>
                  </a:txBody>
                  <a:tcPr marL="22476" marR="22476" marT="22476" marB="22476" anchor="ctr">
                    <a:lnL>
                      <a:noFill/>
                    </a:lnL>
                    <a:lnR>
                      <a:noFill/>
                    </a:lnR>
                    <a:lnT>
                      <a:noFill/>
                    </a:lnT>
                    <a:lnB>
                      <a:noFill/>
                    </a:lnB>
                    <a:solidFill>
                      <a:srgbClr val="FFFFFF"/>
                    </a:solidFill>
                  </a:tcPr>
                </a:tc>
              </a:tr>
              <a:tr h="261309">
                <a:tc>
                  <a:txBody>
                    <a:bodyPr/>
                    <a:lstStyle/>
                    <a:p>
                      <a:r>
                        <a:rPr lang="ru-RU" sz="1400" b="1"/>
                        <a:t>40</a:t>
                      </a:r>
                      <a:endParaRPr lang="ru-RU" sz="1400"/>
                    </a:p>
                  </a:txBody>
                  <a:tcPr marL="22476" marR="22476" marT="22476" marB="22476" anchor="ctr">
                    <a:lnL>
                      <a:noFill/>
                    </a:lnL>
                    <a:lnR>
                      <a:noFill/>
                    </a:lnR>
                    <a:lnT>
                      <a:noFill/>
                    </a:lnT>
                    <a:lnB>
                      <a:noFill/>
                    </a:lnB>
                    <a:solidFill>
                      <a:srgbClr val="E9DDC8"/>
                    </a:solidFill>
                  </a:tcPr>
                </a:tc>
                <a:tc>
                  <a:txBody>
                    <a:bodyPr/>
                    <a:lstStyle/>
                    <a:p>
                      <a:r>
                        <a:rPr lang="en-US" sz="1400" b="1"/>
                        <a:t>Zr</a:t>
                      </a:r>
                      <a:endParaRPr lang="en-US" sz="1400"/>
                    </a:p>
                  </a:txBody>
                  <a:tcPr marL="22476" marR="22476" marT="22476" marB="22476" anchor="ctr">
                    <a:lnL>
                      <a:noFill/>
                    </a:lnL>
                    <a:lnR>
                      <a:noFill/>
                    </a:lnR>
                    <a:lnT>
                      <a:noFill/>
                    </a:lnT>
                    <a:lnB>
                      <a:noFill/>
                    </a:lnB>
                    <a:solidFill>
                      <a:srgbClr val="FFFFDD"/>
                    </a:solidFill>
                  </a:tcPr>
                </a:tc>
                <a:tc>
                  <a:txBody>
                    <a:bodyPr/>
                    <a:lstStyle/>
                    <a:p>
                      <a:r>
                        <a:rPr lang="ru-RU" sz="1400" u="none" strike="noStrike" dirty="0">
                          <a:solidFill>
                            <a:srgbClr val="624421"/>
                          </a:solidFill>
                          <a:effectLst/>
                        </a:rPr>
                        <a:t>Цирконий</a:t>
                      </a:r>
                      <a:endParaRPr lang="ru-RU" sz="1400" dirty="0"/>
                    </a:p>
                  </a:txBody>
                  <a:tcPr marL="22476" marR="22476" marT="22476" marB="22476" anchor="ctr">
                    <a:lnL>
                      <a:noFill/>
                    </a:lnL>
                    <a:lnR>
                      <a:noFill/>
                    </a:lnR>
                    <a:lnT>
                      <a:noFill/>
                    </a:lnT>
                    <a:lnB>
                      <a:noFill/>
                    </a:lnB>
                    <a:solidFill>
                      <a:srgbClr val="FFFFFF"/>
                    </a:solidFill>
                  </a:tcPr>
                </a:tc>
                <a:tc>
                  <a:txBody>
                    <a:bodyPr/>
                    <a:lstStyle/>
                    <a:p>
                      <a:r>
                        <a:rPr lang="en-US" sz="1400" b="1"/>
                        <a:t>Zirconium</a:t>
                      </a:r>
                      <a:endParaRPr lang="en-US" sz="1400"/>
                    </a:p>
                  </a:txBody>
                  <a:tcPr marL="22476" marR="22476" marT="22476" marB="22476" anchor="ctr">
                    <a:lnL>
                      <a:noFill/>
                    </a:lnL>
                    <a:lnR>
                      <a:noFill/>
                    </a:lnR>
                    <a:lnT>
                      <a:noFill/>
                    </a:lnT>
                    <a:lnB>
                      <a:noFill/>
                    </a:lnB>
                    <a:solidFill>
                      <a:srgbClr val="FFFFDD"/>
                    </a:solidFill>
                  </a:tcPr>
                </a:tc>
                <a:tc>
                  <a:txBody>
                    <a:bodyPr/>
                    <a:lstStyle/>
                    <a:p>
                      <a:r>
                        <a:rPr lang="en-US" sz="1400" dirty="0"/>
                        <a:t>[ </a:t>
                      </a:r>
                      <a:r>
                        <a:rPr lang="en-US" sz="1400" dirty="0" err="1"/>
                        <a:t>zɜ</a:t>
                      </a:r>
                      <a:r>
                        <a:rPr lang="en-US" sz="1400" dirty="0"/>
                        <a:t>ːˈ</a:t>
                      </a:r>
                      <a:r>
                        <a:rPr lang="en-US" sz="1400" dirty="0" err="1"/>
                        <a:t>kəʊniəm</a:t>
                      </a:r>
                      <a:r>
                        <a:rPr lang="en-US" sz="1400" dirty="0"/>
                        <a:t> ]</a:t>
                      </a:r>
                    </a:p>
                  </a:txBody>
                  <a:tcPr marL="22476" marR="22476" marT="22476" marB="22476"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1742878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849525"/>
          </a:xfrm>
        </p:spPr>
        <p:txBody>
          <a:bodyPr/>
          <a:lstStyle/>
          <a:p>
            <a:r>
              <a:rPr lang="en-US" dirty="0"/>
              <a:t>Chemical elements</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634343893"/>
              </p:ext>
            </p:extLst>
          </p:nvPr>
        </p:nvGraphicFramePr>
        <p:xfrm>
          <a:off x="241300" y="1214651"/>
          <a:ext cx="4508500" cy="5385484"/>
        </p:xfrm>
        <a:graphic>
          <a:graphicData uri="http://schemas.openxmlformats.org/drawingml/2006/table">
            <a:tbl>
              <a:tblPr/>
              <a:tblGrid>
                <a:gridCol w="241058"/>
                <a:gridCol w="403013"/>
                <a:gridCol w="1096122"/>
                <a:gridCol w="1289802"/>
                <a:gridCol w="1478505"/>
              </a:tblGrid>
              <a:tr h="340961">
                <a:tc>
                  <a:txBody>
                    <a:bodyPr/>
                    <a:lstStyle/>
                    <a:p>
                      <a:r>
                        <a:rPr lang="ru-RU" sz="1400" b="1" dirty="0"/>
                        <a:t>41</a:t>
                      </a:r>
                      <a:endParaRPr lang="ru-RU" sz="1400" dirty="0"/>
                    </a:p>
                  </a:txBody>
                  <a:tcPr marL="21932" marR="21932" marT="21932" marB="21932" anchor="ctr">
                    <a:lnL>
                      <a:noFill/>
                    </a:lnL>
                    <a:lnR>
                      <a:noFill/>
                    </a:lnR>
                    <a:lnT>
                      <a:noFill/>
                    </a:lnT>
                    <a:lnB>
                      <a:noFill/>
                    </a:lnB>
                    <a:solidFill>
                      <a:srgbClr val="E9DDC8"/>
                    </a:solidFill>
                  </a:tcPr>
                </a:tc>
                <a:tc>
                  <a:txBody>
                    <a:bodyPr/>
                    <a:lstStyle/>
                    <a:p>
                      <a:r>
                        <a:rPr lang="en-US" sz="1400" b="1"/>
                        <a:t>Nb</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dirty="0"/>
                        <a:t>Ниобий</a:t>
                      </a:r>
                    </a:p>
                  </a:txBody>
                  <a:tcPr marL="21932" marR="21932" marT="21932" marB="21932" anchor="ctr">
                    <a:lnL>
                      <a:noFill/>
                    </a:lnL>
                    <a:lnR>
                      <a:noFill/>
                    </a:lnR>
                    <a:lnT>
                      <a:noFill/>
                    </a:lnT>
                    <a:lnB>
                      <a:noFill/>
                    </a:lnB>
                    <a:solidFill>
                      <a:srgbClr val="FFFFFF"/>
                    </a:solidFill>
                  </a:tcPr>
                </a:tc>
                <a:tc>
                  <a:txBody>
                    <a:bodyPr/>
                    <a:lstStyle/>
                    <a:p>
                      <a:r>
                        <a:rPr lang="en-US" sz="1400" b="1"/>
                        <a:t>Niobium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naɪ'əubɪəm ]</a:t>
                      </a:r>
                    </a:p>
                  </a:txBody>
                  <a:tcPr marL="21932" marR="21932" marT="21932" marB="21932" anchor="ctr">
                    <a:lnL>
                      <a:noFill/>
                    </a:lnL>
                    <a:lnR>
                      <a:noFill/>
                    </a:lnR>
                    <a:lnT>
                      <a:noFill/>
                    </a:lnT>
                    <a:lnB>
                      <a:noFill/>
                    </a:lnB>
                    <a:solidFill>
                      <a:srgbClr val="FFFFFF"/>
                    </a:solidFill>
                  </a:tcPr>
                </a:tc>
              </a:tr>
              <a:tr h="261309">
                <a:tc>
                  <a:txBody>
                    <a:bodyPr/>
                    <a:lstStyle/>
                    <a:p>
                      <a:r>
                        <a:rPr lang="ru-RU" sz="1400" b="1"/>
                        <a:t>42</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Mo</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Молибден</a:t>
                      </a:r>
                    </a:p>
                  </a:txBody>
                  <a:tcPr marL="21932" marR="21932" marT="21932" marB="21932" anchor="ctr">
                    <a:lnL>
                      <a:noFill/>
                    </a:lnL>
                    <a:lnR>
                      <a:noFill/>
                    </a:lnR>
                    <a:lnT>
                      <a:noFill/>
                    </a:lnT>
                    <a:lnB>
                      <a:noFill/>
                    </a:lnB>
                    <a:solidFill>
                      <a:srgbClr val="FFFFFF"/>
                    </a:solidFill>
                  </a:tcPr>
                </a:tc>
                <a:tc>
                  <a:txBody>
                    <a:bodyPr/>
                    <a:lstStyle/>
                    <a:p>
                      <a:r>
                        <a:rPr lang="en-US" sz="1400" b="1"/>
                        <a:t>Molybdenum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məˈlɪbdənəm ]</a:t>
                      </a:r>
                    </a:p>
                  </a:txBody>
                  <a:tcPr marL="21932" marR="21932" marT="21932" marB="21932" anchor="ctr">
                    <a:lnL>
                      <a:noFill/>
                    </a:lnL>
                    <a:lnR>
                      <a:noFill/>
                    </a:lnR>
                    <a:lnT>
                      <a:noFill/>
                    </a:lnT>
                    <a:lnB>
                      <a:noFill/>
                    </a:lnB>
                    <a:solidFill>
                      <a:srgbClr val="FFFFFF"/>
                    </a:solidFill>
                  </a:tcPr>
                </a:tc>
              </a:tr>
              <a:tr h="261309">
                <a:tc>
                  <a:txBody>
                    <a:bodyPr/>
                    <a:lstStyle/>
                    <a:p>
                      <a:r>
                        <a:rPr lang="ru-RU" sz="1400" b="1"/>
                        <a:t>43</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Tc</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Технеций</a:t>
                      </a:r>
                    </a:p>
                  </a:txBody>
                  <a:tcPr marL="21932" marR="21932" marT="21932" marB="21932" anchor="ctr">
                    <a:lnL>
                      <a:noFill/>
                    </a:lnL>
                    <a:lnR>
                      <a:noFill/>
                    </a:lnR>
                    <a:lnT>
                      <a:noFill/>
                    </a:lnT>
                    <a:lnB>
                      <a:noFill/>
                    </a:lnB>
                    <a:solidFill>
                      <a:srgbClr val="FFFFFF"/>
                    </a:solidFill>
                  </a:tcPr>
                </a:tc>
                <a:tc>
                  <a:txBody>
                    <a:bodyPr/>
                    <a:lstStyle/>
                    <a:p>
                      <a:r>
                        <a:rPr lang="en-US" sz="1400" b="1"/>
                        <a:t>Technetium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tek'niːʃɪəm ]</a:t>
                      </a:r>
                    </a:p>
                  </a:txBody>
                  <a:tcPr marL="21932" marR="21932" marT="21932" marB="21932" anchor="ctr">
                    <a:lnL>
                      <a:noFill/>
                    </a:lnL>
                    <a:lnR>
                      <a:noFill/>
                    </a:lnR>
                    <a:lnT>
                      <a:noFill/>
                    </a:lnT>
                    <a:lnB>
                      <a:noFill/>
                    </a:lnB>
                    <a:solidFill>
                      <a:srgbClr val="FFFFFF"/>
                    </a:solidFill>
                  </a:tcPr>
                </a:tc>
              </a:tr>
              <a:tr h="261309">
                <a:tc>
                  <a:txBody>
                    <a:bodyPr/>
                    <a:lstStyle/>
                    <a:p>
                      <a:r>
                        <a:rPr lang="ru-RU" sz="1400" b="1"/>
                        <a:t>44</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Ru</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Рутений</a:t>
                      </a:r>
                    </a:p>
                  </a:txBody>
                  <a:tcPr marL="21932" marR="21932" marT="21932" marB="21932" anchor="ctr">
                    <a:lnL>
                      <a:noFill/>
                    </a:lnL>
                    <a:lnR>
                      <a:noFill/>
                    </a:lnR>
                    <a:lnT>
                      <a:noFill/>
                    </a:lnT>
                    <a:lnB>
                      <a:noFill/>
                    </a:lnB>
                    <a:solidFill>
                      <a:srgbClr val="FFFFFF"/>
                    </a:solidFill>
                  </a:tcPr>
                </a:tc>
                <a:tc>
                  <a:txBody>
                    <a:bodyPr/>
                    <a:lstStyle/>
                    <a:p>
                      <a:r>
                        <a:rPr lang="en-US" sz="1400" b="1"/>
                        <a:t>Ruthenium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ruːˈ</a:t>
                      </a:r>
                      <a:r>
                        <a:rPr lang="el-GR" sz="1400"/>
                        <a:t>θ</a:t>
                      </a:r>
                      <a:r>
                        <a:rPr lang="en-US" sz="1400"/>
                        <a:t>iːnjəm ]</a:t>
                      </a:r>
                    </a:p>
                  </a:txBody>
                  <a:tcPr marL="21932" marR="21932" marT="21932" marB="21932" anchor="ctr">
                    <a:lnL>
                      <a:noFill/>
                    </a:lnL>
                    <a:lnR>
                      <a:noFill/>
                    </a:lnR>
                    <a:lnT>
                      <a:noFill/>
                    </a:lnT>
                    <a:lnB>
                      <a:noFill/>
                    </a:lnB>
                    <a:solidFill>
                      <a:srgbClr val="FFFFFF"/>
                    </a:solidFill>
                  </a:tcPr>
                </a:tc>
              </a:tr>
              <a:tr h="261309">
                <a:tc>
                  <a:txBody>
                    <a:bodyPr/>
                    <a:lstStyle/>
                    <a:p>
                      <a:r>
                        <a:rPr lang="ru-RU" sz="1400" b="1"/>
                        <a:t>45</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Rh</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Родий</a:t>
                      </a:r>
                    </a:p>
                  </a:txBody>
                  <a:tcPr marL="21932" marR="21932" marT="21932" marB="21932" anchor="ctr">
                    <a:lnL>
                      <a:noFill/>
                    </a:lnL>
                    <a:lnR>
                      <a:noFill/>
                    </a:lnR>
                    <a:lnT>
                      <a:noFill/>
                    </a:lnT>
                    <a:lnB>
                      <a:noFill/>
                    </a:lnB>
                    <a:solidFill>
                      <a:srgbClr val="FFFFFF"/>
                    </a:solidFill>
                  </a:tcPr>
                </a:tc>
                <a:tc>
                  <a:txBody>
                    <a:bodyPr/>
                    <a:lstStyle/>
                    <a:p>
                      <a:r>
                        <a:rPr lang="en-US" sz="1400" b="1"/>
                        <a:t>Rhodium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ˈrəʊdiəm ]</a:t>
                      </a:r>
                    </a:p>
                  </a:txBody>
                  <a:tcPr marL="21932" marR="21932" marT="21932" marB="21932" anchor="ctr">
                    <a:lnL>
                      <a:noFill/>
                    </a:lnL>
                    <a:lnR>
                      <a:noFill/>
                    </a:lnR>
                    <a:lnT>
                      <a:noFill/>
                    </a:lnT>
                    <a:lnB>
                      <a:noFill/>
                    </a:lnB>
                    <a:solidFill>
                      <a:srgbClr val="FFFFFF"/>
                    </a:solidFill>
                  </a:tcPr>
                </a:tc>
              </a:tr>
              <a:tr h="261309">
                <a:tc>
                  <a:txBody>
                    <a:bodyPr/>
                    <a:lstStyle/>
                    <a:p>
                      <a:r>
                        <a:rPr lang="ru-RU" sz="1400" b="1"/>
                        <a:t>46</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Pd</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Палладий</a:t>
                      </a:r>
                    </a:p>
                  </a:txBody>
                  <a:tcPr marL="21932" marR="21932" marT="21932" marB="21932" anchor="ctr">
                    <a:lnL>
                      <a:noFill/>
                    </a:lnL>
                    <a:lnR>
                      <a:noFill/>
                    </a:lnR>
                    <a:lnT>
                      <a:noFill/>
                    </a:lnT>
                    <a:lnB>
                      <a:noFill/>
                    </a:lnB>
                    <a:solidFill>
                      <a:srgbClr val="FFFFFF"/>
                    </a:solidFill>
                  </a:tcPr>
                </a:tc>
                <a:tc>
                  <a:txBody>
                    <a:bodyPr/>
                    <a:lstStyle/>
                    <a:p>
                      <a:r>
                        <a:rPr lang="en-US" sz="1400" b="1"/>
                        <a:t>Palladium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pəˈleɪdiəm ]</a:t>
                      </a:r>
                    </a:p>
                  </a:txBody>
                  <a:tcPr marL="21932" marR="21932" marT="21932" marB="21932" anchor="ctr">
                    <a:lnL>
                      <a:noFill/>
                    </a:lnL>
                    <a:lnR>
                      <a:noFill/>
                    </a:lnR>
                    <a:lnT>
                      <a:noFill/>
                    </a:lnT>
                    <a:lnB>
                      <a:noFill/>
                    </a:lnB>
                    <a:solidFill>
                      <a:srgbClr val="FFFFFF"/>
                    </a:solidFill>
                  </a:tcPr>
                </a:tc>
              </a:tr>
              <a:tr h="261309">
                <a:tc>
                  <a:txBody>
                    <a:bodyPr/>
                    <a:lstStyle/>
                    <a:p>
                      <a:r>
                        <a:rPr lang="ru-RU" sz="1400" b="1"/>
                        <a:t>47</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Ag</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Серебро</a:t>
                      </a:r>
                    </a:p>
                  </a:txBody>
                  <a:tcPr marL="21932" marR="21932" marT="21932" marB="21932" anchor="ctr">
                    <a:lnL>
                      <a:noFill/>
                    </a:lnL>
                    <a:lnR>
                      <a:noFill/>
                    </a:lnR>
                    <a:lnT>
                      <a:noFill/>
                    </a:lnT>
                    <a:lnB>
                      <a:noFill/>
                    </a:lnB>
                    <a:solidFill>
                      <a:srgbClr val="FFFFFF"/>
                    </a:solidFill>
                  </a:tcPr>
                </a:tc>
                <a:tc>
                  <a:txBody>
                    <a:bodyPr/>
                    <a:lstStyle/>
                    <a:p>
                      <a:r>
                        <a:rPr lang="en-US" sz="1400" b="1"/>
                        <a:t>Silver</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ˈsɪlvə ]</a:t>
                      </a:r>
                    </a:p>
                  </a:txBody>
                  <a:tcPr marL="21932" marR="21932" marT="21932" marB="21932" anchor="ctr">
                    <a:lnL>
                      <a:noFill/>
                    </a:lnL>
                    <a:lnR>
                      <a:noFill/>
                    </a:lnR>
                    <a:lnT>
                      <a:noFill/>
                    </a:lnT>
                    <a:lnB>
                      <a:noFill/>
                    </a:lnB>
                    <a:solidFill>
                      <a:srgbClr val="FFFFFF"/>
                    </a:solidFill>
                  </a:tcPr>
                </a:tc>
              </a:tr>
              <a:tr h="261309">
                <a:tc>
                  <a:txBody>
                    <a:bodyPr/>
                    <a:lstStyle/>
                    <a:p>
                      <a:r>
                        <a:rPr lang="ru-RU" sz="1400" b="1"/>
                        <a:t>48</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Cd</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Кадмий</a:t>
                      </a:r>
                    </a:p>
                  </a:txBody>
                  <a:tcPr marL="21932" marR="21932" marT="21932" marB="21932" anchor="ctr">
                    <a:lnL>
                      <a:noFill/>
                    </a:lnL>
                    <a:lnR>
                      <a:noFill/>
                    </a:lnR>
                    <a:lnT>
                      <a:noFill/>
                    </a:lnT>
                    <a:lnB>
                      <a:noFill/>
                    </a:lnB>
                    <a:solidFill>
                      <a:srgbClr val="FFFFFF"/>
                    </a:solidFill>
                  </a:tcPr>
                </a:tc>
                <a:tc>
                  <a:txBody>
                    <a:bodyPr/>
                    <a:lstStyle/>
                    <a:p>
                      <a:r>
                        <a:rPr lang="en-US" sz="1400" b="1"/>
                        <a:t>Cadmium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ˈkædmɪəm ]</a:t>
                      </a:r>
                    </a:p>
                  </a:txBody>
                  <a:tcPr marL="21932" marR="21932" marT="21932" marB="21932" anchor="ctr">
                    <a:lnL>
                      <a:noFill/>
                    </a:lnL>
                    <a:lnR>
                      <a:noFill/>
                    </a:lnR>
                    <a:lnT>
                      <a:noFill/>
                    </a:lnT>
                    <a:lnB>
                      <a:noFill/>
                    </a:lnB>
                    <a:solidFill>
                      <a:srgbClr val="FFFFFF"/>
                    </a:solidFill>
                  </a:tcPr>
                </a:tc>
              </a:tr>
              <a:tr h="261309">
                <a:tc>
                  <a:txBody>
                    <a:bodyPr/>
                    <a:lstStyle/>
                    <a:p>
                      <a:r>
                        <a:rPr lang="ru-RU" sz="1400" b="1"/>
                        <a:t>49</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In</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Индий</a:t>
                      </a:r>
                    </a:p>
                  </a:txBody>
                  <a:tcPr marL="21932" marR="21932" marT="21932" marB="21932" anchor="ctr">
                    <a:lnL>
                      <a:noFill/>
                    </a:lnL>
                    <a:lnR>
                      <a:noFill/>
                    </a:lnR>
                    <a:lnT>
                      <a:noFill/>
                    </a:lnT>
                    <a:lnB>
                      <a:noFill/>
                    </a:lnB>
                    <a:solidFill>
                      <a:srgbClr val="FFFFFF"/>
                    </a:solidFill>
                  </a:tcPr>
                </a:tc>
                <a:tc>
                  <a:txBody>
                    <a:bodyPr/>
                    <a:lstStyle/>
                    <a:p>
                      <a:r>
                        <a:rPr lang="en-US" sz="1400" b="1"/>
                        <a:t>Indium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ˈɪndiəm ]</a:t>
                      </a:r>
                    </a:p>
                  </a:txBody>
                  <a:tcPr marL="21932" marR="21932" marT="21932" marB="21932" anchor="ctr">
                    <a:lnL>
                      <a:noFill/>
                    </a:lnL>
                    <a:lnR>
                      <a:noFill/>
                    </a:lnR>
                    <a:lnT>
                      <a:noFill/>
                    </a:lnT>
                    <a:lnB>
                      <a:noFill/>
                    </a:lnB>
                    <a:solidFill>
                      <a:srgbClr val="FFFFFF"/>
                    </a:solidFill>
                  </a:tcPr>
                </a:tc>
              </a:tr>
              <a:tr h="261309">
                <a:tc>
                  <a:txBody>
                    <a:bodyPr/>
                    <a:lstStyle/>
                    <a:p>
                      <a:r>
                        <a:rPr lang="ru-RU" sz="1400" b="1"/>
                        <a:t>50</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dirty="0"/>
                        <a:t>Sn</a:t>
                      </a:r>
                      <a:endParaRPr lang="en-US" sz="1400" dirty="0"/>
                    </a:p>
                  </a:txBody>
                  <a:tcPr marL="21932" marR="21932" marT="21932" marB="21932" anchor="ctr">
                    <a:lnL>
                      <a:noFill/>
                    </a:lnL>
                    <a:lnR>
                      <a:noFill/>
                    </a:lnR>
                    <a:lnT>
                      <a:noFill/>
                    </a:lnT>
                    <a:lnB>
                      <a:noFill/>
                    </a:lnB>
                    <a:solidFill>
                      <a:srgbClr val="FFFFDD"/>
                    </a:solidFill>
                  </a:tcPr>
                </a:tc>
                <a:tc>
                  <a:txBody>
                    <a:bodyPr/>
                    <a:lstStyle/>
                    <a:p>
                      <a:r>
                        <a:rPr lang="ru-RU" sz="1400"/>
                        <a:t>Олово</a:t>
                      </a:r>
                    </a:p>
                  </a:txBody>
                  <a:tcPr marL="21932" marR="21932" marT="21932" marB="21932" anchor="ctr">
                    <a:lnL>
                      <a:noFill/>
                    </a:lnL>
                    <a:lnR>
                      <a:noFill/>
                    </a:lnR>
                    <a:lnT>
                      <a:noFill/>
                    </a:lnT>
                    <a:lnB>
                      <a:noFill/>
                    </a:lnB>
                    <a:solidFill>
                      <a:srgbClr val="FFFFFF"/>
                    </a:solidFill>
                  </a:tcPr>
                </a:tc>
                <a:tc>
                  <a:txBody>
                    <a:bodyPr/>
                    <a:lstStyle/>
                    <a:p>
                      <a:r>
                        <a:rPr lang="en-US" sz="1400" b="1"/>
                        <a:t>Tin</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ˈtɪn ]</a:t>
                      </a:r>
                    </a:p>
                  </a:txBody>
                  <a:tcPr marL="21932" marR="21932" marT="21932" marB="21932" anchor="ctr">
                    <a:lnL>
                      <a:noFill/>
                    </a:lnL>
                    <a:lnR>
                      <a:noFill/>
                    </a:lnR>
                    <a:lnT>
                      <a:noFill/>
                    </a:lnT>
                    <a:lnB>
                      <a:noFill/>
                    </a:lnB>
                    <a:solidFill>
                      <a:srgbClr val="FFFFFF"/>
                    </a:solidFill>
                  </a:tcPr>
                </a:tc>
              </a:tr>
              <a:tr h="261309">
                <a:tc>
                  <a:txBody>
                    <a:bodyPr/>
                    <a:lstStyle/>
                    <a:p>
                      <a:r>
                        <a:rPr lang="ru-RU" sz="1400" b="1"/>
                        <a:t>51</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Sb</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Сурьма</a:t>
                      </a:r>
                    </a:p>
                  </a:txBody>
                  <a:tcPr marL="21932" marR="21932" marT="21932" marB="21932" anchor="ctr">
                    <a:lnL>
                      <a:noFill/>
                    </a:lnL>
                    <a:lnR>
                      <a:noFill/>
                    </a:lnR>
                    <a:lnT>
                      <a:noFill/>
                    </a:lnT>
                    <a:lnB>
                      <a:noFill/>
                    </a:lnB>
                    <a:solidFill>
                      <a:srgbClr val="FFFFFF"/>
                    </a:solidFill>
                  </a:tcPr>
                </a:tc>
                <a:tc>
                  <a:txBody>
                    <a:bodyPr/>
                    <a:lstStyle/>
                    <a:p>
                      <a:r>
                        <a:rPr lang="en-US" sz="1400" b="1"/>
                        <a:t>Antimony</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ˈæntɪməni ]</a:t>
                      </a:r>
                    </a:p>
                  </a:txBody>
                  <a:tcPr marL="21932" marR="21932" marT="21932" marB="21932" anchor="ctr">
                    <a:lnL>
                      <a:noFill/>
                    </a:lnL>
                    <a:lnR>
                      <a:noFill/>
                    </a:lnR>
                    <a:lnT>
                      <a:noFill/>
                    </a:lnT>
                    <a:lnB>
                      <a:noFill/>
                    </a:lnB>
                    <a:solidFill>
                      <a:srgbClr val="FFFFFF"/>
                    </a:solidFill>
                  </a:tcPr>
                </a:tc>
              </a:tr>
              <a:tr h="340961">
                <a:tc>
                  <a:txBody>
                    <a:bodyPr/>
                    <a:lstStyle/>
                    <a:p>
                      <a:r>
                        <a:rPr lang="ru-RU" sz="1400" b="1"/>
                        <a:t>52</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Te</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Теллур</a:t>
                      </a:r>
                    </a:p>
                  </a:txBody>
                  <a:tcPr marL="21932" marR="21932" marT="21932" marB="21932" anchor="ctr">
                    <a:lnL>
                      <a:noFill/>
                    </a:lnL>
                    <a:lnR>
                      <a:noFill/>
                    </a:lnR>
                    <a:lnT>
                      <a:noFill/>
                    </a:lnT>
                    <a:lnB>
                      <a:noFill/>
                    </a:lnB>
                    <a:solidFill>
                      <a:srgbClr val="FFFFFF"/>
                    </a:solidFill>
                  </a:tcPr>
                </a:tc>
                <a:tc>
                  <a:txBody>
                    <a:bodyPr/>
                    <a:lstStyle/>
                    <a:p>
                      <a:r>
                        <a:rPr lang="en-US" sz="1400" b="1"/>
                        <a:t>Tellurium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teˈlʊriəm ]</a:t>
                      </a:r>
                    </a:p>
                  </a:txBody>
                  <a:tcPr marL="21932" marR="21932" marT="21932" marB="21932" anchor="ctr">
                    <a:lnL>
                      <a:noFill/>
                    </a:lnL>
                    <a:lnR>
                      <a:noFill/>
                    </a:lnR>
                    <a:lnT>
                      <a:noFill/>
                    </a:lnT>
                    <a:lnB>
                      <a:noFill/>
                    </a:lnB>
                    <a:solidFill>
                      <a:srgbClr val="FFFFFF"/>
                    </a:solidFill>
                  </a:tcPr>
                </a:tc>
              </a:tr>
              <a:tr h="261309">
                <a:tc>
                  <a:txBody>
                    <a:bodyPr/>
                    <a:lstStyle/>
                    <a:p>
                      <a:r>
                        <a:rPr lang="ru-RU" sz="1400" b="1"/>
                        <a:t>53</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I</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dirty="0" err="1"/>
                        <a:t>Иод</a:t>
                      </a:r>
                      <a:endParaRPr lang="ru-RU" sz="1400" dirty="0"/>
                    </a:p>
                  </a:txBody>
                  <a:tcPr marL="21932" marR="21932" marT="21932" marB="21932" anchor="ctr">
                    <a:lnL>
                      <a:noFill/>
                    </a:lnL>
                    <a:lnR>
                      <a:noFill/>
                    </a:lnR>
                    <a:lnT>
                      <a:noFill/>
                    </a:lnT>
                    <a:lnB>
                      <a:noFill/>
                    </a:lnB>
                    <a:solidFill>
                      <a:srgbClr val="FFFFFF"/>
                    </a:solidFill>
                  </a:tcPr>
                </a:tc>
                <a:tc>
                  <a:txBody>
                    <a:bodyPr/>
                    <a:lstStyle/>
                    <a:p>
                      <a:r>
                        <a:rPr lang="en-US" sz="1400" b="1"/>
                        <a:t>Iodine</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ˈaɪədiːn ]</a:t>
                      </a:r>
                    </a:p>
                  </a:txBody>
                  <a:tcPr marL="21932" marR="21932" marT="21932" marB="21932" anchor="ctr">
                    <a:lnL>
                      <a:noFill/>
                    </a:lnL>
                    <a:lnR>
                      <a:noFill/>
                    </a:lnR>
                    <a:lnT>
                      <a:noFill/>
                    </a:lnT>
                    <a:lnB>
                      <a:noFill/>
                    </a:lnB>
                    <a:solidFill>
                      <a:srgbClr val="FFFFFF"/>
                    </a:solidFill>
                  </a:tcPr>
                </a:tc>
              </a:tr>
              <a:tr h="261309">
                <a:tc>
                  <a:txBody>
                    <a:bodyPr/>
                    <a:lstStyle/>
                    <a:p>
                      <a:r>
                        <a:rPr lang="ru-RU" sz="1400" b="1"/>
                        <a:t>54</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Xe</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u="none" strike="noStrike" dirty="0">
                          <a:solidFill>
                            <a:srgbClr val="624421"/>
                          </a:solidFill>
                          <a:effectLst/>
                        </a:rPr>
                        <a:t>Ксенон</a:t>
                      </a:r>
                      <a:endParaRPr lang="ru-RU" sz="1400" dirty="0"/>
                    </a:p>
                  </a:txBody>
                  <a:tcPr marL="21932" marR="21932" marT="21932" marB="21932" anchor="ctr">
                    <a:lnL>
                      <a:noFill/>
                    </a:lnL>
                    <a:lnR>
                      <a:noFill/>
                    </a:lnR>
                    <a:lnT>
                      <a:noFill/>
                    </a:lnT>
                    <a:lnB>
                      <a:noFill/>
                    </a:lnB>
                    <a:solidFill>
                      <a:srgbClr val="FFFFFF"/>
                    </a:solidFill>
                  </a:tcPr>
                </a:tc>
                <a:tc>
                  <a:txBody>
                    <a:bodyPr/>
                    <a:lstStyle/>
                    <a:p>
                      <a:r>
                        <a:rPr lang="en-US" sz="1400" b="1"/>
                        <a:t>Xenon</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ˈzenɒn ] [ˈziːnɒn ]</a:t>
                      </a:r>
                    </a:p>
                  </a:txBody>
                  <a:tcPr marL="21932" marR="21932" marT="21932" marB="21932" anchor="ctr">
                    <a:lnL>
                      <a:noFill/>
                    </a:lnL>
                    <a:lnR>
                      <a:noFill/>
                    </a:lnR>
                    <a:lnT>
                      <a:noFill/>
                    </a:lnT>
                    <a:lnB>
                      <a:noFill/>
                    </a:lnB>
                    <a:solidFill>
                      <a:srgbClr val="FFFFFF"/>
                    </a:solidFill>
                  </a:tcPr>
                </a:tc>
              </a:tr>
              <a:tr h="261309">
                <a:tc>
                  <a:txBody>
                    <a:bodyPr/>
                    <a:lstStyle/>
                    <a:p>
                      <a:r>
                        <a:rPr lang="ru-RU" sz="1400" b="1"/>
                        <a:t>55</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Cs</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Цезий</a:t>
                      </a:r>
                    </a:p>
                  </a:txBody>
                  <a:tcPr marL="21932" marR="21932" marT="21932" marB="21932" anchor="ctr">
                    <a:lnL>
                      <a:noFill/>
                    </a:lnL>
                    <a:lnR>
                      <a:noFill/>
                    </a:lnR>
                    <a:lnT>
                      <a:noFill/>
                    </a:lnT>
                    <a:lnB>
                      <a:noFill/>
                    </a:lnB>
                    <a:solidFill>
                      <a:srgbClr val="FFFFFF"/>
                    </a:solidFill>
                  </a:tcPr>
                </a:tc>
                <a:tc>
                  <a:txBody>
                    <a:bodyPr/>
                    <a:lstStyle/>
                    <a:p>
                      <a:r>
                        <a:rPr lang="en-US" sz="1400" b="1"/>
                        <a:t>Cesium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ˈsiːziəm ]</a:t>
                      </a:r>
                    </a:p>
                  </a:txBody>
                  <a:tcPr marL="21932" marR="21932" marT="21932" marB="21932" anchor="ctr">
                    <a:lnL>
                      <a:noFill/>
                    </a:lnL>
                    <a:lnR>
                      <a:noFill/>
                    </a:lnR>
                    <a:lnT>
                      <a:noFill/>
                    </a:lnT>
                    <a:lnB>
                      <a:noFill/>
                    </a:lnB>
                    <a:solidFill>
                      <a:srgbClr val="FFFFFF"/>
                    </a:solidFill>
                  </a:tcPr>
                </a:tc>
              </a:tr>
              <a:tr h="261309">
                <a:tc>
                  <a:txBody>
                    <a:bodyPr/>
                    <a:lstStyle/>
                    <a:p>
                      <a:r>
                        <a:rPr lang="ru-RU" sz="1400" b="1"/>
                        <a:t>56</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Ba</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Барий</a:t>
                      </a:r>
                    </a:p>
                  </a:txBody>
                  <a:tcPr marL="21932" marR="21932" marT="21932" marB="21932" anchor="ctr">
                    <a:lnL>
                      <a:noFill/>
                    </a:lnL>
                    <a:lnR>
                      <a:noFill/>
                    </a:lnR>
                    <a:lnT>
                      <a:noFill/>
                    </a:lnT>
                    <a:lnB>
                      <a:noFill/>
                    </a:lnB>
                    <a:solidFill>
                      <a:srgbClr val="FFFFFF"/>
                    </a:solidFill>
                  </a:tcPr>
                </a:tc>
                <a:tc>
                  <a:txBody>
                    <a:bodyPr/>
                    <a:lstStyle/>
                    <a:p>
                      <a:r>
                        <a:rPr lang="en-US" sz="1400" b="1"/>
                        <a:t>Barium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ˈbeəriəm ]</a:t>
                      </a:r>
                    </a:p>
                  </a:txBody>
                  <a:tcPr marL="21932" marR="21932" marT="21932" marB="21932" anchor="ctr">
                    <a:lnL>
                      <a:noFill/>
                    </a:lnL>
                    <a:lnR>
                      <a:noFill/>
                    </a:lnR>
                    <a:lnT>
                      <a:noFill/>
                    </a:lnT>
                    <a:lnB>
                      <a:noFill/>
                    </a:lnB>
                    <a:solidFill>
                      <a:srgbClr val="FFFFFF"/>
                    </a:solidFill>
                  </a:tcPr>
                </a:tc>
              </a:tr>
              <a:tr h="261309">
                <a:tc>
                  <a:txBody>
                    <a:bodyPr/>
                    <a:lstStyle/>
                    <a:p>
                      <a:r>
                        <a:rPr lang="ru-RU" sz="1400" b="1"/>
                        <a:t>57</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La</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Лантан</a:t>
                      </a:r>
                    </a:p>
                  </a:txBody>
                  <a:tcPr marL="21932" marR="21932" marT="21932" marB="21932" anchor="ctr">
                    <a:lnL>
                      <a:noFill/>
                    </a:lnL>
                    <a:lnR>
                      <a:noFill/>
                    </a:lnR>
                    <a:lnT>
                      <a:noFill/>
                    </a:lnT>
                    <a:lnB>
                      <a:noFill/>
                    </a:lnB>
                    <a:solidFill>
                      <a:srgbClr val="FFFFFF"/>
                    </a:solidFill>
                  </a:tcPr>
                </a:tc>
                <a:tc>
                  <a:txBody>
                    <a:bodyPr/>
                    <a:lstStyle/>
                    <a:p>
                      <a:r>
                        <a:rPr lang="en-US" sz="1400" b="1"/>
                        <a:t>Lanthanum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ˈlæn</a:t>
                      </a:r>
                      <a:r>
                        <a:rPr lang="el-GR" sz="1400"/>
                        <a:t>θ</a:t>
                      </a:r>
                      <a:r>
                        <a:rPr lang="en-US" sz="1400"/>
                        <a:t>ənəm ]</a:t>
                      </a:r>
                    </a:p>
                  </a:txBody>
                  <a:tcPr marL="21932" marR="21932" marT="21932" marB="21932" anchor="ctr">
                    <a:lnL>
                      <a:noFill/>
                    </a:lnL>
                    <a:lnR>
                      <a:noFill/>
                    </a:lnR>
                    <a:lnT>
                      <a:noFill/>
                    </a:lnT>
                    <a:lnB>
                      <a:noFill/>
                    </a:lnB>
                    <a:solidFill>
                      <a:srgbClr val="FFFFFF"/>
                    </a:solidFill>
                  </a:tcPr>
                </a:tc>
              </a:tr>
              <a:tr h="261309">
                <a:tc>
                  <a:txBody>
                    <a:bodyPr/>
                    <a:lstStyle/>
                    <a:p>
                      <a:r>
                        <a:rPr lang="ru-RU" sz="1400" b="1"/>
                        <a:t>58</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Ce</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Церий</a:t>
                      </a:r>
                    </a:p>
                  </a:txBody>
                  <a:tcPr marL="21932" marR="21932" marT="21932" marB="21932" anchor="ctr">
                    <a:lnL>
                      <a:noFill/>
                    </a:lnL>
                    <a:lnR>
                      <a:noFill/>
                    </a:lnR>
                    <a:lnT>
                      <a:noFill/>
                    </a:lnT>
                    <a:lnB>
                      <a:noFill/>
                    </a:lnB>
                    <a:solidFill>
                      <a:srgbClr val="FFFFFF"/>
                    </a:solidFill>
                  </a:tcPr>
                </a:tc>
                <a:tc>
                  <a:txBody>
                    <a:bodyPr/>
                    <a:lstStyle/>
                    <a:p>
                      <a:r>
                        <a:rPr lang="en-US" sz="1400" b="1"/>
                        <a:t>Cerium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 ˈsɪərɪəm ]</a:t>
                      </a:r>
                    </a:p>
                  </a:txBody>
                  <a:tcPr marL="21932" marR="21932" marT="21932" marB="21932" anchor="ctr">
                    <a:lnL>
                      <a:noFill/>
                    </a:lnL>
                    <a:lnR>
                      <a:noFill/>
                    </a:lnR>
                    <a:lnT>
                      <a:noFill/>
                    </a:lnT>
                    <a:lnB>
                      <a:noFill/>
                    </a:lnB>
                    <a:solidFill>
                      <a:srgbClr val="FFFFFF"/>
                    </a:solidFill>
                  </a:tcPr>
                </a:tc>
              </a:tr>
              <a:tr h="261309">
                <a:tc>
                  <a:txBody>
                    <a:bodyPr/>
                    <a:lstStyle/>
                    <a:p>
                      <a:r>
                        <a:rPr lang="ru-RU" sz="1400" b="1"/>
                        <a:t>59</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a:t>Pr</a:t>
                      </a:r>
                      <a:endParaRPr lang="en-US" sz="1400"/>
                    </a:p>
                  </a:txBody>
                  <a:tcPr marL="21932" marR="21932" marT="21932" marB="21932" anchor="ctr">
                    <a:lnL>
                      <a:noFill/>
                    </a:lnL>
                    <a:lnR>
                      <a:noFill/>
                    </a:lnR>
                    <a:lnT>
                      <a:noFill/>
                    </a:lnT>
                    <a:lnB>
                      <a:noFill/>
                    </a:lnB>
                    <a:solidFill>
                      <a:srgbClr val="FFFFDD"/>
                    </a:solidFill>
                  </a:tcPr>
                </a:tc>
                <a:tc>
                  <a:txBody>
                    <a:bodyPr/>
                    <a:lstStyle/>
                    <a:p>
                      <a:r>
                        <a:rPr lang="ru-RU" sz="1400"/>
                        <a:t>Празеодим</a:t>
                      </a:r>
                    </a:p>
                  </a:txBody>
                  <a:tcPr marL="21932" marR="21932" marT="21932" marB="21932" anchor="ctr">
                    <a:lnL>
                      <a:noFill/>
                    </a:lnL>
                    <a:lnR>
                      <a:noFill/>
                    </a:lnR>
                    <a:lnT>
                      <a:noFill/>
                    </a:lnT>
                    <a:lnB>
                      <a:noFill/>
                    </a:lnB>
                    <a:solidFill>
                      <a:srgbClr val="FFFFFF"/>
                    </a:solidFill>
                  </a:tcPr>
                </a:tc>
                <a:tc>
                  <a:txBody>
                    <a:bodyPr/>
                    <a:lstStyle/>
                    <a:p>
                      <a:r>
                        <a:rPr lang="en-US" sz="1400" b="1"/>
                        <a:t>Praseodymium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a:t>[ˌpreɪziːəʊˈdɪmɪəm]</a:t>
                      </a:r>
                    </a:p>
                  </a:txBody>
                  <a:tcPr marL="21932" marR="21932" marT="21932" marB="21932" anchor="ctr">
                    <a:lnL>
                      <a:noFill/>
                    </a:lnL>
                    <a:lnR>
                      <a:noFill/>
                    </a:lnR>
                    <a:lnT>
                      <a:noFill/>
                    </a:lnT>
                    <a:lnB>
                      <a:noFill/>
                    </a:lnB>
                    <a:solidFill>
                      <a:srgbClr val="FFFFFF"/>
                    </a:solidFill>
                  </a:tcPr>
                </a:tc>
              </a:tr>
              <a:tr h="261309">
                <a:tc>
                  <a:txBody>
                    <a:bodyPr/>
                    <a:lstStyle/>
                    <a:p>
                      <a:r>
                        <a:rPr lang="ru-RU" sz="1400" b="1"/>
                        <a:t>60</a:t>
                      </a:r>
                      <a:endParaRPr lang="ru-RU" sz="1400"/>
                    </a:p>
                  </a:txBody>
                  <a:tcPr marL="21932" marR="21932" marT="21932" marB="21932" anchor="ctr">
                    <a:lnL>
                      <a:noFill/>
                    </a:lnL>
                    <a:lnR>
                      <a:noFill/>
                    </a:lnR>
                    <a:lnT>
                      <a:noFill/>
                    </a:lnT>
                    <a:lnB>
                      <a:noFill/>
                    </a:lnB>
                    <a:solidFill>
                      <a:srgbClr val="E9DDC8"/>
                    </a:solidFill>
                  </a:tcPr>
                </a:tc>
                <a:tc>
                  <a:txBody>
                    <a:bodyPr/>
                    <a:lstStyle/>
                    <a:p>
                      <a:r>
                        <a:rPr lang="en-US" sz="1400" b="1" dirty="0" err="1"/>
                        <a:t>Nd</a:t>
                      </a:r>
                      <a:endParaRPr lang="en-US" sz="1400" dirty="0"/>
                    </a:p>
                  </a:txBody>
                  <a:tcPr marL="21932" marR="21932" marT="21932" marB="21932" anchor="ctr">
                    <a:lnL>
                      <a:noFill/>
                    </a:lnL>
                    <a:lnR>
                      <a:noFill/>
                    </a:lnR>
                    <a:lnT>
                      <a:noFill/>
                    </a:lnT>
                    <a:lnB>
                      <a:noFill/>
                    </a:lnB>
                    <a:solidFill>
                      <a:srgbClr val="FFFFDD"/>
                    </a:solidFill>
                  </a:tcPr>
                </a:tc>
                <a:tc>
                  <a:txBody>
                    <a:bodyPr/>
                    <a:lstStyle/>
                    <a:p>
                      <a:r>
                        <a:rPr lang="ru-RU" sz="1400"/>
                        <a:t>Неодим</a:t>
                      </a:r>
                    </a:p>
                  </a:txBody>
                  <a:tcPr marL="21932" marR="21932" marT="21932" marB="21932" anchor="ctr">
                    <a:lnL>
                      <a:noFill/>
                    </a:lnL>
                    <a:lnR>
                      <a:noFill/>
                    </a:lnR>
                    <a:lnT>
                      <a:noFill/>
                    </a:lnT>
                    <a:lnB>
                      <a:noFill/>
                    </a:lnB>
                    <a:solidFill>
                      <a:srgbClr val="FFFFFF"/>
                    </a:solidFill>
                  </a:tcPr>
                </a:tc>
                <a:tc>
                  <a:txBody>
                    <a:bodyPr/>
                    <a:lstStyle/>
                    <a:p>
                      <a:r>
                        <a:rPr lang="en-US" sz="1400" b="1"/>
                        <a:t>Neodymium</a:t>
                      </a:r>
                      <a:endParaRPr lang="en-US" sz="1400"/>
                    </a:p>
                  </a:txBody>
                  <a:tcPr marL="21932" marR="21932" marT="21932" marB="21932" anchor="ctr">
                    <a:lnL>
                      <a:noFill/>
                    </a:lnL>
                    <a:lnR>
                      <a:noFill/>
                    </a:lnR>
                    <a:lnT>
                      <a:noFill/>
                    </a:lnT>
                    <a:lnB>
                      <a:noFill/>
                    </a:lnB>
                    <a:solidFill>
                      <a:srgbClr val="FFFFDD"/>
                    </a:solidFill>
                  </a:tcPr>
                </a:tc>
                <a:tc>
                  <a:txBody>
                    <a:bodyPr/>
                    <a:lstStyle/>
                    <a:p>
                      <a:r>
                        <a:rPr lang="en-US" sz="1400" dirty="0"/>
                        <a:t>[ ˌ</a:t>
                      </a:r>
                      <a:r>
                        <a:rPr lang="en-US" sz="1400" dirty="0" err="1"/>
                        <a:t>niːəu'dɪmɪəm</a:t>
                      </a:r>
                      <a:r>
                        <a:rPr lang="en-US" sz="1400" dirty="0"/>
                        <a:t> ]</a:t>
                      </a:r>
                    </a:p>
                  </a:txBody>
                  <a:tcPr marL="21932" marR="21932" marT="21932" marB="21932" anchor="ctr">
                    <a:lnL>
                      <a:noFill/>
                    </a:lnL>
                    <a:lnR>
                      <a:noFill/>
                    </a:lnR>
                    <a:lnT>
                      <a:noFill/>
                    </a:lnT>
                    <a:lnB>
                      <a:noFill/>
                    </a:lnB>
                    <a:solidFill>
                      <a:srgbClr val="FFFFFF"/>
                    </a:solidFill>
                  </a:tcPr>
                </a:tc>
              </a:tr>
            </a:tbl>
          </a:graphicData>
        </a:graphic>
      </p:graphicFrame>
      <p:graphicFrame>
        <p:nvGraphicFramePr>
          <p:cNvPr id="7" name="Объект 5"/>
          <p:cNvGraphicFramePr>
            <a:graphicFrameLocks/>
          </p:cNvGraphicFramePr>
          <p:nvPr>
            <p:extLst>
              <p:ext uri="{D42A27DB-BD31-4B8C-83A1-F6EECF244321}">
                <p14:modId xmlns:p14="http://schemas.microsoft.com/office/powerpoint/2010/main" val="2754536787"/>
              </p:ext>
            </p:extLst>
          </p:nvPr>
        </p:nvGraphicFramePr>
        <p:xfrm>
          <a:off x="4850130" y="1214651"/>
          <a:ext cx="4293870" cy="5385484"/>
        </p:xfrm>
        <a:graphic>
          <a:graphicData uri="http://schemas.openxmlformats.org/drawingml/2006/table">
            <a:tbl>
              <a:tblPr/>
              <a:tblGrid>
                <a:gridCol w="229582"/>
                <a:gridCol w="383828"/>
                <a:gridCol w="1043940"/>
                <a:gridCol w="1318260"/>
                <a:gridCol w="1318260"/>
              </a:tblGrid>
              <a:tr h="340961">
                <a:tc>
                  <a:txBody>
                    <a:bodyPr/>
                    <a:lstStyle/>
                    <a:p>
                      <a:r>
                        <a:rPr lang="ru-RU" sz="1400" b="1"/>
                        <a:t>61</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Pm</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Прометий</a:t>
                      </a:r>
                    </a:p>
                  </a:txBody>
                  <a:tcPr marL="23047" marR="23047" marT="23047" marB="23047" anchor="ctr">
                    <a:lnL>
                      <a:noFill/>
                    </a:lnL>
                    <a:lnR>
                      <a:noFill/>
                    </a:lnR>
                    <a:lnT>
                      <a:noFill/>
                    </a:lnT>
                    <a:lnB>
                      <a:noFill/>
                    </a:lnB>
                    <a:solidFill>
                      <a:srgbClr val="FFFFFF"/>
                    </a:solidFill>
                  </a:tcPr>
                </a:tc>
                <a:tc>
                  <a:txBody>
                    <a:bodyPr/>
                    <a:lstStyle/>
                    <a:p>
                      <a:r>
                        <a:rPr lang="en-US" sz="1400" b="1"/>
                        <a:t>Promethium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prəˈmiː</a:t>
                      </a:r>
                      <a:r>
                        <a:rPr lang="el-GR" sz="1400"/>
                        <a:t>θ</a:t>
                      </a:r>
                      <a:r>
                        <a:rPr lang="en-US" sz="1400"/>
                        <a:t>iəm ]</a:t>
                      </a:r>
                    </a:p>
                  </a:txBody>
                  <a:tcPr marL="23047" marR="23047" marT="23047" marB="23047" anchor="ctr">
                    <a:lnL>
                      <a:noFill/>
                    </a:lnL>
                    <a:lnR>
                      <a:noFill/>
                    </a:lnR>
                    <a:lnT>
                      <a:noFill/>
                    </a:lnT>
                    <a:lnB>
                      <a:noFill/>
                    </a:lnB>
                    <a:solidFill>
                      <a:srgbClr val="FFFFFF"/>
                    </a:solidFill>
                  </a:tcPr>
                </a:tc>
              </a:tr>
              <a:tr h="261309">
                <a:tc>
                  <a:txBody>
                    <a:bodyPr/>
                    <a:lstStyle/>
                    <a:p>
                      <a:r>
                        <a:rPr lang="ru-RU" sz="1400" b="1"/>
                        <a:t>62</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Sm</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Самарий</a:t>
                      </a:r>
                    </a:p>
                  </a:txBody>
                  <a:tcPr marL="23047" marR="23047" marT="23047" marB="23047" anchor="ctr">
                    <a:lnL>
                      <a:noFill/>
                    </a:lnL>
                    <a:lnR>
                      <a:noFill/>
                    </a:lnR>
                    <a:lnT>
                      <a:noFill/>
                    </a:lnT>
                    <a:lnB>
                      <a:noFill/>
                    </a:lnB>
                    <a:solidFill>
                      <a:srgbClr val="FFFFFF"/>
                    </a:solidFill>
                  </a:tcPr>
                </a:tc>
                <a:tc>
                  <a:txBody>
                    <a:bodyPr/>
                    <a:lstStyle/>
                    <a:p>
                      <a:r>
                        <a:rPr lang="en-US" sz="1400" b="1"/>
                        <a:t>Samarium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səˈmeɪrɪəm ]</a:t>
                      </a:r>
                    </a:p>
                  </a:txBody>
                  <a:tcPr marL="23047" marR="23047" marT="23047" marB="23047" anchor="ctr">
                    <a:lnL>
                      <a:noFill/>
                    </a:lnL>
                    <a:lnR>
                      <a:noFill/>
                    </a:lnR>
                    <a:lnT>
                      <a:noFill/>
                    </a:lnT>
                    <a:lnB>
                      <a:noFill/>
                    </a:lnB>
                    <a:solidFill>
                      <a:srgbClr val="FFFFFF"/>
                    </a:solidFill>
                  </a:tcPr>
                </a:tc>
              </a:tr>
              <a:tr h="261309">
                <a:tc>
                  <a:txBody>
                    <a:bodyPr/>
                    <a:lstStyle/>
                    <a:p>
                      <a:r>
                        <a:rPr lang="ru-RU" sz="1400" b="1"/>
                        <a:t>63</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Eu</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Европий</a:t>
                      </a:r>
                    </a:p>
                  </a:txBody>
                  <a:tcPr marL="23047" marR="23047" marT="23047" marB="23047" anchor="ctr">
                    <a:lnL>
                      <a:noFill/>
                    </a:lnL>
                    <a:lnR>
                      <a:noFill/>
                    </a:lnR>
                    <a:lnT>
                      <a:noFill/>
                    </a:lnT>
                    <a:lnB>
                      <a:noFill/>
                    </a:lnB>
                    <a:solidFill>
                      <a:srgbClr val="FFFFFF"/>
                    </a:solidFill>
                  </a:tcPr>
                </a:tc>
                <a:tc>
                  <a:txBody>
                    <a:bodyPr/>
                    <a:lstStyle/>
                    <a:p>
                      <a:r>
                        <a:rPr lang="en-US" sz="1400" b="1"/>
                        <a:t>Europium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jʊˈropiəm ]</a:t>
                      </a:r>
                    </a:p>
                  </a:txBody>
                  <a:tcPr marL="23047" marR="23047" marT="23047" marB="23047" anchor="ctr">
                    <a:lnL>
                      <a:noFill/>
                    </a:lnL>
                    <a:lnR>
                      <a:noFill/>
                    </a:lnR>
                    <a:lnT>
                      <a:noFill/>
                    </a:lnT>
                    <a:lnB>
                      <a:noFill/>
                    </a:lnB>
                    <a:solidFill>
                      <a:srgbClr val="FFFFFF"/>
                    </a:solidFill>
                  </a:tcPr>
                </a:tc>
              </a:tr>
              <a:tr h="261309">
                <a:tc>
                  <a:txBody>
                    <a:bodyPr/>
                    <a:lstStyle/>
                    <a:p>
                      <a:r>
                        <a:rPr lang="ru-RU" sz="1400" b="1"/>
                        <a:t>64</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Gd</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Гадолиний</a:t>
                      </a:r>
                    </a:p>
                  </a:txBody>
                  <a:tcPr marL="23047" marR="23047" marT="23047" marB="23047" anchor="ctr">
                    <a:lnL>
                      <a:noFill/>
                    </a:lnL>
                    <a:lnR>
                      <a:noFill/>
                    </a:lnR>
                    <a:lnT>
                      <a:noFill/>
                    </a:lnT>
                    <a:lnB>
                      <a:noFill/>
                    </a:lnB>
                    <a:solidFill>
                      <a:srgbClr val="FFFFFF"/>
                    </a:solidFill>
                  </a:tcPr>
                </a:tc>
                <a:tc>
                  <a:txBody>
                    <a:bodyPr/>
                    <a:lstStyle/>
                    <a:p>
                      <a:r>
                        <a:rPr lang="en-US" sz="1400" b="1"/>
                        <a:t>Gadolinium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ˌɡædɒˈlɪnɪəm ]</a:t>
                      </a:r>
                    </a:p>
                  </a:txBody>
                  <a:tcPr marL="23047" marR="23047" marT="23047" marB="23047" anchor="ctr">
                    <a:lnL>
                      <a:noFill/>
                    </a:lnL>
                    <a:lnR>
                      <a:noFill/>
                    </a:lnR>
                    <a:lnT>
                      <a:noFill/>
                    </a:lnT>
                    <a:lnB>
                      <a:noFill/>
                    </a:lnB>
                    <a:solidFill>
                      <a:srgbClr val="FFFFFF"/>
                    </a:solidFill>
                  </a:tcPr>
                </a:tc>
              </a:tr>
              <a:tr h="261309">
                <a:tc>
                  <a:txBody>
                    <a:bodyPr/>
                    <a:lstStyle/>
                    <a:p>
                      <a:r>
                        <a:rPr lang="ru-RU" sz="1400" b="1"/>
                        <a:t>65</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Tb</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Тербий</a:t>
                      </a:r>
                    </a:p>
                  </a:txBody>
                  <a:tcPr marL="23047" marR="23047" marT="23047" marB="23047" anchor="ctr">
                    <a:lnL>
                      <a:noFill/>
                    </a:lnL>
                    <a:lnR>
                      <a:noFill/>
                    </a:lnR>
                    <a:lnT>
                      <a:noFill/>
                    </a:lnT>
                    <a:lnB>
                      <a:noFill/>
                    </a:lnB>
                    <a:solidFill>
                      <a:srgbClr val="FFFFFF"/>
                    </a:solidFill>
                  </a:tcPr>
                </a:tc>
                <a:tc>
                  <a:txBody>
                    <a:bodyPr/>
                    <a:lstStyle/>
                    <a:p>
                      <a:r>
                        <a:rPr lang="en-US" sz="1400" b="1"/>
                        <a:t>Terbium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ˈtɜːbɪəm ]</a:t>
                      </a:r>
                    </a:p>
                  </a:txBody>
                  <a:tcPr marL="23047" marR="23047" marT="23047" marB="23047" anchor="ctr">
                    <a:lnL>
                      <a:noFill/>
                    </a:lnL>
                    <a:lnR>
                      <a:noFill/>
                    </a:lnR>
                    <a:lnT>
                      <a:noFill/>
                    </a:lnT>
                    <a:lnB>
                      <a:noFill/>
                    </a:lnB>
                    <a:solidFill>
                      <a:srgbClr val="FFFFFF"/>
                    </a:solidFill>
                  </a:tcPr>
                </a:tc>
              </a:tr>
              <a:tr h="261309">
                <a:tc>
                  <a:txBody>
                    <a:bodyPr/>
                    <a:lstStyle/>
                    <a:p>
                      <a:r>
                        <a:rPr lang="ru-RU" sz="1400" b="1"/>
                        <a:t>66</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Dy</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Диспрозий</a:t>
                      </a:r>
                    </a:p>
                  </a:txBody>
                  <a:tcPr marL="23047" marR="23047" marT="23047" marB="23047" anchor="ctr">
                    <a:lnL>
                      <a:noFill/>
                    </a:lnL>
                    <a:lnR>
                      <a:noFill/>
                    </a:lnR>
                    <a:lnT>
                      <a:noFill/>
                    </a:lnT>
                    <a:lnB>
                      <a:noFill/>
                    </a:lnB>
                    <a:solidFill>
                      <a:srgbClr val="FFFFFF"/>
                    </a:solidFill>
                  </a:tcPr>
                </a:tc>
                <a:tc>
                  <a:txBody>
                    <a:bodyPr/>
                    <a:lstStyle/>
                    <a:p>
                      <a:r>
                        <a:rPr lang="en-US" sz="1400" b="1"/>
                        <a:t>Dysprosium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dɪsˈprəʊʃɪəm ]</a:t>
                      </a:r>
                    </a:p>
                  </a:txBody>
                  <a:tcPr marL="23047" marR="23047" marT="23047" marB="23047" anchor="ctr">
                    <a:lnL>
                      <a:noFill/>
                    </a:lnL>
                    <a:lnR>
                      <a:noFill/>
                    </a:lnR>
                    <a:lnT>
                      <a:noFill/>
                    </a:lnT>
                    <a:lnB>
                      <a:noFill/>
                    </a:lnB>
                    <a:solidFill>
                      <a:srgbClr val="FFFFFF"/>
                    </a:solidFill>
                  </a:tcPr>
                </a:tc>
              </a:tr>
              <a:tr h="261309">
                <a:tc>
                  <a:txBody>
                    <a:bodyPr/>
                    <a:lstStyle/>
                    <a:p>
                      <a:r>
                        <a:rPr lang="ru-RU" sz="1400" b="1"/>
                        <a:t>67</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Ho</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Гольмий</a:t>
                      </a:r>
                    </a:p>
                  </a:txBody>
                  <a:tcPr marL="23047" marR="23047" marT="23047" marB="23047" anchor="ctr">
                    <a:lnL>
                      <a:noFill/>
                    </a:lnL>
                    <a:lnR>
                      <a:noFill/>
                    </a:lnR>
                    <a:lnT>
                      <a:noFill/>
                    </a:lnT>
                    <a:lnB>
                      <a:noFill/>
                    </a:lnB>
                    <a:solidFill>
                      <a:srgbClr val="FFFFFF"/>
                    </a:solidFill>
                  </a:tcPr>
                </a:tc>
                <a:tc>
                  <a:txBody>
                    <a:bodyPr/>
                    <a:lstStyle/>
                    <a:p>
                      <a:r>
                        <a:rPr lang="en-US" sz="1400" b="1"/>
                        <a:t>Holmium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ˈholmiəm ]</a:t>
                      </a:r>
                    </a:p>
                  </a:txBody>
                  <a:tcPr marL="23047" marR="23047" marT="23047" marB="23047" anchor="ctr">
                    <a:lnL>
                      <a:noFill/>
                    </a:lnL>
                    <a:lnR>
                      <a:noFill/>
                    </a:lnR>
                    <a:lnT>
                      <a:noFill/>
                    </a:lnT>
                    <a:lnB>
                      <a:noFill/>
                    </a:lnB>
                    <a:solidFill>
                      <a:srgbClr val="FFFFFF"/>
                    </a:solidFill>
                  </a:tcPr>
                </a:tc>
              </a:tr>
              <a:tr h="261309">
                <a:tc>
                  <a:txBody>
                    <a:bodyPr/>
                    <a:lstStyle/>
                    <a:p>
                      <a:r>
                        <a:rPr lang="ru-RU" sz="1400" b="1"/>
                        <a:t>68</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Er</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Эрбий</a:t>
                      </a:r>
                    </a:p>
                  </a:txBody>
                  <a:tcPr marL="23047" marR="23047" marT="23047" marB="23047" anchor="ctr">
                    <a:lnL>
                      <a:noFill/>
                    </a:lnL>
                    <a:lnR>
                      <a:noFill/>
                    </a:lnR>
                    <a:lnT>
                      <a:noFill/>
                    </a:lnT>
                    <a:lnB>
                      <a:noFill/>
                    </a:lnB>
                    <a:solidFill>
                      <a:srgbClr val="FFFFFF"/>
                    </a:solidFill>
                  </a:tcPr>
                </a:tc>
                <a:tc>
                  <a:txBody>
                    <a:bodyPr/>
                    <a:lstStyle/>
                    <a:p>
                      <a:r>
                        <a:rPr lang="en-US" sz="1400" b="1"/>
                        <a:t>Erbium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ˈɜːbiəm ]</a:t>
                      </a:r>
                    </a:p>
                  </a:txBody>
                  <a:tcPr marL="23047" marR="23047" marT="23047" marB="23047" anchor="ctr">
                    <a:lnL>
                      <a:noFill/>
                    </a:lnL>
                    <a:lnR>
                      <a:noFill/>
                    </a:lnR>
                    <a:lnT>
                      <a:noFill/>
                    </a:lnT>
                    <a:lnB>
                      <a:noFill/>
                    </a:lnB>
                    <a:solidFill>
                      <a:srgbClr val="FFFFFF"/>
                    </a:solidFill>
                  </a:tcPr>
                </a:tc>
              </a:tr>
              <a:tr h="261309">
                <a:tc>
                  <a:txBody>
                    <a:bodyPr/>
                    <a:lstStyle/>
                    <a:p>
                      <a:r>
                        <a:rPr lang="ru-RU" sz="1400" b="1"/>
                        <a:t>69</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Tm</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Тулий</a:t>
                      </a:r>
                    </a:p>
                  </a:txBody>
                  <a:tcPr marL="23047" marR="23047" marT="23047" marB="23047" anchor="ctr">
                    <a:lnL>
                      <a:noFill/>
                    </a:lnL>
                    <a:lnR>
                      <a:noFill/>
                    </a:lnR>
                    <a:lnT>
                      <a:noFill/>
                    </a:lnT>
                    <a:lnB>
                      <a:noFill/>
                    </a:lnB>
                    <a:solidFill>
                      <a:srgbClr val="FFFFFF"/>
                    </a:solidFill>
                  </a:tcPr>
                </a:tc>
                <a:tc>
                  <a:txBody>
                    <a:bodyPr/>
                    <a:lstStyle/>
                    <a:p>
                      <a:r>
                        <a:rPr lang="en-US" sz="1400" b="1"/>
                        <a:t>Thulium</a:t>
                      </a:r>
                      <a:endParaRPr lang="en-US" sz="1400"/>
                    </a:p>
                  </a:txBody>
                  <a:tcPr marL="23047" marR="23047" marT="23047" marB="23047" anchor="ctr">
                    <a:lnL>
                      <a:noFill/>
                    </a:lnL>
                    <a:lnR>
                      <a:noFill/>
                    </a:lnR>
                    <a:lnT>
                      <a:noFill/>
                    </a:lnT>
                    <a:lnB>
                      <a:noFill/>
                    </a:lnB>
                    <a:solidFill>
                      <a:srgbClr val="FFFFDD"/>
                    </a:solidFill>
                  </a:tcPr>
                </a:tc>
                <a:tc>
                  <a:txBody>
                    <a:bodyPr/>
                    <a:lstStyle/>
                    <a:p>
                      <a:r>
                        <a:rPr lang="el-GR" sz="1400"/>
                        <a:t>[ ˈθ</a:t>
                      </a:r>
                      <a:r>
                        <a:rPr lang="en-US" sz="1400"/>
                        <a:t>juːlɪəm ]</a:t>
                      </a:r>
                    </a:p>
                  </a:txBody>
                  <a:tcPr marL="23047" marR="23047" marT="23047" marB="23047" anchor="ctr">
                    <a:lnL>
                      <a:noFill/>
                    </a:lnL>
                    <a:lnR>
                      <a:noFill/>
                    </a:lnR>
                    <a:lnT>
                      <a:noFill/>
                    </a:lnT>
                    <a:lnB>
                      <a:noFill/>
                    </a:lnB>
                    <a:solidFill>
                      <a:srgbClr val="FFFFFF"/>
                    </a:solidFill>
                  </a:tcPr>
                </a:tc>
              </a:tr>
              <a:tr h="261309">
                <a:tc>
                  <a:txBody>
                    <a:bodyPr/>
                    <a:lstStyle/>
                    <a:p>
                      <a:r>
                        <a:rPr lang="ru-RU" sz="1400" b="1"/>
                        <a:t>70</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Yb</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Иттербий</a:t>
                      </a:r>
                    </a:p>
                  </a:txBody>
                  <a:tcPr marL="23047" marR="23047" marT="23047" marB="23047" anchor="ctr">
                    <a:lnL>
                      <a:noFill/>
                    </a:lnL>
                    <a:lnR>
                      <a:noFill/>
                    </a:lnR>
                    <a:lnT>
                      <a:noFill/>
                    </a:lnT>
                    <a:lnB>
                      <a:noFill/>
                    </a:lnB>
                    <a:solidFill>
                      <a:srgbClr val="FFFFFF"/>
                    </a:solidFill>
                  </a:tcPr>
                </a:tc>
                <a:tc>
                  <a:txBody>
                    <a:bodyPr/>
                    <a:lstStyle/>
                    <a:p>
                      <a:r>
                        <a:rPr lang="en-US" sz="1400" b="1"/>
                        <a:t>Ytterbium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ɪˈtɜːbjəm ]</a:t>
                      </a:r>
                    </a:p>
                  </a:txBody>
                  <a:tcPr marL="23047" marR="23047" marT="23047" marB="23047" anchor="ctr">
                    <a:lnL>
                      <a:noFill/>
                    </a:lnL>
                    <a:lnR>
                      <a:noFill/>
                    </a:lnR>
                    <a:lnT>
                      <a:noFill/>
                    </a:lnT>
                    <a:lnB>
                      <a:noFill/>
                    </a:lnB>
                    <a:solidFill>
                      <a:srgbClr val="FFFFFF"/>
                    </a:solidFill>
                  </a:tcPr>
                </a:tc>
              </a:tr>
              <a:tr h="261309">
                <a:tc>
                  <a:txBody>
                    <a:bodyPr/>
                    <a:lstStyle/>
                    <a:p>
                      <a:r>
                        <a:rPr lang="ru-RU" sz="1400" b="1"/>
                        <a:t>71</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Lu</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Лютеций</a:t>
                      </a:r>
                    </a:p>
                  </a:txBody>
                  <a:tcPr marL="23047" marR="23047" marT="23047" marB="23047" anchor="ctr">
                    <a:lnL>
                      <a:noFill/>
                    </a:lnL>
                    <a:lnR>
                      <a:noFill/>
                    </a:lnR>
                    <a:lnT>
                      <a:noFill/>
                    </a:lnT>
                    <a:lnB>
                      <a:noFill/>
                    </a:lnB>
                    <a:solidFill>
                      <a:srgbClr val="FFFFFF"/>
                    </a:solidFill>
                  </a:tcPr>
                </a:tc>
                <a:tc>
                  <a:txBody>
                    <a:bodyPr/>
                    <a:lstStyle/>
                    <a:p>
                      <a:r>
                        <a:rPr lang="en-US" sz="1400" b="1"/>
                        <a:t>Lutetium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lu:</a:t>
                      </a:r>
                      <a:r>
                        <a:rPr lang="el-GR" sz="1400"/>
                        <a:t>ʹ</a:t>
                      </a:r>
                      <a:r>
                        <a:rPr lang="en-US" sz="1400"/>
                        <a:t>ti:ʃjəm ]</a:t>
                      </a:r>
                    </a:p>
                  </a:txBody>
                  <a:tcPr marL="23047" marR="23047" marT="23047" marB="23047" anchor="ctr">
                    <a:lnL>
                      <a:noFill/>
                    </a:lnL>
                    <a:lnR>
                      <a:noFill/>
                    </a:lnR>
                    <a:lnT>
                      <a:noFill/>
                    </a:lnT>
                    <a:lnB>
                      <a:noFill/>
                    </a:lnB>
                    <a:solidFill>
                      <a:srgbClr val="FFFFFF"/>
                    </a:solidFill>
                  </a:tcPr>
                </a:tc>
              </a:tr>
              <a:tr h="340961">
                <a:tc>
                  <a:txBody>
                    <a:bodyPr/>
                    <a:lstStyle/>
                    <a:p>
                      <a:r>
                        <a:rPr lang="ru-RU" sz="1400" b="1"/>
                        <a:t>72</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Hf</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dirty="0"/>
                        <a:t>Гафний</a:t>
                      </a:r>
                    </a:p>
                  </a:txBody>
                  <a:tcPr marL="23047" marR="23047" marT="23047" marB="23047" anchor="ctr">
                    <a:lnL>
                      <a:noFill/>
                    </a:lnL>
                    <a:lnR>
                      <a:noFill/>
                    </a:lnR>
                    <a:lnT>
                      <a:noFill/>
                    </a:lnT>
                    <a:lnB>
                      <a:noFill/>
                    </a:lnB>
                    <a:solidFill>
                      <a:srgbClr val="FFFFFF"/>
                    </a:solidFill>
                  </a:tcPr>
                </a:tc>
                <a:tc>
                  <a:txBody>
                    <a:bodyPr/>
                    <a:lstStyle/>
                    <a:p>
                      <a:r>
                        <a:rPr lang="en-US" sz="1400" b="1"/>
                        <a:t>Hafnium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ˈhæfniəm ]</a:t>
                      </a:r>
                    </a:p>
                  </a:txBody>
                  <a:tcPr marL="23047" marR="23047" marT="23047" marB="23047" anchor="ctr">
                    <a:lnL>
                      <a:noFill/>
                    </a:lnL>
                    <a:lnR>
                      <a:noFill/>
                    </a:lnR>
                    <a:lnT>
                      <a:noFill/>
                    </a:lnT>
                    <a:lnB>
                      <a:noFill/>
                    </a:lnB>
                    <a:solidFill>
                      <a:srgbClr val="FFFFFF"/>
                    </a:solidFill>
                  </a:tcPr>
                </a:tc>
              </a:tr>
              <a:tr h="261309">
                <a:tc>
                  <a:txBody>
                    <a:bodyPr/>
                    <a:lstStyle/>
                    <a:p>
                      <a:r>
                        <a:rPr lang="ru-RU" sz="1400" b="1"/>
                        <a:t>73</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Ta</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Тантал</a:t>
                      </a:r>
                    </a:p>
                  </a:txBody>
                  <a:tcPr marL="23047" marR="23047" marT="23047" marB="23047" anchor="ctr">
                    <a:lnL>
                      <a:noFill/>
                    </a:lnL>
                    <a:lnR>
                      <a:noFill/>
                    </a:lnR>
                    <a:lnT>
                      <a:noFill/>
                    </a:lnT>
                    <a:lnB>
                      <a:noFill/>
                    </a:lnB>
                    <a:solidFill>
                      <a:srgbClr val="FFFFFF"/>
                    </a:solidFill>
                  </a:tcPr>
                </a:tc>
                <a:tc>
                  <a:txBody>
                    <a:bodyPr/>
                    <a:lstStyle/>
                    <a:p>
                      <a:r>
                        <a:rPr lang="en-US" sz="1400" b="1"/>
                        <a:t>Tantalum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ˈtæntələm ]</a:t>
                      </a:r>
                    </a:p>
                  </a:txBody>
                  <a:tcPr marL="23047" marR="23047" marT="23047" marB="23047" anchor="ctr">
                    <a:lnL>
                      <a:noFill/>
                    </a:lnL>
                    <a:lnR>
                      <a:noFill/>
                    </a:lnR>
                    <a:lnT>
                      <a:noFill/>
                    </a:lnT>
                    <a:lnB>
                      <a:noFill/>
                    </a:lnB>
                    <a:solidFill>
                      <a:srgbClr val="FFFFFF"/>
                    </a:solidFill>
                  </a:tcPr>
                </a:tc>
              </a:tr>
              <a:tr h="261309">
                <a:tc>
                  <a:txBody>
                    <a:bodyPr/>
                    <a:lstStyle/>
                    <a:p>
                      <a:r>
                        <a:rPr lang="ru-RU" sz="1400" b="1"/>
                        <a:t>74</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W</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Вольфрам</a:t>
                      </a:r>
                    </a:p>
                  </a:txBody>
                  <a:tcPr marL="23047" marR="23047" marT="23047" marB="23047" anchor="ctr">
                    <a:lnL>
                      <a:noFill/>
                    </a:lnL>
                    <a:lnR>
                      <a:noFill/>
                    </a:lnR>
                    <a:lnT>
                      <a:noFill/>
                    </a:lnT>
                    <a:lnB>
                      <a:noFill/>
                    </a:lnB>
                    <a:solidFill>
                      <a:srgbClr val="FFFFFF"/>
                    </a:solidFill>
                  </a:tcPr>
                </a:tc>
                <a:tc>
                  <a:txBody>
                    <a:bodyPr/>
                    <a:lstStyle/>
                    <a:p>
                      <a:r>
                        <a:rPr lang="en-US" sz="1400" b="1"/>
                        <a:t>Tungsten</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ˈtʌŋstən ]</a:t>
                      </a:r>
                    </a:p>
                  </a:txBody>
                  <a:tcPr marL="23047" marR="23047" marT="23047" marB="23047" anchor="ctr">
                    <a:lnL>
                      <a:noFill/>
                    </a:lnL>
                    <a:lnR>
                      <a:noFill/>
                    </a:lnR>
                    <a:lnT>
                      <a:noFill/>
                    </a:lnT>
                    <a:lnB>
                      <a:noFill/>
                    </a:lnB>
                    <a:solidFill>
                      <a:srgbClr val="FFFFFF"/>
                    </a:solidFill>
                  </a:tcPr>
                </a:tc>
              </a:tr>
              <a:tr h="261309">
                <a:tc>
                  <a:txBody>
                    <a:bodyPr/>
                    <a:lstStyle/>
                    <a:p>
                      <a:r>
                        <a:rPr lang="ru-RU" sz="1400" b="1"/>
                        <a:t>75</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Re</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Рений</a:t>
                      </a:r>
                    </a:p>
                  </a:txBody>
                  <a:tcPr marL="23047" marR="23047" marT="23047" marB="23047" anchor="ctr">
                    <a:lnL>
                      <a:noFill/>
                    </a:lnL>
                    <a:lnR>
                      <a:noFill/>
                    </a:lnR>
                    <a:lnT>
                      <a:noFill/>
                    </a:lnT>
                    <a:lnB>
                      <a:noFill/>
                    </a:lnB>
                    <a:solidFill>
                      <a:srgbClr val="FFFFFF"/>
                    </a:solidFill>
                  </a:tcPr>
                </a:tc>
                <a:tc>
                  <a:txBody>
                    <a:bodyPr/>
                    <a:lstStyle/>
                    <a:p>
                      <a:r>
                        <a:rPr lang="en-US" sz="1400" b="1"/>
                        <a:t>Rhenium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ˈriːniəm ]</a:t>
                      </a:r>
                    </a:p>
                  </a:txBody>
                  <a:tcPr marL="23047" marR="23047" marT="23047" marB="23047" anchor="ctr">
                    <a:lnL>
                      <a:noFill/>
                    </a:lnL>
                    <a:lnR>
                      <a:noFill/>
                    </a:lnR>
                    <a:lnT>
                      <a:noFill/>
                    </a:lnT>
                    <a:lnB>
                      <a:noFill/>
                    </a:lnB>
                    <a:solidFill>
                      <a:srgbClr val="FFFFFF"/>
                    </a:solidFill>
                  </a:tcPr>
                </a:tc>
              </a:tr>
              <a:tr h="261309">
                <a:tc>
                  <a:txBody>
                    <a:bodyPr/>
                    <a:lstStyle/>
                    <a:p>
                      <a:r>
                        <a:rPr lang="ru-RU" sz="1400" b="1"/>
                        <a:t>76</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Os</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Осмий</a:t>
                      </a:r>
                    </a:p>
                  </a:txBody>
                  <a:tcPr marL="23047" marR="23047" marT="23047" marB="23047" anchor="ctr">
                    <a:lnL>
                      <a:noFill/>
                    </a:lnL>
                    <a:lnR>
                      <a:noFill/>
                    </a:lnR>
                    <a:lnT>
                      <a:noFill/>
                    </a:lnT>
                    <a:lnB>
                      <a:noFill/>
                    </a:lnB>
                    <a:solidFill>
                      <a:srgbClr val="FFFFFF"/>
                    </a:solidFill>
                  </a:tcPr>
                </a:tc>
                <a:tc>
                  <a:txBody>
                    <a:bodyPr/>
                    <a:lstStyle/>
                    <a:p>
                      <a:r>
                        <a:rPr lang="en-US" sz="1400" b="1"/>
                        <a:t>Osmium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ˈɒzmiəm ]</a:t>
                      </a:r>
                    </a:p>
                  </a:txBody>
                  <a:tcPr marL="23047" marR="23047" marT="23047" marB="23047" anchor="ctr">
                    <a:lnL>
                      <a:noFill/>
                    </a:lnL>
                    <a:lnR>
                      <a:noFill/>
                    </a:lnR>
                    <a:lnT>
                      <a:noFill/>
                    </a:lnT>
                    <a:lnB>
                      <a:noFill/>
                    </a:lnB>
                    <a:solidFill>
                      <a:srgbClr val="FFFFFF"/>
                    </a:solidFill>
                  </a:tcPr>
                </a:tc>
              </a:tr>
              <a:tr h="261309">
                <a:tc>
                  <a:txBody>
                    <a:bodyPr/>
                    <a:lstStyle/>
                    <a:p>
                      <a:r>
                        <a:rPr lang="ru-RU" sz="1400" b="1"/>
                        <a:t>77</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Ir</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Иридий</a:t>
                      </a:r>
                    </a:p>
                  </a:txBody>
                  <a:tcPr marL="23047" marR="23047" marT="23047" marB="23047" anchor="ctr">
                    <a:lnL>
                      <a:noFill/>
                    </a:lnL>
                    <a:lnR>
                      <a:noFill/>
                    </a:lnR>
                    <a:lnT>
                      <a:noFill/>
                    </a:lnT>
                    <a:lnB>
                      <a:noFill/>
                    </a:lnB>
                    <a:solidFill>
                      <a:srgbClr val="FFFFFF"/>
                    </a:solidFill>
                  </a:tcPr>
                </a:tc>
                <a:tc>
                  <a:txBody>
                    <a:bodyPr/>
                    <a:lstStyle/>
                    <a:p>
                      <a:r>
                        <a:rPr lang="en-US" sz="1400" b="1"/>
                        <a:t>Iridium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ɪˈrɪdɪəm ]</a:t>
                      </a:r>
                    </a:p>
                  </a:txBody>
                  <a:tcPr marL="23047" marR="23047" marT="23047" marB="23047" anchor="ctr">
                    <a:lnL>
                      <a:noFill/>
                    </a:lnL>
                    <a:lnR>
                      <a:noFill/>
                    </a:lnR>
                    <a:lnT>
                      <a:noFill/>
                    </a:lnT>
                    <a:lnB>
                      <a:noFill/>
                    </a:lnB>
                    <a:solidFill>
                      <a:srgbClr val="FFFFFF"/>
                    </a:solidFill>
                  </a:tcPr>
                </a:tc>
              </a:tr>
              <a:tr h="261309">
                <a:tc>
                  <a:txBody>
                    <a:bodyPr/>
                    <a:lstStyle/>
                    <a:p>
                      <a:r>
                        <a:rPr lang="ru-RU" sz="1400" b="1"/>
                        <a:t>78</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Pt</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Платина</a:t>
                      </a:r>
                    </a:p>
                  </a:txBody>
                  <a:tcPr marL="23047" marR="23047" marT="23047" marB="23047" anchor="ctr">
                    <a:lnL>
                      <a:noFill/>
                    </a:lnL>
                    <a:lnR>
                      <a:noFill/>
                    </a:lnR>
                    <a:lnT>
                      <a:noFill/>
                    </a:lnT>
                    <a:lnB>
                      <a:noFill/>
                    </a:lnB>
                    <a:solidFill>
                      <a:srgbClr val="FFFFFF"/>
                    </a:solidFill>
                  </a:tcPr>
                </a:tc>
                <a:tc>
                  <a:txBody>
                    <a:bodyPr/>
                    <a:lstStyle/>
                    <a:p>
                      <a:r>
                        <a:rPr lang="en-US" sz="1400" b="1"/>
                        <a:t>Platinum</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ˈplætɪnəm ]</a:t>
                      </a:r>
                    </a:p>
                  </a:txBody>
                  <a:tcPr marL="23047" marR="23047" marT="23047" marB="23047" anchor="ctr">
                    <a:lnL>
                      <a:noFill/>
                    </a:lnL>
                    <a:lnR>
                      <a:noFill/>
                    </a:lnR>
                    <a:lnT>
                      <a:noFill/>
                    </a:lnT>
                    <a:lnB>
                      <a:noFill/>
                    </a:lnB>
                    <a:solidFill>
                      <a:srgbClr val="FFFFFF"/>
                    </a:solidFill>
                  </a:tcPr>
                </a:tc>
              </a:tr>
              <a:tr h="261309">
                <a:tc>
                  <a:txBody>
                    <a:bodyPr/>
                    <a:lstStyle/>
                    <a:p>
                      <a:r>
                        <a:rPr lang="ru-RU" sz="1400" b="1"/>
                        <a:t>79</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Au</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Золото</a:t>
                      </a:r>
                    </a:p>
                  </a:txBody>
                  <a:tcPr marL="23047" marR="23047" marT="23047" marB="23047" anchor="ctr">
                    <a:lnL>
                      <a:noFill/>
                    </a:lnL>
                    <a:lnR>
                      <a:noFill/>
                    </a:lnR>
                    <a:lnT>
                      <a:noFill/>
                    </a:lnT>
                    <a:lnB>
                      <a:noFill/>
                    </a:lnB>
                    <a:solidFill>
                      <a:srgbClr val="FFFFFF"/>
                    </a:solidFill>
                  </a:tcPr>
                </a:tc>
                <a:tc>
                  <a:txBody>
                    <a:bodyPr/>
                    <a:lstStyle/>
                    <a:p>
                      <a:r>
                        <a:rPr lang="en-US" sz="1400" b="1"/>
                        <a:t>Gold</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a:t>[ ɡəʊld ]</a:t>
                      </a:r>
                    </a:p>
                  </a:txBody>
                  <a:tcPr marL="23047" marR="23047" marT="23047" marB="23047" anchor="ctr">
                    <a:lnL>
                      <a:noFill/>
                    </a:lnL>
                    <a:lnR>
                      <a:noFill/>
                    </a:lnR>
                    <a:lnT>
                      <a:noFill/>
                    </a:lnT>
                    <a:lnB>
                      <a:noFill/>
                    </a:lnB>
                    <a:solidFill>
                      <a:srgbClr val="FFFFFF"/>
                    </a:solidFill>
                  </a:tcPr>
                </a:tc>
              </a:tr>
              <a:tr h="261309">
                <a:tc>
                  <a:txBody>
                    <a:bodyPr/>
                    <a:lstStyle/>
                    <a:p>
                      <a:r>
                        <a:rPr lang="ru-RU" sz="1400" b="1"/>
                        <a:t>80</a:t>
                      </a:r>
                      <a:endParaRPr lang="ru-RU" sz="1400"/>
                    </a:p>
                  </a:txBody>
                  <a:tcPr marL="23047" marR="23047" marT="23047" marB="23047" anchor="ctr">
                    <a:lnL>
                      <a:noFill/>
                    </a:lnL>
                    <a:lnR>
                      <a:noFill/>
                    </a:lnR>
                    <a:lnT>
                      <a:noFill/>
                    </a:lnT>
                    <a:lnB>
                      <a:noFill/>
                    </a:lnB>
                    <a:solidFill>
                      <a:srgbClr val="E9DDC8"/>
                    </a:solidFill>
                  </a:tcPr>
                </a:tc>
                <a:tc>
                  <a:txBody>
                    <a:bodyPr/>
                    <a:lstStyle/>
                    <a:p>
                      <a:r>
                        <a:rPr lang="en-US" sz="1400" b="1"/>
                        <a:t>Hg</a:t>
                      </a:r>
                      <a:endParaRPr lang="en-US" sz="1400"/>
                    </a:p>
                  </a:txBody>
                  <a:tcPr marL="23047" marR="23047" marT="23047" marB="23047" anchor="ctr">
                    <a:lnL>
                      <a:noFill/>
                    </a:lnL>
                    <a:lnR>
                      <a:noFill/>
                    </a:lnR>
                    <a:lnT>
                      <a:noFill/>
                    </a:lnT>
                    <a:lnB>
                      <a:noFill/>
                    </a:lnB>
                    <a:solidFill>
                      <a:srgbClr val="FFFFDD"/>
                    </a:solidFill>
                  </a:tcPr>
                </a:tc>
                <a:tc>
                  <a:txBody>
                    <a:bodyPr/>
                    <a:lstStyle/>
                    <a:p>
                      <a:r>
                        <a:rPr lang="ru-RU" sz="1400"/>
                        <a:t>Ртуть</a:t>
                      </a:r>
                    </a:p>
                  </a:txBody>
                  <a:tcPr marL="23047" marR="23047" marT="23047" marB="23047" anchor="ctr">
                    <a:lnL>
                      <a:noFill/>
                    </a:lnL>
                    <a:lnR>
                      <a:noFill/>
                    </a:lnR>
                    <a:lnT>
                      <a:noFill/>
                    </a:lnT>
                    <a:lnB>
                      <a:noFill/>
                    </a:lnB>
                    <a:solidFill>
                      <a:srgbClr val="FFFFFF"/>
                    </a:solidFill>
                  </a:tcPr>
                </a:tc>
                <a:tc>
                  <a:txBody>
                    <a:bodyPr/>
                    <a:lstStyle/>
                    <a:p>
                      <a:r>
                        <a:rPr lang="en-US" sz="1400" b="1"/>
                        <a:t>Mercury</a:t>
                      </a:r>
                      <a:endParaRPr lang="en-US" sz="1400"/>
                    </a:p>
                  </a:txBody>
                  <a:tcPr marL="23047" marR="23047" marT="23047" marB="23047" anchor="ctr">
                    <a:lnL>
                      <a:noFill/>
                    </a:lnL>
                    <a:lnR>
                      <a:noFill/>
                    </a:lnR>
                    <a:lnT>
                      <a:noFill/>
                    </a:lnT>
                    <a:lnB>
                      <a:noFill/>
                    </a:lnB>
                    <a:solidFill>
                      <a:srgbClr val="FFFFDD"/>
                    </a:solidFill>
                  </a:tcPr>
                </a:tc>
                <a:tc>
                  <a:txBody>
                    <a:bodyPr/>
                    <a:lstStyle/>
                    <a:p>
                      <a:r>
                        <a:rPr lang="en-US" sz="1400" dirty="0"/>
                        <a:t>[ ˈ</a:t>
                      </a:r>
                      <a:r>
                        <a:rPr lang="en-US" sz="1400" dirty="0" err="1"/>
                        <a:t>mɜːkjʊri</a:t>
                      </a:r>
                      <a:r>
                        <a:rPr lang="en-US" sz="1400" dirty="0"/>
                        <a:t> ]</a:t>
                      </a:r>
                    </a:p>
                  </a:txBody>
                  <a:tcPr marL="23047" marR="23047" marT="23047" marB="23047"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779435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849525"/>
          </a:xfrm>
        </p:spPr>
        <p:txBody>
          <a:bodyPr/>
          <a:lstStyle/>
          <a:p>
            <a:r>
              <a:rPr lang="en-US" dirty="0"/>
              <a:t>Chemical elements</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3712479151"/>
              </p:ext>
            </p:extLst>
          </p:nvPr>
        </p:nvGraphicFramePr>
        <p:xfrm>
          <a:off x="91172" y="1214651"/>
          <a:ext cx="4508500" cy="5385484"/>
        </p:xfrm>
        <a:graphic>
          <a:graphicData uri="http://schemas.openxmlformats.org/drawingml/2006/table">
            <a:tbl>
              <a:tblPr/>
              <a:tblGrid>
                <a:gridCol w="359204"/>
                <a:gridCol w="423081"/>
                <a:gridCol w="1091821"/>
                <a:gridCol w="1064525"/>
                <a:gridCol w="1569869"/>
              </a:tblGrid>
              <a:tr h="340961">
                <a:tc>
                  <a:txBody>
                    <a:bodyPr/>
                    <a:lstStyle/>
                    <a:p>
                      <a:r>
                        <a:rPr lang="ru-RU" sz="1400" b="1" dirty="0"/>
                        <a:t>81</a:t>
                      </a:r>
                      <a:endParaRPr lang="ru-RU" sz="1400" dirty="0"/>
                    </a:p>
                  </a:txBody>
                  <a:tcPr marL="20448" marR="20448" marT="20448" marB="20448" anchor="ctr">
                    <a:lnL>
                      <a:noFill/>
                    </a:lnL>
                    <a:lnR>
                      <a:noFill/>
                    </a:lnR>
                    <a:lnT>
                      <a:noFill/>
                    </a:lnT>
                    <a:lnB>
                      <a:noFill/>
                    </a:lnB>
                    <a:solidFill>
                      <a:srgbClr val="E9DDC8"/>
                    </a:solidFill>
                  </a:tcPr>
                </a:tc>
                <a:tc>
                  <a:txBody>
                    <a:bodyPr/>
                    <a:lstStyle/>
                    <a:p>
                      <a:r>
                        <a:rPr lang="en-US" sz="1400" b="1" dirty="0"/>
                        <a:t>Tl</a:t>
                      </a:r>
                      <a:endParaRPr lang="en-US" sz="1400" dirty="0"/>
                    </a:p>
                  </a:txBody>
                  <a:tcPr marL="20448" marR="20448" marT="20448" marB="20448" anchor="ctr">
                    <a:lnL>
                      <a:noFill/>
                    </a:lnL>
                    <a:lnR>
                      <a:noFill/>
                    </a:lnR>
                    <a:lnT>
                      <a:noFill/>
                    </a:lnT>
                    <a:lnB>
                      <a:noFill/>
                    </a:lnB>
                    <a:solidFill>
                      <a:srgbClr val="FFFFDD"/>
                    </a:solidFill>
                  </a:tcPr>
                </a:tc>
                <a:tc>
                  <a:txBody>
                    <a:bodyPr/>
                    <a:lstStyle/>
                    <a:p>
                      <a:r>
                        <a:rPr lang="ru-RU" sz="1400" dirty="0"/>
                        <a:t>Таллий</a:t>
                      </a:r>
                    </a:p>
                  </a:txBody>
                  <a:tcPr marL="20448" marR="20448" marT="20448" marB="20448" anchor="ctr">
                    <a:lnL>
                      <a:noFill/>
                    </a:lnL>
                    <a:lnR>
                      <a:noFill/>
                    </a:lnR>
                    <a:lnT>
                      <a:noFill/>
                    </a:lnT>
                    <a:lnB>
                      <a:noFill/>
                    </a:lnB>
                    <a:solidFill>
                      <a:srgbClr val="FFFFFF"/>
                    </a:solidFill>
                  </a:tcPr>
                </a:tc>
                <a:tc>
                  <a:txBody>
                    <a:bodyPr/>
                    <a:lstStyle/>
                    <a:p>
                      <a:r>
                        <a:rPr lang="en-US" sz="1400" b="1"/>
                        <a:t>Thallium</a:t>
                      </a:r>
                      <a:endParaRPr lang="en-US" sz="1400"/>
                    </a:p>
                  </a:txBody>
                  <a:tcPr marL="20448" marR="20448" marT="20448" marB="20448" anchor="ctr">
                    <a:lnL>
                      <a:noFill/>
                    </a:lnL>
                    <a:lnR>
                      <a:noFill/>
                    </a:lnR>
                    <a:lnT>
                      <a:noFill/>
                    </a:lnT>
                    <a:lnB>
                      <a:noFill/>
                    </a:lnB>
                    <a:solidFill>
                      <a:srgbClr val="FFFFDD"/>
                    </a:solidFill>
                  </a:tcPr>
                </a:tc>
                <a:tc>
                  <a:txBody>
                    <a:bodyPr/>
                    <a:lstStyle/>
                    <a:p>
                      <a:r>
                        <a:rPr lang="el-GR" sz="1400"/>
                        <a:t>[ ˈθ</a:t>
                      </a:r>
                      <a:r>
                        <a:rPr lang="en-US" sz="1400"/>
                        <a:t>æliəm ]</a:t>
                      </a:r>
                    </a:p>
                  </a:txBody>
                  <a:tcPr marL="20448" marR="20448" marT="20448" marB="20448" anchor="ctr">
                    <a:lnL>
                      <a:noFill/>
                    </a:lnL>
                    <a:lnR>
                      <a:noFill/>
                    </a:lnR>
                    <a:lnT>
                      <a:noFill/>
                    </a:lnT>
                    <a:lnB>
                      <a:noFill/>
                    </a:lnB>
                    <a:solidFill>
                      <a:srgbClr val="FFFFFF"/>
                    </a:solidFill>
                  </a:tcPr>
                </a:tc>
              </a:tr>
              <a:tr h="261309">
                <a:tc>
                  <a:txBody>
                    <a:bodyPr/>
                    <a:lstStyle/>
                    <a:p>
                      <a:r>
                        <a:rPr lang="ru-RU" sz="1400" b="1"/>
                        <a:t>82</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Pb</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Свинец</a:t>
                      </a:r>
                    </a:p>
                  </a:txBody>
                  <a:tcPr marL="20448" marR="20448" marT="20448" marB="20448" anchor="ctr">
                    <a:lnL>
                      <a:noFill/>
                    </a:lnL>
                    <a:lnR>
                      <a:noFill/>
                    </a:lnR>
                    <a:lnT>
                      <a:noFill/>
                    </a:lnT>
                    <a:lnB>
                      <a:noFill/>
                    </a:lnB>
                    <a:solidFill>
                      <a:srgbClr val="FFFFFF"/>
                    </a:solidFill>
                  </a:tcPr>
                </a:tc>
                <a:tc>
                  <a:txBody>
                    <a:bodyPr/>
                    <a:lstStyle/>
                    <a:p>
                      <a:r>
                        <a:rPr lang="en-US" sz="1400" b="1"/>
                        <a:t>Lead</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led ]</a:t>
                      </a:r>
                    </a:p>
                  </a:txBody>
                  <a:tcPr marL="20448" marR="20448" marT="20448" marB="20448" anchor="ctr">
                    <a:lnL>
                      <a:noFill/>
                    </a:lnL>
                    <a:lnR>
                      <a:noFill/>
                    </a:lnR>
                    <a:lnT>
                      <a:noFill/>
                    </a:lnT>
                    <a:lnB>
                      <a:noFill/>
                    </a:lnB>
                    <a:solidFill>
                      <a:srgbClr val="FFFFFF"/>
                    </a:solidFill>
                  </a:tcPr>
                </a:tc>
              </a:tr>
              <a:tr h="261309">
                <a:tc>
                  <a:txBody>
                    <a:bodyPr/>
                    <a:lstStyle/>
                    <a:p>
                      <a:r>
                        <a:rPr lang="ru-RU" sz="1400" b="1"/>
                        <a:t>83</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Bi</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Висмут</a:t>
                      </a:r>
                    </a:p>
                  </a:txBody>
                  <a:tcPr marL="20448" marR="20448" marT="20448" marB="20448" anchor="ctr">
                    <a:lnL>
                      <a:noFill/>
                    </a:lnL>
                    <a:lnR>
                      <a:noFill/>
                    </a:lnR>
                    <a:lnT>
                      <a:noFill/>
                    </a:lnT>
                    <a:lnB>
                      <a:noFill/>
                    </a:lnB>
                    <a:solidFill>
                      <a:srgbClr val="FFFFFF"/>
                    </a:solidFill>
                  </a:tcPr>
                </a:tc>
                <a:tc>
                  <a:txBody>
                    <a:bodyPr/>
                    <a:lstStyle/>
                    <a:p>
                      <a:r>
                        <a:rPr lang="en-US" sz="1400" b="1"/>
                        <a:t>Bismuth</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ˈbɪzmə</a:t>
                      </a:r>
                      <a:r>
                        <a:rPr lang="el-GR" sz="1400"/>
                        <a:t>θ ]</a:t>
                      </a:r>
                    </a:p>
                  </a:txBody>
                  <a:tcPr marL="20448" marR="20448" marT="20448" marB="20448" anchor="ctr">
                    <a:lnL>
                      <a:noFill/>
                    </a:lnL>
                    <a:lnR>
                      <a:noFill/>
                    </a:lnR>
                    <a:lnT>
                      <a:noFill/>
                    </a:lnT>
                    <a:lnB>
                      <a:noFill/>
                    </a:lnB>
                    <a:solidFill>
                      <a:srgbClr val="FFFFFF"/>
                    </a:solidFill>
                  </a:tcPr>
                </a:tc>
              </a:tr>
              <a:tr h="261309">
                <a:tc>
                  <a:txBody>
                    <a:bodyPr/>
                    <a:lstStyle/>
                    <a:p>
                      <a:r>
                        <a:rPr lang="ru-RU" sz="1400" b="1"/>
                        <a:t>84</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Po</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Полоний</a:t>
                      </a:r>
                    </a:p>
                  </a:txBody>
                  <a:tcPr marL="20448" marR="20448" marT="20448" marB="20448" anchor="ctr">
                    <a:lnL>
                      <a:noFill/>
                    </a:lnL>
                    <a:lnR>
                      <a:noFill/>
                    </a:lnR>
                    <a:lnT>
                      <a:noFill/>
                    </a:lnT>
                    <a:lnB>
                      <a:noFill/>
                    </a:lnB>
                    <a:solidFill>
                      <a:srgbClr val="FFFFFF"/>
                    </a:solidFill>
                  </a:tcPr>
                </a:tc>
                <a:tc>
                  <a:txBody>
                    <a:bodyPr/>
                    <a:lstStyle/>
                    <a:p>
                      <a:r>
                        <a:rPr lang="en-US" sz="1400" b="1"/>
                        <a:t>Polonium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pəˈləʊniəm ]</a:t>
                      </a:r>
                    </a:p>
                  </a:txBody>
                  <a:tcPr marL="20448" marR="20448" marT="20448" marB="20448" anchor="ctr">
                    <a:lnL>
                      <a:noFill/>
                    </a:lnL>
                    <a:lnR>
                      <a:noFill/>
                    </a:lnR>
                    <a:lnT>
                      <a:noFill/>
                    </a:lnT>
                    <a:lnB>
                      <a:noFill/>
                    </a:lnB>
                    <a:solidFill>
                      <a:srgbClr val="FFFFFF"/>
                    </a:solidFill>
                  </a:tcPr>
                </a:tc>
              </a:tr>
              <a:tr h="261309">
                <a:tc>
                  <a:txBody>
                    <a:bodyPr/>
                    <a:lstStyle/>
                    <a:p>
                      <a:r>
                        <a:rPr lang="ru-RU" sz="1400" b="1"/>
                        <a:t>85</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At</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dirty="0"/>
                        <a:t>Астат</a:t>
                      </a:r>
                    </a:p>
                  </a:txBody>
                  <a:tcPr marL="20448" marR="20448" marT="20448" marB="20448" anchor="ctr">
                    <a:lnL>
                      <a:noFill/>
                    </a:lnL>
                    <a:lnR>
                      <a:noFill/>
                    </a:lnR>
                    <a:lnT>
                      <a:noFill/>
                    </a:lnT>
                    <a:lnB>
                      <a:noFill/>
                    </a:lnB>
                    <a:solidFill>
                      <a:srgbClr val="FFFFFF"/>
                    </a:solidFill>
                  </a:tcPr>
                </a:tc>
                <a:tc>
                  <a:txBody>
                    <a:bodyPr/>
                    <a:lstStyle/>
                    <a:p>
                      <a:r>
                        <a:rPr lang="en-US" sz="1400" b="1"/>
                        <a:t>Astatine</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'æstətiːn ]</a:t>
                      </a:r>
                    </a:p>
                  </a:txBody>
                  <a:tcPr marL="20448" marR="20448" marT="20448" marB="20448" anchor="ctr">
                    <a:lnL>
                      <a:noFill/>
                    </a:lnL>
                    <a:lnR>
                      <a:noFill/>
                    </a:lnR>
                    <a:lnT>
                      <a:noFill/>
                    </a:lnT>
                    <a:lnB>
                      <a:noFill/>
                    </a:lnB>
                    <a:solidFill>
                      <a:srgbClr val="FFFFFF"/>
                    </a:solidFill>
                  </a:tcPr>
                </a:tc>
              </a:tr>
              <a:tr h="261309">
                <a:tc>
                  <a:txBody>
                    <a:bodyPr/>
                    <a:lstStyle/>
                    <a:p>
                      <a:r>
                        <a:rPr lang="ru-RU" sz="1400" b="1"/>
                        <a:t>86</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Rn</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Радон</a:t>
                      </a:r>
                    </a:p>
                  </a:txBody>
                  <a:tcPr marL="20448" marR="20448" marT="20448" marB="20448" anchor="ctr">
                    <a:lnL>
                      <a:noFill/>
                    </a:lnL>
                    <a:lnR>
                      <a:noFill/>
                    </a:lnR>
                    <a:lnT>
                      <a:noFill/>
                    </a:lnT>
                    <a:lnB>
                      <a:noFill/>
                    </a:lnB>
                    <a:solidFill>
                      <a:srgbClr val="FFFFFF"/>
                    </a:solidFill>
                  </a:tcPr>
                </a:tc>
                <a:tc>
                  <a:txBody>
                    <a:bodyPr/>
                    <a:lstStyle/>
                    <a:p>
                      <a:r>
                        <a:rPr lang="en-US" sz="1400" b="1"/>
                        <a:t>Radon</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ˈreɪdɒn ]</a:t>
                      </a:r>
                    </a:p>
                  </a:txBody>
                  <a:tcPr marL="20448" marR="20448" marT="20448" marB="20448" anchor="ctr">
                    <a:lnL>
                      <a:noFill/>
                    </a:lnL>
                    <a:lnR>
                      <a:noFill/>
                    </a:lnR>
                    <a:lnT>
                      <a:noFill/>
                    </a:lnT>
                    <a:lnB>
                      <a:noFill/>
                    </a:lnB>
                    <a:solidFill>
                      <a:srgbClr val="FFFFFF"/>
                    </a:solidFill>
                  </a:tcPr>
                </a:tc>
              </a:tr>
              <a:tr h="261309">
                <a:tc>
                  <a:txBody>
                    <a:bodyPr/>
                    <a:lstStyle/>
                    <a:p>
                      <a:r>
                        <a:rPr lang="ru-RU" sz="1400" b="1"/>
                        <a:t>87</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Fr</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Франций</a:t>
                      </a:r>
                    </a:p>
                  </a:txBody>
                  <a:tcPr marL="20448" marR="20448" marT="20448" marB="20448" anchor="ctr">
                    <a:lnL>
                      <a:noFill/>
                    </a:lnL>
                    <a:lnR>
                      <a:noFill/>
                    </a:lnR>
                    <a:lnT>
                      <a:noFill/>
                    </a:lnT>
                    <a:lnB>
                      <a:noFill/>
                    </a:lnB>
                    <a:solidFill>
                      <a:srgbClr val="FFFFFF"/>
                    </a:solidFill>
                  </a:tcPr>
                </a:tc>
                <a:tc>
                  <a:txBody>
                    <a:bodyPr/>
                    <a:lstStyle/>
                    <a:p>
                      <a:r>
                        <a:rPr lang="en-US" sz="1400" b="1"/>
                        <a:t>Francium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'frænsɪəm ]</a:t>
                      </a:r>
                    </a:p>
                  </a:txBody>
                  <a:tcPr marL="20448" marR="20448" marT="20448" marB="20448" anchor="ctr">
                    <a:lnL>
                      <a:noFill/>
                    </a:lnL>
                    <a:lnR>
                      <a:noFill/>
                    </a:lnR>
                    <a:lnT>
                      <a:noFill/>
                    </a:lnT>
                    <a:lnB>
                      <a:noFill/>
                    </a:lnB>
                    <a:solidFill>
                      <a:srgbClr val="FFFFFF"/>
                    </a:solidFill>
                  </a:tcPr>
                </a:tc>
              </a:tr>
              <a:tr h="261309">
                <a:tc>
                  <a:txBody>
                    <a:bodyPr/>
                    <a:lstStyle/>
                    <a:p>
                      <a:r>
                        <a:rPr lang="ru-RU" sz="1400" b="1"/>
                        <a:t>88</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Ra</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Радий</a:t>
                      </a:r>
                    </a:p>
                  </a:txBody>
                  <a:tcPr marL="20448" marR="20448" marT="20448" marB="20448" anchor="ctr">
                    <a:lnL>
                      <a:noFill/>
                    </a:lnL>
                    <a:lnR>
                      <a:noFill/>
                    </a:lnR>
                    <a:lnT>
                      <a:noFill/>
                    </a:lnT>
                    <a:lnB>
                      <a:noFill/>
                    </a:lnB>
                    <a:solidFill>
                      <a:srgbClr val="FFFFFF"/>
                    </a:solidFill>
                  </a:tcPr>
                </a:tc>
                <a:tc>
                  <a:txBody>
                    <a:bodyPr/>
                    <a:lstStyle/>
                    <a:p>
                      <a:r>
                        <a:rPr lang="en-US" sz="1400" b="1" dirty="0"/>
                        <a:t>Radium</a:t>
                      </a:r>
                      <a:endParaRPr lang="en-US" sz="1400" dirty="0"/>
                    </a:p>
                  </a:txBody>
                  <a:tcPr marL="20448" marR="20448" marT="20448" marB="20448" anchor="ctr">
                    <a:lnL>
                      <a:noFill/>
                    </a:lnL>
                    <a:lnR>
                      <a:noFill/>
                    </a:lnR>
                    <a:lnT>
                      <a:noFill/>
                    </a:lnT>
                    <a:lnB>
                      <a:noFill/>
                    </a:lnB>
                    <a:solidFill>
                      <a:srgbClr val="FFFFDD"/>
                    </a:solidFill>
                  </a:tcPr>
                </a:tc>
                <a:tc>
                  <a:txBody>
                    <a:bodyPr/>
                    <a:lstStyle/>
                    <a:p>
                      <a:r>
                        <a:rPr lang="en-US" sz="1400"/>
                        <a:t>[ ˈreɪdɪəm ]</a:t>
                      </a:r>
                    </a:p>
                  </a:txBody>
                  <a:tcPr marL="20448" marR="20448" marT="20448" marB="20448" anchor="ctr">
                    <a:lnL>
                      <a:noFill/>
                    </a:lnL>
                    <a:lnR>
                      <a:noFill/>
                    </a:lnR>
                    <a:lnT>
                      <a:noFill/>
                    </a:lnT>
                    <a:lnB>
                      <a:noFill/>
                    </a:lnB>
                    <a:solidFill>
                      <a:srgbClr val="FFFFFF"/>
                    </a:solidFill>
                  </a:tcPr>
                </a:tc>
              </a:tr>
              <a:tr h="261309">
                <a:tc>
                  <a:txBody>
                    <a:bodyPr/>
                    <a:lstStyle/>
                    <a:p>
                      <a:r>
                        <a:rPr lang="ru-RU" sz="1400" b="1"/>
                        <a:t>89</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Ac</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Актиний</a:t>
                      </a:r>
                    </a:p>
                  </a:txBody>
                  <a:tcPr marL="20448" marR="20448" marT="20448" marB="20448" anchor="ctr">
                    <a:lnL>
                      <a:noFill/>
                    </a:lnL>
                    <a:lnR>
                      <a:noFill/>
                    </a:lnR>
                    <a:lnT>
                      <a:noFill/>
                    </a:lnT>
                    <a:lnB>
                      <a:noFill/>
                    </a:lnB>
                    <a:solidFill>
                      <a:srgbClr val="FFFFFF"/>
                    </a:solidFill>
                  </a:tcPr>
                </a:tc>
                <a:tc>
                  <a:txBody>
                    <a:bodyPr/>
                    <a:lstStyle/>
                    <a:p>
                      <a:r>
                        <a:rPr lang="en-US" sz="1400" b="1"/>
                        <a:t>Actinium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ækˈtɪnɪəm ]</a:t>
                      </a:r>
                    </a:p>
                  </a:txBody>
                  <a:tcPr marL="20448" marR="20448" marT="20448" marB="20448" anchor="ctr">
                    <a:lnL>
                      <a:noFill/>
                    </a:lnL>
                    <a:lnR>
                      <a:noFill/>
                    </a:lnR>
                    <a:lnT>
                      <a:noFill/>
                    </a:lnT>
                    <a:lnB>
                      <a:noFill/>
                    </a:lnB>
                    <a:solidFill>
                      <a:srgbClr val="FFFFFF"/>
                    </a:solidFill>
                  </a:tcPr>
                </a:tc>
              </a:tr>
              <a:tr h="261309">
                <a:tc>
                  <a:txBody>
                    <a:bodyPr/>
                    <a:lstStyle/>
                    <a:p>
                      <a:r>
                        <a:rPr lang="ru-RU" sz="1400" b="1"/>
                        <a:t>90</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Th</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Торий</a:t>
                      </a:r>
                    </a:p>
                  </a:txBody>
                  <a:tcPr marL="20448" marR="20448" marT="20448" marB="20448" anchor="ctr">
                    <a:lnL>
                      <a:noFill/>
                    </a:lnL>
                    <a:lnR>
                      <a:noFill/>
                    </a:lnR>
                    <a:lnT>
                      <a:noFill/>
                    </a:lnT>
                    <a:lnB>
                      <a:noFill/>
                    </a:lnB>
                    <a:solidFill>
                      <a:srgbClr val="FFFFFF"/>
                    </a:solidFill>
                  </a:tcPr>
                </a:tc>
                <a:tc>
                  <a:txBody>
                    <a:bodyPr/>
                    <a:lstStyle/>
                    <a:p>
                      <a:r>
                        <a:rPr lang="en-US" sz="1400" b="1"/>
                        <a:t>Thorium</a:t>
                      </a:r>
                      <a:endParaRPr lang="en-US" sz="1400"/>
                    </a:p>
                  </a:txBody>
                  <a:tcPr marL="20448" marR="20448" marT="20448" marB="20448" anchor="ctr">
                    <a:lnL>
                      <a:noFill/>
                    </a:lnL>
                    <a:lnR>
                      <a:noFill/>
                    </a:lnR>
                    <a:lnT>
                      <a:noFill/>
                    </a:lnT>
                    <a:lnB>
                      <a:noFill/>
                    </a:lnB>
                    <a:solidFill>
                      <a:srgbClr val="FFFFDD"/>
                    </a:solidFill>
                  </a:tcPr>
                </a:tc>
                <a:tc>
                  <a:txBody>
                    <a:bodyPr/>
                    <a:lstStyle/>
                    <a:p>
                      <a:r>
                        <a:rPr lang="el-GR" sz="1400"/>
                        <a:t>[ ˈθ</a:t>
                      </a:r>
                      <a:r>
                        <a:rPr lang="en-US" sz="1400"/>
                        <a:t>ɔːriəm ]</a:t>
                      </a:r>
                    </a:p>
                  </a:txBody>
                  <a:tcPr marL="20448" marR="20448" marT="20448" marB="20448" anchor="ctr">
                    <a:lnL>
                      <a:noFill/>
                    </a:lnL>
                    <a:lnR>
                      <a:noFill/>
                    </a:lnR>
                    <a:lnT>
                      <a:noFill/>
                    </a:lnT>
                    <a:lnB>
                      <a:noFill/>
                    </a:lnB>
                    <a:solidFill>
                      <a:srgbClr val="FFFFFF"/>
                    </a:solidFill>
                  </a:tcPr>
                </a:tc>
              </a:tr>
              <a:tr h="261309">
                <a:tc>
                  <a:txBody>
                    <a:bodyPr/>
                    <a:lstStyle/>
                    <a:p>
                      <a:r>
                        <a:rPr lang="ru-RU" sz="1400" b="1"/>
                        <a:t>91</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Pa</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Протактиний</a:t>
                      </a:r>
                    </a:p>
                  </a:txBody>
                  <a:tcPr marL="20448" marR="20448" marT="20448" marB="20448" anchor="ctr">
                    <a:lnL>
                      <a:noFill/>
                    </a:lnL>
                    <a:lnR>
                      <a:noFill/>
                    </a:lnR>
                    <a:lnT>
                      <a:noFill/>
                    </a:lnT>
                    <a:lnB>
                      <a:noFill/>
                    </a:lnB>
                    <a:solidFill>
                      <a:srgbClr val="FFFFFF"/>
                    </a:solidFill>
                  </a:tcPr>
                </a:tc>
                <a:tc>
                  <a:txBody>
                    <a:bodyPr/>
                    <a:lstStyle/>
                    <a:p>
                      <a:r>
                        <a:rPr lang="en-US" sz="1400" b="1"/>
                        <a:t>Protactinium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ˌprəʊtækˈtɪniəm ]</a:t>
                      </a:r>
                    </a:p>
                  </a:txBody>
                  <a:tcPr marL="20448" marR="20448" marT="20448" marB="20448" anchor="ctr">
                    <a:lnL>
                      <a:noFill/>
                    </a:lnL>
                    <a:lnR>
                      <a:noFill/>
                    </a:lnR>
                    <a:lnT>
                      <a:noFill/>
                    </a:lnT>
                    <a:lnB>
                      <a:noFill/>
                    </a:lnB>
                    <a:solidFill>
                      <a:srgbClr val="FFFFFF"/>
                    </a:solidFill>
                  </a:tcPr>
                </a:tc>
              </a:tr>
              <a:tr h="340961">
                <a:tc>
                  <a:txBody>
                    <a:bodyPr/>
                    <a:lstStyle/>
                    <a:p>
                      <a:r>
                        <a:rPr lang="ru-RU" sz="1400" b="1"/>
                        <a:t>92</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U</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dirty="0"/>
                        <a:t>Уран</a:t>
                      </a:r>
                    </a:p>
                  </a:txBody>
                  <a:tcPr marL="20448" marR="20448" marT="20448" marB="20448" anchor="ctr">
                    <a:lnL>
                      <a:noFill/>
                    </a:lnL>
                    <a:lnR>
                      <a:noFill/>
                    </a:lnR>
                    <a:lnT>
                      <a:noFill/>
                    </a:lnT>
                    <a:lnB>
                      <a:noFill/>
                    </a:lnB>
                    <a:solidFill>
                      <a:srgbClr val="FFFFFF"/>
                    </a:solidFill>
                  </a:tcPr>
                </a:tc>
                <a:tc>
                  <a:txBody>
                    <a:bodyPr/>
                    <a:lstStyle/>
                    <a:p>
                      <a:r>
                        <a:rPr lang="en-US" sz="1400" b="1"/>
                        <a:t>Uranium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jʊˈreɪnɪəm ]</a:t>
                      </a:r>
                    </a:p>
                  </a:txBody>
                  <a:tcPr marL="20448" marR="20448" marT="20448" marB="20448" anchor="ctr">
                    <a:lnL>
                      <a:noFill/>
                    </a:lnL>
                    <a:lnR>
                      <a:noFill/>
                    </a:lnR>
                    <a:lnT>
                      <a:noFill/>
                    </a:lnT>
                    <a:lnB>
                      <a:noFill/>
                    </a:lnB>
                    <a:solidFill>
                      <a:srgbClr val="FFFFFF"/>
                    </a:solidFill>
                  </a:tcPr>
                </a:tc>
              </a:tr>
              <a:tr h="261309">
                <a:tc>
                  <a:txBody>
                    <a:bodyPr/>
                    <a:lstStyle/>
                    <a:p>
                      <a:r>
                        <a:rPr lang="ru-RU" sz="1400" b="1"/>
                        <a:t>93</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Np</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dirty="0"/>
                        <a:t>Нептуний</a:t>
                      </a:r>
                    </a:p>
                  </a:txBody>
                  <a:tcPr marL="20448" marR="20448" marT="20448" marB="20448" anchor="ctr">
                    <a:lnL>
                      <a:noFill/>
                    </a:lnL>
                    <a:lnR>
                      <a:noFill/>
                    </a:lnR>
                    <a:lnT>
                      <a:noFill/>
                    </a:lnT>
                    <a:lnB>
                      <a:noFill/>
                    </a:lnB>
                    <a:solidFill>
                      <a:srgbClr val="FFFFFF"/>
                    </a:solidFill>
                  </a:tcPr>
                </a:tc>
                <a:tc>
                  <a:txBody>
                    <a:bodyPr/>
                    <a:lstStyle/>
                    <a:p>
                      <a:r>
                        <a:rPr lang="en-US" sz="1400" b="1"/>
                        <a:t>Neptunium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nepˈtjuːniəm ]</a:t>
                      </a:r>
                    </a:p>
                  </a:txBody>
                  <a:tcPr marL="20448" marR="20448" marT="20448" marB="20448" anchor="ctr">
                    <a:lnL>
                      <a:noFill/>
                    </a:lnL>
                    <a:lnR>
                      <a:noFill/>
                    </a:lnR>
                    <a:lnT>
                      <a:noFill/>
                    </a:lnT>
                    <a:lnB>
                      <a:noFill/>
                    </a:lnB>
                    <a:solidFill>
                      <a:srgbClr val="FFFFFF"/>
                    </a:solidFill>
                  </a:tcPr>
                </a:tc>
              </a:tr>
              <a:tr h="261309">
                <a:tc>
                  <a:txBody>
                    <a:bodyPr/>
                    <a:lstStyle/>
                    <a:p>
                      <a:r>
                        <a:rPr lang="ru-RU" sz="1400" b="1"/>
                        <a:t>94</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Pu</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Плутоний</a:t>
                      </a:r>
                    </a:p>
                  </a:txBody>
                  <a:tcPr marL="20448" marR="20448" marT="20448" marB="20448" anchor="ctr">
                    <a:lnL>
                      <a:noFill/>
                    </a:lnL>
                    <a:lnR>
                      <a:noFill/>
                    </a:lnR>
                    <a:lnT>
                      <a:noFill/>
                    </a:lnT>
                    <a:lnB>
                      <a:noFill/>
                    </a:lnB>
                    <a:solidFill>
                      <a:srgbClr val="FFFFFF"/>
                    </a:solidFill>
                  </a:tcPr>
                </a:tc>
                <a:tc>
                  <a:txBody>
                    <a:bodyPr/>
                    <a:lstStyle/>
                    <a:p>
                      <a:r>
                        <a:rPr lang="en-US" sz="1400" b="1"/>
                        <a:t>Plutonium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pluːˈtəʊnɪəm ]</a:t>
                      </a:r>
                    </a:p>
                  </a:txBody>
                  <a:tcPr marL="20448" marR="20448" marT="20448" marB="20448" anchor="ctr">
                    <a:lnL>
                      <a:noFill/>
                    </a:lnL>
                    <a:lnR>
                      <a:noFill/>
                    </a:lnR>
                    <a:lnT>
                      <a:noFill/>
                    </a:lnT>
                    <a:lnB>
                      <a:noFill/>
                    </a:lnB>
                    <a:solidFill>
                      <a:srgbClr val="FFFFFF"/>
                    </a:solidFill>
                  </a:tcPr>
                </a:tc>
              </a:tr>
              <a:tr h="261309">
                <a:tc>
                  <a:txBody>
                    <a:bodyPr/>
                    <a:lstStyle/>
                    <a:p>
                      <a:r>
                        <a:rPr lang="ru-RU" sz="1400" b="1"/>
                        <a:t>95</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Am</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Америций</a:t>
                      </a:r>
                    </a:p>
                  </a:txBody>
                  <a:tcPr marL="20448" marR="20448" marT="20448" marB="20448" anchor="ctr">
                    <a:lnL>
                      <a:noFill/>
                    </a:lnL>
                    <a:lnR>
                      <a:noFill/>
                    </a:lnR>
                    <a:lnT>
                      <a:noFill/>
                    </a:lnT>
                    <a:lnB>
                      <a:noFill/>
                    </a:lnB>
                    <a:solidFill>
                      <a:srgbClr val="FFFFFF"/>
                    </a:solidFill>
                  </a:tcPr>
                </a:tc>
                <a:tc>
                  <a:txBody>
                    <a:bodyPr/>
                    <a:lstStyle/>
                    <a:p>
                      <a:r>
                        <a:rPr lang="en-US" sz="1400" b="1"/>
                        <a:t>Americium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ˌæməˈrɪsiəm ]</a:t>
                      </a:r>
                    </a:p>
                  </a:txBody>
                  <a:tcPr marL="20448" marR="20448" marT="20448" marB="20448" anchor="ctr">
                    <a:lnL>
                      <a:noFill/>
                    </a:lnL>
                    <a:lnR>
                      <a:noFill/>
                    </a:lnR>
                    <a:lnT>
                      <a:noFill/>
                    </a:lnT>
                    <a:lnB>
                      <a:noFill/>
                    </a:lnB>
                    <a:solidFill>
                      <a:srgbClr val="FFFFFF"/>
                    </a:solidFill>
                  </a:tcPr>
                </a:tc>
              </a:tr>
              <a:tr h="261309">
                <a:tc>
                  <a:txBody>
                    <a:bodyPr/>
                    <a:lstStyle/>
                    <a:p>
                      <a:r>
                        <a:rPr lang="ru-RU" sz="1400" b="1"/>
                        <a:t>96</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Cm</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Кюрий</a:t>
                      </a:r>
                    </a:p>
                  </a:txBody>
                  <a:tcPr marL="20448" marR="20448" marT="20448" marB="20448" anchor="ctr">
                    <a:lnL>
                      <a:noFill/>
                    </a:lnL>
                    <a:lnR>
                      <a:noFill/>
                    </a:lnR>
                    <a:lnT>
                      <a:noFill/>
                    </a:lnT>
                    <a:lnB>
                      <a:noFill/>
                    </a:lnB>
                    <a:solidFill>
                      <a:srgbClr val="FFFFFF"/>
                    </a:solidFill>
                  </a:tcPr>
                </a:tc>
                <a:tc>
                  <a:txBody>
                    <a:bodyPr/>
                    <a:lstStyle/>
                    <a:p>
                      <a:r>
                        <a:rPr lang="en-US" sz="1400" b="1"/>
                        <a:t>Curium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ˈkjʊərɪəm ]</a:t>
                      </a:r>
                    </a:p>
                  </a:txBody>
                  <a:tcPr marL="20448" marR="20448" marT="20448" marB="20448" anchor="ctr">
                    <a:lnL>
                      <a:noFill/>
                    </a:lnL>
                    <a:lnR>
                      <a:noFill/>
                    </a:lnR>
                    <a:lnT>
                      <a:noFill/>
                    </a:lnT>
                    <a:lnB>
                      <a:noFill/>
                    </a:lnB>
                    <a:solidFill>
                      <a:srgbClr val="FFFFFF"/>
                    </a:solidFill>
                  </a:tcPr>
                </a:tc>
              </a:tr>
              <a:tr h="261309">
                <a:tc>
                  <a:txBody>
                    <a:bodyPr/>
                    <a:lstStyle/>
                    <a:p>
                      <a:r>
                        <a:rPr lang="ru-RU" sz="1400" b="1"/>
                        <a:t>97</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Bk</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Берклий</a:t>
                      </a:r>
                    </a:p>
                  </a:txBody>
                  <a:tcPr marL="20448" marR="20448" marT="20448" marB="20448" anchor="ctr">
                    <a:lnL>
                      <a:noFill/>
                    </a:lnL>
                    <a:lnR>
                      <a:noFill/>
                    </a:lnR>
                    <a:lnT>
                      <a:noFill/>
                    </a:lnT>
                    <a:lnB>
                      <a:noFill/>
                    </a:lnB>
                    <a:solidFill>
                      <a:srgbClr val="FFFFFF"/>
                    </a:solidFill>
                  </a:tcPr>
                </a:tc>
                <a:tc>
                  <a:txBody>
                    <a:bodyPr/>
                    <a:lstStyle/>
                    <a:p>
                      <a:r>
                        <a:rPr lang="en-US" sz="1400" b="1"/>
                        <a:t>Berkelium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bɜː'kiːlɪəm ]</a:t>
                      </a:r>
                    </a:p>
                  </a:txBody>
                  <a:tcPr marL="20448" marR="20448" marT="20448" marB="20448" anchor="ctr">
                    <a:lnL>
                      <a:noFill/>
                    </a:lnL>
                    <a:lnR>
                      <a:noFill/>
                    </a:lnR>
                    <a:lnT>
                      <a:noFill/>
                    </a:lnT>
                    <a:lnB>
                      <a:noFill/>
                    </a:lnB>
                    <a:solidFill>
                      <a:srgbClr val="FFFFFF"/>
                    </a:solidFill>
                  </a:tcPr>
                </a:tc>
              </a:tr>
              <a:tr h="261309">
                <a:tc>
                  <a:txBody>
                    <a:bodyPr/>
                    <a:lstStyle/>
                    <a:p>
                      <a:r>
                        <a:rPr lang="ru-RU" sz="1400" b="1"/>
                        <a:t>98</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Cf</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Калифорний</a:t>
                      </a:r>
                    </a:p>
                  </a:txBody>
                  <a:tcPr marL="20448" marR="20448" marT="20448" marB="20448" anchor="ctr">
                    <a:lnL>
                      <a:noFill/>
                    </a:lnL>
                    <a:lnR>
                      <a:noFill/>
                    </a:lnR>
                    <a:lnT>
                      <a:noFill/>
                    </a:lnT>
                    <a:lnB>
                      <a:noFill/>
                    </a:lnB>
                    <a:solidFill>
                      <a:srgbClr val="FFFFFF"/>
                    </a:solidFill>
                  </a:tcPr>
                </a:tc>
                <a:tc>
                  <a:txBody>
                    <a:bodyPr/>
                    <a:lstStyle/>
                    <a:p>
                      <a:r>
                        <a:rPr lang="en-US" sz="1400" b="1"/>
                        <a:t>Californium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ˌkælɪˈfɔːnjəm ]</a:t>
                      </a:r>
                    </a:p>
                  </a:txBody>
                  <a:tcPr marL="20448" marR="20448" marT="20448" marB="20448" anchor="ctr">
                    <a:lnL>
                      <a:noFill/>
                    </a:lnL>
                    <a:lnR>
                      <a:noFill/>
                    </a:lnR>
                    <a:lnT>
                      <a:noFill/>
                    </a:lnT>
                    <a:lnB>
                      <a:noFill/>
                    </a:lnB>
                    <a:solidFill>
                      <a:srgbClr val="FFFFFF"/>
                    </a:solidFill>
                  </a:tcPr>
                </a:tc>
              </a:tr>
              <a:tr h="261309">
                <a:tc>
                  <a:txBody>
                    <a:bodyPr/>
                    <a:lstStyle/>
                    <a:p>
                      <a:r>
                        <a:rPr lang="ru-RU" sz="1400" b="1"/>
                        <a:t>99</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Es</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Эйнштейний</a:t>
                      </a:r>
                    </a:p>
                  </a:txBody>
                  <a:tcPr marL="20448" marR="20448" marT="20448" marB="20448" anchor="ctr">
                    <a:lnL>
                      <a:noFill/>
                    </a:lnL>
                    <a:lnR>
                      <a:noFill/>
                    </a:lnR>
                    <a:lnT>
                      <a:noFill/>
                    </a:lnT>
                    <a:lnB>
                      <a:noFill/>
                    </a:lnB>
                    <a:solidFill>
                      <a:srgbClr val="FFFFFF"/>
                    </a:solidFill>
                  </a:tcPr>
                </a:tc>
                <a:tc>
                  <a:txBody>
                    <a:bodyPr/>
                    <a:lstStyle/>
                    <a:p>
                      <a:r>
                        <a:rPr lang="en-US" sz="1400" b="1"/>
                        <a:t>Einsteinium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a:t>[ ˌaɪn'staɪnɪəm ]</a:t>
                      </a:r>
                    </a:p>
                  </a:txBody>
                  <a:tcPr marL="20448" marR="20448" marT="20448" marB="20448" anchor="ctr">
                    <a:lnL>
                      <a:noFill/>
                    </a:lnL>
                    <a:lnR>
                      <a:noFill/>
                    </a:lnR>
                    <a:lnT>
                      <a:noFill/>
                    </a:lnT>
                    <a:lnB>
                      <a:noFill/>
                    </a:lnB>
                    <a:solidFill>
                      <a:srgbClr val="FFFFFF"/>
                    </a:solidFill>
                  </a:tcPr>
                </a:tc>
              </a:tr>
              <a:tr h="261309">
                <a:tc>
                  <a:txBody>
                    <a:bodyPr/>
                    <a:lstStyle/>
                    <a:p>
                      <a:r>
                        <a:rPr lang="ru-RU" sz="1400" b="1"/>
                        <a:t>100</a:t>
                      </a:r>
                      <a:endParaRPr lang="ru-RU" sz="1400"/>
                    </a:p>
                  </a:txBody>
                  <a:tcPr marL="20448" marR="20448" marT="20448" marB="20448" anchor="ctr">
                    <a:lnL>
                      <a:noFill/>
                    </a:lnL>
                    <a:lnR>
                      <a:noFill/>
                    </a:lnR>
                    <a:lnT>
                      <a:noFill/>
                    </a:lnT>
                    <a:lnB>
                      <a:noFill/>
                    </a:lnB>
                    <a:solidFill>
                      <a:srgbClr val="E9DDC8"/>
                    </a:solidFill>
                  </a:tcPr>
                </a:tc>
                <a:tc>
                  <a:txBody>
                    <a:bodyPr/>
                    <a:lstStyle/>
                    <a:p>
                      <a:r>
                        <a:rPr lang="en-US" sz="1400" b="1"/>
                        <a:t>Fm</a:t>
                      </a:r>
                      <a:endParaRPr lang="en-US" sz="1400"/>
                    </a:p>
                  </a:txBody>
                  <a:tcPr marL="20448" marR="20448" marT="20448" marB="20448" anchor="ctr">
                    <a:lnL>
                      <a:noFill/>
                    </a:lnL>
                    <a:lnR>
                      <a:noFill/>
                    </a:lnR>
                    <a:lnT>
                      <a:noFill/>
                    </a:lnT>
                    <a:lnB>
                      <a:noFill/>
                    </a:lnB>
                    <a:solidFill>
                      <a:srgbClr val="FFFFDD"/>
                    </a:solidFill>
                  </a:tcPr>
                </a:tc>
                <a:tc>
                  <a:txBody>
                    <a:bodyPr/>
                    <a:lstStyle/>
                    <a:p>
                      <a:r>
                        <a:rPr lang="ru-RU" sz="1400"/>
                        <a:t>Фермий</a:t>
                      </a:r>
                    </a:p>
                  </a:txBody>
                  <a:tcPr marL="20448" marR="20448" marT="20448" marB="20448" anchor="ctr">
                    <a:lnL>
                      <a:noFill/>
                    </a:lnL>
                    <a:lnR>
                      <a:noFill/>
                    </a:lnR>
                    <a:lnT>
                      <a:noFill/>
                    </a:lnT>
                    <a:lnB>
                      <a:noFill/>
                    </a:lnB>
                    <a:solidFill>
                      <a:srgbClr val="FFFFFF"/>
                    </a:solidFill>
                  </a:tcPr>
                </a:tc>
                <a:tc>
                  <a:txBody>
                    <a:bodyPr/>
                    <a:lstStyle/>
                    <a:p>
                      <a:r>
                        <a:rPr lang="en-US" sz="1400" b="1"/>
                        <a:t>Fermium</a:t>
                      </a:r>
                      <a:endParaRPr lang="en-US" sz="1400"/>
                    </a:p>
                  </a:txBody>
                  <a:tcPr marL="20448" marR="20448" marT="20448" marB="20448" anchor="ctr">
                    <a:lnL>
                      <a:noFill/>
                    </a:lnL>
                    <a:lnR>
                      <a:noFill/>
                    </a:lnR>
                    <a:lnT>
                      <a:noFill/>
                    </a:lnT>
                    <a:lnB>
                      <a:noFill/>
                    </a:lnB>
                    <a:solidFill>
                      <a:srgbClr val="FFFFDD"/>
                    </a:solidFill>
                  </a:tcPr>
                </a:tc>
                <a:tc>
                  <a:txBody>
                    <a:bodyPr/>
                    <a:lstStyle/>
                    <a:p>
                      <a:r>
                        <a:rPr lang="en-US" sz="1400" dirty="0"/>
                        <a:t>[ ˈ</a:t>
                      </a:r>
                      <a:r>
                        <a:rPr lang="en-US" sz="1400" dirty="0" err="1"/>
                        <a:t>fermiəm</a:t>
                      </a:r>
                      <a:r>
                        <a:rPr lang="en-US" sz="1400" dirty="0"/>
                        <a:t> ]</a:t>
                      </a:r>
                    </a:p>
                  </a:txBody>
                  <a:tcPr marL="20448" marR="20448" marT="20448" marB="20448" anchor="ctr">
                    <a:lnL>
                      <a:noFill/>
                    </a:lnL>
                    <a:lnR>
                      <a:noFill/>
                    </a:lnR>
                    <a:lnT>
                      <a:noFill/>
                    </a:lnT>
                    <a:lnB>
                      <a:noFill/>
                    </a:lnB>
                    <a:solidFill>
                      <a:srgbClr val="FFFFFF"/>
                    </a:solidFill>
                  </a:tcPr>
                </a:tc>
              </a:tr>
            </a:tbl>
          </a:graphicData>
        </a:graphic>
      </p:graphicFrame>
      <p:graphicFrame>
        <p:nvGraphicFramePr>
          <p:cNvPr id="7" name="Объект 5"/>
          <p:cNvGraphicFramePr>
            <a:graphicFrameLocks/>
          </p:cNvGraphicFramePr>
          <p:nvPr>
            <p:extLst>
              <p:ext uri="{D42A27DB-BD31-4B8C-83A1-F6EECF244321}">
                <p14:modId xmlns:p14="http://schemas.microsoft.com/office/powerpoint/2010/main" val="2018508826"/>
              </p:ext>
            </p:extLst>
          </p:nvPr>
        </p:nvGraphicFramePr>
        <p:xfrm>
          <a:off x="4495282" y="1214651"/>
          <a:ext cx="4716956" cy="5224214"/>
        </p:xfrm>
        <a:graphic>
          <a:graphicData uri="http://schemas.openxmlformats.org/drawingml/2006/table">
            <a:tbl>
              <a:tblPr/>
              <a:tblGrid>
                <a:gridCol w="399114"/>
                <a:gridCol w="373639"/>
                <a:gridCol w="1310185"/>
                <a:gridCol w="1214651"/>
                <a:gridCol w="1419367"/>
              </a:tblGrid>
              <a:tr h="368489">
                <a:tc>
                  <a:txBody>
                    <a:bodyPr/>
                    <a:lstStyle/>
                    <a:p>
                      <a:r>
                        <a:rPr lang="ru-RU" sz="1400" b="1" dirty="0"/>
                        <a:t>101</a:t>
                      </a:r>
                      <a:endParaRPr lang="ru-RU" sz="1400" dirty="0"/>
                    </a:p>
                  </a:txBody>
                  <a:tcPr marL="43688" marR="43688" marT="43688" marB="43688" anchor="ctr">
                    <a:lnL>
                      <a:noFill/>
                    </a:lnL>
                    <a:lnR>
                      <a:noFill/>
                    </a:lnR>
                    <a:lnT>
                      <a:noFill/>
                    </a:lnT>
                    <a:lnB>
                      <a:noFill/>
                    </a:lnB>
                    <a:solidFill>
                      <a:srgbClr val="E9DDC8"/>
                    </a:solidFill>
                  </a:tcPr>
                </a:tc>
                <a:tc>
                  <a:txBody>
                    <a:bodyPr/>
                    <a:lstStyle/>
                    <a:p>
                      <a:r>
                        <a:rPr lang="en-US" sz="1400" b="1"/>
                        <a:t>Md</a:t>
                      </a:r>
                      <a:endParaRPr lang="en-US" sz="1400"/>
                    </a:p>
                  </a:txBody>
                  <a:tcPr marL="43688" marR="43688" marT="43688" marB="43688" anchor="ctr">
                    <a:lnL>
                      <a:noFill/>
                    </a:lnL>
                    <a:lnR>
                      <a:noFill/>
                    </a:lnR>
                    <a:lnT>
                      <a:noFill/>
                    </a:lnT>
                    <a:lnB>
                      <a:noFill/>
                    </a:lnB>
                    <a:solidFill>
                      <a:srgbClr val="FFFFDD"/>
                    </a:solidFill>
                  </a:tcPr>
                </a:tc>
                <a:tc>
                  <a:txBody>
                    <a:bodyPr/>
                    <a:lstStyle/>
                    <a:p>
                      <a:r>
                        <a:rPr lang="ru-RU" sz="1400" dirty="0"/>
                        <a:t>Менделевий</a:t>
                      </a:r>
                    </a:p>
                  </a:txBody>
                  <a:tcPr marL="43688" marR="43688" marT="43688" marB="43688" anchor="ctr">
                    <a:lnL>
                      <a:noFill/>
                    </a:lnL>
                    <a:lnR>
                      <a:noFill/>
                    </a:lnR>
                    <a:lnT>
                      <a:noFill/>
                    </a:lnT>
                    <a:lnB>
                      <a:noFill/>
                    </a:lnB>
                    <a:solidFill>
                      <a:srgbClr val="FFFFFF"/>
                    </a:solidFill>
                  </a:tcPr>
                </a:tc>
                <a:tc>
                  <a:txBody>
                    <a:bodyPr/>
                    <a:lstStyle/>
                    <a:p>
                      <a:r>
                        <a:rPr lang="en-US" sz="1400" b="1"/>
                        <a:t>Mendelevium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a:t>[ ˌmendəˈliːviəm ]</a:t>
                      </a:r>
                    </a:p>
                  </a:txBody>
                  <a:tcPr marL="43688" marR="43688" marT="43688" marB="43688" anchor="ctr">
                    <a:lnL>
                      <a:noFill/>
                    </a:lnL>
                    <a:lnR>
                      <a:noFill/>
                    </a:lnR>
                    <a:lnT>
                      <a:noFill/>
                    </a:lnT>
                    <a:lnB>
                      <a:noFill/>
                    </a:lnB>
                    <a:solidFill>
                      <a:srgbClr val="FFFFFF"/>
                    </a:solidFill>
                  </a:tcPr>
                </a:tc>
              </a:tr>
              <a:tr h="245660">
                <a:tc>
                  <a:txBody>
                    <a:bodyPr/>
                    <a:lstStyle/>
                    <a:p>
                      <a:r>
                        <a:rPr lang="ru-RU" sz="1400" b="1"/>
                        <a:t>102</a:t>
                      </a:r>
                      <a:endParaRPr lang="ru-RU" sz="1400"/>
                    </a:p>
                  </a:txBody>
                  <a:tcPr marL="43688" marR="43688" marT="43688" marB="43688" anchor="ctr">
                    <a:lnL>
                      <a:noFill/>
                    </a:lnL>
                    <a:lnR>
                      <a:noFill/>
                    </a:lnR>
                    <a:lnT>
                      <a:noFill/>
                    </a:lnT>
                    <a:lnB>
                      <a:noFill/>
                    </a:lnB>
                    <a:solidFill>
                      <a:srgbClr val="E9DDC8"/>
                    </a:solidFill>
                  </a:tcPr>
                </a:tc>
                <a:tc>
                  <a:txBody>
                    <a:bodyPr/>
                    <a:lstStyle/>
                    <a:p>
                      <a:r>
                        <a:rPr lang="en-US" sz="1400" b="1"/>
                        <a:t>No</a:t>
                      </a:r>
                      <a:endParaRPr lang="en-US" sz="1400"/>
                    </a:p>
                  </a:txBody>
                  <a:tcPr marL="43688" marR="43688" marT="43688" marB="43688" anchor="ctr">
                    <a:lnL>
                      <a:noFill/>
                    </a:lnL>
                    <a:lnR>
                      <a:noFill/>
                    </a:lnR>
                    <a:lnT>
                      <a:noFill/>
                    </a:lnT>
                    <a:lnB>
                      <a:noFill/>
                    </a:lnB>
                    <a:solidFill>
                      <a:srgbClr val="FFFFDD"/>
                    </a:solidFill>
                  </a:tcPr>
                </a:tc>
                <a:tc>
                  <a:txBody>
                    <a:bodyPr/>
                    <a:lstStyle/>
                    <a:p>
                      <a:r>
                        <a:rPr lang="ru-RU" sz="1400"/>
                        <a:t>Нобелий</a:t>
                      </a:r>
                    </a:p>
                  </a:txBody>
                  <a:tcPr marL="43688" marR="43688" marT="43688" marB="43688" anchor="ctr">
                    <a:lnL>
                      <a:noFill/>
                    </a:lnL>
                    <a:lnR>
                      <a:noFill/>
                    </a:lnR>
                    <a:lnT>
                      <a:noFill/>
                    </a:lnT>
                    <a:lnB>
                      <a:noFill/>
                    </a:lnB>
                    <a:solidFill>
                      <a:srgbClr val="FFFFFF"/>
                    </a:solidFill>
                  </a:tcPr>
                </a:tc>
                <a:tc>
                  <a:txBody>
                    <a:bodyPr/>
                    <a:lstStyle/>
                    <a:p>
                      <a:r>
                        <a:rPr lang="en-US" sz="1400" b="1"/>
                        <a:t>Nobelium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a:t>[ noˈbeliəm ]</a:t>
                      </a:r>
                    </a:p>
                  </a:txBody>
                  <a:tcPr marL="43688" marR="43688" marT="43688" marB="43688" anchor="ctr">
                    <a:lnL>
                      <a:noFill/>
                    </a:lnL>
                    <a:lnR>
                      <a:noFill/>
                    </a:lnR>
                    <a:lnT>
                      <a:noFill/>
                    </a:lnT>
                    <a:lnB>
                      <a:noFill/>
                    </a:lnB>
                    <a:solidFill>
                      <a:srgbClr val="FFFFFF"/>
                    </a:solidFill>
                  </a:tcPr>
                </a:tc>
              </a:tr>
              <a:tr h="302563">
                <a:tc>
                  <a:txBody>
                    <a:bodyPr/>
                    <a:lstStyle/>
                    <a:p>
                      <a:r>
                        <a:rPr lang="ru-RU" sz="1400" b="1"/>
                        <a:t>103</a:t>
                      </a:r>
                      <a:endParaRPr lang="ru-RU" sz="1400"/>
                    </a:p>
                  </a:txBody>
                  <a:tcPr marL="43688" marR="43688" marT="43688" marB="43688" anchor="ctr">
                    <a:lnL>
                      <a:noFill/>
                    </a:lnL>
                    <a:lnR>
                      <a:noFill/>
                    </a:lnR>
                    <a:lnT>
                      <a:noFill/>
                    </a:lnT>
                    <a:lnB>
                      <a:noFill/>
                    </a:lnB>
                    <a:solidFill>
                      <a:srgbClr val="E9DDC8"/>
                    </a:solidFill>
                  </a:tcPr>
                </a:tc>
                <a:tc>
                  <a:txBody>
                    <a:bodyPr/>
                    <a:lstStyle/>
                    <a:p>
                      <a:r>
                        <a:rPr lang="en-US" sz="1400" b="1"/>
                        <a:t>Lr</a:t>
                      </a:r>
                      <a:endParaRPr lang="en-US" sz="1400"/>
                    </a:p>
                  </a:txBody>
                  <a:tcPr marL="43688" marR="43688" marT="43688" marB="43688" anchor="ctr">
                    <a:lnL>
                      <a:noFill/>
                    </a:lnL>
                    <a:lnR>
                      <a:noFill/>
                    </a:lnR>
                    <a:lnT>
                      <a:noFill/>
                    </a:lnT>
                    <a:lnB>
                      <a:noFill/>
                    </a:lnB>
                    <a:solidFill>
                      <a:srgbClr val="FFFFDD"/>
                    </a:solidFill>
                  </a:tcPr>
                </a:tc>
                <a:tc>
                  <a:txBody>
                    <a:bodyPr/>
                    <a:lstStyle/>
                    <a:p>
                      <a:r>
                        <a:rPr lang="ru-RU" sz="1400"/>
                        <a:t>Лоуренсий</a:t>
                      </a:r>
                    </a:p>
                  </a:txBody>
                  <a:tcPr marL="43688" marR="43688" marT="43688" marB="43688" anchor="ctr">
                    <a:lnL>
                      <a:noFill/>
                    </a:lnL>
                    <a:lnR>
                      <a:noFill/>
                    </a:lnR>
                    <a:lnT>
                      <a:noFill/>
                    </a:lnT>
                    <a:lnB>
                      <a:noFill/>
                    </a:lnB>
                    <a:solidFill>
                      <a:srgbClr val="FFFFFF"/>
                    </a:solidFill>
                  </a:tcPr>
                </a:tc>
                <a:tc>
                  <a:txBody>
                    <a:bodyPr/>
                    <a:lstStyle/>
                    <a:p>
                      <a:r>
                        <a:rPr lang="en-US" sz="1400" b="1"/>
                        <a:t>Lawrencium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a:t>[ lɒˈrensiəm ]</a:t>
                      </a:r>
                    </a:p>
                  </a:txBody>
                  <a:tcPr marL="43688" marR="43688" marT="43688" marB="43688" anchor="ctr">
                    <a:lnL>
                      <a:noFill/>
                    </a:lnL>
                    <a:lnR>
                      <a:noFill/>
                    </a:lnR>
                    <a:lnT>
                      <a:noFill/>
                    </a:lnT>
                    <a:lnB>
                      <a:noFill/>
                    </a:lnB>
                    <a:solidFill>
                      <a:srgbClr val="FFFFFF"/>
                    </a:solidFill>
                  </a:tcPr>
                </a:tc>
              </a:tr>
              <a:tr h="310670">
                <a:tc>
                  <a:txBody>
                    <a:bodyPr/>
                    <a:lstStyle/>
                    <a:p>
                      <a:r>
                        <a:rPr lang="ru-RU" sz="1400" b="1"/>
                        <a:t>104</a:t>
                      </a:r>
                      <a:endParaRPr lang="ru-RU" sz="1400"/>
                    </a:p>
                  </a:txBody>
                  <a:tcPr marL="43688" marR="43688" marT="43688" marB="43688" anchor="ctr">
                    <a:lnL>
                      <a:noFill/>
                    </a:lnL>
                    <a:lnR>
                      <a:noFill/>
                    </a:lnR>
                    <a:lnT>
                      <a:noFill/>
                    </a:lnT>
                    <a:lnB>
                      <a:noFill/>
                    </a:lnB>
                    <a:solidFill>
                      <a:srgbClr val="E9DDC8"/>
                    </a:solidFill>
                  </a:tcPr>
                </a:tc>
                <a:tc>
                  <a:txBody>
                    <a:bodyPr/>
                    <a:lstStyle/>
                    <a:p>
                      <a:r>
                        <a:rPr lang="en-US" sz="1400" b="1"/>
                        <a:t>Rf</a:t>
                      </a:r>
                      <a:endParaRPr lang="en-US" sz="1400"/>
                    </a:p>
                  </a:txBody>
                  <a:tcPr marL="43688" marR="43688" marT="43688" marB="43688" anchor="ctr">
                    <a:lnL>
                      <a:noFill/>
                    </a:lnL>
                    <a:lnR>
                      <a:noFill/>
                    </a:lnR>
                    <a:lnT>
                      <a:noFill/>
                    </a:lnT>
                    <a:lnB>
                      <a:noFill/>
                    </a:lnB>
                    <a:solidFill>
                      <a:srgbClr val="FFFFDD"/>
                    </a:solidFill>
                  </a:tcPr>
                </a:tc>
                <a:tc>
                  <a:txBody>
                    <a:bodyPr/>
                    <a:lstStyle/>
                    <a:p>
                      <a:r>
                        <a:rPr lang="ru-RU" sz="1400"/>
                        <a:t>Резерфордий</a:t>
                      </a:r>
                    </a:p>
                  </a:txBody>
                  <a:tcPr marL="43688" marR="43688" marT="43688" marB="43688" anchor="ctr">
                    <a:lnL>
                      <a:noFill/>
                    </a:lnL>
                    <a:lnR>
                      <a:noFill/>
                    </a:lnR>
                    <a:lnT>
                      <a:noFill/>
                    </a:lnT>
                    <a:lnB>
                      <a:noFill/>
                    </a:lnB>
                    <a:solidFill>
                      <a:srgbClr val="FFFFFF"/>
                    </a:solidFill>
                  </a:tcPr>
                </a:tc>
                <a:tc>
                  <a:txBody>
                    <a:bodyPr/>
                    <a:lstStyle/>
                    <a:p>
                      <a:r>
                        <a:rPr lang="en-US" sz="1400" b="1"/>
                        <a:t>Rutherfordium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a:t>[ ˌrʌðə'fɔːdɪəm ]</a:t>
                      </a:r>
                    </a:p>
                  </a:txBody>
                  <a:tcPr marL="43688" marR="43688" marT="43688" marB="43688" anchor="ctr">
                    <a:lnL>
                      <a:noFill/>
                    </a:lnL>
                    <a:lnR>
                      <a:noFill/>
                    </a:lnR>
                    <a:lnT>
                      <a:noFill/>
                    </a:lnT>
                    <a:lnB>
                      <a:noFill/>
                    </a:lnB>
                    <a:solidFill>
                      <a:srgbClr val="FFFFFF"/>
                    </a:solidFill>
                  </a:tcPr>
                </a:tc>
              </a:tr>
              <a:tr h="302563">
                <a:tc>
                  <a:txBody>
                    <a:bodyPr/>
                    <a:lstStyle/>
                    <a:p>
                      <a:r>
                        <a:rPr lang="ru-RU" sz="1400" b="1"/>
                        <a:t>105</a:t>
                      </a:r>
                      <a:endParaRPr lang="ru-RU" sz="1400"/>
                    </a:p>
                  </a:txBody>
                  <a:tcPr marL="43688" marR="43688" marT="43688" marB="43688" anchor="ctr">
                    <a:lnL>
                      <a:noFill/>
                    </a:lnL>
                    <a:lnR>
                      <a:noFill/>
                    </a:lnR>
                    <a:lnT>
                      <a:noFill/>
                    </a:lnT>
                    <a:lnB>
                      <a:noFill/>
                    </a:lnB>
                    <a:solidFill>
                      <a:srgbClr val="E9DDC8"/>
                    </a:solidFill>
                  </a:tcPr>
                </a:tc>
                <a:tc>
                  <a:txBody>
                    <a:bodyPr/>
                    <a:lstStyle/>
                    <a:p>
                      <a:r>
                        <a:rPr lang="en-US" sz="1400" b="1" dirty="0"/>
                        <a:t>Db</a:t>
                      </a:r>
                      <a:endParaRPr lang="en-US" sz="1400" dirty="0"/>
                    </a:p>
                  </a:txBody>
                  <a:tcPr marL="43688" marR="43688" marT="43688" marB="43688" anchor="ctr">
                    <a:lnL>
                      <a:noFill/>
                    </a:lnL>
                    <a:lnR>
                      <a:noFill/>
                    </a:lnR>
                    <a:lnT>
                      <a:noFill/>
                    </a:lnT>
                    <a:lnB>
                      <a:noFill/>
                    </a:lnB>
                    <a:solidFill>
                      <a:srgbClr val="FFFFDD"/>
                    </a:solidFill>
                  </a:tcPr>
                </a:tc>
                <a:tc>
                  <a:txBody>
                    <a:bodyPr/>
                    <a:lstStyle/>
                    <a:p>
                      <a:r>
                        <a:rPr lang="ru-RU" sz="1400"/>
                        <a:t>Дубний</a:t>
                      </a:r>
                    </a:p>
                  </a:txBody>
                  <a:tcPr marL="43688" marR="43688" marT="43688" marB="43688" anchor="ctr">
                    <a:lnL>
                      <a:noFill/>
                    </a:lnL>
                    <a:lnR>
                      <a:noFill/>
                    </a:lnR>
                    <a:lnT>
                      <a:noFill/>
                    </a:lnT>
                    <a:lnB>
                      <a:noFill/>
                    </a:lnB>
                    <a:solidFill>
                      <a:srgbClr val="FFFFFF"/>
                    </a:solidFill>
                  </a:tcPr>
                </a:tc>
                <a:tc>
                  <a:txBody>
                    <a:bodyPr/>
                    <a:lstStyle/>
                    <a:p>
                      <a:r>
                        <a:rPr lang="en-US" sz="1400" b="1"/>
                        <a:t>Dubnium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a:t>[ 'dʌbnɪəm ]</a:t>
                      </a:r>
                    </a:p>
                  </a:txBody>
                  <a:tcPr marL="43688" marR="43688" marT="43688" marB="43688" anchor="ctr">
                    <a:lnL>
                      <a:noFill/>
                    </a:lnL>
                    <a:lnR>
                      <a:noFill/>
                    </a:lnR>
                    <a:lnT>
                      <a:noFill/>
                    </a:lnT>
                    <a:lnB>
                      <a:noFill/>
                    </a:lnB>
                    <a:solidFill>
                      <a:srgbClr val="FFFFFF"/>
                    </a:solidFill>
                  </a:tcPr>
                </a:tc>
              </a:tr>
              <a:tr h="302563">
                <a:tc>
                  <a:txBody>
                    <a:bodyPr/>
                    <a:lstStyle/>
                    <a:p>
                      <a:r>
                        <a:rPr lang="ru-RU" sz="1400" b="1"/>
                        <a:t>106</a:t>
                      </a:r>
                      <a:endParaRPr lang="ru-RU" sz="1400"/>
                    </a:p>
                  </a:txBody>
                  <a:tcPr marL="43688" marR="43688" marT="43688" marB="43688" anchor="ctr">
                    <a:lnL>
                      <a:noFill/>
                    </a:lnL>
                    <a:lnR>
                      <a:noFill/>
                    </a:lnR>
                    <a:lnT>
                      <a:noFill/>
                    </a:lnT>
                    <a:lnB>
                      <a:noFill/>
                    </a:lnB>
                    <a:solidFill>
                      <a:srgbClr val="E9DDC8"/>
                    </a:solidFill>
                  </a:tcPr>
                </a:tc>
                <a:tc>
                  <a:txBody>
                    <a:bodyPr/>
                    <a:lstStyle/>
                    <a:p>
                      <a:r>
                        <a:rPr lang="en-US" sz="1400" b="1"/>
                        <a:t>Sg</a:t>
                      </a:r>
                      <a:endParaRPr lang="en-US" sz="1400"/>
                    </a:p>
                  </a:txBody>
                  <a:tcPr marL="43688" marR="43688" marT="43688" marB="43688" anchor="ctr">
                    <a:lnL>
                      <a:noFill/>
                    </a:lnL>
                    <a:lnR>
                      <a:noFill/>
                    </a:lnR>
                    <a:lnT>
                      <a:noFill/>
                    </a:lnT>
                    <a:lnB>
                      <a:noFill/>
                    </a:lnB>
                    <a:solidFill>
                      <a:srgbClr val="FFFFDD"/>
                    </a:solidFill>
                  </a:tcPr>
                </a:tc>
                <a:tc>
                  <a:txBody>
                    <a:bodyPr/>
                    <a:lstStyle/>
                    <a:p>
                      <a:r>
                        <a:rPr lang="ru-RU" sz="1400"/>
                        <a:t>Сиборгий</a:t>
                      </a:r>
                    </a:p>
                  </a:txBody>
                  <a:tcPr marL="43688" marR="43688" marT="43688" marB="43688" anchor="ctr">
                    <a:lnL>
                      <a:noFill/>
                    </a:lnL>
                    <a:lnR>
                      <a:noFill/>
                    </a:lnR>
                    <a:lnT>
                      <a:noFill/>
                    </a:lnT>
                    <a:lnB>
                      <a:noFill/>
                    </a:lnB>
                    <a:solidFill>
                      <a:srgbClr val="FFFFFF"/>
                    </a:solidFill>
                  </a:tcPr>
                </a:tc>
                <a:tc>
                  <a:txBody>
                    <a:bodyPr/>
                    <a:lstStyle/>
                    <a:p>
                      <a:r>
                        <a:rPr lang="en-US" sz="1400" b="1"/>
                        <a:t>Seaborgium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a:t>[ 'siːbɔːgɪəm ]</a:t>
                      </a:r>
                    </a:p>
                  </a:txBody>
                  <a:tcPr marL="43688" marR="43688" marT="43688" marB="43688" anchor="ctr">
                    <a:lnL>
                      <a:noFill/>
                    </a:lnL>
                    <a:lnR>
                      <a:noFill/>
                    </a:lnR>
                    <a:lnT>
                      <a:noFill/>
                    </a:lnT>
                    <a:lnB>
                      <a:noFill/>
                    </a:lnB>
                    <a:solidFill>
                      <a:srgbClr val="FFFFFF"/>
                    </a:solidFill>
                  </a:tcPr>
                </a:tc>
              </a:tr>
              <a:tr h="302563">
                <a:tc>
                  <a:txBody>
                    <a:bodyPr/>
                    <a:lstStyle/>
                    <a:p>
                      <a:r>
                        <a:rPr lang="ru-RU" sz="1400" b="1"/>
                        <a:t>107</a:t>
                      </a:r>
                      <a:endParaRPr lang="ru-RU" sz="1400"/>
                    </a:p>
                  </a:txBody>
                  <a:tcPr marL="43688" marR="43688" marT="43688" marB="43688" anchor="ctr">
                    <a:lnL>
                      <a:noFill/>
                    </a:lnL>
                    <a:lnR>
                      <a:noFill/>
                    </a:lnR>
                    <a:lnT>
                      <a:noFill/>
                    </a:lnT>
                    <a:lnB>
                      <a:noFill/>
                    </a:lnB>
                    <a:solidFill>
                      <a:srgbClr val="E9DDC8"/>
                    </a:solidFill>
                  </a:tcPr>
                </a:tc>
                <a:tc>
                  <a:txBody>
                    <a:bodyPr/>
                    <a:lstStyle/>
                    <a:p>
                      <a:r>
                        <a:rPr lang="en-US" sz="1400" b="1"/>
                        <a:t>Bh</a:t>
                      </a:r>
                      <a:endParaRPr lang="en-US" sz="1400"/>
                    </a:p>
                  </a:txBody>
                  <a:tcPr marL="43688" marR="43688" marT="43688" marB="43688" anchor="ctr">
                    <a:lnL>
                      <a:noFill/>
                    </a:lnL>
                    <a:lnR>
                      <a:noFill/>
                    </a:lnR>
                    <a:lnT>
                      <a:noFill/>
                    </a:lnT>
                    <a:lnB>
                      <a:noFill/>
                    </a:lnB>
                    <a:solidFill>
                      <a:srgbClr val="FFFFDD"/>
                    </a:solidFill>
                  </a:tcPr>
                </a:tc>
                <a:tc>
                  <a:txBody>
                    <a:bodyPr/>
                    <a:lstStyle/>
                    <a:p>
                      <a:r>
                        <a:rPr lang="ru-RU" sz="1400"/>
                        <a:t>Борий</a:t>
                      </a:r>
                    </a:p>
                  </a:txBody>
                  <a:tcPr marL="43688" marR="43688" marT="43688" marB="43688" anchor="ctr">
                    <a:lnL>
                      <a:noFill/>
                    </a:lnL>
                    <a:lnR>
                      <a:noFill/>
                    </a:lnR>
                    <a:lnT>
                      <a:noFill/>
                    </a:lnT>
                    <a:lnB>
                      <a:noFill/>
                    </a:lnB>
                    <a:solidFill>
                      <a:srgbClr val="FFFFFF"/>
                    </a:solidFill>
                  </a:tcPr>
                </a:tc>
                <a:tc>
                  <a:txBody>
                    <a:bodyPr/>
                    <a:lstStyle/>
                    <a:p>
                      <a:r>
                        <a:rPr lang="en-US" sz="1400" b="1"/>
                        <a:t>Bohrium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a:t>[ 'bɔrɪəm ]</a:t>
                      </a:r>
                    </a:p>
                  </a:txBody>
                  <a:tcPr marL="43688" marR="43688" marT="43688" marB="43688" anchor="ctr">
                    <a:lnL>
                      <a:noFill/>
                    </a:lnL>
                    <a:lnR>
                      <a:noFill/>
                    </a:lnR>
                    <a:lnT>
                      <a:noFill/>
                    </a:lnT>
                    <a:lnB>
                      <a:noFill/>
                    </a:lnB>
                    <a:solidFill>
                      <a:srgbClr val="FFFFFF"/>
                    </a:solidFill>
                  </a:tcPr>
                </a:tc>
              </a:tr>
              <a:tr h="302563">
                <a:tc>
                  <a:txBody>
                    <a:bodyPr/>
                    <a:lstStyle/>
                    <a:p>
                      <a:r>
                        <a:rPr lang="ru-RU" sz="1400" b="1"/>
                        <a:t>108</a:t>
                      </a:r>
                      <a:endParaRPr lang="ru-RU" sz="1400"/>
                    </a:p>
                  </a:txBody>
                  <a:tcPr marL="43688" marR="43688" marT="43688" marB="43688" anchor="ctr">
                    <a:lnL>
                      <a:noFill/>
                    </a:lnL>
                    <a:lnR>
                      <a:noFill/>
                    </a:lnR>
                    <a:lnT>
                      <a:noFill/>
                    </a:lnT>
                    <a:lnB>
                      <a:noFill/>
                    </a:lnB>
                    <a:solidFill>
                      <a:srgbClr val="E9DDC8"/>
                    </a:solidFill>
                  </a:tcPr>
                </a:tc>
                <a:tc>
                  <a:txBody>
                    <a:bodyPr/>
                    <a:lstStyle/>
                    <a:p>
                      <a:r>
                        <a:rPr lang="en-US" sz="1400" b="1"/>
                        <a:t>Hs</a:t>
                      </a:r>
                      <a:endParaRPr lang="en-US" sz="1400"/>
                    </a:p>
                  </a:txBody>
                  <a:tcPr marL="43688" marR="43688" marT="43688" marB="43688" anchor="ctr">
                    <a:lnL>
                      <a:noFill/>
                    </a:lnL>
                    <a:lnR>
                      <a:noFill/>
                    </a:lnR>
                    <a:lnT>
                      <a:noFill/>
                    </a:lnT>
                    <a:lnB>
                      <a:noFill/>
                    </a:lnB>
                    <a:solidFill>
                      <a:srgbClr val="FFFFDD"/>
                    </a:solidFill>
                  </a:tcPr>
                </a:tc>
                <a:tc>
                  <a:txBody>
                    <a:bodyPr/>
                    <a:lstStyle/>
                    <a:p>
                      <a:r>
                        <a:rPr lang="ru-RU" sz="1400"/>
                        <a:t>Хассий</a:t>
                      </a:r>
                    </a:p>
                  </a:txBody>
                  <a:tcPr marL="43688" marR="43688" marT="43688" marB="43688" anchor="ctr">
                    <a:lnL>
                      <a:noFill/>
                    </a:lnL>
                    <a:lnR>
                      <a:noFill/>
                    </a:lnR>
                    <a:lnT>
                      <a:noFill/>
                    </a:lnT>
                    <a:lnB>
                      <a:noFill/>
                    </a:lnB>
                    <a:solidFill>
                      <a:srgbClr val="FFFFFF"/>
                    </a:solidFill>
                  </a:tcPr>
                </a:tc>
                <a:tc>
                  <a:txBody>
                    <a:bodyPr/>
                    <a:lstStyle/>
                    <a:p>
                      <a:r>
                        <a:rPr lang="en-US" sz="1400" b="1"/>
                        <a:t>Hassium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a:t>[ 'hæsɪəm ]</a:t>
                      </a:r>
                    </a:p>
                  </a:txBody>
                  <a:tcPr marL="43688" marR="43688" marT="43688" marB="43688" anchor="ctr">
                    <a:lnL>
                      <a:noFill/>
                    </a:lnL>
                    <a:lnR>
                      <a:noFill/>
                    </a:lnR>
                    <a:lnT>
                      <a:noFill/>
                    </a:lnT>
                    <a:lnB>
                      <a:noFill/>
                    </a:lnB>
                    <a:solidFill>
                      <a:srgbClr val="FFFFFF"/>
                    </a:solidFill>
                  </a:tcPr>
                </a:tc>
              </a:tr>
              <a:tr h="302563">
                <a:tc>
                  <a:txBody>
                    <a:bodyPr/>
                    <a:lstStyle/>
                    <a:p>
                      <a:r>
                        <a:rPr lang="ru-RU" sz="1400" b="1"/>
                        <a:t>109</a:t>
                      </a:r>
                      <a:endParaRPr lang="ru-RU" sz="1400"/>
                    </a:p>
                  </a:txBody>
                  <a:tcPr marL="43688" marR="43688" marT="43688" marB="43688" anchor="ctr">
                    <a:lnL>
                      <a:noFill/>
                    </a:lnL>
                    <a:lnR>
                      <a:noFill/>
                    </a:lnR>
                    <a:lnT>
                      <a:noFill/>
                    </a:lnT>
                    <a:lnB>
                      <a:noFill/>
                    </a:lnB>
                    <a:solidFill>
                      <a:srgbClr val="E9DDC8"/>
                    </a:solidFill>
                  </a:tcPr>
                </a:tc>
                <a:tc>
                  <a:txBody>
                    <a:bodyPr/>
                    <a:lstStyle/>
                    <a:p>
                      <a:r>
                        <a:rPr lang="en-US" sz="1400" b="1" dirty="0"/>
                        <a:t>Mt</a:t>
                      </a:r>
                      <a:endParaRPr lang="en-US" sz="1400" dirty="0"/>
                    </a:p>
                  </a:txBody>
                  <a:tcPr marL="43688" marR="43688" marT="43688" marB="43688" anchor="ctr">
                    <a:lnL>
                      <a:noFill/>
                    </a:lnL>
                    <a:lnR>
                      <a:noFill/>
                    </a:lnR>
                    <a:lnT>
                      <a:noFill/>
                    </a:lnT>
                    <a:lnB>
                      <a:noFill/>
                    </a:lnB>
                    <a:solidFill>
                      <a:srgbClr val="FFFFDD"/>
                    </a:solidFill>
                  </a:tcPr>
                </a:tc>
                <a:tc>
                  <a:txBody>
                    <a:bodyPr/>
                    <a:lstStyle/>
                    <a:p>
                      <a:r>
                        <a:rPr lang="ru-RU" sz="1400"/>
                        <a:t>Мейтнерий</a:t>
                      </a:r>
                    </a:p>
                  </a:txBody>
                  <a:tcPr marL="43688" marR="43688" marT="43688" marB="43688" anchor="ctr">
                    <a:lnL>
                      <a:noFill/>
                    </a:lnL>
                    <a:lnR>
                      <a:noFill/>
                    </a:lnR>
                    <a:lnT>
                      <a:noFill/>
                    </a:lnT>
                    <a:lnB>
                      <a:noFill/>
                    </a:lnB>
                    <a:solidFill>
                      <a:srgbClr val="FFFFFF"/>
                    </a:solidFill>
                  </a:tcPr>
                </a:tc>
                <a:tc>
                  <a:txBody>
                    <a:bodyPr/>
                    <a:lstStyle/>
                    <a:p>
                      <a:r>
                        <a:rPr lang="en-US" sz="1400" b="1"/>
                        <a:t>Meitnerium</a:t>
                      </a:r>
                      <a:endParaRPr lang="en-US" sz="1400"/>
                    </a:p>
                  </a:txBody>
                  <a:tcPr marL="43688" marR="43688" marT="43688" marB="43688" anchor="ctr">
                    <a:lnL>
                      <a:noFill/>
                    </a:lnL>
                    <a:lnR>
                      <a:noFill/>
                    </a:lnR>
                    <a:lnT>
                      <a:noFill/>
                    </a:lnT>
                    <a:lnB>
                      <a:noFill/>
                    </a:lnB>
                    <a:solidFill>
                      <a:srgbClr val="FFFFDD"/>
                    </a:solidFill>
                  </a:tcPr>
                </a:tc>
                <a:tc>
                  <a:txBody>
                    <a:bodyPr/>
                    <a:lstStyle/>
                    <a:p>
                      <a:r>
                        <a:rPr lang="en-US" sz="1400" dirty="0"/>
                        <a:t>[ ˌ</a:t>
                      </a:r>
                      <a:r>
                        <a:rPr lang="en-US" sz="1400" dirty="0" err="1"/>
                        <a:t>maɪt'nɪərɪəm</a:t>
                      </a:r>
                      <a:r>
                        <a:rPr lang="en-US" sz="1400" dirty="0"/>
                        <a:t> ]</a:t>
                      </a:r>
                    </a:p>
                  </a:txBody>
                  <a:tcPr marL="43688" marR="43688" marT="43688" marB="43688" anchor="ctr">
                    <a:lnL>
                      <a:noFill/>
                    </a:lnL>
                    <a:lnR>
                      <a:noFill/>
                    </a:lnR>
                    <a:lnT>
                      <a:noFill/>
                    </a:lnT>
                    <a:lnB>
                      <a:noFill/>
                    </a:lnB>
                    <a:solidFill>
                      <a:srgbClr val="FFFFFF"/>
                    </a:solidFill>
                  </a:tcPr>
                </a:tc>
              </a:tr>
              <a:tr h="261030">
                <a:tc>
                  <a:txBody>
                    <a:bodyPr/>
                    <a:lstStyle/>
                    <a:p>
                      <a:r>
                        <a:rPr lang="en-US" sz="1400" b="1" dirty="0" smtClean="0"/>
                        <a:t>110</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dirty="0">
                          <a:effectLst/>
                        </a:rPr>
                        <a:t>Ds</a:t>
                      </a:r>
                    </a:p>
                  </a:txBody>
                  <a:tcPr>
                    <a:lnL>
                      <a:noFill/>
                    </a:lnL>
                    <a:lnR>
                      <a:noFill/>
                    </a:lnR>
                    <a:lnT>
                      <a:noFill/>
                    </a:lnT>
                    <a:lnB>
                      <a:noFill/>
                    </a:lnB>
                    <a:solidFill>
                      <a:srgbClr val="FFFFDD"/>
                    </a:solidFill>
                  </a:tcPr>
                </a:tc>
                <a:tc>
                  <a:txBody>
                    <a:bodyPr/>
                    <a:lstStyle/>
                    <a:p>
                      <a:pPr algn="l"/>
                      <a:r>
                        <a:rPr lang="ru-RU" sz="1400" dirty="0" err="1" smtClean="0">
                          <a:solidFill>
                            <a:schemeClr val="tx1"/>
                          </a:solidFill>
                          <a:effectLst/>
                        </a:rPr>
                        <a:t>Дармштадтий</a:t>
                      </a:r>
                      <a:endParaRPr lang="en-US" sz="1400" dirty="0">
                        <a:solidFill>
                          <a:schemeClr val="tx1"/>
                        </a:solidFill>
                        <a:effectLst/>
                      </a:endParaRPr>
                    </a:p>
                  </a:txBody>
                  <a:tcPr>
                    <a:lnL>
                      <a:noFill/>
                    </a:lnL>
                    <a:lnR>
                      <a:noFill/>
                    </a:lnR>
                    <a:lnT>
                      <a:noFill/>
                    </a:lnT>
                    <a:lnB>
                      <a:noFill/>
                    </a:lnB>
                    <a:solidFill>
                      <a:srgbClr val="FFFFFF"/>
                    </a:solidFill>
                  </a:tcPr>
                </a:tc>
                <a:tc>
                  <a:txBody>
                    <a:bodyPr/>
                    <a:lstStyle/>
                    <a:p>
                      <a:r>
                        <a:rPr lang="en-US" sz="1400" b="1" u="none" strike="noStrike" dirty="0" smtClean="0">
                          <a:solidFill>
                            <a:schemeClr val="tx1"/>
                          </a:solidFill>
                          <a:effectLst/>
                        </a:rPr>
                        <a:t>Darmstadtium</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dirty="0"/>
                    </a:p>
                  </a:txBody>
                  <a:tcPr marL="23047" marR="23047" marT="23047" marB="23047" anchor="ctr">
                    <a:lnL>
                      <a:noFill/>
                    </a:lnL>
                    <a:lnR>
                      <a:noFill/>
                    </a:lnR>
                    <a:lnT>
                      <a:noFill/>
                    </a:lnT>
                    <a:lnB>
                      <a:noFill/>
                    </a:lnB>
                    <a:solidFill>
                      <a:srgbClr val="FFFFFF"/>
                    </a:solidFill>
                  </a:tcPr>
                </a:tc>
              </a:tr>
              <a:tr h="261030">
                <a:tc>
                  <a:txBody>
                    <a:bodyPr/>
                    <a:lstStyle/>
                    <a:p>
                      <a:r>
                        <a:rPr lang="en-US" sz="1400" b="1" dirty="0" smtClean="0"/>
                        <a:t>111</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i="0" kern="1200" dirty="0" err="1" smtClean="0">
                          <a:solidFill>
                            <a:schemeClr val="tx1"/>
                          </a:solidFill>
                          <a:effectLst/>
                          <a:latin typeface="+mn-lt"/>
                          <a:ea typeface="+mn-ea"/>
                          <a:cs typeface="+mn-cs"/>
                        </a:rPr>
                        <a:t>Rg</a:t>
                      </a:r>
                      <a:endParaRPr lang="en-US" sz="1400" b="1" dirty="0"/>
                    </a:p>
                  </a:txBody>
                  <a:tcPr marL="23047" marR="23047" marT="23047" marB="23047" anchor="ctr">
                    <a:lnL>
                      <a:noFill/>
                    </a:lnL>
                    <a:lnR>
                      <a:noFill/>
                    </a:lnR>
                    <a:lnT>
                      <a:noFill/>
                    </a:lnT>
                    <a:lnB>
                      <a:noFill/>
                    </a:lnB>
                    <a:solidFill>
                      <a:srgbClr val="FFFFDD"/>
                    </a:solidFill>
                  </a:tcPr>
                </a:tc>
                <a:tc>
                  <a:txBody>
                    <a:bodyPr/>
                    <a:lstStyle/>
                    <a:p>
                      <a:r>
                        <a:rPr lang="ru-RU" sz="1400" dirty="0" err="1" smtClean="0"/>
                        <a:t>Рентгений</a:t>
                      </a:r>
                      <a:endParaRPr lang="ru-RU" sz="1400" dirty="0"/>
                    </a:p>
                  </a:txBody>
                  <a:tcPr marL="23047" marR="23047" marT="23047" marB="23047" anchor="ctr">
                    <a:lnL>
                      <a:noFill/>
                    </a:lnL>
                    <a:lnR>
                      <a:noFill/>
                    </a:lnR>
                    <a:lnT>
                      <a:noFill/>
                    </a:lnT>
                    <a:lnB>
                      <a:noFill/>
                    </a:lnB>
                    <a:solidFill>
                      <a:srgbClr val="FFFFFF"/>
                    </a:solidFill>
                  </a:tcPr>
                </a:tc>
                <a:tc>
                  <a:txBody>
                    <a:bodyPr/>
                    <a:lstStyle/>
                    <a:p>
                      <a:r>
                        <a:rPr lang="en-US" sz="1400" b="1" dirty="0" err="1" smtClean="0"/>
                        <a:t>Roentgenium</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a:p>
                  </a:txBody>
                  <a:tcPr marL="23047" marR="23047" marT="23047" marB="23047" anchor="ctr">
                    <a:lnL>
                      <a:noFill/>
                    </a:lnL>
                    <a:lnR>
                      <a:noFill/>
                    </a:lnR>
                    <a:lnT>
                      <a:noFill/>
                    </a:lnT>
                    <a:lnB>
                      <a:noFill/>
                    </a:lnB>
                    <a:solidFill>
                      <a:srgbClr val="FFFFFF"/>
                    </a:solidFill>
                  </a:tcPr>
                </a:tc>
              </a:tr>
              <a:tr h="296931">
                <a:tc>
                  <a:txBody>
                    <a:bodyPr/>
                    <a:lstStyle/>
                    <a:p>
                      <a:r>
                        <a:rPr lang="en-US" sz="1400" b="1" dirty="0" smtClean="0"/>
                        <a:t>112</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i="0" kern="1200" dirty="0" smtClean="0">
                          <a:solidFill>
                            <a:schemeClr val="tx1"/>
                          </a:solidFill>
                          <a:effectLst/>
                          <a:latin typeface="+mn-lt"/>
                          <a:ea typeface="+mn-ea"/>
                          <a:cs typeface="+mn-cs"/>
                        </a:rPr>
                        <a:t>Cn</a:t>
                      </a:r>
                      <a:endParaRPr lang="en-US" sz="1400" b="1" dirty="0"/>
                    </a:p>
                  </a:txBody>
                  <a:tcPr marL="23047" marR="23047" marT="23047" marB="23047" anchor="ctr">
                    <a:lnL>
                      <a:noFill/>
                    </a:lnL>
                    <a:lnR>
                      <a:noFill/>
                    </a:lnR>
                    <a:lnT>
                      <a:noFill/>
                    </a:lnT>
                    <a:lnB>
                      <a:noFill/>
                    </a:lnB>
                    <a:solidFill>
                      <a:srgbClr val="FFFFDD"/>
                    </a:solidFill>
                  </a:tcPr>
                </a:tc>
                <a:tc>
                  <a:txBody>
                    <a:bodyPr/>
                    <a:lstStyle/>
                    <a:p>
                      <a:r>
                        <a:rPr lang="ru-RU" sz="1400" dirty="0" err="1" smtClean="0"/>
                        <a:t>Коперниций</a:t>
                      </a:r>
                      <a:endParaRPr lang="ru-RU" sz="1400" dirty="0"/>
                    </a:p>
                  </a:txBody>
                  <a:tcPr marL="23047" marR="23047" marT="23047" marB="23047" anchor="ctr">
                    <a:lnL>
                      <a:noFill/>
                    </a:lnL>
                    <a:lnR>
                      <a:noFill/>
                    </a:lnR>
                    <a:lnT>
                      <a:noFill/>
                    </a:lnT>
                    <a:lnB>
                      <a:noFill/>
                    </a:lnB>
                    <a:solidFill>
                      <a:srgbClr val="FFFFFF"/>
                    </a:solidFill>
                  </a:tcPr>
                </a:tc>
                <a:tc>
                  <a:txBody>
                    <a:bodyPr/>
                    <a:lstStyle/>
                    <a:p>
                      <a:r>
                        <a:rPr lang="en-US" sz="1400" b="1" dirty="0" err="1" smtClean="0"/>
                        <a:t>Copernicium</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a:p>
                  </a:txBody>
                  <a:tcPr marL="23047" marR="23047" marT="23047" marB="23047" anchor="ctr">
                    <a:lnL>
                      <a:noFill/>
                    </a:lnL>
                    <a:lnR>
                      <a:noFill/>
                    </a:lnR>
                    <a:lnT>
                      <a:noFill/>
                    </a:lnT>
                    <a:lnB>
                      <a:noFill/>
                    </a:lnB>
                    <a:solidFill>
                      <a:srgbClr val="FFFFFF"/>
                    </a:solidFill>
                  </a:tcPr>
                </a:tc>
              </a:tr>
              <a:tr h="261030">
                <a:tc>
                  <a:txBody>
                    <a:bodyPr/>
                    <a:lstStyle/>
                    <a:p>
                      <a:r>
                        <a:rPr lang="en-US" sz="1400" b="1" dirty="0" smtClean="0"/>
                        <a:t>113</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i="0" kern="1200" dirty="0" err="1" smtClean="0">
                          <a:solidFill>
                            <a:schemeClr val="tx1"/>
                          </a:solidFill>
                          <a:effectLst/>
                          <a:latin typeface="+mn-lt"/>
                          <a:ea typeface="+mn-ea"/>
                          <a:cs typeface="+mn-cs"/>
                        </a:rPr>
                        <a:t>Nh</a:t>
                      </a:r>
                      <a:endParaRPr lang="en-US" sz="1400" b="1" dirty="0"/>
                    </a:p>
                  </a:txBody>
                  <a:tcPr marL="23047" marR="23047" marT="23047" marB="23047" anchor="ctr">
                    <a:lnL>
                      <a:noFill/>
                    </a:lnL>
                    <a:lnR>
                      <a:noFill/>
                    </a:lnR>
                    <a:lnT>
                      <a:noFill/>
                    </a:lnT>
                    <a:lnB>
                      <a:noFill/>
                    </a:lnB>
                    <a:solidFill>
                      <a:srgbClr val="FFFFDD"/>
                    </a:solidFill>
                  </a:tcPr>
                </a:tc>
                <a:tc>
                  <a:txBody>
                    <a:bodyPr/>
                    <a:lstStyle/>
                    <a:p>
                      <a:r>
                        <a:rPr lang="ru-RU" sz="1400" dirty="0" err="1" smtClean="0"/>
                        <a:t>Нихонй</a:t>
                      </a:r>
                      <a:endParaRPr lang="ru-RU" sz="1400" dirty="0"/>
                    </a:p>
                  </a:txBody>
                  <a:tcPr marL="23047" marR="23047" marT="23047" marB="23047" anchor="ctr">
                    <a:lnL>
                      <a:noFill/>
                    </a:lnL>
                    <a:lnR>
                      <a:noFill/>
                    </a:lnR>
                    <a:lnT>
                      <a:noFill/>
                    </a:lnT>
                    <a:lnB>
                      <a:noFill/>
                    </a:lnB>
                    <a:solidFill>
                      <a:srgbClr val="FFFFFF"/>
                    </a:solidFill>
                  </a:tcPr>
                </a:tc>
                <a:tc>
                  <a:txBody>
                    <a:bodyPr/>
                    <a:lstStyle/>
                    <a:p>
                      <a:r>
                        <a:rPr lang="en-US" sz="1400" b="1" dirty="0" err="1" smtClean="0"/>
                        <a:t>Nihonium</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a:p>
                  </a:txBody>
                  <a:tcPr marL="23047" marR="23047" marT="23047" marB="23047" anchor="ctr">
                    <a:lnL>
                      <a:noFill/>
                    </a:lnL>
                    <a:lnR>
                      <a:noFill/>
                    </a:lnR>
                    <a:lnT>
                      <a:noFill/>
                    </a:lnT>
                    <a:lnB>
                      <a:noFill/>
                    </a:lnB>
                    <a:solidFill>
                      <a:srgbClr val="FFFFFF"/>
                    </a:solidFill>
                  </a:tcPr>
                </a:tc>
              </a:tr>
              <a:tr h="261030">
                <a:tc>
                  <a:txBody>
                    <a:bodyPr/>
                    <a:lstStyle/>
                    <a:p>
                      <a:r>
                        <a:rPr lang="en-US" sz="1400" b="1" dirty="0" smtClean="0"/>
                        <a:t>114</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i="0" kern="1200" dirty="0" err="1" smtClean="0">
                          <a:solidFill>
                            <a:schemeClr val="tx1"/>
                          </a:solidFill>
                          <a:effectLst/>
                          <a:latin typeface="+mn-lt"/>
                          <a:ea typeface="+mn-ea"/>
                          <a:cs typeface="+mn-cs"/>
                        </a:rPr>
                        <a:t>Fl</a:t>
                      </a:r>
                      <a:endParaRPr lang="en-US" sz="1400" b="1" dirty="0"/>
                    </a:p>
                  </a:txBody>
                  <a:tcPr marL="23047" marR="23047" marT="23047" marB="23047" anchor="ctr">
                    <a:lnL>
                      <a:noFill/>
                    </a:lnL>
                    <a:lnR>
                      <a:noFill/>
                    </a:lnR>
                    <a:lnT>
                      <a:noFill/>
                    </a:lnT>
                    <a:lnB>
                      <a:noFill/>
                    </a:lnB>
                    <a:solidFill>
                      <a:srgbClr val="FFFFDD"/>
                    </a:solidFill>
                  </a:tcPr>
                </a:tc>
                <a:tc>
                  <a:txBody>
                    <a:bodyPr/>
                    <a:lstStyle/>
                    <a:p>
                      <a:r>
                        <a:rPr lang="ru-RU" sz="1400" dirty="0" err="1" smtClean="0"/>
                        <a:t>Флеровий</a:t>
                      </a:r>
                      <a:endParaRPr lang="ru-RU" sz="1400" dirty="0"/>
                    </a:p>
                  </a:txBody>
                  <a:tcPr marL="23047" marR="23047" marT="23047" marB="23047" anchor="ctr">
                    <a:lnL>
                      <a:noFill/>
                    </a:lnL>
                    <a:lnR>
                      <a:noFill/>
                    </a:lnR>
                    <a:lnT>
                      <a:noFill/>
                    </a:lnT>
                    <a:lnB>
                      <a:noFill/>
                    </a:lnB>
                    <a:solidFill>
                      <a:srgbClr val="FFFFFF"/>
                    </a:solidFill>
                  </a:tcPr>
                </a:tc>
                <a:tc>
                  <a:txBody>
                    <a:bodyPr/>
                    <a:lstStyle/>
                    <a:p>
                      <a:r>
                        <a:rPr lang="en-US" sz="1400" b="1" dirty="0" err="1" smtClean="0"/>
                        <a:t>Flerovium</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a:p>
                  </a:txBody>
                  <a:tcPr marL="23047" marR="23047" marT="23047" marB="23047" anchor="ctr">
                    <a:lnL>
                      <a:noFill/>
                    </a:lnL>
                    <a:lnR>
                      <a:noFill/>
                    </a:lnR>
                    <a:lnT>
                      <a:noFill/>
                    </a:lnT>
                    <a:lnB>
                      <a:noFill/>
                    </a:lnB>
                    <a:solidFill>
                      <a:srgbClr val="FFFFFF"/>
                    </a:solidFill>
                  </a:tcPr>
                </a:tc>
              </a:tr>
              <a:tr h="261030">
                <a:tc>
                  <a:txBody>
                    <a:bodyPr/>
                    <a:lstStyle/>
                    <a:p>
                      <a:r>
                        <a:rPr lang="en-US" sz="1400" b="1" dirty="0" smtClean="0"/>
                        <a:t>115</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i="0" kern="1200" dirty="0" smtClean="0">
                          <a:solidFill>
                            <a:schemeClr val="tx1"/>
                          </a:solidFill>
                          <a:effectLst/>
                          <a:latin typeface="+mn-lt"/>
                          <a:ea typeface="+mn-ea"/>
                          <a:cs typeface="+mn-cs"/>
                        </a:rPr>
                        <a:t>Mc</a:t>
                      </a:r>
                      <a:endParaRPr lang="en-US" sz="1400" b="1" dirty="0"/>
                    </a:p>
                  </a:txBody>
                  <a:tcPr marL="23047" marR="23047" marT="23047" marB="23047" anchor="ctr">
                    <a:lnL>
                      <a:noFill/>
                    </a:lnL>
                    <a:lnR>
                      <a:noFill/>
                    </a:lnR>
                    <a:lnT>
                      <a:noFill/>
                    </a:lnT>
                    <a:lnB>
                      <a:noFill/>
                    </a:lnB>
                    <a:solidFill>
                      <a:srgbClr val="FFFFDD"/>
                    </a:solidFill>
                  </a:tcPr>
                </a:tc>
                <a:tc>
                  <a:txBody>
                    <a:bodyPr/>
                    <a:lstStyle/>
                    <a:p>
                      <a:r>
                        <a:rPr lang="ru-RU" sz="1400" dirty="0" smtClean="0"/>
                        <a:t>Московий</a:t>
                      </a:r>
                      <a:endParaRPr lang="ru-RU" sz="1400" dirty="0"/>
                    </a:p>
                  </a:txBody>
                  <a:tcPr marL="23047" marR="23047" marT="23047" marB="23047" anchor="ctr">
                    <a:lnL>
                      <a:noFill/>
                    </a:lnL>
                    <a:lnR>
                      <a:noFill/>
                    </a:lnR>
                    <a:lnT>
                      <a:noFill/>
                    </a:lnT>
                    <a:lnB>
                      <a:noFill/>
                    </a:lnB>
                    <a:solidFill>
                      <a:srgbClr val="FFFFFF"/>
                    </a:solidFill>
                  </a:tcPr>
                </a:tc>
                <a:tc>
                  <a:txBody>
                    <a:bodyPr/>
                    <a:lstStyle/>
                    <a:p>
                      <a:r>
                        <a:rPr lang="en-US" sz="1400" b="1" dirty="0" err="1" smtClean="0"/>
                        <a:t>Moscovium</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a:p>
                  </a:txBody>
                  <a:tcPr marL="23047" marR="23047" marT="23047" marB="23047" anchor="ctr">
                    <a:lnL>
                      <a:noFill/>
                    </a:lnL>
                    <a:lnR>
                      <a:noFill/>
                    </a:lnR>
                    <a:lnT>
                      <a:noFill/>
                    </a:lnT>
                    <a:lnB>
                      <a:noFill/>
                    </a:lnB>
                    <a:solidFill>
                      <a:srgbClr val="FFFFFF"/>
                    </a:solidFill>
                  </a:tcPr>
                </a:tc>
              </a:tr>
              <a:tr h="261030">
                <a:tc>
                  <a:txBody>
                    <a:bodyPr/>
                    <a:lstStyle/>
                    <a:p>
                      <a:r>
                        <a:rPr lang="en-US" sz="1400" b="1" dirty="0" smtClean="0"/>
                        <a:t>116</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i="0" kern="1200" dirty="0" err="1" smtClean="0">
                          <a:solidFill>
                            <a:schemeClr val="tx1"/>
                          </a:solidFill>
                          <a:effectLst/>
                          <a:latin typeface="+mn-lt"/>
                          <a:ea typeface="+mn-ea"/>
                          <a:cs typeface="+mn-cs"/>
                        </a:rPr>
                        <a:t>Lv</a:t>
                      </a:r>
                      <a:endParaRPr lang="en-US" sz="1400" b="1" dirty="0"/>
                    </a:p>
                  </a:txBody>
                  <a:tcPr marL="23047" marR="23047" marT="23047" marB="23047" anchor="ctr">
                    <a:lnL>
                      <a:noFill/>
                    </a:lnL>
                    <a:lnR>
                      <a:noFill/>
                    </a:lnR>
                    <a:lnT>
                      <a:noFill/>
                    </a:lnT>
                    <a:lnB>
                      <a:noFill/>
                    </a:lnB>
                    <a:solidFill>
                      <a:srgbClr val="FFFFDD"/>
                    </a:solidFill>
                  </a:tcPr>
                </a:tc>
                <a:tc>
                  <a:txBody>
                    <a:bodyPr/>
                    <a:lstStyle/>
                    <a:p>
                      <a:r>
                        <a:rPr lang="ru-RU" sz="1400" dirty="0" err="1" smtClean="0"/>
                        <a:t>Ливерморий</a:t>
                      </a:r>
                      <a:endParaRPr lang="ru-RU" sz="1400" dirty="0"/>
                    </a:p>
                  </a:txBody>
                  <a:tcPr marL="23047" marR="23047" marT="23047" marB="23047" anchor="ctr">
                    <a:lnL>
                      <a:noFill/>
                    </a:lnL>
                    <a:lnR>
                      <a:noFill/>
                    </a:lnR>
                    <a:lnT>
                      <a:noFill/>
                    </a:lnT>
                    <a:lnB>
                      <a:noFill/>
                    </a:lnB>
                    <a:solidFill>
                      <a:srgbClr val="FFFFFF"/>
                    </a:solidFill>
                  </a:tcPr>
                </a:tc>
                <a:tc>
                  <a:txBody>
                    <a:bodyPr/>
                    <a:lstStyle/>
                    <a:p>
                      <a:r>
                        <a:rPr lang="en-US" sz="1400" b="1" dirty="0" err="1" smtClean="0"/>
                        <a:t>Livermorium</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dirty="0"/>
                    </a:p>
                  </a:txBody>
                  <a:tcPr marL="23047" marR="23047" marT="23047" marB="23047" anchor="ctr">
                    <a:lnL>
                      <a:noFill/>
                    </a:lnL>
                    <a:lnR>
                      <a:noFill/>
                    </a:lnR>
                    <a:lnT>
                      <a:noFill/>
                    </a:lnT>
                    <a:lnB>
                      <a:noFill/>
                    </a:lnB>
                    <a:solidFill>
                      <a:srgbClr val="FFFFFF"/>
                    </a:solidFill>
                  </a:tcPr>
                </a:tc>
              </a:tr>
              <a:tr h="261030">
                <a:tc>
                  <a:txBody>
                    <a:bodyPr/>
                    <a:lstStyle/>
                    <a:p>
                      <a:r>
                        <a:rPr lang="en-US" sz="1400" b="1" dirty="0" smtClean="0"/>
                        <a:t>117</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i="0" kern="1200" dirty="0" err="1" smtClean="0">
                          <a:solidFill>
                            <a:schemeClr val="tx1"/>
                          </a:solidFill>
                          <a:effectLst/>
                          <a:latin typeface="+mn-lt"/>
                          <a:ea typeface="+mn-ea"/>
                          <a:cs typeface="+mn-cs"/>
                        </a:rPr>
                        <a:t>Ts</a:t>
                      </a:r>
                      <a:endParaRPr lang="en-US" sz="1400" b="1" dirty="0"/>
                    </a:p>
                  </a:txBody>
                  <a:tcPr marL="23047" marR="23047" marT="23047" marB="23047" anchor="ctr">
                    <a:lnL>
                      <a:noFill/>
                    </a:lnL>
                    <a:lnR>
                      <a:noFill/>
                    </a:lnR>
                    <a:lnT>
                      <a:noFill/>
                    </a:lnT>
                    <a:lnB>
                      <a:noFill/>
                    </a:lnB>
                    <a:solidFill>
                      <a:srgbClr val="FFFFDD"/>
                    </a:solidFill>
                  </a:tcPr>
                </a:tc>
                <a:tc>
                  <a:txBody>
                    <a:bodyPr/>
                    <a:lstStyle/>
                    <a:p>
                      <a:r>
                        <a:rPr lang="ru-RU" sz="1400" dirty="0" err="1" smtClean="0"/>
                        <a:t>Тенессин</a:t>
                      </a:r>
                      <a:endParaRPr lang="ru-RU" sz="1400" dirty="0"/>
                    </a:p>
                  </a:txBody>
                  <a:tcPr marL="23047" marR="23047" marT="23047" marB="23047" anchor="ctr">
                    <a:lnL>
                      <a:noFill/>
                    </a:lnL>
                    <a:lnR>
                      <a:noFill/>
                    </a:lnR>
                    <a:lnT>
                      <a:noFill/>
                    </a:lnT>
                    <a:lnB>
                      <a:noFill/>
                    </a:lnB>
                    <a:solidFill>
                      <a:srgbClr val="FFFFFF"/>
                    </a:solidFill>
                  </a:tcPr>
                </a:tc>
                <a:tc>
                  <a:txBody>
                    <a:bodyPr/>
                    <a:lstStyle/>
                    <a:p>
                      <a:r>
                        <a:rPr lang="en-US" sz="1400" b="1" dirty="0" err="1" smtClean="0"/>
                        <a:t>Tennessine</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dirty="0"/>
                    </a:p>
                  </a:txBody>
                  <a:tcPr marL="23047" marR="23047" marT="23047" marB="23047" anchor="ctr">
                    <a:lnL>
                      <a:noFill/>
                    </a:lnL>
                    <a:lnR>
                      <a:noFill/>
                    </a:lnR>
                    <a:lnT>
                      <a:noFill/>
                    </a:lnT>
                    <a:lnB>
                      <a:noFill/>
                    </a:lnB>
                    <a:solidFill>
                      <a:srgbClr val="FFFFFF"/>
                    </a:solidFill>
                  </a:tcPr>
                </a:tc>
              </a:tr>
              <a:tr h="261030">
                <a:tc>
                  <a:txBody>
                    <a:bodyPr/>
                    <a:lstStyle/>
                    <a:p>
                      <a:r>
                        <a:rPr lang="en-US" sz="1400" b="1" dirty="0" smtClean="0"/>
                        <a:t>118</a:t>
                      </a:r>
                      <a:endParaRPr lang="ru-RU" sz="1400" b="1" dirty="0"/>
                    </a:p>
                  </a:txBody>
                  <a:tcPr marL="23047" marR="23047" marT="23047" marB="23047" anchor="ctr">
                    <a:lnL>
                      <a:noFill/>
                    </a:lnL>
                    <a:lnR>
                      <a:noFill/>
                    </a:lnR>
                    <a:lnT>
                      <a:noFill/>
                    </a:lnT>
                    <a:lnB>
                      <a:noFill/>
                    </a:lnB>
                    <a:solidFill>
                      <a:srgbClr val="E9DDC8"/>
                    </a:solidFill>
                  </a:tcPr>
                </a:tc>
                <a:tc>
                  <a:txBody>
                    <a:bodyPr/>
                    <a:lstStyle/>
                    <a:p>
                      <a:pPr algn="l"/>
                      <a:r>
                        <a:rPr lang="en-US" sz="1400" b="1" i="0" kern="1200" dirty="0" err="1" smtClean="0">
                          <a:solidFill>
                            <a:schemeClr val="tx1"/>
                          </a:solidFill>
                          <a:effectLst/>
                          <a:latin typeface="+mn-lt"/>
                          <a:ea typeface="+mn-ea"/>
                          <a:cs typeface="+mn-cs"/>
                        </a:rPr>
                        <a:t>Og</a:t>
                      </a:r>
                      <a:endParaRPr lang="en-US" sz="1400" b="1" dirty="0"/>
                    </a:p>
                  </a:txBody>
                  <a:tcPr marL="23047" marR="23047" marT="23047" marB="23047" anchor="ctr">
                    <a:lnL>
                      <a:noFill/>
                    </a:lnL>
                    <a:lnR>
                      <a:noFill/>
                    </a:lnR>
                    <a:lnT>
                      <a:noFill/>
                    </a:lnT>
                    <a:lnB>
                      <a:noFill/>
                    </a:lnB>
                    <a:solidFill>
                      <a:srgbClr val="FFFFDD"/>
                    </a:solidFill>
                  </a:tcPr>
                </a:tc>
                <a:tc>
                  <a:txBody>
                    <a:bodyPr/>
                    <a:lstStyle/>
                    <a:p>
                      <a:r>
                        <a:rPr lang="ru-RU" sz="1400" dirty="0" err="1" smtClean="0"/>
                        <a:t>Оганесон</a:t>
                      </a:r>
                      <a:endParaRPr lang="ru-RU" sz="1400" dirty="0"/>
                    </a:p>
                  </a:txBody>
                  <a:tcPr marL="23047" marR="23047" marT="23047" marB="23047" anchor="ctr">
                    <a:lnL>
                      <a:noFill/>
                    </a:lnL>
                    <a:lnR>
                      <a:noFill/>
                    </a:lnR>
                    <a:lnT>
                      <a:noFill/>
                    </a:lnT>
                    <a:lnB>
                      <a:noFill/>
                    </a:lnB>
                    <a:solidFill>
                      <a:srgbClr val="FFFFFF"/>
                    </a:solidFill>
                  </a:tcPr>
                </a:tc>
                <a:tc>
                  <a:txBody>
                    <a:bodyPr/>
                    <a:lstStyle/>
                    <a:p>
                      <a:r>
                        <a:rPr lang="en-US" sz="1400" b="1" dirty="0" err="1" smtClean="0"/>
                        <a:t>Oganesson</a:t>
                      </a:r>
                      <a:endParaRPr lang="en-US" sz="1400" b="1" dirty="0"/>
                    </a:p>
                  </a:txBody>
                  <a:tcPr marL="23047" marR="23047" marT="23047" marB="23047" anchor="ctr">
                    <a:lnL>
                      <a:noFill/>
                    </a:lnL>
                    <a:lnR>
                      <a:noFill/>
                    </a:lnR>
                    <a:lnT>
                      <a:noFill/>
                    </a:lnT>
                    <a:lnB>
                      <a:noFill/>
                    </a:lnB>
                    <a:solidFill>
                      <a:srgbClr val="FFFFDD"/>
                    </a:solidFill>
                  </a:tcPr>
                </a:tc>
                <a:tc>
                  <a:txBody>
                    <a:bodyPr/>
                    <a:lstStyle/>
                    <a:p>
                      <a:endParaRPr lang="en-US" sz="1400" dirty="0"/>
                    </a:p>
                  </a:txBody>
                  <a:tcPr marL="23047" marR="23047" marT="23047" marB="23047"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2956066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marL="0" indent="0">
              <a:buNone/>
            </a:pPr>
            <a:r>
              <a:rPr lang="en-US" dirty="0" smtClean="0">
                <a:hlinkClick r:id="rId2"/>
              </a:rPr>
              <a:t>Pronunciation</a:t>
            </a:r>
            <a:endParaRPr lang="en-US" dirty="0" smtClean="0"/>
          </a:p>
          <a:p>
            <a:pPr marL="0" indent="0">
              <a:buNone/>
            </a:pPr>
            <a:endParaRPr lang="en-US" dirty="0"/>
          </a:p>
          <a:p>
            <a:pPr marL="0" indent="0">
              <a:buNone/>
            </a:pPr>
            <a:r>
              <a:rPr lang="en-US" dirty="0">
                <a:hlinkClick r:id="rId3"/>
              </a:rPr>
              <a:t>https://quizlet.com/124752264/chemical-elements-crossword-puzzle-flash-cards</a:t>
            </a:r>
            <a:r>
              <a:rPr lang="en-US" dirty="0" smtClean="0">
                <a:hlinkClick r:id="rId3"/>
              </a:rPr>
              <a:t>/</a:t>
            </a:r>
            <a:endParaRPr lang="en-US" dirty="0" smtClean="0"/>
          </a:p>
          <a:p>
            <a:pPr marL="0" indent="0">
              <a:buNone/>
            </a:pPr>
            <a:endParaRPr lang="en-US" dirty="0" smtClean="0"/>
          </a:p>
          <a:p>
            <a:pPr marL="0" indent="0">
              <a:buNone/>
            </a:pPr>
            <a:endParaRPr lang="en-US" dirty="0"/>
          </a:p>
          <a:p>
            <a:pPr marL="0" indent="0">
              <a:buNone/>
            </a:pPr>
            <a:endParaRPr lang="ru-RU" dirty="0"/>
          </a:p>
        </p:txBody>
      </p:sp>
    </p:spTree>
    <p:extLst>
      <p:ext uri="{BB962C8B-B14F-4D97-AF65-F5344CB8AC3E}">
        <p14:creationId xmlns:p14="http://schemas.microsoft.com/office/powerpoint/2010/main" val="93836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The Periodic Table Song</a:t>
            </a:r>
            <a:endParaRPr lang="ru-RU" dirty="0"/>
          </a:p>
        </p:txBody>
      </p:sp>
      <p:pic>
        <p:nvPicPr>
          <p:cNvPr id="4" name="rz4Dd1I_fX0"/>
          <p:cNvPicPr>
            <a:picLocks noGrp="1" noRot="1" noChangeAspect="1"/>
          </p:cNvPicPr>
          <p:nvPr>
            <p:ph idx="1"/>
            <a:videoFile r:link="rId1"/>
          </p:nvPr>
        </p:nvPicPr>
        <p:blipFill>
          <a:blip r:embed="rId4"/>
          <a:stretch>
            <a:fillRect/>
          </a:stretch>
        </p:blipFill>
        <p:spPr>
          <a:xfrm>
            <a:off x="628650" y="1809661"/>
            <a:ext cx="7886700" cy="4436269"/>
          </a:xfrm>
          <a:prstGeom prst="rect">
            <a:avLst/>
          </a:prstGeom>
        </p:spPr>
      </p:pic>
    </p:spTree>
    <p:extLst>
      <p:ext uri="{BB962C8B-B14F-4D97-AF65-F5344CB8AC3E}">
        <p14:creationId xmlns:p14="http://schemas.microsoft.com/office/powerpoint/2010/main" val="1351784095"/>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388</TotalTime>
  <Words>1483</Words>
  <Application>Microsoft Office PowerPoint</Application>
  <PresentationFormat>Экран (4:3)</PresentationFormat>
  <Paragraphs>612</Paragraphs>
  <Slides>12</Slides>
  <Notes>3</Notes>
  <HiddenSlides>0</HiddenSlides>
  <MMClips>2</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Calibri</vt:lpstr>
      <vt:lpstr>Calibri Light</vt:lpstr>
      <vt:lpstr>Тема Office</vt:lpstr>
      <vt:lpstr>Periodic Law and Periodic Table</vt:lpstr>
      <vt:lpstr>Periodic Law Definition</vt:lpstr>
      <vt:lpstr>Discovery of Periodic Law</vt:lpstr>
      <vt:lpstr>Properties Affected by Periodic Law</vt:lpstr>
      <vt:lpstr>Properties Affected by Periodic Law</vt:lpstr>
      <vt:lpstr>Periodic Table</vt:lpstr>
      <vt:lpstr>Презентация PowerPoint</vt:lpstr>
      <vt:lpstr>Chemical elements</vt:lpstr>
      <vt:lpstr>Chemical elements</vt:lpstr>
      <vt:lpstr>Chemical elements</vt:lpstr>
      <vt:lpstr>Презентация PowerPoint</vt:lpstr>
      <vt:lpstr>The Periodic Table Song</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Periodic Law and Periodic Table</dc:title>
  <dc:creator>Учетная запись Майкрософт</dc:creator>
  <cp:lastModifiedBy>Учетная запись Майкрософт</cp:lastModifiedBy>
  <cp:revision>23</cp:revision>
  <dcterms:created xsi:type="dcterms:W3CDTF">2023-02-10T07:23:47Z</dcterms:created>
  <dcterms:modified xsi:type="dcterms:W3CDTF">2023-02-12T10:02:20Z</dcterms:modified>
</cp:coreProperties>
</file>