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6" r:id="rId4"/>
    <p:sldId id="268" r:id="rId5"/>
    <p:sldId id="269" r:id="rId6"/>
    <p:sldId id="270" r:id="rId7"/>
    <p:sldId id="271" r:id="rId8"/>
    <p:sldId id="273" r:id="rId9"/>
    <p:sldId id="274" r:id="rId10"/>
    <p:sldId id="272" r:id="rId11"/>
    <p:sldId id="265" r:id="rId12"/>
    <p:sldId id="267" r:id="rId13"/>
    <p:sldId id="264" r:id="rId14"/>
    <p:sldId id="258" r:id="rId15"/>
    <p:sldId id="263" r:id="rId16"/>
    <p:sldId id="260" r:id="rId17"/>
    <p:sldId id="261" r:id="rId18"/>
    <p:sldId id="262" r:id="rId19"/>
    <p:sldId id="25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076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8A54A-C0AC-4D77-BE2F-A471C18134E9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DBED6-83BA-4A42-B496-7347EC7347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003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Residue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['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rezɪdju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:] –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остаток; осадок,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оставшийся после выпаривания.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DBED6-83BA-4A42-B496-7347EC73476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894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 smtClean="0"/>
              <a:t>Protein fold</a:t>
            </a:r>
            <a:r>
              <a:rPr lang="ru-RU" sz="1200" b="0" dirty="0" smtClean="0"/>
              <a:t> – укладка белка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DBED6-83BA-4A42-B496-7347EC73476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174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DBED6-83BA-4A42-B496-7347EC73476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893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Bioactive compounds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kukver89\Downloads\16988534903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096251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01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11061"/>
            <a:ext cx="4341465" cy="244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03693" y="1041866"/>
            <a:ext cx="8064896" cy="11521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4"/>
                </a:solidFill>
              </a:rPr>
              <a:t>Amino acids</a:t>
            </a:r>
            <a:endParaRPr lang="ru-RU" sz="3600" b="1" dirty="0">
              <a:solidFill>
                <a:schemeClr val="accent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Amino acids </a:t>
            </a:r>
            <a:r>
              <a:rPr lang="en-US" sz="1800" dirty="0"/>
              <a:t>are organic compounds that contain both amino and carboxylic acid functional </a:t>
            </a:r>
            <a:r>
              <a:rPr lang="en-US" sz="1800" dirty="0" smtClean="0"/>
              <a:t>groups. </a:t>
            </a:r>
            <a:r>
              <a:rPr lang="en-US" sz="1800" dirty="0"/>
              <a:t>Although over 500 amino acids exist in nature, by far the most important are the 22 α-amino acids incorporated into </a:t>
            </a:r>
            <a:r>
              <a:rPr lang="en-US" sz="1800" dirty="0" smtClean="0"/>
              <a:t>proteins. Only </a:t>
            </a:r>
            <a:r>
              <a:rPr lang="en-US" sz="1800" dirty="0"/>
              <a:t>these 22 appear in the genetic code of life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arginine </a:t>
            </a:r>
            <a:r>
              <a:rPr lang="en-US" sz="1800" dirty="0"/>
              <a:t>['</a:t>
            </a:r>
            <a:r>
              <a:rPr lang="en-US" sz="1800" dirty="0" err="1"/>
              <a:t>ɑːdʒɪni</a:t>
            </a:r>
            <a:r>
              <a:rPr lang="en-US" sz="1800" dirty="0"/>
              <a:t>(:)n, ˈ</a:t>
            </a:r>
            <a:r>
              <a:rPr lang="en-US" sz="1800" dirty="0" err="1"/>
              <a:t>ɑːdʒɪˌnaɪn</a:t>
            </a:r>
            <a:r>
              <a:rPr lang="en-US" sz="1800" dirty="0"/>
              <a:t>]</a:t>
            </a:r>
          </a:p>
          <a:p>
            <a:pPr marL="0" indent="0">
              <a:buNone/>
            </a:pPr>
            <a:r>
              <a:rPr lang="en-US" sz="1800" dirty="0"/>
              <a:t>alanine ['</a:t>
            </a:r>
            <a:r>
              <a:rPr lang="en-US" sz="1800" dirty="0" err="1"/>
              <a:t>æləni:n</a:t>
            </a:r>
            <a:r>
              <a:rPr lang="en-US" sz="1800" dirty="0" smtClean="0"/>
              <a:t>]</a:t>
            </a:r>
          </a:p>
          <a:p>
            <a:pPr marL="0" indent="0">
              <a:buNone/>
            </a:pPr>
            <a:r>
              <a:rPr lang="en-US" sz="1800" dirty="0" smtClean="0"/>
              <a:t>asparagine </a:t>
            </a:r>
            <a:r>
              <a:rPr lang="en-US" sz="1800" dirty="0"/>
              <a:t>[</a:t>
            </a:r>
            <a:r>
              <a:rPr lang="en-US" sz="1800" dirty="0" err="1"/>
              <a:t>æs'pærədʒi</a:t>
            </a:r>
            <a:r>
              <a:rPr lang="en-US" sz="1800" dirty="0"/>
              <a:t>(:)n</a:t>
            </a:r>
            <a:r>
              <a:rPr lang="en-US" sz="1800" dirty="0" smtClean="0"/>
              <a:t>]</a:t>
            </a:r>
          </a:p>
          <a:p>
            <a:pPr marL="0" indent="0">
              <a:buNone/>
            </a:pPr>
            <a:r>
              <a:rPr lang="en-US" sz="1800" dirty="0" smtClean="0"/>
              <a:t>aspartic acid </a:t>
            </a:r>
            <a:r>
              <a:rPr lang="en-US" sz="1800" dirty="0"/>
              <a:t>[</a:t>
            </a:r>
            <a:r>
              <a:rPr lang="en-US" sz="1800" dirty="0" err="1" smtClean="0"/>
              <a:t>ə'spɑ:tɪk</a:t>
            </a:r>
            <a:r>
              <a:rPr lang="en-US" sz="1800" dirty="0" smtClean="0"/>
              <a:t> </a:t>
            </a:r>
            <a:r>
              <a:rPr lang="en-US" sz="1800" dirty="0"/>
              <a:t>'</a:t>
            </a:r>
            <a:r>
              <a:rPr lang="en-US" sz="1800" dirty="0" err="1"/>
              <a:t>æsɪd</a:t>
            </a:r>
            <a:r>
              <a:rPr lang="en-US" sz="1800" dirty="0" smtClean="0"/>
              <a:t>]</a:t>
            </a:r>
          </a:p>
          <a:p>
            <a:pPr marL="0" indent="0">
              <a:buNone/>
            </a:pPr>
            <a:r>
              <a:rPr lang="en-US" sz="1800" dirty="0"/>
              <a:t>glutamic acid [</a:t>
            </a:r>
            <a:r>
              <a:rPr lang="en-US" sz="1800" dirty="0" err="1"/>
              <a:t>ɡlu</a:t>
            </a:r>
            <a:r>
              <a:rPr lang="en-US" sz="1800" dirty="0"/>
              <a:t>ːˌ</a:t>
            </a:r>
            <a:r>
              <a:rPr lang="en-US" sz="1800" dirty="0" err="1" smtClean="0"/>
              <a:t>tæmɪk</a:t>
            </a:r>
            <a:r>
              <a:rPr lang="en-US" sz="1800" dirty="0" smtClean="0"/>
              <a:t> '</a:t>
            </a:r>
            <a:r>
              <a:rPr lang="en-US" sz="1800" dirty="0" err="1" smtClean="0"/>
              <a:t>æsɪd</a:t>
            </a:r>
            <a:r>
              <a:rPr lang="en-US" sz="1800" dirty="0"/>
              <a:t>]</a:t>
            </a:r>
          </a:p>
          <a:p>
            <a:pPr marL="0" indent="0">
              <a:buNone/>
            </a:pPr>
            <a:r>
              <a:rPr lang="en-US" sz="1800" dirty="0"/>
              <a:t>glutamine ['</a:t>
            </a:r>
            <a:r>
              <a:rPr lang="en-US" sz="1800" dirty="0" err="1"/>
              <a:t>glu:təmi:n</a:t>
            </a:r>
            <a:r>
              <a:rPr lang="en-US" sz="1800" dirty="0" smtClean="0"/>
              <a:t>]</a:t>
            </a:r>
          </a:p>
          <a:p>
            <a:pPr marL="0" indent="0">
              <a:buNone/>
            </a:pPr>
            <a:r>
              <a:rPr lang="en-US" sz="1800" dirty="0" smtClean="0"/>
              <a:t>glycine </a:t>
            </a:r>
            <a:r>
              <a:rPr lang="en-US" sz="1800" dirty="0"/>
              <a:t>['</a:t>
            </a:r>
            <a:r>
              <a:rPr lang="en-US" sz="1800" dirty="0" err="1"/>
              <a:t>glaisi:n</a:t>
            </a:r>
            <a:r>
              <a:rPr lang="en-US" sz="1800" dirty="0" smtClean="0"/>
              <a:t>]</a:t>
            </a:r>
          </a:p>
          <a:p>
            <a:pPr marL="0" indent="0">
              <a:buNone/>
            </a:pPr>
            <a:r>
              <a:rPr lang="en-US" sz="1800" dirty="0"/>
              <a:t>histidine ['</a:t>
            </a:r>
            <a:r>
              <a:rPr lang="en-US" sz="1800" dirty="0" err="1"/>
              <a:t>hɪstədi</a:t>
            </a:r>
            <a:r>
              <a:rPr lang="en-US" sz="1800" dirty="0"/>
              <a:t>(:)n</a:t>
            </a:r>
            <a:r>
              <a:rPr lang="en-US" sz="1800" dirty="0" smtClean="0"/>
              <a:t>]</a:t>
            </a:r>
          </a:p>
          <a:p>
            <a:pPr marL="0" indent="0">
              <a:buNone/>
            </a:pPr>
            <a:r>
              <a:rPr lang="en-US" sz="1800" dirty="0"/>
              <a:t>isoleucine [ˌ</a:t>
            </a:r>
            <a:r>
              <a:rPr lang="en-US" sz="1800" dirty="0" err="1"/>
              <a:t>aisəu'lju:si:n</a:t>
            </a:r>
            <a:r>
              <a:rPr lang="en-US" sz="1800" dirty="0" smtClean="0"/>
              <a:t>]</a:t>
            </a:r>
          </a:p>
          <a:p>
            <a:pPr marL="0" indent="0">
              <a:buNone/>
            </a:pPr>
            <a:r>
              <a:rPr lang="en-US" sz="1800" dirty="0" smtClean="0"/>
              <a:t>lysine </a:t>
            </a:r>
            <a:r>
              <a:rPr lang="en-US" sz="1800" dirty="0"/>
              <a:t>['</a:t>
            </a:r>
            <a:r>
              <a:rPr lang="en-US" sz="1800" dirty="0" err="1"/>
              <a:t>laisin</a:t>
            </a:r>
            <a:r>
              <a:rPr lang="en-US" sz="1800" dirty="0" smtClean="0"/>
              <a:t>]</a:t>
            </a:r>
          </a:p>
          <a:p>
            <a:pPr marL="0" indent="0">
              <a:buNone/>
            </a:pPr>
            <a:r>
              <a:rPr lang="en-US" sz="1800" dirty="0"/>
              <a:t>methionine [</a:t>
            </a:r>
            <a:r>
              <a:rPr lang="en-US" sz="1800" dirty="0" err="1"/>
              <a:t>mɪ</a:t>
            </a:r>
            <a:r>
              <a:rPr lang="en-US" sz="1800" dirty="0"/>
              <a:t>'</a:t>
            </a:r>
            <a:r>
              <a:rPr lang="el-GR" sz="1800" dirty="0"/>
              <a:t>θ</a:t>
            </a:r>
            <a:r>
              <a:rPr lang="en-US" sz="1800" dirty="0" err="1"/>
              <a:t>aɪən</a:t>
            </a:r>
            <a:r>
              <a:rPr lang="en-US" sz="1800" dirty="0"/>
              <a:t>(a)</a:t>
            </a:r>
            <a:r>
              <a:rPr lang="en-US" sz="1800" dirty="0" err="1"/>
              <a:t>ɪn</a:t>
            </a:r>
            <a:r>
              <a:rPr lang="en-US" sz="1800" dirty="0" smtClean="0"/>
              <a:t>]</a:t>
            </a:r>
          </a:p>
          <a:p>
            <a:pPr marL="0" indent="0">
              <a:buNone/>
            </a:pPr>
            <a:r>
              <a:rPr lang="en-US" sz="1800" dirty="0" smtClean="0"/>
              <a:t>phenylalanine </a:t>
            </a:r>
            <a:r>
              <a:rPr lang="en-US" sz="1800" dirty="0"/>
              <a:t>[ˌ</a:t>
            </a:r>
            <a:r>
              <a:rPr lang="en-US" sz="1800" dirty="0" err="1"/>
              <a:t>fenəl'æləni:n</a:t>
            </a:r>
            <a:r>
              <a:rPr lang="en-US" sz="1800" dirty="0" smtClean="0"/>
              <a:t>]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4502923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proline ['</a:t>
            </a:r>
            <a:r>
              <a:rPr lang="en-US" dirty="0" err="1"/>
              <a:t>prəʊli:n</a:t>
            </a:r>
            <a:r>
              <a:rPr lang="en-US" dirty="0"/>
              <a:t>]</a:t>
            </a:r>
          </a:p>
          <a:p>
            <a:r>
              <a:rPr lang="en-US" dirty="0"/>
              <a:t>serine ['</a:t>
            </a:r>
            <a:r>
              <a:rPr lang="en-US" dirty="0" err="1"/>
              <a:t>seri:n</a:t>
            </a:r>
            <a:r>
              <a:rPr lang="en-US" dirty="0"/>
              <a:t>,'</a:t>
            </a:r>
            <a:r>
              <a:rPr lang="en-US" dirty="0" err="1"/>
              <a:t>si</a:t>
            </a:r>
            <a:r>
              <a:rPr lang="en-US" dirty="0"/>
              <a:t>(ə)-] </a:t>
            </a:r>
          </a:p>
          <a:p>
            <a:r>
              <a:rPr lang="en-US" dirty="0"/>
              <a:t>cysteine ['</a:t>
            </a:r>
            <a:r>
              <a:rPr lang="en-US" dirty="0" err="1"/>
              <a:t>sɪstɪi:n</a:t>
            </a:r>
            <a:r>
              <a:rPr lang="en-US" dirty="0"/>
              <a:t>] </a:t>
            </a:r>
          </a:p>
          <a:p>
            <a:r>
              <a:rPr lang="en-US" dirty="0"/>
              <a:t>tryptophan ['</a:t>
            </a:r>
            <a:r>
              <a:rPr lang="en-US" dirty="0" err="1"/>
              <a:t>triptəfæn</a:t>
            </a:r>
            <a:r>
              <a:rPr lang="en-US" dirty="0"/>
              <a:t>,(-</a:t>
            </a:r>
            <a:r>
              <a:rPr lang="en-US" dirty="0" err="1"/>
              <a:t>fein</a:t>
            </a:r>
            <a:r>
              <a:rPr lang="en-US" dirty="0"/>
              <a:t>)] </a:t>
            </a:r>
          </a:p>
          <a:p>
            <a:r>
              <a:rPr lang="en-US" dirty="0"/>
              <a:t>threonine ['</a:t>
            </a:r>
            <a:r>
              <a:rPr lang="el-GR" dirty="0"/>
              <a:t>θ</a:t>
            </a:r>
            <a:r>
              <a:rPr lang="en-US" dirty="0" err="1"/>
              <a:t>ri:əˌni</a:t>
            </a:r>
            <a:r>
              <a:rPr lang="en-US" dirty="0"/>
              <a:t>(:)n]</a:t>
            </a:r>
          </a:p>
          <a:p>
            <a:r>
              <a:rPr lang="en-US" dirty="0"/>
              <a:t>tyrosine ['</a:t>
            </a:r>
            <a:r>
              <a:rPr lang="en-US" dirty="0" err="1"/>
              <a:t>taɪ</a:t>
            </a:r>
            <a:r>
              <a:rPr lang="en-US" dirty="0"/>
              <a:t>(ə)</a:t>
            </a:r>
            <a:r>
              <a:rPr lang="en-US" dirty="0" err="1"/>
              <a:t>rəsi:n</a:t>
            </a:r>
            <a:r>
              <a:rPr lang="en-US" dirty="0"/>
              <a:t>]</a:t>
            </a:r>
          </a:p>
          <a:p>
            <a:r>
              <a:rPr lang="en-US" dirty="0"/>
              <a:t>valine ['</a:t>
            </a:r>
            <a:r>
              <a:rPr lang="en-US" dirty="0" err="1"/>
              <a:t>væliːn</a:t>
            </a:r>
            <a:r>
              <a:rPr lang="en-US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77420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kukver89\Downloads\ProteinogenicAminoAcids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6632"/>
            <a:ext cx="8226914" cy="658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27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accent4"/>
                </a:solidFill>
              </a:rPr>
              <a:t>Peptides</a:t>
            </a:r>
            <a:endParaRPr lang="ru-RU" b="1" dirty="0">
              <a:solidFill>
                <a:schemeClr val="accent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Peptides</a:t>
            </a:r>
            <a:r>
              <a:rPr lang="en-US" sz="2000" dirty="0"/>
              <a:t> are short chains of amino acids linked by peptide bonds.</a:t>
            </a:r>
          </a:p>
          <a:p>
            <a:pPr marL="0" indent="0">
              <a:buNone/>
            </a:pPr>
            <a:r>
              <a:rPr lang="en-US" sz="2000" dirty="0"/>
              <a:t>Chains of fewer than twenty amino acids are called </a:t>
            </a:r>
            <a:r>
              <a:rPr lang="en-US" sz="2000" b="1" dirty="0"/>
              <a:t>oligopeptides</a:t>
            </a:r>
            <a:r>
              <a:rPr lang="en-US" sz="2000" dirty="0"/>
              <a:t>, and include dipeptides, tripeptides, and </a:t>
            </a:r>
            <a:r>
              <a:rPr lang="en-US" sz="2000" dirty="0" err="1"/>
              <a:t>tetrapeptides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 </a:t>
            </a:r>
          </a:p>
          <a:p>
            <a:pPr marL="0" indent="0">
              <a:buNone/>
            </a:pPr>
            <a:endParaRPr lang="en-US" sz="2000" b="1" dirty="0" smtClean="0"/>
          </a:p>
          <a:p>
            <a:pPr marL="0" indent="0" algn="ctr">
              <a:buNone/>
            </a:pPr>
            <a:r>
              <a:rPr lang="en-US" sz="2000" dirty="0"/>
              <a:t>A </a:t>
            </a:r>
            <a:r>
              <a:rPr lang="en-US" sz="2000" dirty="0" err="1"/>
              <a:t>tetrapeptide</a:t>
            </a:r>
            <a:r>
              <a:rPr lang="en-US" sz="2000" dirty="0"/>
              <a:t> </a:t>
            </a:r>
            <a:r>
              <a:rPr lang="en-US" sz="2000" dirty="0" smtClean="0"/>
              <a:t>Val-</a:t>
            </a:r>
            <a:r>
              <a:rPr lang="en-US" sz="2000" dirty="0" err="1" smtClean="0"/>
              <a:t>Gly</a:t>
            </a:r>
            <a:r>
              <a:rPr lang="en-US" sz="2000" dirty="0" smtClean="0"/>
              <a:t>-</a:t>
            </a:r>
            <a:r>
              <a:rPr lang="en-US" sz="2000" dirty="0" err="1" smtClean="0"/>
              <a:t>Ser</a:t>
            </a:r>
            <a:r>
              <a:rPr lang="en-US" sz="2000" dirty="0" smtClean="0"/>
              <a:t>-Ala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Amino acids that have been incorporated into peptides are termed </a:t>
            </a:r>
            <a:r>
              <a:rPr lang="en-US" sz="2000" b="1" dirty="0"/>
              <a:t>residues</a:t>
            </a:r>
            <a:r>
              <a:rPr lang="en-US" sz="2000" dirty="0" smtClean="0"/>
              <a:t>. </a:t>
            </a:r>
            <a:endParaRPr lang="en-US" sz="2000" dirty="0"/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Polypeptide</a:t>
            </a:r>
            <a:r>
              <a:rPr lang="en-US" sz="2000" dirty="0"/>
              <a:t> is a longer, continuous, unbranched peptide chain.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Polypeptides </a:t>
            </a:r>
            <a:r>
              <a:rPr lang="en-US" sz="2000" dirty="0"/>
              <a:t>which have a molecular mass of 10,000 Da or more are called </a:t>
            </a:r>
            <a:r>
              <a:rPr lang="en-US" sz="2000" b="1" dirty="0"/>
              <a:t>proteins</a:t>
            </a:r>
            <a:r>
              <a:rPr lang="en-US" sz="2000" dirty="0"/>
              <a:t>.</a:t>
            </a:r>
            <a:endParaRPr lang="en-US" sz="2000" dirty="0" smtClean="0"/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3074" name="Picture 2" descr="C:\Users\kukver89\Downloads\Tetrapeptide_structural_formulae_v.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492896"/>
            <a:ext cx="3657600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2680776"/>
            <a:ext cx="1263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N-terminus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20272" y="2686477"/>
            <a:ext cx="1286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3333FF"/>
                </a:solidFill>
              </a:rPr>
              <a:t>C-terminus </a:t>
            </a:r>
            <a:endParaRPr lang="ru-RU" b="1" dirty="0">
              <a:solidFill>
                <a:srgbClr val="3333FF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6516216" y="2920896"/>
            <a:ext cx="432048" cy="0"/>
          </a:xfrm>
          <a:prstGeom prst="straightConnector1">
            <a:avLst/>
          </a:prstGeom>
          <a:ln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195736" y="2871143"/>
            <a:ext cx="360040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983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/>
                </a:solidFill>
              </a:rPr>
              <a:t>Proteins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Proteins</a:t>
            </a:r>
            <a:r>
              <a:rPr lang="en-US" sz="1800" dirty="0"/>
              <a:t> are large biomolecules and macromolecules that comprise one or more long chains of amino acid residues. Proteins perform a vast array of functions within organisms, including </a:t>
            </a:r>
            <a:r>
              <a:rPr lang="en-US" sz="1800" dirty="0" err="1"/>
              <a:t>catalysing</a:t>
            </a:r>
            <a:r>
              <a:rPr lang="en-US" sz="1800" dirty="0"/>
              <a:t> metabolic reactions, DNA replication, responding to stimuli, providing structure to cells and organisms, and transporting molecules from one location to another.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" r="1554" b="6447"/>
          <a:stretch/>
        </p:blipFill>
        <p:spPr bwMode="auto">
          <a:xfrm>
            <a:off x="2195734" y="2852936"/>
            <a:ext cx="5496855" cy="3591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926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6491064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Protein </a:t>
            </a:r>
            <a:r>
              <a:rPr lang="en-US" sz="2000" b="1" dirty="0"/>
              <a:t>domain </a:t>
            </a:r>
            <a:r>
              <a:rPr lang="en-US" sz="2000" dirty="0"/>
              <a:t>is a region of a protein's polypeptide chain that is self-stabilizing and that folds independently from the </a:t>
            </a:r>
            <a:r>
              <a:rPr lang="en-US" sz="2000" dirty="0" smtClean="0"/>
              <a:t>rest.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en-US" sz="2000" dirty="0"/>
              <a:t>The </a:t>
            </a:r>
            <a:r>
              <a:rPr lang="en-US" sz="2000" b="1" dirty="0"/>
              <a:t>structural</a:t>
            </a:r>
            <a:r>
              <a:rPr lang="en-US" sz="2000" dirty="0"/>
              <a:t> and </a:t>
            </a:r>
            <a:r>
              <a:rPr lang="en-US" sz="2000" b="1" dirty="0"/>
              <a:t>sequence motifs </a:t>
            </a:r>
            <a:r>
              <a:rPr lang="en-US" sz="2000" dirty="0"/>
              <a:t>refer to short segments of protein three-dimensional structure or amino acid sequence that were found in a large number of different </a:t>
            </a:r>
            <a:r>
              <a:rPr lang="en-US" sz="2000" dirty="0" smtClean="0"/>
              <a:t>proteins</a:t>
            </a:r>
            <a:r>
              <a:rPr lang="ru-RU" sz="2000" dirty="0" smtClean="0"/>
              <a:t>. </a:t>
            </a:r>
          </a:p>
          <a:p>
            <a:pPr marL="0" indent="0">
              <a:buNone/>
            </a:pPr>
            <a:r>
              <a:rPr lang="en-US" sz="2000" b="1" dirty="0"/>
              <a:t>Protein </a:t>
            </a:r>
            <a:r>
              <a:rPr lang="en-US" sz="2000" b="1" dirty="0" smtClean="0"/>
              <a:t>fold</a:t>
            </a:r>
            <a:r>
              <a:rPr lang="ru-RU" sz="2000" b="1" dirty="0" smtClean="0"/>
              <a:t> </a:t>
            </a:r>
            <a:r>
              <a:rPr lang="en-US" sz="2000" dirty="0" smtClean="0"/>
              <a:t>refers </a:t>
            </a:r>
            <a:r>
              <a:rPr lang="en-US" sz="2000" dirty="0"/>
              <a:t>to the general protein architecture, like a helix bundle, β-barrel, </a:t>
            </a:r>
            <a:r>
              <a:rPr lang="en-US" sz="2000" dirty="0" err="1"/>
              <a:t>Rossmann</a:t>
            </a:r>
            <a:r>
              <a:rPr lang="en-US" sz="2000" dirty="0"/>
              <a:t> fold or different "folds" provided in the Structural Classification of Proteins database</a:t>
            </a:r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5122" name="Picture 2" descr="C:\Users\kukver89\Downloads\Pyruvate_kinase_protein_domain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441" y="922022"/>
            <a:ext cx="1890747" cy="277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7744" y="2276872"/>
            <a:ext cx="4476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  <a:r>
              <a:rPr lang="en-US" dirty="0" smtClean="0"/>
              <a:t>Three </a:t>
            </a:r>
            <a:r>
              <a:rPr lang="en-US" dirty="0"/>
              <a:t>domains of the protein Pyruvate kinase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1912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of proteins</a:t>
            </a:r>
            <a:endParaRPr lang="ru-RU" sz="32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1"/>
          <a:stretch/>
        </p:blipFill>
        <p:spPr bwMode="auto">
          <a:xfrm>
            <a:off x="715108" y="1556792"/>
            <a:ext cx="7488832" cy="4690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5038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4"/>
                </a:solidFill>
              </a:rPr>
              <a:t>Enzymes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Enzymes</a:t>
            </a:r>
            <a:r>
              <a:rPr lang="en-US" sz="2000" dirty="0"/>
              <a:t> </a:t>
            </a:r>
            <a:r>
              <a:rPr lang="en-US" sz="2000" dirty="0" smtClean="0"/>
              <a:t>are </a:t>
            </a:r>
            <a:r>
              <a:rPr lang="en-US" sz="2000" dirty="0"/>
              <a:t>proteins that act as biological catalysts by accelerating chemical </a:t>
            </a:r>
            <a:r>
              <a:rPr lang="en-US" sz="2000" dirty="0" smtClean="0"/>
              <a:t>reactions. The </a:t>
            </a:r>
            <a:r>
              <a:rPr lang="en-US" sz="2000" dirty="0"/>
              <a:t>molecules upon which enzymes may act are called </a:t>
            </a:r>
            <a:r>
              <a:rPr lang="en-US" sz="2000" b="1" dirty="0" smtClean="0"/>
              <a:t>substrates</a:t>
            </a:r>
            <a:r>
              <a:rPr lang="en-US" sz="2000" dirty="0" smtClean="0"/>
              <a:t>. 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8960"/>
            <a:ext cx="4790981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40713" y="5877272"/>
            <a:ext cx="5113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The enzyme glucosidase converts the sugar maltose into two glucose sugars. </a:t>
            </a:r>
            <a:r>
              <a:rPr lang="en-US" sz="1600" i="1" dirty="0">
                <a:solidFill>
                  <a:srgbClr val="FF0000"/>
                </a:solidFill>
              </a:rPr>
              <a:t>Active site</a:t>
            </a:r>
            <a:r>
              <a:rPr lang="en-US" sz="1600" i="1" dirty="0"/>
              <a:t> residues in red, maltose substrate in black, and NAD cofactor in yellow. </a:t>
            </a:r>
            <a:endParaRPr lang="ru-RU" sz="1600" i="1" dirty="0"/>
          </a:p>
        </p:txBody>
      </p:sp>
      <p:pic>
        <p:nvPicPr>
          <p:cNvPr id="1028" name="Picture 4" descr="Enzymes - Structure, Classification, and Fun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28800"/>
            <a:ext cx="557212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433" y="4005064"/>
            <a:ext cx="3231008" cy="242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7785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4"/>
                </a:solidFill>
              </a:rPr>
              <a:t>Carbohydrates (Sugars)</a:t>
            </a:r>
            <a:endParaRPr lang="ru-RU" b="1" dirty="0">
              <a:solidFill>
                <a:schemeClr val="accent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 descr="Introduction to Carbohydra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61" y="1609836"/>
            <a:ext cx="764321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980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4"/>
                </a:solidFill>
              </a:rPr>
              <a:t>Lipids</a:t>
            </a:r>
            <a:endParaRPr lang="ru-RU" sz="3200" b="1" dirty="0">
              <a:solidFill>
                <a:schemeClr val="accent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1152128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/>
              <a:t>Lipids</a:t>
            </a:r>
            <a:r>
              <a:rPr lang="en-US" sz="1800" dirty="0"/>
              <a:t> are a broad group of organic compounds which include fats, waxes, sterols, fat-soluble </a:t>
            </a:r>
            <a:r>
              <a:rPr lang="en-US" sz="1800" dirty="0" smtClean="0"/>
              <a:t>vitamins, </a:t>
            </a:r>
            <a:r>
              <a:rPr lang="en-US" sz="1800" dirty="0" err="1"/>
              <a:t>monoglycerides</a:t>
            </a:r>
            <a:r>
              <a:rPr lang="en-US" sz="1800" dirty="0"/>
              <a:t>, diglycerides, phospholipids, and others.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The </a:t>
            </a:r>
            <a:r>
              <a:rPr lang="en-US" sz="1800" dirty="0"/>
              <a:t>functions of lipids include storing energy, signaling, and acting as structural components of cell membranes</a:t>
            </a:r>
            <a:endParaRPr lang="ru-RU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04"/>
          <a:stretch/>
        </p:blipFill>
        <p:spPr bwMode="auto">
          <a:xfrm>
            <a:off x="1691680" y="2492896"/>
            <a:ext cx="5993879" cy="397377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17093" y="3667846"/>
            <a:ext cx="1152128" cy="98528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1331640" y="4293096"/>
            <a:ext cx="885453" cy="3600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79512" y="4611993"/>
            <a:ext cx="1331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triglycerides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890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mtClean="0">
                <a:solidFill>
                  <a:schemeClr val="accent4"/>
                </a:solidFill>
              </a:rPr>
              <a:t>Lipids</a:t>
            </a:r>
            <a:endParaRPr lang="ru-RU" sz="3200" b="1" dirty="0">
              <a:solidFill>
                <a:schemeClr val="accent4"/>
              </a:solidFill>
            </a:endParaRPr>
          </a:p>
        </p:txBody>
      </p:sp>
      <p:pic>
        <p:nvPicPr>
          <p:cNvPr id="4098" name="Picture 2" descr="C:\Users\kukver89\Downloads\Common_lipids_lmap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38647"/>
            <a:ext cx="5508219" cy="5486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kukver89\Downloads\1920px-Cetyl-palmitate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589240"/>
            <a:ext cx="3012102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6016" y="1484784"/>
            <a:ext cx="3970784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wax</a:t>
            </a:r>
            <a:r>
              <a:rPr lang="en-US" sz="2400" dirty="0"/>
              <a:t> [</a:t>
            </a:r>
            <a:r>
              <a:rPr lang="en-US" sz="2400" dirty="0" err="1" smtClean="0"/>
              <a:t>wæks</a:t>
            </a:r>
            <a:r>
              <a:rPr lang="en-US" sz="2400" dirty="0" smtClean="0"/>
              <a:t>] </a:t>
            </a:r>
          </a:p>
          <a:p>
            <a:pPr marL="0" indent="0">
              <a:buNone/>
            </a:pPr>
            <a:r>
              <a:rPr lang="en-US" sz="2400" dirty="0"/>
              <a:t>triglyceride [</a:t>
            </a:r>
            <a:r>
              <a:rPr lang="en-US" sz="2400" dirty="0" err="1"/>
              <a:t>traiˈglisəraid</a:t>
            </a:r>
            <a:r>
              <a:rPr lang="en-US" sz="2400" dirty="0"/>
              <a:t>]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308304" y="6304073"/>
            <a:ext cx="6588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wax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100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895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4"/>
                </a:solidFill>
              </a:rPr>
              <a:t>Nucleobase</a:t>
            </a:r>
            <a:r>
              <a:rPr lang="en-US" sz="3600" b="1" dirty="0">
                <a:solidFill>
                  <a:schemeClr val="accent4"/>
                </a:solidFill>
              </a:rPr>
              <a:t>s</a:t>
            </a:r>
            <a:endParaRPr lang="ru-RU" sz="3600" b="1" dirty="0">
              <a:solidFill>
                <a:schemeClr val="accent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936104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Nucleobases (nitrogenous </a:t>
            </a:r>
            <a:r>
              <a:rPr lang="en-US" sz="1800" b="1" dirty="0" smtClean="0"/>
              <a:t>bases)</a:t>
            </a:r>
            <a:r>
              <a:rPr lang="en-US" sz="1800" dirty="0" smtClean="0"/>
              <a:t> </a:t>
            </a:r>
            <a:r>
              <a:rPr lang="en-US" sz="1800" dirty="0"/>
              <a:t>are nitrogen-containing biological compounds that form </a:t>
            </a:r>
            <a:r>
              <a:rPr lang="en-US" sz="1800" b="1" i="1" dirty="0"/>
              <a:t>nucleosides</a:t>
            </a:r>
            <a:r>
              <a:rPr lang="en-US" sz="1800" dirty="0"/>
              <a:t>, which, in turn, are components of </a:t>
            </a:r>
            <a:r>
              <a:rPr lang="en-US" sz="1800" b="1" i="1" dirty="0"/>
              <a:t>nucleotides</a:t>
            </a:r>
            <a:r>
              <a:rPr lang="en-US" sz="1800" dirty="0"/>
              <a:t>, with all of these monomers constituting the basic building blocks of </a:t>
            </a:r>
            <a:r>
              <a:rPr lang="en-US" sz="1800" b="1" i="1" dirty="0"/>
              <a:t>nucleic acids</a:t>
            </a:r>
            <a:r>
              <a:rPr lang="en-US" sz="1800" dirty="0"/>
              <a:t>.</a:t>
            </a:r>
            <a:endParaRPr lang="ru-RU" sz="1800" dirty="0"/>
          </a:p>
        </p:txBody>
      </p:sp>
      <p:pic>
        <p:nvPicPr>
          <p:cNvPr id="2050" name="Picture 2" descr="undefin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11" y="2780928"/>
            <a:ext cx="2119065" cy="186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ndefin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498" y="2348880"/>
            <a:ext cx="1821416" cy="300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7361" y="4725144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['</a:t>
            </a:r>
            <a:r>
              <a:rPr lang="en-US" dirty="0" err="1" smtClean="0"/>
              <a:t>pjuəri:ns</a:t>
            </a:r>
            <a:r>
              <a:rPr lang="en-US" dirty="0" smtClean="0"/>
              <a:t>]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04458" y="5238620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[</a:t>
            </a:r>
            <a:r>
              <a:rPr lang="en-US" dirty="0" smtClean="0"/>
              <a:t>'</a:t>
            </a:r>
            <a:r>
              <a:rPr lang="en-US" dirty="0" err="1" smtClean="0"/>
              <a:t>pairimidi:ns</a:t>
            </a:r>
            <a:r>
              <a:rPr lang="en-US" dirty="0" smtClean="0"/>
              <a:t>]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5238620"/>
            <a:ext cx="21050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adenine ['</a:t>
            </a:r>
            <a:r>
              <a:rPr lang="en-US" dirty="0" err="1"/>
              <a:t>ædəni</a:t>
            </a:r>
            <a:r>
              <a:rPr lang="en-US" dirty="0"/>
              <a:t>(:)n</a:t>
            </a:r>
            <a:r>
              <a:rPr lang="en-US" dirty="0" smtClean="0"/>
              <a:t>]</a:t>
            </a:r>
          </a:p>
          <a:p>
            <a:r>
              <a:rPr lang="en-US" dirty="0"/>
              <a:t>guanine ['</a:t>
            </a:r>
            <a:r>
              <a:rPr lang="en-US" dirty="0" err="1"/>
              <a:t>gwɑ:ni:n</a:t>
            </a:r>
            <a:r>
              <a:rPr lang="en-US" dirty="0"/>
              <a:t>]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699792" y="5733256"/>
            <a:ext cx="22043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cytosine </a:t>
            </a:r>
            <a:r>
              <a:rPr lang="en-US" dirty="0"/>
              <a:t>['</a:t>
            </a:r>
            <a:r>
              <a:rPr lang="en-US" dirty="0" err="1"/>
              <a:t>saitəsi:n</a:t>
            </a:r>
            <a:r>
              <a:rPr lang="en-US" dirty="0" smtClean="0"/>
              <a:t>]</a:t>
            </a:r>
          </a:p>
          <a:p>
            <a:r>
              <a:rPr lang="en-US" dirty="0"/>
              <a:t>thymine ['</a:t>
            </a:r>
            <a:r>
              <a:rPr lang="el-GR" dirty="0"/>
              <a:t>θ</a:t>
            </a:r>
            <a:r>
              <a:rPr lang="en-US" dirty="0" err="1"/>
              <a:t>aimi:n</a:t>
            </a:r>
            <a:r>
              <a:rPr lang="en-US" dirty="0" smtClean="0"/>
              <a:t>]</a:t>
            </a:r>
          </a:p>
          <a:p>
            <a:r>
              <a:rPr lang="en-US" dirty="0"/>
              <a:t>uracil [ˈ</a:t>
            </a:r>
            <a:r>
              <a:rPr lang="en-US" dirty="0" err="1" smtClean="0"/>
              <a:t>jurəsil</a:t>
            </a:r>
            <a:r>
              <a:rPr lang="en-US" dirty="0" smtClean="0"/>
              <a:t>]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89053" y="2242319"/>
            <a:ext cx="43314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The ability of nucleobases to form base pairs and to stack one upon another leads directly to long-chain helical structures such as </a:t>
            </a:r>
            <a:r>
              <a:rPr lang="en-US" sz="1600" b="1" dirty="0"/>
              <a:t>ribonucleic acid </a:t>
            </a:r>
            <a:r>
              <a:rPr lang="en-US" sz="1600" dirty="0"/>
              <a:t>(RNA) and </a:t>
            </a:r>
            <a:r>
              <a:rPr lang="en-US" sz="1600" b="1" dirty="0"/>
              <a:t>deoxyribonucleic acid </a:t>
            </a:r>
            <a:r>
              <a:rPr lang="en-US" sz="1600" dirty="0"/>
              <a:t>(DNA).</a:t>
            </a:r>
            <a:endParaRPr lang="ru-RU" sz="1600" dirty="0"/>
          </a:p>
        </p:txBody>
      </p:sp>
      <p:pic>
        <p:nvPicPr>
          <p:cNvPr id="2053" name="Picture 5" descr="C:\Users\kukver89\Downloads\800px-DNA_chemical_structure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161221"/>
            <a:ext cx="3024336" cy="352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85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kukver89\Downloads\d19ca784753e0c8ef2fd160d8f735b0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3"/>
            <a:ext cx="8102600" cy="608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sz="3600" b="1" dirty="0" smtClean="0">
                <a:solidFill>
                  <a:schemeClr val="accent4"/>
                </a:solidFill>
              </a:rPr>
              <a:t>Vitamins</a:t>
            </a:r>
            <a:endParaRPr lang="ru-RU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81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vitamin </a:t>
            </a:r>
            <a:r>
              <a:rPr lang="en-US" dirty="0"/>
              <a:t>['</a:t>
            </a:r>
            <a:r>
              <a:rPr lang="en-US" dirty="0" err="1"/>
              <a:t>vıtəmin</a:t>
            </a:r>
            <a:r>
              <a:rPr lang="en-US" dirty="0"/>
              <a:t>,'</a:t>
            </a:r>
            <a:r>
              <a:rPr lang="en-US" dirty="0" err="1"/>
              <a:t>vaı</a:t>
            </a:r>
            <a:r>
              <a:rPr lang="en-US" dirty="0"/>
              <a:t>-]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ascorbic </a:t>
            </a:r>
            <a:r>
              <a:rPr lang="en-US" dirty="0"/>
              <a:t>acid [</a:t>
            </a:r>
            <a:r>
              <a:rPr lang="en-US" dirty="0" err="1"/>
              <a:t>ə'skɔ:bɪk'æsɪd</a:t>
            </a:r>
            <a:r>
              <a:rPr lang="en-US" dirty="0" smtClean="0"/>
              <a:t>]</a:t>
            </a:r>
          </a:p>
          <a:p>
            <a:pPr marL="0" indent="0">
              <a:buNone/>
            </a:pPr>
            <a:r>
              <a:rPr lang="en-US" dirty="0"/>
              <a:t>thiamine ['</a:t>
            </a:r>
            <a:r>
              <a:rPr lang="el-GR" dirty="0"/>
              <a:t>θ</a:t>
            </a:r>
            <a:r>
              <a:rPr lang="en-US" dirty="0" err="1"/>
              <a:t>aɪəmɪn</a:t>
            </a:r>
            <a:r>
              <a:rPr lang="en-US" dirty="0"/>
              <a:t>]</a:t>
            </a:r>
          </a:p>
          <a:p>
            <a:pPr marL="0" indent="0">
              <a:buNone/>
            </a:pPr>
            <a:r>
              <a:rPr lang="en-US" dirty="0" smtClean="0"/>
              <a:t>riboflavin </a:t>
            </a:r>
            <a:r>
              <a:rPr lang="en-US" dirty="0"/>
              <a:t>[</a:t>
            </a:r>
            <a:r>
              <a:rPr lang="en-US" dirty="0" err="1"/>
              <a:t>raɪbəu'fleɪvɪn</a:t>
            </a:r>
            <a:r>
              <a:rPr lang="en-US" dirty="0" smtClean="0"/>
              <a:t>]</a:t>
            </a:r>
          </a:p>
          <a:p>
            <a:pPr marL="0" indent="0">
              <a:buNone/>
            </a:pPr>
            <a:r>
              <a:rPr lang="en-US" dirty="0"/>
              <a:t>niacin ['</a:t>
            </a:r>
            <a:r>
              <a:rPr lang="en-US" dirty="0" err="1"/>
              <a:t>naɪəsɪn</a:t>
            </a:r>
            <a:r>
              <a:rPr lang="en-US" dirty="0" smtClean="0"/>
              <a:t>]</a:t>
            </a:r>
          </a:p>
          <a:p>
            <a:pPr marL="0" indent="0">
              <a:buNone/>
            </a:pPr>
            <a:r>
              <a:rPr lang="en-US" dirty="0" smtClean="0"/>
              <a:t>biotin </a:t>
            </a:r>
            <a:r>
              <a:rPr lang="en-US" dirty="0"/>
              <a:t>['</a:t>
            </a:r>
            <a:r>
              <a:rPr lang="en-US" dirty="0" err="1"/>
              <a:t>baiəutin</a:t>
            </a:r>
            <a:r>
              <a:rPr lang="en-US" dirty="0" smtClean="0"/>
              <a:t>]</a:t>
            </a:r>
          </a:p>
          <a:p>
            <a:pPr marL="0" indent="0">
              <a:buNone/>
            </a:pPr>
            <a:r>
              <a:rPr lang="en-US" dirty="0" err="1" smtClean="0"/>
              <a:t>pyridoxin</a:t>
            </a:r>
            <a:r>
              <a:rPr lang="en-US" dirty="0" smtClean="0"/>
              <a:t> </a:t>
            </a:r>
            <a:r>
              <a:rPr lang="en-US" dirty="0"/>
              <a:t>[</a:t>
            </a:r>
            <a:r>
              <a:rPr lang="en-US" dirty="0" err="1"/>
              <a:t>pairi'dɔksin</a:t>
            </a:r>
            <a:r>
              <a:rPr lang="en-US" dirty="0"/>
              <a:t>,(-</a:t>
            </a:r>
            <a:r>
              <a:rPr lang="en-US" dirty="0" err="1"/>
              <a:t>si:n</a:t>
            </a:r>
            <a:r>
              <a:rPr lang="en-US" dirty="0" smtClean="0"/>
              <a:t>)]</a:t>
            </a:r>
          </a:p>
          <a:p>
            <a:pPr marL="0" indent="0">
              <a:buNone/>
            </a:pPr>
            <a:r>
              <a:rPr lang="en-US" dirty="0"/>
              <a:t>pyridoxal [ˌ</a:t>
            </a:r>
            <a:r>
              <a:rPr lang="en-US" dirty="0" err="1"/>
              <a:t>piri'dɔksæl</a:t>
            </a:r>
            <a:r>
              <a:rPr lang="en-US" dirty="0"/>
              <a:t>]</a:t>
            </a:r>
            <a:endParaRPr lang="en-US" dirty="0" smtClean="0"/>
          </a:p>
          <a:p>
            <a:pPr marL="0" indent="0">
              <a:buNone/>
            </a:pPr>
            <a:r>
              <a:rPr lang="en-US" dirty="0" err="1"/>
              <a:t>pyridoxamine</a:t>
            </a:r>
            <a:r>
              <a:rPr lang="en-US" dirty="0"/>
              <a:t> [ˌ</a:t>
            </a:r>
            <a:r>
              <a:rPr lang="en-US" dirty="0" err="1"/>
              <a:t>piəri'dɔksəmi</a:t>
            </a:r>
            <a:r>
              <a:rPr lang="en-US" dirty="0"/>
              <a:t>(ː)n]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retinol </a:t>
            </a:r>
            <a:r>
              <a:rPr lang="en-US" dirty="0"/>
              <a:t>['</a:t>
            </a:r>
            <a:r>
              <a:rPr lang="en-US" dirty="0" err="1"/>
              <a:t>retinɔl</a:t>
            </a:r>
            <a:r>
              <a:rPr lang="en-US" dirty="0" smtClean="0"/>
              <a:t>]</a:t>
            </a:r>
          </a:p>
          <a:p>
            <a:pPr marL="0" indent="0">
              <a:buNone/>
            </a:pPr>
            <a:r>
              <a:rPr lang="en-US" dirty="0" smtClean="0"/>
              <a:t>carotene </a:t>
            </a:r>
            <a:r>
              <a:rPr lang="en-US" dirty="0"/>
              <a:t>['</a:t>
            </a:r>
            <a:r>
              <a:rPr lang="en-US" dirty="0" err="1"/>
              <a:t>kærəti:n</a:t>
            </a:r>
            <a:r>
              <a:rPr lang="en-US" dirty="0"/>
              <a:t>]</a:t>
            </a:r>
          </a:p>
          <a:p>
            <a:pPr marL="0" indent="0">
              <a:buNone/>
            </a:pPr>
            <a:r>
              <a:rPr lang="en-US" dirty="0"/>
              <a:t>cholecalciferol [ˌ</a:t>
            </a:r>
            <a:r>
              <a:rPr lang="en-US" dirty="0" err="1"/>
              <a:t>kəulikæl'sifərɔl</a:t>
            </a:r>
            <a:r>
              <a:rPr lang="en-US" dirty="0" smtClean="0"/>
              <a:t>]</a:t>
            </a:r>
          </a:p>
          <a:p>
            <a:pPr marL="0" indent="0">
              <a:buNone/>
            </a:pPr>
            <a:r>
              <a:rPr lang="en-US" dirty="0" err="1"/>
              <a:t>phylloquinone</a:t>
            </a:r>
            <a:r>
              <a:rPr lang="en-US" dirty="0"/>
              <a:t> [ˌ</a:t>
            </a:r>
            <a:r>
              <a:rPr lang="en-US" dirty="0" err="1"/>
              <a:t>filə'kwinəun</a:t>
            </a:r>
            <a:r>
              <a:rPr lang="en-US" dirty="0"/>
              <a:t>]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tocopherol </a:t>
            </a:r>
            <a:r>
              <a:rPr lang="en-US" dirty="0"/>
              <a:t>[</a:t>
            </a:r>
            <a:r>
              <a:rPr lang="en-US" dirty="0" err="1"/>
              <a:t>tɔ'kɔfərɔl</a:t>
            </a:r>
            <a:r>
              <a:rPr lang="en-US" dirty="0"/>
              <a:t>]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86136"/>
            <a:ext cx="4032448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467544" y="260648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chemeClr val="accent4"/>
                </a:solidFill>
              </a:rPr>
              <a:t>Vitamins</a:t>
            </a:r>
            <a:endParaRPr lang="ru-RU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76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4" descr="https://pubs.acs.org/cms/10.1021/acs.jafc.0c06641/asset/images/large/jf0c06641_000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576"/>
            <a:ext cx="8155926" cy="633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69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www.researchgate.net/publication/318476026/figure/fig1/AS:520977634336768@1501222155851/Schematic-representation-of-classification-of-phenolic-compound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3074"/>
            <a:ext cx="8640960" cy="564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52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35" y="548680"/>
            <a:ext cx="8992438" cy="5878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0715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Users\kukver89\Downloads\AustinKosier.53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37" y="908720"/>
            <a:ext cx="8604448" cy="466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9505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654</Words>
  <Application>Microsoft Office PowerPoint</Application>
  <PresentationFormat>Экран (4:3)</PresentationFormat>
  <Paragraphs>91</Paragraphs>
  <Slides>19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Bioactive compounds</vt:lpstr>
      <vt:lpstr>Презентация PowerPoint</vt:lpstr>
      <vt:lpstr>Amino acids</vt:lpstr>
      <vt:lpstr>Презентация PowerPoint</vt:lpstr>
      <vt:lpstr>Peptides</vt:lpstr>
      <vt:lpstr>Proteins</vt:lpstr>
      <vt:lpstr>Презентация PowerPoint</vt:lpstr>
      <vt:lpstr>Classification of proteins</vt:lpstr>
      <vt:lpstr>Enzymes</vt:lpstr>
      <vt:lpstr>Carbohydrates (Sugars)</vt:lpstr>
      <vt:lpstr>Lipids</vt:lpstr>
      <vt:lpstr>Презентация PowerPoint</vt:lpstr>
      <vt:lpstr>Nucleobases</vt:lpstr>
      <vt:lpstr>Vitamins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Куксёнок Вера Юрьевна</dc:creator>
  <cp:lastModifiedBy>Vera</cp:lastModifiedBy>
  <cp:revision>103</cp:revision>
  <dcterms:created xsi:type="dcterms:W3CDTF">2024-01-17T07:43:15Z</dcterms:created>
  <dcterms:modified xsi:type="dcterms:W3CDTF">2024-02-05T11:19:00Z</dcterms:modified>
</cp:coreProperties>
</file>