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68" r:id="rId5"/>
    <p:sldId id="259" r:id="rId6"/>
    <p:sldId id="261" r:id="rId7"/>
    <p:sldId id="260" r:id="rId8"/>
    <p:sldId id="269" r:id="rId9"/>
    <p:sldId id="262" r:id="rId10"/>
    <p:sldId id="263" r:id="rId11"/>
    <p:sldId id="264" r:id="rId12"/>
    <p:sldId id="267" r:id="rId13"/>
    <p:sldId id="27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2DC8C5-79FE-40AD-886C-9B1D6BE11FE4}" type="datetimeFigureOut">
              <a:rPr lang="ru-RU" smtClean="0"/>
              <a:t>30.04.2025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9CE7B9-5C13-4A38-BE10-17C33F262E70}" type="slidenum">
              <a:rPr lang="ru-RU" smtClean="0"/>
              <a:t>‹#›</a:t>
            </a:fld>
            <a:endParaRPr lang="ru-RU"/>
          </a:p>
        </p:txBody>
      </p:sp>
    </p:spTree>
    <p:extLst>
      <p:ext uri="{BB962C8B-B14F-4D97-AF65-F5344CB8AC3E}">
        <p14:creationId xmlns:p14="http://schemas.microsoft.com/office/powerpoint/2010/main" val="376512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https://earth.org/the-biggest-environmental-problems-of-our-lifetime/</a:t>
            </a:r>
            <a:endParaRPr lang="ru-RU" dirty="0"/>
          </a:p>
        </p:txBody>
      </p:sp>
      <p:sp>
        <p:nvSpPr>
          <p:cNvPr id="4" name="Номер слайда 3"/>
          <p:cNvSpPr>
            <a:spLocks noGrp="1"/>
          </p:cNvSpPr>
          <p:nvPr>
            <p:ph type="sldNum" sz="quarter" idx="10"/>
          </p:nvPr>
        </p:nvSpPr>
        <p:spPr/>
        <p:txBody>
          <a:bodyPr/>
          <a:lstStyle/>
          <a:p>
            <a:fld id="{389CE7B9-5C13-4A38-BE10-17C33F262E70}" type="slidenum">
              <a:rPr lang="ru-RU" smtClean="0"/>
              <a:t>2</a:t>
            </a:fld>
            <a:endParaRPr lang="ru-RU"/>
          </a:p>
        </p:txBody>
      </p:sp>
    </p:spTree>
    <p:extLst>
      <p:ext uri="{BB962C8B-B14F-4D97-AF65-F5344CB8AC3E}">
        <p14:creationId xmlns:p14="http://schemas.microsoft.com/office/powerpoint/2010/main" val="1197251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https://www.deskera.com/blog/impact-of-chemical-manufacturing-on-the-environment/#:~:text=Chemical%20manufacturing%20has%20a%20significant,health%2C%20wildlife%2C%20and%20ecosystems.</a:t>
            </a:r>
            <a:endParaRPr lang="ru-RU" dirty="0"/>
          </a:p>
        </p:txBody>
      </p:sp>
      <p:sp>
        <p:nvSpPr>
          <p:cNvPr id="4" name="Номер слайда 3"/>
          <p:cNvSpPr>
            <a:spLocks noGrp="1"/>
          </p:cNvSpPr>
          <p:nvPr>
            <p:ph type="sldNum" sz="quarter" idx="10"/>
          </p:nvPr>
        </p:nvSpPr>
        <p:spPr/>
        <p:txBody>
          <a:bodyPr/>
          <a:lstStyle/>
          <a:p>
            <a:fld id="{389CE7B9-5C13-4A38-BE10-17C33F262E70}" type="slidenum">
              <a:rPr lang="ru-RU" smtClean="0"/>
              <a:t>3</a:t>
            </a:fld>
            <a:endParaRPr lang="ru-RU"/>
          </a:p>
        </p:txBody>
      </p:sp>
    </p:spTree>
    <p:extLst>
      <p:ext uri="{BB962C8B-B14F-4D97-AF65-F5344CB8AC3E}">
        <p14:creationId xmlns:p14="http://schemas.microsoft.com/office/powerpoint/2010/main" val="3950712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https://www.deskera.com/blog/impact-of-chemical-manufacturing-on-the-environment/#:~:text=Chemical%20manufacturing%20has%20a%20significant,health%2C%20wildlife%2C%20and%20ecosystems.</a:t>
            </a:r>
            <a:endParaRPr lang="ru-RU" dirty="0"/>
          </a:p>
        </p:txBody>
      </p:sp>
      <p:sp>
        <p:nvSpPr>
          <p:cNvPr id="4" name="Номер слайда 3"/>
          <p:cNvSpPr>
            <a:spLocks noGrp="1"/>
          </p:cNvSpPr>
          <p:nvPr>
            <p:ph type="sldNum" sz="quarter" idx="10"/>
          </p:nvPr>
        </p:nvSpPr>
        <p:spPr/>
        <p:txBody>
          <a:bodyPr/>
          <a:lstStyle/>
          <a:p>
            <a:fld id="{389CE7B9-5C13-4A38-BE10-17C33F262E70}" type="slidenum">
              <a:rPr lang="ru-RU" smtClean="0"/>
              <a:t>4</a:t>
            </a:fld>
            <a:endParaRPr lang="ru-RU"/>
          </a:p>
        </p:txBody>
      </p:sp>
    </p:spTree>
    <p:extLst>
      <p:ext uri="{BB962C8B-B14F-4D97-AF65-F5344CB8AC3E}">
        <p14:creationId xmlns:p14="http://schemas.microsoft.com/office/powerpoint/2010/main" val="3950712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dirty="0" smtClean="0"/>
              <a:t>Spill – </a:t>
            </a:r>
            <a:r>
              <a:rPr lang="ru-RU" sz="1200" dirty="0" smtClean="0"/>
              <a:t>пролив</a:t>
            </a:r>
          </a:p>
          <a:p>
            <a:r>
              <a:rPr lang="en-US" sz="1200" dirty="0" smtClean="0"/>
              <a:t>Leak</a:t>
            </a:r>
            <a:r>
              <a:rPr lang="en-US" sz="1200" baseline="0" dirty="0" smtClean="0"/>
              <a:t> –</a:t>
            </a:r>
            <a:r>
              <a:rPr lang="ru-RU" sz="1200" baseline="0" dirty="0" smtClean="0"/>
              <a:t> утечка </a:t>
            </a:r>
            <a:endParaRPr lang="ru-RU" dirty="0"/>
          </a:p>
        </p:txBody>
      </p:sp>
      <p:sp>
        <p:nvSpPr>
          <p:cNvPr id="4" name="Номер слайда 3"/>
          <p:cNvSpPr>
            <a:spLocks noGrp="1"/>
          </p:cNvSpPr>
          <p:nvPr>
            <p:ph type="sldNum" sz="quarter" idx="10"/>
          </p:nvPr>
        </p:nvSpPr>
        <p:spPr/>
        <p:txBody>
          <a:bodyPr/>
          <a:lstStyle/>
          <a:p>
            <a:fld id="{389CE7B9-5C13-4A38-BE10-17C33F262E70}" type="slidenum">
              <a:rPr lang="ru-RU" smtClean="0"/>
              <a:t>5</a:t>
            </a:fld>
            <a:endParaRPr lang="ru-RU"/>
          </a:p>
        </p:txBody>
      </p:sp>
    </p:spTree>
    <p:extLst>
      <p:ext uri="{BB962C8B-B14F-4D97-AF65-F5344CB8AC3E}">
        <p14:creationId xmlns:p14="http://schemas.microsoft.com/office/powerpoint/2010/main" val="3886163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dirty="0" smtClean="0"/>
              <a:t>refurbishing  - </a:t>
            </a:r>
            <a:r>
              <a:rPr lang="ru-RU" sz="1200" dirty="0" smtClean="0"/>
              <a:t>модернизация,</a:t>
            </a:r>
            <a:r>
              <a:rPr lang="ru-RU" sz="1200" baseline="0" dirty="0" smtClean="0"/>
              <a:t> ремонтно-восстановительные работы</a:t>
            </a:r>
            <a:endParaRPr lang="ru-RU" dirty="0"/>
          </a:p>
        </p:txBody>
      </p:sp>
      <p:sp>
        <p:nvSpPr>
          <p:cNvPr id="4" name="Номер слайда 3"/>
          <p:cNvSpPr>
            <a:spLocks noGrp="1"/>
          </p:cNvSpPr>
          <p:nvPr>
            <p:ph type="sldNum" sz="quarter" idx="10"/>
          </p:nvPr>
        </p:nvSpPr>
        <p:spPr/>
        <p:txBody>
          <a:bodyPr/>
          <a:lstStyle/>
          <a:p>
            <a:fld id="{389CE7B9-5C13-4A38-BE10-17C33F262E70}" type="slidenum">
              <a:rPr lang="ru-RU" smtClean="0"/>
              <a:t>8</a:t>
            </a:fld>
            <a:endParaRPr lang="ru-RU"/>
          </a:p>
        </p:txBody>
      </p:sp>
    </p:spTree>
    <p:extLst>
      <p:ext uri="{BB962C8B-B14F-4D97-AF65-F5344CB8AC3E}">
        <p14:creationId xmlns:p14="http://schemas.microsoft.com/office/powerpoint/2010/main" val="783586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dirty="0" smtClean="0"/>
              <a:t>addressing –</a:t>
            </a:r>
            <a:r>
              <a:rPr lang="en-US" sz="1200" baseline="0" dirty="0" smtClean="0"/>
              <a:t> </a:t>
            </a:r>
            <a:r>
              <a:rPr lang="ru-RU" sz="1200" baseline="0" dirty="0" smtClean="0"/>
              <a:t>направленный на решение, решающий проблему</a:t>
            </a:r>
            <a:endParaRPr lang="ru-RU" dirty="0"/>
          </a:p>
        </p:txBody>
      </p:sp>
      <p:sp>
        <p:nvSpPr>
          <p:cNvPr id="4" name="Номер слайда 3"/>
          <p:cNvSpPr>
            <a:spLocks noGrp="1"/>
          </p:cNvSpPr>
          <p:nvPr>
            <p:ph type="sldNum" sz="quarter" idx="10"/>
          </p:nvPr>
        </p:nvSpPr>
        <p:spPr/>
        <p:txBody>
          <a:bodyPr/>
          <a:lstStyle/>
          <a:p>
            <a:fld id="{389CE7B9-5C13-4A38-BE10-17C33F262E70}" type="slidenum">
              <a:rPr lang="ru-RU" smtClean="0"/>
              <a:t>9</a:t>
            </a:fld>
            <a:endParaRPr lang="ru-RU"/>
          </a:p>
        </p:txBody>
      </p:sp>
    </p:spTree>
    <p:extLst>
      <p:ext uri="{BB962C8B-B14F-4D97-AF65-F5344CB8AC3E}">
        <p14:creationId xmlns:p14="http://schemas.microsoft.com/office/powerpoint/2010/main" val="246236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30.04.2025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30.04.2025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30.04.2025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30.04.2025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30.04.2025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30.04.2025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dengreen.com/blog-collection/environmental-problems" TargetMode="External"/><Relationship Id="rId2" Type="http://schemas.openxmlformats.org/officeDocument/2006/relationships/hyperlink" Target="https://earth.org/the-biggest-environmental-problems-of-our-lifetim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96752"/>
            <a:ext cx="7772400" cy="1470025"/>
          </a:xfrm>
        </p:spPr>
        <p:txBody>
          <a:bodyPr>
            <a:normAutofit/>
          </a:bodyPr>
          <a:lstStyle/>
          <a:p>
            <a:r>
              <a:rPr lang="en-US" dirty="0" smtClean="0">
                <a:solidFill>
                  <a:schemeClr val="accent3">
                    <a:lumMod val="50000"/>
                  </a:schemeClr>
                </a:solidFill>
                <a:effectLst>
                  <a:outerShdw blurRad="38100" dist="38100" dir="2700000" algn="tl">
                    <a:srgbClr val="000000">
                      <a:alpha val="43137"/>
                    </a:srgbClr>
                  </a:outerShdw>
                </a:effectLst>
              </a:rPr>
              <a:t>Ecological issues</a:t>
            </a:r>
            <a:endParaRPr lang="ru-RU" dirty="0">
              <a:solidFill>
                <a:schemeClr val="accent3">
                  <a:lumMod val="50000"/>
                </a:schemeClr>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p:txBody>
          <a:bodyPr/>
          <a:lstStyle/>
          <a:p>
            <a:endParaRPr lang="ru-RU" dirty="0"/>
          </a:p>
        </p:txBody>
      </p:sp>
      <p:pic>
        <p:nvPicPr>
          <p:cNvPr id="3074" name="Picture 2" descr="C:\Users\kukver89\Downloads\v9VIOfBJXiL6-GN9PBYWvD2PAKqGjrqW46mXZxZaTuQ.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39435"/>
            <a:ext cx="9144000" cy="365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164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Ecological problems</a:t>
            </a:r>
            <a:endParaRPr lang="ru-RU" dirty="0"/>
          </a:p>
        </p:txBody>
      </p:sp>
      <p:sp>
        <p:nvSpPr>
          <p:cNvPr id="3" name="Объект 2"/>
          <p:cNvSpPr>
            <a:spLocks noGrp="1"/>
          </p:cNvSpPr>
          <p:nvPr>
            <p:ph idx="1"/>
          </p:nvPr>
        </p:nvSpPr>
        <p:spPr/>
        <p:txBody>
          <a:bodyPr>
            <a:normAutofit fontScale="92500"/>
          </a:bodyPr>
          <a:lstStyle/>
          <a:p>
            <a:r>
              <a:rPr lang="en-US" sz="1800" dirty="0"/>
              <a:t>Climate </a:t>
            </a:r>
            <a:r>
              <a:rPr lang="en-US" sz="1800" dirty="0" smtClean="0"/>
              <a:t>Change (Global Warming) – </a:t>
            </a:r>
            <a:r>
              <a:rPr lang="ru-RU" sz="1800" dirty="0" smtClean="0"/>
              <a:t>изменение климата (глобальное потепление)</a:t>
            </a:r>
            <a:endParaRPr lang="en-US" sz="1800" dirty="0" smtClean="0"/>
          </a:p>
          <a:p>
            <a:r>
              <a:rPr lang="en-US" sz="1800" dirty="0"/>
              <a:t>Melting Ice Caps and Sea Level </a:t>
            </a:r>
            <a:r>
              <a:rPr lang="en-US" sz="1800" dirty="0" smtClean="0"/>
              <a:t>Rise</a:t>
            </a:r>
            <a:r>
              <a:rPr lang="ru-RU" sz="1800" dirty="0" smtClean="0"/>
              <a:t> – таяние ледников и повышение уровня моря</a:t>
            </a:r>
            <a:endParaRPr lang="en-US" sz="1800" dirty="0"/>
          </a:p>
          <a:p>
            <a:r>
              <a:rPr lang="en-US" sz="1800" dirty="0" smtClean="0"/>
              <a:t>Loss of Biodiversity </a:t>
            </a:r>
            <a:r>
              <a:rPr lang="ru-RU" sz="1800" dirty="0" smtClean="0"/>
              <a:t>(</a:t>
            </a:r>
            <a:r>
              <a:rPr lang="en-US" sz="1800" dirty="0"/>
              <a:t>species </a:t>
            </a:r>
            <a:r>
              <a:rPr lang="en-US" sz="1800" dirty="0" smtClean="0"/>
              <a:t>extinction</a:t>
            </a:r>
            <a:r>
              <a:rPr lang="ru-RU" sz="1800" dirty="0" smtClean="0"/>
              <a:t>) – потеря биоразнообразия (вымирание видов)</a:t>
            </a:r>
            <a:endParaRPr lang="en-US" sz="1800" dirty="0" smtClean="0"/>
          </a:p>
          <a:p>
            <a:r>
              <a:rPr lang="en-US" sz="1800" dirty="0"/>
              <a:t>Air </a:t>
            </a:r>
            <a:r>
              <a:rPr lang="en-US" sz="1800" dirty="0" smtClean="0"/>
              <a:t>and water Pollution</a:t>
            </a:r>
            <a:r>
              <a:rPr lang="ru-RU" sz="1800" dirty="0" smtClean="0"/>
              <a:t> – загрязнение воздуха и воды</a:t>
            </a:r>
            <a:endParaRPr lang="en-US" sz="1800" dirty="0"/>
          </a:p>
          <a:p>
            <a:r>
              <a:rPr lang="en-US" sz="1800" dirty="0" smtClean="0"/>
              <a:t>Plastic Pollution</a:t>
            </a:r>
            <a:r>
              <a:rPr lang="ru-RU" sz="1800" dirty="0" smtClean="0"/>
              <a:t> – загрязнение пластиком </a:t>
            </a:r>
            <a:endParaRPr lang="en-US" sz="1800" dirty="0" smtClean="0"/>
          </a:p>
          <a:p>
            <a:r>
              <a:rPr lang="en-US" sz="1800" dirty="0"/>
              <a:t>Agricultural </a:t>
            </a:r>
            <a:r>
              <a:rPr lang="en-US" sz="1800" dirty="0" smtClean="0"/>
              <a:t>Pollution</a:t>
            </a:r>
            <a:r>
              <a:rPr lang="ru-RU" sz="1800" dirty="0" smtClean="0"/>
              <a:t> – сельскохозяйственное загрязнение </a:t>
            </a:r>
            <a:endParaRPr lang="en-US" sz="1800" dirty="0"/>
          </a:p>
          <a:p>
            <a:r>
              <a:rPr lang="en-US" sz="1800" dirty="0" smtClean="0"/>
              <a:t>Deforestation</a:t>
            </a:r>
            <a:r>
              <a:rPr lang="ru-RU" sz="1800" dirty="0" smtClean="0"/>
              <a:t> – сокращение лесов</a:t>
            </a:r>
            <a:endParaRPr lang="en-US" sz="1800" dirty="0" smtClean="0"/>
          </a:p>
          <a:p>
            <a:r>
              <a:rPr lang="en-US" sz="1800" dirty="0"/>
              <a:t>Ocean </a:t>
            </a:r>
            <a:r>
              <a:rPr lang="en-US" sz="1800" dirty="0" smtClean="0"/>
              <a:t>Acidification</a:t>
            </a:r>
            <a:r>
              <a:rPr lang="ru-RU" sz="1800" dirty="0" smtClean="0"/>
              <a:t> – повышение кислотности океанов</a:t>
            </a:r>
            <a:endParaRPr lang="en-US" sz="1800" dirty="0" smtClean="0"/>
          </a:p>
          <a:p>
            <a:r>
              <a:rPr lang="en-US" sz="1800" dirty="0"/>
              <a:t>Soil </a:t>
            </a:r>
            <a:r>
              <a:rPr lang="en-US" sz="1800" dirty="0" smtClean="0"/>
              <a:t>Degradation</a:t>
            </a:r>
            <a:r>
              <a:rPr lang="ru-RU" sz="1800" dirty="0" smtClean="0"/>
              <a:t> – деградация почв</a:t>
            </a:r>
          </a:p>
          <a:p>
            <a:r>
              <a:rPr lang="en-US" sz="1800" dirty="0" smtClean="0"/>
              <a:t>Food </a:t>
            </a:r>
            <a:r>
              <a:rPr lang="en-US" sz="1800" dirty="0"/>
              <a:t>and Water </a:t>
            </a:r>
            <a:r>
              <a:rPr lang="en-US" sz="1800" dirty="0" smtClean="0"/>
              <a:t>Insecurity</a:t>
            </a:r>
            <a:r>
              <a:rPr lang="ru-RU" sz="1800" dirty="0" smtClean="0"/>
              <a:t> – небезопасность воды и еды</a:t>
            </a:r>
            <a:endParaRPr lang="en-US" sz="1800" dirty="0" smtClean="0"/>
          </a:p>
          <a:p>
            <a:r>
              <a:rPr lang="en-US" sz="1800" dirty="0"/>
              <a:t>Food </a:t>
            </a:r>
            <a:r>
              <a:rPr lang="en-US" sz="1800" dirty="0" smtClean="0"/>
              <a:t>Waste</a:t>
            </a:r>
            <a:r>
              <a:rPr lang="ru-RU" sz="1800" dirty="0" smtClean="0"/>
              <a:t> – пищевые отходы (выбрасывание пищи)</a:t>
            </a:r>
            <a:endParaRPr lang="en-US" sz="1800" dirty="0"/>
          </a:p>
          <a:p>
            <a:r>
              <a:rPr lang="en-US" sz="1800" dirty="0" smtClean="0"/>
              <a:t>Fast </a:t>
            </a:r>
            <a:r>
              <a:rPr lang="en-US" sz="1800" dirty="0"/>
              <a:t>Fashion and Textile </a:t>
            </a:r>
            <a:r>
              <a:rPr lang="en-US" sz="1800" dirty="0" smtClean="0"/>
              <a:t>Waste</a:t>
            </a:r>
            <a:r>
              <a:rPr lang="ru-RU" sz="1800" dirty="0" smtClean="0"/>
              <a:t> – «быстрая мода» и текстильные отходы</a:t>
            </a:r>
            <a:endParaRPr lang="en-US" sz="1800" dirty="0" smtClean="0"/>
          </a:p>
          <a:p>
            <a:r>
              <a:rPr lang="en-US" sz="1800" dirty="0"/>
              <a:t>Resource </a:t>
            </a:r>
            <a:r>
              <a:rPr lang="en-US" sz="1800" dirty="0" smtClean="0"/>
              <a:t>Depletion</a:t>
            </a:r>
            <a:r>
              <a:rPr lang="ru-RU" sz="1800" dirty="0" smtClean="0"/>
              <a:t> – истощение ресурсов</a:t>
            </a:r>
            <a:endParaRPr lang="en-US" sz="1800" dirty="0"/>
          </a:p>
          <a:p>
            <a:endParaRPr lang="ru-RU" dirty="0"/>
          </a:p>
        </p:txBody>
      </p:sp>
    </p:spTree>
    <p:extLst>
      <p:ext uri="{BB962C8B-B14F-4D97-AF65-F5344CB8AC3E}">
        <p14:creationId xmlns:p14="http://schemas.microsoft.com/office/powerpoint/2010/main" val="3606124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smtClean="0"/>
              <a:t>The impact of </a:t>
            </a:r>
            <a:r>
              <a:rPr lang="en-US" sz="3200" dirty="0"/>
              <a:t>chemical manufacturing on </a:t>
            </a:r>
            <a:r>
              <a:rPr lang="en-US" sz="3200" dirty="0" smtClean="0"/>
              <a:t>the environment</a:t>
            </a:r>
            <a:endParaRPr lang="ru-RU" sz="3200" dirty="0"/>
          </a:p>
        </p:txBody>
      </p:sp>
      <p:sp>
        <p:nvSpPr>
          <p:cNvPr id="3" name="Объект 2"/>
          <p:cNvSpPr>
            <a:spLocks noGrp="1"/>
          </p:cNvSpPr>
          <p:nvPr>
            <p:ph idx="1"/>
          </p:nvPr>
        </p:nvSpPr>
        <p:spPr/>
        <p:txBody>
          <a:bodyPr>
            <a:normAutofit/>
          </a:bodyPr>
          <a:lstStyle/>
          <a:p>
            <a:pPr marL="0" indent="0">
              <a:buNone/>
            </a:pPr>
            <a:r>
              <a:rPr lang="en-US" sz="2000" b="1" dirty="0"/>
              <a:t>1. Air pollution</a:t>
            </a:r>
            <a:endParaRPr lang="en-US" sz="2000" dirty="0"/>
          </a:p>
          <a:p>
            <a:pPr marL="0" indent="0">
              <a:buNone/>
            </a:pPr>
            <a:r>
              <a:rPr lang="en-US" sz="2000" dirty="0"/>
              <a:t>Chemical manufacturing can contribute to air pollution through the release of various pollutants into the atmosphere. These pollutants can include volatile organic compounds (VOCs</a:t>
            </a:r>
            <a:r>
              <a:rPr lang="en-US" sz="2000" dirty="0" smtClean="0"/>
              <a:t>)</a:t>
            </a:r>
            <a:r>
              <a:rPr lang="ru-RU" sz="2000" dirty="0" smtClean="0"/>
              <a:t> </a:t>
            </a:r>
            <a:r>
              <a:rPr lang="en-US" sz="2000" dirty="0" smtClean="0"/>
              <a:t>and particulate </a:t>
            </a:r>
            <a:r>
              <a:rPr lang="en-US" sz="2000" dirty="0"/>
              <a:t>matter (PM)</a:t>
            </a:r>
            <a:r>
              <a:rPr lang="en-US" sz="2000" dirty="0" smtClean="0"/>
              <a:t>, </a:t>
            </a:r>
            <a:r>
              <a:rPr lang="en-US" sz="2000" dirty="0"/>
              <a:t>which can contribute to the formation of smog and ground-level ozone, as well as particulate matter, nitrogen oxides, and sulfur dioxide, which can contribute to respiratory and cardiovascular problems.</a:t>
            </a:r>
          </a:p>
          <a:p>
            <a:pPr marL="0" indent="0">
              <a:buNone/>
            </a:pPr>
            <a:endParaRPr lang="en-US" sz="2000" b="1" dirty="0" smtClean="0"/>
          </a:p>
        </p:txBody>
      </p:sp>
      <p:pic>
        <p:nvPicPr>
          <p:cNvPr id="4098" name="Picture 2" descr="Carbon Footprint - What is a Carbon Footprint and Why is it Important? -  Carbon Tr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617640"/>
            <a:ext cx="3244686" cy="324036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39552" y="4077072"/>
            <a:ext cx="5112568" cy="1938992"/>
          </a:xfrm>
          <a:prstGeom prst="rect">
            <a:avLst/>
          </a:prstGeom>
        </p:spPr>
        <p:txBody>
          <a:bodyPr wrap="square">
            <a:spAutoFit/>
          </a:bodyPr>
          <a:lstStyle/>
          <a:p>
            <a:r>
              <a:rPr lang="en-US" sz="2000" b="1" dirty="0"/>
              <a:t>Technological strategies: </a:t>
            </a:r>
          </a:p>
          <a:p>
            <a:pPr marL="457200" indent="-457200">
              <a:buFont typeface="+mj-lt"/>
              <a:buAutoNum type="arabicPeriod"/>
            </a:pPr>
            <a:r>
              <a:rPr lang="en-US" sz="2000" dirty="0"/>
              <a:t>using renewable energy sources.</a:t>
            </a:r>
          </a:p>
          <a:p>
            <a:pPr marL="457200" indent="-457200">
              <a:buFont typeface="+mj-lt"/>
              <a:buAutoNum type="arabicPeriod"/>
            </a:pPr>
            <a:r>
              <a:rPr lang="en-US" sz="2000" dirty="0"/>
              <a:t>using less harmful chemicals and optimizing manufacturing processes to reduce waste and emissions.</a:t>
            </a:r>
          </a:p>
          <a:p>
            <a:pPr marL="457200" indent="-457200">
              <a:buFont typeface="+mj-lt"/>
              <a:buAutoNum type="arabicPeriod"/>
            </a:pPr>
            <a:r>
              <a:rPr lang="en-US" sz="2000" dirty="0"/>
              <a:t>use of real-time monitoring systems.</a:t>
            </a:r>
            <a:endParaRPr lang="ru-RU" sz="2000" dirty="0"/>
          </a:p>
        </p:txBody>
      </p:sp>
    </p:spTree>
    <p:extLst>
      <p:ext uri="{BB962C8B-B14F-4D97-AF65-F5344CB8AC3E}">
        <p14:creationId xmlns:p14="http://schemas.microsoft.com/office/powerpoint/2010/main" val="3293219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smtClean="0"/>
              <a:t>The impact of </a:t>
            </a:r>
            <a:r>
              <a:rPr lang="en-US" sz="3200" dirty="0"/>
              <a:t>chemical manufacturing on </a:t>
            </a:r>
            <a:r>
              <a:rPr lang="en-US" sz="3200" dirty="0" smtClean="0"/>
              <a:t>the environment</a:t>
            </a:r>
            <a:endParaRPr lang="ru-RU" sz="3200" dirty="0"/>
          </a:p>
        </p:txBody>
      </p:sp>
      <p:sp>
        <p:nvSpPr>
          <p:cNvPr id="3" name="Объект 2"/>
          <p:cNvSpPr>
            <a:spLocks noGrp="1"/>
          </p:cNvSpPr>
          <p:nvPr>
            <p:ph idx="1"/>
          </p:nvPr>
        </p:nvSpPr>
        <p:spPr>
          <a:xfrm>
            <a:off x="457200" y="1412776"/>
            <a:ext cx="8229600" cy="2016224"/>
          </a:xfrm>
        </p:spPr>
        <p:txBody>
          <a:bodyPr>
            <a:normAutofit/>
          </a:bodyPr>
          <a:lstStyle/>
          <a:p>
            <a:pPr marL="0" indent="0">
              <a:buNone/>
            </a:pPr>
            <a:r>
              <a:rPr lang="en-US" sz="1800" b="1" dirty="0" smtClean="0"/>
              <a:t>2</a:t>
            </a:r>
            <a:r>
              <a:rPr lang="en-US" sz="1800" b="1" dirty="0"/>
              <a:t>. Greenhouse gas emissions</a:t>
            </a:r>
            <a:endParaRPr lang="en-US" sz="1800" dirty="0"/>
          </a:p>
          <a:p>
            <a:pPr marL="0" indent="0">
              <a:buNone/>
            </a:pPr>
            <a:r>
              <a:rPr lang="en-US" sz="1800" dirty="0"/>
              <a:t>Chemical manufacturing is also a significant contributor to greenhouse gas emissions, which contribute to climate change. Chemical manufacturing can produce greenhouse gases directly through the use of fossil fuels for energy and indirectly through the release of carbon dioxide during the production of chemicals</a:t>
            </a:r>
            <a:r>
              <a:rPr lang="en-US" sz="1800" dirty="0" smtClean="0"/>
              <a:t>.</a:t>
            </a:r>
          </a:p>
          <a:p>
            <a:pPr marL="0" indent="0">
              <a:buNone/>
            </a:pPr>
            <a:endParaRPr lang="ru-RU" sz="2000" dirty="0" smtClean="0"/>
          </a:p>
          <a:p>
            <a:pPr marL="0" indent="0">
              <a:buNone/>
            </a:pPr>
            <a:endParaRPr lang="en-US" sz="2000" dirty="0"/>
          </a:p>
        </p:txBody>
      </p:sp>
      <p:pic>
        <p:nvPicPr>
          <p:cNvPr id="2050" name="Picture 2" descr="How to build a more climate-friendly chemical industry | World Economic  Forum"/>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236" t="11443" r="20961" b="10199"/>
          <a:stretch/>
        </p:blipFill>
        <p:spPr bwMode="auto">
          <a:xfrm>
            <a:off x="5658666" y="3182419"/>
            <a:ext cx="3381554" cy="236363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67544" y="2996952"/>
            <a:ext cx="5544616" cy="3527119"/>
          </a:xfrm>
          <a:prstGeom prst="rect">
            <a:avLst/>
          </a:prstGeom>
        </p:spPr>
        <p:txBody>
          <a:bodyPr wrap="square">
            <a:spAutoFit/>
          </a:bodyPr>
          <a:lstStyle/>
          <a:p>
            <a:pPr lvl="0">
              <a:spcBef>
                <a:spcPct val="20000"/>
              </a:spcBef>
            </a:pPr>
            <a:r>
              <a:rPr lang="en-US" b="1" dirty="0">
                <a:solidFill>
                  <a:prstClr val="black"/>
                </a:solidFill>
              </a:rPr>
              <a:t>Reducing the impact strategies:</a:t>
            </a:r>
          </a:p>
          <a:p>
            <a:pPr marL="342900" lvl="0" indent="-342900">
              <a:spcBef>
                <a:spcPct val="20000"/>
              </a:spcBef>
              <a:buFont typeface="Arial" pitchFamily="34" charset="0"/>
              <a:buChar char="•"/>
            </a:pPr>
            <a:r>
              <a:rPr lang="en-US" dirty="0">
                <a:solidFill>
                  <a:prstClr val="black"/>
                </a:solidFill>
              </a:rPr>
              <a:t>Improving  energy efficiency</a:t>
            </a:r>
          </a:p>
          <a:p>
            <a:pPr marL="342900" lvl="0" indent="-342900">
              <a:spcBef>
                <a:spcPct val="20000"/>
              </a:spcBef>
              <a:buFont typeface="Arial" pitchFamily="34" charset="0"/>
              <a:buChar char="•"/>
            </a:pPr>
            <a:r>
              <a:rPr lang="en-US" dirty="0">
                <a:solidFill>
                  <a:prstClr val="black"/>
                </a:solidFill>
              </a:rPr>
              <a:t>Renewable energy</a:t>
            </a:r>
          </a:p>
          <a:p>
            <a:pPr marL="342900" lvl="0" indent="-342900">
              <a:spcBef>
                <a:spcPct val="20000"/>
              </a:spcBef>
              <a:buFont typeface="Arial" pitchFamily="34" charset="0"/>
              <a:buChar char="•"/>
            </a:pPr>
            <a:r>
              <a:rPr lang="en-US" dirty="0">
                <a:solidFill>
                  <a:prstClr val="black"/>
                </a:solidFill>
              </a:rPr>
              <a:t>Renewable or recycled raw materials</a:t>
            </a:r>
          </a:p>
          <a:p>
            <a:pPr marL="342900" lvl="0" indent="-342900">
              <a:spcBef>
                <a:spcPct val="20000"/>
              </a:spcBef>
              <a:buFont typeface="Arial" pitchFamily="34" charset="0"/>
              <a:buChar char="•"/>
            </a:pPr>
            <a:r>
              <a:rPr lang="fr-FR" dirty="0">
                <a:solidFill>
                  <a:prstClr val="black"/>
                </a:solidFill>
              </a:rPr>
              <a:t>Carbon capture and storage (CCS) technologies</a:t>
            </a:r>
          </a:p>
          <a:p>
            <a:pPr marL="342900" lvl="0" indent="-342900">
              <a:spcBef>
                <a:spcPct val="20000"/>
              </a:spcBef>
              <a:buFont typeface="Arial" pitchFamily="34" charset="0"/>
              <a:buChar char="•"/>
            </a:pPr>
            <a:r>
              <a:rPr lang="en-US" dirty="0">
                <a:solidFill>
                  <a:prstClr val="black"/>
                </a:solidFill>
              </a:rPr>
              <a:t>designing products that have a longer lifespan or can be easily recycled</a:t>
            </a:r>
          </a:p>
          <a:p>
            <a:pPr marL="342900" lvl="0" indent="-342900">
              <a:spcBef>
                <a:spcPct val="20000"/>
              </a:spcBef>
              <a:buFont typeface="Arial" pitchFamily="34" charset="0"/>
              <a:buChar char="•"/>
            </a:pPr>
            <a:r>
              <a:rPr lang="en-US" dirty="0">
                <a:solidFill>
                  <a:prstClr val="black"/>
                </a:solidFill>
              </a:rPr>
              <a:t>Sustainable transportation: electric vehicles or biofuels</a:t>
            </a:r>
          </a:p>
          <a:p>
            <a:pPr marL="342900" lvl="0" indent="-342900">
              <a:spcBef>
                <a:spcPct val="20000"/>
              </a:spcBef>
              <a:buFont typeface="Arial" pitchFamily="34" charset="0"/>
              <a:buChar char="•"/>
            </a:pPr>
            <a:r>
              <a:rPr lang="en-US" dirty="0">
                <a:solidFill>
                  <a:prstClr val="black"/>
                </a:solidFill>
              </a:rPr>
              <a:t>The adoption of a circular economy model, where materials and products are reused and recycled</a:t>
            </a:r>
            <a:endParaRPr lang="ru-RU" dirty="0">
              <a:solidFill>
                <a:prstClr val="black"/>
              </a:solidFill>
            </a:endParaRPr>
          </a:p>
        </p:txBody>
      </p:sp>
    </p:spTree>
    <p:extLst>
      <p:ext uri="{BB962C8B-B14F-4D97-AF65-F5344CB8AC3E}">
        <p14:creationId xmlns:p14="http://schemas.microsoft.com/office/powerpoint/2010/main" val="4210022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a:t>The impact of chemical manufacturing on the environment</a:t>
            </a:r>
            <a:endParaRPr lang="ru-RU" sz="3200" dirty="0"/>
          </a:p>
        </p:txBody>
      </p:sp>
      <p:sp>
        <p:nvSpPr>
          <p:cNvPr id="3" name="Объект 2"/>
          <p:cNvSpPr>
            <a:spLocks noGrp="1"/>
          </p:cNvSpPr>
          <p:nvPr>
            <p:ph idx="1"/>
          </p:nvPr>
        </p:nvSpPr>
        <p:spPr>
          <a:xfrm>
            <a:off x="457200" y="1600200"/>
            <a:ext cx="8363272" cy="4925144"/>
          </a:xfrm>
        </p:spPr>
        <p:txBody>
          <a:bodyPr>
            <a:normAutofit lnSpcReduction="10000"/>
          </a:bodyPr>
          <a:lstStyle/>
          <a:p>
            <a:pPr marL="0" indent="0">
              <a:buNone/>
            </a:pPr>
            <a:r>
              <a:rPr lang="en-US" sz="2000" b="1" dirty="0"/>
              <a:t>3. Water pollution</a:t>
            </a:r>
            <a:endParaRPr lang="en-US" sz="2000" dirty="0"/>
          </a:p>
          <a:p>
            <a:pPr marL="0" indent="0">
              <a:buNone/>
            </a:pPr>
            <a:r>
              <a:rPr lang="en-US" sz="2000" dirty="0"/>
              <a:t>Chemical manufacturing can also contribute to water pollution through the release of pollutants into waterways. These pollutants can include toxic chemicals, heavy metals, and other contaminants that can harm aquatic ecosystems and human health</a:t>
            </a:r>
            <a:r>
              <a:rPr lang="en-US" sz="2000" dirty="0" smtClean="0"/>
              <a:t>.</a:t>
            </a:r>
          </a:p>
          <a:p>
            <a:pPr marL="0" indent="0">
              <a:buNone/>
            </a:pPr>
            <a:endParaRPr lang="en-US" sz="2000" dirty="0"/>
          </a:p>
          <a:p>
            <a:pPr marL="0" indent="0">
              <a:buNone/>
            </a:pPr>
            <a:r>
              <a:rPr lang="en-US" sz="2000" b="1" dirty="0"/>
              <a:t>Reducing the impact strategies:</a:t>
            </a:r>
          </a:p>
          <a:p>
            <a:r>
              <a:rPr lang="en-US" sz="2000" b="1" i="1" dirty="0" smtClean="0"/>
              <a:t>Best </a:t>
            </a:r>
            <a:r>
              <a:rPr lang="en-US" sz="2000" b="1" i="1" dirty="0"/>
              <a:t>management practices to minimize the risk of spills and </a:t>
            </a:r>
            <a:r>
              <a:rPr lang="en-US" sz="2000" b="1" i="1" dirty="0" smtClean="0"/>
              <a:t>leaks:</a:t>
            </a:r>
            <a:r>
              <a:rPr lang="en-US" sz="2000" dirty="0"/>
              <a:t> regular maintenance and inspection of equipment, training for employees on safe handling practices, and emergency response plans in the event of a </a:t>
            </a:r>
            <a:r>
              <a:rPr lang="en-US" sz="2000" dirty="0" smtClean="0"/>
              <a:t>spill. </a:t>
            </a:r>
            <a:endParaRPr lang="ru-RU" sz="2000" dirty="0" smtClean="0"/>
          </a:p>
          <a:p>
            <a:r>
              <a:rPr lang="en-US" sz="2000" b="1" i="1" dirty="0"/>
              <a:t>Wastewater </a:t>
            </a:r>
            <a:r>
              <a:rPr lang="en-US" sz="2000" b="1" i="1" dirty="0" smtClean="0"/>
              <a:t>treatment:</a:t>
            </a:r>
            <a:r>
              <a:rPr lang="ru-RU" sz="2000" b="1" i="1" dirty="0" smtClean="0"/>
              <a:t> </a:t>
            </a:r>
            <a:r>
              <a:rPr lang="en-US" sz="2000" dirty="0"/>
              <a:t>activated carbon filtration, reverse osmosis, and other </a:t>
            </a:r>
            <a:r>
              <a:rPr lang="en-US" sz="2000" dirty="0" smtClean="0"/>
              <a:t>processes. </a:t>
            </a:r>
          </a:p>
          <a:p>
            <a:r>
              <a:rPr lang="en-US" sz="2000" b="1" i="1" dirty="0"/>
              <a:t>Chemical substitution:</a:t>
            </a:r>
            <a:r>
              <a:rPr lang="en-US" sz="2000" b="1" dirty="0"/>
              <a:t> </a:t>
            </a:r>
            <a:r>
              <a:rPr lang="en-US" sz="2000" dirty="0"/>
              <a:t>use of non-toxic solvents, safer surfactants, and other alternatives</a:t>
            </a:r>
            <a:r>
              <a:rPr lang="en-US" sz="2000" dirty="0" smtClean="0"/>
              <a:t>.</a:t>
            </a:r>
          </a:p>
          <a:p>
            <a:r>
              <a:rPr lang="en-US" sz="2000" b="1" dirty="0"/>
              <a:t>Regulatory controls:</a:t>
            </a:r>
            <a:r>
              <a:rPr lang="en-US" sz="2000" dirty="0"/>
              <a:t> discharge permits, effluent limits, and other requirements</a:t>
            </a:r>
            <a:r>
              <a:rPr lang="en-US" sz="2000" dirty="0" smtClean="0"/>
              <a:t>. </a:t>
            </a:r>
            <a:endParaRPr lang="ru-RU" sz="2000" dirty="0"/>
          </a:p>
        </p:txBody>
      </p:sp>
    </p:spTree>
    <p:extLst>
      <p:ext uri="{BB962C8B-B14F-4D97-AF65-F5344CB8AC3E}">
        <p14:creationId xmlns:p14="http://schemas.microsoft.com/office/powerpoint/2010/main" val="1171912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a:t>The impact of chemical manufacturing on the environment</a:t>
            </a:r>
            <a:endParaRPr lang="ru-RU" sz="3200" dirty="0"/>
          </a:p>
        </p:txBody>
      </p:sp>
      <p:sp>
        <p:nvSpPr>
          <p:cNvPr id="3" name="Объект 2"/>
          <p:cNvSpPr>
            <a:spLocks noGrp="1"/>
          </p:cNvSpPr>
          <p:nvPr>
            <p:ph idx="1"/>
          </p:nvPr>
        </p:nvSpPr>
        <p:spPr>
          <a:xfrm>
            <a:off x="457200" y="1600200"/>
            <a:ext cx="8229600" cy="4853136"/>
          </a:xfrm>
        </p:spPr>
        <p:txBody>
          <a:bodyPr>
            <a:normAutofit lnSpcReduction="10000"/>
          </a:bodyPr>
          <a:lstStyle/>
          <a:p>
            <a:pPr marL="0" indent="0">
              <a:buNone/>
            </a:pPr>
            <a:r>
              <a:rPr lang="en-US" sz="2000" b="1" dirty="0"/>
              <a:t>4. Soil contamination</a:t>
            </a:r>
            <a:endParaRPr lang="en-US" sz="2000" dirty="0"/>
          </a:p>
          <a:p>
            <a:pPr marL="0" indent="0">
              <a:buNone/>
            </a:pPr>
            <a:r>
              <a:rPr lang="en-US" sz="2000" dirty="0"/>
              <a:t>Chemical manufacturing can also contribute to soil contamination through the release of chemicals and other pollutants into the soil. These pollutants can harm soil quality and reduce soil productivity, which can have negative impacts on agriculture and other land uses</a:t>
            </a:r>
            <a:r>
              <a:rPr lang="en-US" sz="2000" dirty="0" smtClean="0"/>
              <a:t>. </a:t>
            </a:r>
            <a:endParaRPr lang="ru-RU" sz="2000" dirty="0" smtClean="0"/>
          </a:p>
          <a:p>
            <a:pPr marL="0" indent="0">
              <a:buNone/>
            </a:pPr>
            <a:endParaRPr lang="ru-RU" sz="2000" b="1" dirty="0" smtClean="0"/>
          </a:p>
          <a:p>
            <a:pPr marL="0" indent="0">
              <a:buNone/>
            </a:pPr>
            <a:r>
              <a:rPr lang="en-US" sz="2000" b="1" dirty="0" smtClean="0"/>
              <a:t>Reducing </a:t>
            </a:r>
            <a:r>
              <a:rPr lang="en-US" sz="2000" b="1" dirty="0"/>
              <a:t>the impact strategies:</a:t>
            </a:r>
          </a:p>
          <a:p>
            <a:r>
              <a:rPr lang="en-US" sz="2000" b="1" i="1" dirty="0"/>
              <a:t>Pollution prevention:</a:t>
            </a:r>
            <a:r>
              <a:rPr lang="en-US" sz="2000" i="1" dirty="0"/>
              <a:t> </a:t>
            </a:r>
            <a:r>
              <a:rPr lang="en-US" sz="2000" dirty="0"/>
              <a:t>proper handling and storage of chemicals, the use of less toxic </a:t>
            </a:r>
            <a:r>
              <a:rPr lang="en-US" sz="2000" dirty="0" smtClean="0"/>
              <a:t>chemicals</a:t>
            </a:r>
            <a:endParaRPr lang="ru-RU" sz="2000" dirty="0" smtClean="0"/>
          </a:p>
          <a:p>
            <a:r>
              <a:rPr lang="en-US" sz="2000" b="1" i="1" dirty="0" smtClean="0"/>
              <a:t>Remediation</a:t>
            </a:r>
            <a:r>
              <a:rPr lang="ru-RU" sz="2000" b="1" i="1" dirty="0" smtClean="0"/>
              <a:t>: </a:t>
            </a:r>
            <a:r>
              <a:rPr lang="en-US" sz="2000" dirty="0"/>
              <a:t>excavation and removal of contaminated soil, in-situ treatment using chemical or biological methods, and the use of </a:t>
            </a:r>
            <a:r>
              <a:rPr lang="en-US" sz="2000" dirty="0" smtClean="0"/>
              <a:t>phytoremediation</a:t>
            </a:r>
            <a:r>
              <a:rPr lang="ru-RU" sz="2000" dirty="0" smtClean="0"/>
              <a:t>. </a:t>
            </a:r>
          </a:p>
          <a:p>
            <a:r>
              <a:rPr lang="en-US" sz="2000" dirty="0"/>
              <a:t>Regular soil quality </a:t>
            </a:r>
            <a:r>
              <a:rPr lang="en-US" sz="2000" dirty="0" smtClean="0"/>
              <a:t>monitoring</a:t>
            </a:r>
            <a:r>
              <a:rPr lang="ru-RU" sz="2000" dirty="0"/>
              <a:t>.</a:t>
            </a:r>
            <a:endParaRPr lang="ru-RU" sz="2000" dirty="0" smtClean="0"/>
          </a:p>
          <a:p>
            <a:r>
              <a:rPr lang="en-US" sz="2000" dirty="0"/>
              <a:t>Regulatory </a:t>
            </a:r>
            <a:r>
              <a:rPr lang="en-US" sz="2000" dirty="0" smtClean="0"/>
              <a:t>measures</a:t>
            </a:r>
            <a:r>
              <a:rPr lang="ru-RU" sz="2000" dirty="0" smtClean="0"/>
              <a:t>.</a:t>
            </a:r>
          </a:p>
          <a:p>
            <a:r>
              <a:rPr lang="en-US" sz="2000" dirty="0"/>
              <a:t>Sustainable manufacturing </a:t>
            </a:r>
            <a:r>
              <a:rPr lang="en-US" sz="2000" dirty="0" smtClean="0"/>
              <a:t>practices</a:t>
            </a:r>
            <a:r>
              <a:rPr lang="ru-RU" sz="2000" dirty="0" smtClean="0"/>
              <a:t>.</a:t>
            </a:r>
            <a:r>
              <a:rPr lang="en-US" sz="2000" dirty="0"/>
              <a:t> </a:t>
            </a:r>
            <a:endParaRPr lang="en-US" sz="2000" dirty="0" smtClean="0"/>
          </a:p>
          <a:p>
            <a:pPr marL="0" indent="0">
              <a:buNone/>
            </a:pPr>
            <a:endParaRPr lang="en-US" sz="2000" dirty="0"/>
          </a:p>
          <a:p>
            <a:endParaRPr lang="ru-RU" dirty="0"/>
          </a:p>
        </p:txBody>
      </p:sp>
    </p:spTree>
    <p:extLst>
      <p:ext uri="{BB962C8B-B14F-4D97-AF65-F5344CB8AC3E}">
        <p14:creationId xmlns:p14="http://schemas.microsoft.com/office/powerpoint/2010/main" val="4170074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a:t>The impact of chemical manufacturing on the environment</a:t>
            </a:r>
            <a:endParaRPr lang="ru-RU" sz="3200" dirty="0"/>
          </a:p>
        </p:txBody>
      </p:sp>
      <p:sp>
        <p:nvSpPr>
          <p:cNvPr id="3" name="Объект 2"/>
          <p:cNvSpPr>
            <a:spLocks noGrp="1"/>
          </p:cNvSpPr>
          <p:nvPr>
            <p:ph idx="1"/>
          </p:nvPr>
        </p:nvSpPr>
        <p:spPr/>
        <p:txBody>
          <a:bodyPr/>
          <a:lstStyle/>
          <a:p>
            <a:pPr marL="0" indent="0">
              <a:buNone/>
            </a:pPr>
            <a:r>
              <a:rPr lang="en-US" sz="2000" b="1" dirty="0"/>
              <a:t>5. Depletion of natural resources</a:t>
            </a:r>
            <a:endParaRPr lang="en-US" sz="2000" dirty="0"/>
          </a:p>
          <a:p>
            <a:pPr marL="0" indent="0">
              <a:buNone/>
            </a:pPr>
            <a:r>
              <a:rPr lang="en-US" sz="2000" dirty="0"/>
              <a:t>Chemical manufacturing can contribute to the depletion of natural resources through the use of non-renewable resources, such as fossil fuels and minerals, in the production of chemicals. This can have negative impacts on the availability and quality of these resources for future generations</a:t>
            </a:r>
            <a:r>
              <a:rPr lang="en-US" sz="2000" dirty="0" smtClean="0"/>
              <a:t>.</a:t>
            </a:r>
            <a:endParaRPr lang="ru-RU" sz="2000" dirty="0" smtClean="0"/>
          </a:p>
          <a:p>
            <a:pPr marL="0" indent="0">
              <a:buNone/>
            </a:pPr>
            <a:endParaRPr lang="ru-RU" sz="2000" dirty="0"/>
          </a:p>
          <a:p>
            <a:pPr marL="0" indent="0">
              <a:buNone/>
            </a:pPr>
            <a:r>
              <a:rPr lang="en-US" sz="2000" b="1" dirty="0"/>
              <a:t>Reducing the impact strategies:</a:t>
            </a:r>
          </a:p>
          <a:p>
            <a:r>
              <a:rPr lang="en-US" sz="2000" dirty="0" smtClean="0"/>
              <a:t>Resource efficiency</a:t>
            </a:r>
            <a:endParaRPr lang="ru-RU" sz="2000" dirty="0" smtClean="0"/>
          </a:p>
          <a:p>
            <a:r>
              <a:rPr lang="en-US" sz="2000" dirty="0"/>
              <a:t>use of bio-based feedstocks or recycled </a:t>
            </a:r>
            <a:r>
              <a:rPr lang="en-US" sz="2000" dirty="0" smtClean="0"/>
              <a:t>materials</a:t>
            </a:r>
            <a:endParaRPr lang="ru-RU" sz="2000" dirty="0" smtClean="0"/>
          </a:p>
          <a:p>
            <a:r>
              <a:rPr lang="en-US" sz="2000" dirty="0"/>
              <a:t>Renewable </a:t>
            </a:r>
            <a:r>
              <a:rPr lang="en-US" sz="2000" dirty="0" smtClean="0"/>
              <a:t>energy</a:t>
            </a:r>
            <a:endParaRPr lang="ru-RU" sz="2000" dirty="0" smtClean="0"/>
          </a:p>
          <a:p>
            <a:r>
              <a:rPr lang="en-US" sz="2000" dirty="0"/>
              <a:t>Circular economy</a:t>
            </a:r>
            <a:endParaRPr lang="ru-RU" sz="2000" dirty="0"/>
          </a:p>
        </p:txBody>
      </p:sp>
    </p:spTree>
    <p:extLst>
      <p:ext uri="{BB962C8B-B14F-4D97-AF65-F5344CB8AC3E}">
        <p14:creationId xmlns:p14="http://schemas.microsoft.com/office/powerpoint/2010/main" val="12833049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dirty="0" smtClean="0"/>
              <a:t>Circular </a:t>
            </a:r>
            <a:r>
              <a:rPr lang="en-US" sz="3600" dirty="0"/>
              <a:t>economy</a:t>
            </a:r>
            <a:endParaRPr lang="ru-RU" sz="3600" dirty="0"/>
          </a:p>
        </p:txBody>
      </p:sp>
      <p:sp>
        <p:nvSpPr>
          <p:cNvPr id="3" name="Объект 2"/>
          <p:cNvSpPr>
            <a:spLocks noGrp="1"/>
          </p:cNvSpPr>
          <p:nvPr>
            <p:ph idx="1"/>
          </p:nvPr>
        </p:nvSpPr>
        <p:spPr>
          <a:xfrm>
            <a:off x="457200" y="1340768"/>
            <a:ext cx="8229600" cy="4713387"/>
          </a:xfrm>
        </p:spPr>
        <p:txBody>
          <a:bodyPr>
            <a:normAutofit/>
          </a:bodyPr>
          <a:lstStyle/>
          <a:p>
            <a:pPr marL="0" indent="0">
              <a:buNone/>
            </a:pPr>
            <a:r>
              <a:rPr lang="en-US" sz="2000" dirty="0"/>
              <a:t>The circular economy is a model of production and consumption, which involves sharing, </a:t>
            </a:r>
            <a:r>
              <a:rPr lang="en-US" sz="2000" dirty="0"/>
              <a:t>leasing</a:t>
            </a:r>
            <a:r>
              <a:rPr lang="en-US" sz="2000" dirty="0" smtClean="0"/>
              <a:t>, </a:t>
            </a:r>
            <a:r>
              <a:rPr lang="en-US" sz="2000" dirty="0"/>
              <a:t>reusing, repairing, refurbishing and recycling existing materials and products as long as possible. In this way, the life cycle of products is extended.</a:t>
            </a:r>
            <a:endParaRPr lang="ru-RU" sz="2000" dirty="0"/>
          </a:p>
        </p:txBody>
      </p:sp>
      <p:pic>
        <p:nvPicPr>
          <p:cNvPr id="1026" name="Picture 2" descr="Implementation of green chemistry principles in circular economy system  towards sustainable development goals: Challenges and perspectives -  ScienceDir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844" y="2780928"/>
            <a:ext cx="6372225"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135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a:t>Strategies </a:t>
            </a:r>
            <a:r>
              <a:rPr lang="en-US" sz="3200" dirty="0" smtClean="0"/>
              <a:t>for </a:t>
            </a:r>
            <a:r>
              <a:rPr lang="en-US" sz="3200" dirty="0"/>
              <a:t>addressing the impact of chemical manufacturing on the </a:t>
            </a:r>
            <a:r>
              <a:rPr lang="en-US" sz="3200" dirty="0" smtClean="0"/>
              <a:t>environment</a:t>
            </a:r>
            <a:endParaRPr lang="ru-RU" sz="3200" dirty="0"/>
          </a:p>
        </p:txBody>
      </p:sp>
      <p:sp>
        <p:nvSpPr>
          <p:cNvPr id="3" name="Объект 2"/>
          <p:cNvSpPr>
            <a:spLocks noGrp="1"/>
          </p:cNvSpPr>
          <p:nvPr>
            <p:ph idx="1"/>
          </p:nvPr>
        </p:nvSpPr>
        <p:spPr/>
        <p:txBody>
          <a:bodyPr>
            <a:normAutofit/>
          </a:bodyPr>
          <a:lstStyle/>
          <a:p>
            <a:pPr marL="0" indent="0">
              <a:buNone/>
            </a:pPr>
            <a:r>
              <a:rPr lang="en-US" sz="2000" b="1" dirty="0"/>
              <a:t>Cleaner production methods</a:t>
            </a:r>
            <a:endParaRPr lang="en-US" sz="2000" dirty="0"/>
          </a:p>
          <a:p>
            <a:pPr marL="0" indent="0">
              <a:buNone/>
            </a:pPr>
            <a:r>
              <a:rPr lang="en-US" sz="2000" dirty="0"/>
              <a:t>Cleaner production methods involve the use of technologies and processes that minimize the generation of waste and the release of pollutants into the environment. This can include the use of closed-loop systems to minimize waste generation and the implementation of process optimization and energy efficiency measures to reduce the environmental impact of chemical manufacturing</a:t>
            </a:r>
            <a:r>
              <a:rPr lang="en-US" sz="2000" dirty="0" smtClean="0"/>
              <a:t>.</a:t>
            </a:r>
            <a:endParaRPr lang="ru-RU" sz="2000" dirty="0" smtClean="0"/>
          </a:p>
          <a:p>
            <a:pPr marL="0" indent="0">
              <a:buNone/>
            </a:pPr>
            <a:r>
              <a:rPr lang="en-US" sz="2000" b="1" dirty="0"/>
              <a:t>Safer chemicals</a:t>
            </a:r>
            <a:endParaRPr lang="en-US" sz="2000" dirty="0"/>
          </a:p>
          <a:p>
            <a:pPr marL="0" indent="0">
              <a:buNone/>
            </a:pPr>
            <a:r>
              <a:rPr lang="en-US" sz="2000" dirty="0"/>
              <a:t>The development and use of safer chemicals can also help to reduce the impact of chemical manufacturing on the environment. This can include the use of green chemistry principles to design and produce chemicals that are less toxic and more environmentally friendly.</a:t>
            </a:r>
          </a:p>
          <a:p>
            <a:pPr marL="0" indent="0">
              <a:buNone/>
            </a:pPr>
            <a:endParaRPr lang="ru-RU" sz="2000" dirty="0" smtClean="0"/>
          </a:p>
          <a:p>
            <a:pPr marL="0" indent="0">
              <a:buNone/>
            </a:pPr>
            <a:endParaRPr lang="en-US" dirty="0"/>
          </a:p>
          <a:p>
            <a:endParaRPr lang="ru-RU" dirty="0"/>
          </a:p>
        </p:txBody>
      </p:sp>
    </p:spTree>
    <p:extLst>
      <p:ext uri="{BB962C8B-B14F-4D97-AF65-F5344CB8AC3E}">
        <p14:creationId xmlns:p14="http://schemas.microsoft.com/office/powerpoint/2010/main" val="3863281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a:t>Strategies for addressing the impact of chemical manufacturing on the environment</a:t>
            </a:r>
            <a:endParaRPr lang="ru-RU" sz="3200" dirty="0"/>
          </a:p>
        </p:txBody>
      </p:sp>
      <p:sp>
        <p:nvSpPr>
          <p:cNvPr id="3" name="Объект 2"/>
          <p:cNvSpPr>
            <a:spLocks noGrp="1"/>
          </p:cNvSpPr>
          <p:nvPr>
            <p:ph idx="1"/>
          </p:nvPr>
        </p:nvSpPr>
        <p:spPr/>
        <p:txBody>
          <a:bodyPr>
            <a:normAutofit/>
          </a:bodyPr>
          <a:lstStyle/>
          <a:p>
            <a:pPr marL="0" indent="0">
              <a:buNone/>
            </a:pPr>
            <a:r>
              <a:rPr lang="en-US" sz="2000" b="1" dirty="0"/>
              <a:t>Pollution prevention and waste minimization</a:t>
            </a:r>
            <a:endParaRPr lang="en-US" sz="2000" dirty="0"/>
          </a:p>
          <a:p>
            <a:pPr marL="0" indent="0">
              <a:buNone/>
            </a:pPr>
            <a:r>
              <a:rPr lang="en-US" sz="2000" dirty="0"/>
              <a:t>Pollution prevention and waste minimization programs can also help to reduce the impact of chemical manufacturing on the environment. These programs can include the implementation of best management practices to prevent spills and leaks, the use of advanced wastewater treatment technologies, and the implementation of waste reduction and recycling programs.</a:t>
            </a:r>
          </a:p>
          <a:p>
            <a:pPr marL="0" indent="0">
              <a:buNone/>
            </a:pPr>
            <a:r>
              <a:rPr lang="en-US" sz="2000" b="1" dirty="0"/>
              <a:t>Renewable energy sources</a:t>
            </a:r>
            <a:endParaRPr lang="en-US" sz="2000" dirty="0"/>
          </a:p>
          <a:p>
            <a:pPr marL="0" indent="0">
              <a:buNone/>
            </a:pPr>
            <a:r>
              <a:rPr lang="en-US" sz="2000" dirty="0"/>
              <a:t>The use of renewable energy sources, such as solar, wind, and hydropower, can also help to reduce the impact of chemical manufacturing on the environment by reducing the industry's reliance on fossil fuels.</a:t>
            </a:r>
          </a:p>
          <a:p>
            <a:pPr marL="0" indent="0">
              <a:buNone/>
            </a:pPr>
            <a:endParaRPr lang="ru-RU" dirty="0"/>
          </a:p>
        </p:txBody>
      </p:sp>
    </p:spTree>
    <p:extLst>
      <p:ext uri="{BB962C8B-B14F-4D97-AF65-F5344CB8AC3E}">
        <p14:creationId xmlns:p14="http://schemas.microsoft.com/office/powerpoint/2010/main" val="2004652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200" dirty="0">
                <a:solidFill>
                  <a:prstClr val="black"/>
                </a:solidFill>
              </a:rPr>
              <a:t>Strategies for addressing the impact of chemical manufacturing on the environment</a:t>
            </a:r>
            <a:endParaRPr lang="ru-RU" dirty="0"/>
          </a:p>
        </p:txBody>
      </p:sp>
      <p:sp>
        <p:nvSpPr>
          <p:cNvPr id="3" name="Объект 2"/>
          <p:cNvSpPr>
            <a:spLocks noGrp="1"/>
          </p:cNvSpPr>
          <p:nvPr>
            <p:ph idx="1"/>
          </p:nvPr>
        </p:nvSpPr>
        <p:spPr/>
        <p:txBody>
          <a:bodyPr>
            <a:normAutofit/>
          </a:bodyPr>
          <a:lstStyle/>
          <a:p>
            <a:pPr marL="0" indent="0">
              <a:buNone/>
            </a:pPr>
            <a:r>
              <a:rPr lang="en-US" sz="2000" b="1" dirty="0"/>
              <a:t>Sustainable resource management</a:t>
            </a:r>
            <a:endParaRPr lang="en-US" sz="2000" dirty="0"/>
          </a:p>
          <a:p>
            <a:pPr marL="0" indent="0">
              <a:buNone/>
            </a:pPr>
            <a:r>
              <a:rPr lang="en-US" sz="2000" dirty="0"/>
              <a:t>The adoption of sustainable resource management practices, such as the use of sustainable forestry practices and the implementation of sustainable water management programs, can help to reduce the impact of chemical manufacturing on the environment by promoting the responsible use of natural resources.</a:t>
            </a:r>
          </a:p>
          <a:p>
            <a:pPr marL="0" indent="0">
              <a:buNone/>
            </a:pPr>
            <a:r>
              <a:rPr lang="en-US" dirty="0"/>
              <a:t/>
            </a:r>
            <a:br>
              <a:rPr lang="en-US" dirty="0"/>
            </a:br>
            <a:endParaRPr lang="ru-RU" dirty="0"/>
          </a:p>
        </p:txBody>
      </p:sp>
    </p:spTree>
    <p:extLst>
      <p:ext uri="{BB962C8B-B14F-4D97-AF65-F5344CB8AC3E}">
        <p14:creationId xmlns:p14="http://schemas.microsoft.com/office/powerpoint/2010/main" val="2199769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Task</a:t>
            </a:r>
            <a:endParaRPr lang="ru-RU" dirty="0"/>
          </a:p>
        </p:txBody>
      </p:sp>
      <p:sp>
        <p:nvSpPr>
          <p:cNvPr id="3" name="Объект 2"/>
          <p:cNvSpPr>
            <a:spLocks noGrp="1"/>
          </p:cNvSpPr>
          <p:nvPr>
            <p:ph idx="1"/>
          </p:nvPr>
        </p:nvSpPr>
        <p:spPr/>
        <p:txBody>
          <a:bodyPr>
            <a:normAutofit/>
          </a:bodyPr>
          <a:lstStyle/>
          <a:p>
            <a:pPr marL="0" indent="0">
              <a:buNone/>
            </a:pPr>
            <a:r>
              <a:rPr lang="en-US" sz="2400" dirty="0" smtClean="0"/>
              <a:t>Read two articles about modern ecological problems: </a:t>
            </a:r>
          </a:p>
          <a:p>
            <a:pPr marL="0" indent="0">
              <a:buNone/>
            </a:pPr>
            <a:r>
              <a:rPr lang="en-US" sz="2400" dirty="0">
                <a:hlinkClick r:id="rId2"/>
              </a:rPr>
              <a:t>https://earth.org/the-biggest-environmental-problems-of-our-lifetime</a:t>
            </a:r>
            <a:r>
              <a:rPr lang="en-US" sz="2400" dirty="0" smtClean="0">
                <a:hlinkClick r:id="rId2"/>
              </a:rPr>
              <a:t>/</a:t>
            </a:r>
            <a:endParaRPr lang="en-US" sz="2400" dirty="0" smtClean="0"/>
          </a:p>
          <a:p>
            <a:pPr marL="0" indent="0">
              <a:buNone/>
            </a:pPr>
            <a:r>
              <a:rPr lang="en-US" sz="2400" dirty="0">
                <a:hlinkClick r:id="rId3"/>
              </a:rPr>
              <a:t>https://</a:t>
            </a:r>
            <a:r>
              <a:rPr lang="en-US" sz="2400" dirty="0" smtClean="0">
                <a:hlinkClick r:id="rId3"/>
              </a:rPr>
              <a:t>www.edengreen.com/blog-collection/environmental-problems</a:t>
            </a:r>
            <a:endParaRPr lang="en-US" sz="2400" dirty="0" smtClean="0"/>
          </a:p>
          <a:p>
            <a:pPr marL="0" indent="0">
              <a:buNone/>
            </a:pPr>
            <a:r>
              <a:rPr lang="en-US" sz="2400" dirty="0" smtClean="0"/>
              <a:t>Choose one topic and write short essay. In your work describe chosen problem, express your opinion on it, and think about possible ways to solve the problem. </a:t>
            </a:r>
            <a:endParaRPr lang="ru-RU" sz="2400" dirty="0"/>
          </a:p>
        </p:txBody>
      </p:sp>
    </p:spTree>
    <p:extLst>
      <p:ext uri="{BB962C8B-B14F-4D97-AF65-F5344CB8AC3E}">
        <p14:creationId xmlns:p14="http://schemas.microsoft.com/office/powerpoint/2010/main" val="4058075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5122" name="Picture 2" descr="C:\Users\kukver89\Downloads\09328-scitech2-periodic-690.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42875"/>
            <a:ext cx="6667500" cy="657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2867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879</Words>
  <Application>Microsoft Office PowerPoint</Application>
  <PresentationFormat>Экран (4:3)</PresentationFormat>
  <Paragraphs>96</Paragraphs>
  <Slides>13</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Ecological issues</vt:lpstr>
      <vt:lpstr>Ecological problems</vt:lpstr>
      <vt:lpstr>The impact of chemical manufacturing on the environment</vt:lpstr>
      <vt:lpstr>The impact of chemical manufacturing on the environment</vt:lpstr>
      <vt:lpstr>The impact of chemical manufacturing on the environment</vt:lpstr>
      <vt:lpstr>The impact of chemical manufacturing on the environment</vt:lpstr>
      <vt:lpstr>The impact of chemical manufacturing on the environment</vt:lpstr>
      <vt:lpstr>Circular economy</vt:lpstr>
      <vt:lpstr>Strategies for addressing the impact of chemical manufacturing on the environment</vt:lpstr>
      <vt:lpstr>Strategies for addressing the impact of chemical manufacturing on the environment</vt:lpstr>
      <vt:lpstr>Strategies for addressing the impact of chemical manufacturing on the environment</vt:lpstr>
      <vt:lpstr>Task</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Ecological issues</dc:title>
  <dc:creator>Куксёнок Вера Юрьевна</dc:creator>
  <cp:lastModifiedBy>Куксёнок Вера Юрьевна</cp:lastModifiedBy>
  <cp:revision>27</cp:revision>
  <dcterms:created xsi:type="dcterms:W3CDTF">2025-04-30T04:57:51Z</dcterms:created>
  <dcterms:modified xsi:type="dcterms:W3CDTF">2025-04-30T08:21:11Z</dcterms:modified>
</cp:coreProperties>
</file>