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60" r:id="rId5"/>
    <p:sldId id="261" r:id="rId6"/>
    <p:sldId id="258" r:id="rId7"/>
    <p:sldId id="265" r:id="rId8"/>
    <p:sldId id="267" r:id="rId9"/>
    <p:sldId id="262" r:id="rId10"/>
    <p:sldId id="263" r:id="rId11"/>
    <p:sldId id="268" r:id="rId12"/>
    <p:sldId id="269" r:id="rId13"/>
    <p:sldId id="271" r:id="rId14"/>
    <p:sldId id="270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74B47-353E-4D09-9AC2-B0A20F03B0CA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522DB-963E-4E03-890C-0CE7EF0530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359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F19ACB-48A0-4D59-8F83-EB14986CA6A4}" type="slidenum">
              <a:rPr lang="en-US" altLang="ru-RU"/>
              <a:pPr/>
              <a:t>5</a:t>
            </a:fld>
            <a:endParaRPr lang="en-US" altLang="ru-RU"/>
          </a:p>
        </p:txBody>
      </p:sp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ru-RU"/>
              <a:t>Most chromatography uses modern instrumentation and involves placing the sample to be analysed on a support (paper or silica) and transporting it along a mobile phase. The mobile phase can be a liquid (liquid chromatography) or a gas (gas chromatography).</a:t>
            </a:r>
            <a:endParaRPr lang="en-US" altLang="ru-RU"/>
          </a:p>
          <a:p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94049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7137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0CE25A-C0B0-4760-9FD4-787ADF0DDA0F}" type="datetime1">
              <a:rPr lang="en-US" altLang="ru-RU"/>
              <a:pPr/>
              <a:t>11/19/2023</a:t>
            </a:fld>
            <a:endParaRPr lang="en-US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B35C03B-1D36-4CA5-A2F7-ABC397345E21}" type="slidenum">
              <a:rPr lang="ar-SA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09481832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A:\DARWISH\CH3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9180512" cy="842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chemeClr val="bg1">
              <a:lumMod val="85000"/>
              <a:alpha val="48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Methods of analysis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of organic compounds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1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Methods of analysis</a:t>
            </a:r>
            <a:endParaRPr lang="ru-RU" sz="4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Melting / boiling point determination</a:t>
            </a:r>
          </a:p>
          <a:p>
            <a:r>
              <a:rPr lang="en-US" dirty="0" smtClean="0"/>
              <a:t>Chromatography </a:t>
            </a:r>
          </a:p>
          <a:p>
            <a:pPr lvl="1"/>
            <a:r>
              <a:rPr lang="en-US" dirty="0" smtClean="0"/>
              <a:t>TLC</a:t>
            </a:r>
          </a:p>
          <a:p>
            <a:pPr lvl="1"/>
            <a:r>
              <a:rPr lang="en-US" dirty="0" smtClean="0"/>
              <a:t>HPLC</a:t>
            </a:r>
          </a:p>
          <a:p>
            <a:pPr lvl="1"/>
            <a:r>
              <a:rPr lang="en-US" dirty="0" smtClean="0"/>
              <a:t>Gas chromatography</a:t>
            </a:r>
          </a:p>
          <a:p>
            <a:r>
              <a:rPr lang="en-US" dirty="0" smtClean="0"/>
              <a:t>UV-</a:t>
            </a:r>
            <a:r>
              <a:rPr lang="en-US" dirty="0"/>
              <a:t>spectroscopy</a:t>
            </a:r>
          </a:p>
          <a:p>
            <a:r>
              <a:rPr lang="en-US" dirty="0" smtClean="0"/>
              <a:t>IR-spectroscopy</a:t>
            </a:r>
            <a:endParaRPr lang="en-US" dirty="0" smtClean="0"/>
          </a:p>
          <a:p>
            <a:r>
              <a:rPr lang="en-US" dirty="0" smtClean="0"/>
              <a:t>NMR-spectroscopy</a:t>
            </a:r>
            <a:endParaRPr lang="en-US" dirty="0"/>
          </a:p>
          <a:p>
            <a:r>
              <a:rPr lang="en-US" dirty="0"/>
              <a:t>Mass-spectroscopy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252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 bwMode="auto">
          <a:xfrm>
            <a:off x="628608" y="1180438"/>
            <a:ext cx="7886784" cy="64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165" tIns="40083" rIns="80165" bIns="40083" numCol="1" rtlCol="0" anchor="b" anchorCtr="0" compatLnSpc="1">
            <a:prstTxWarp prst="textNoShape">
              <a:avLst/>
            </a:prstTxWarp>
            <a:noAutofit/>
          </a:bodyPr>
          <a:lstStyle>
            <a:lvl1pPr algn="r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400827" eaLnBrk="1" fontAlgn="auto" hangingPunct="1">
              <a:spcAft>
                <a:spcPts val="0"/>
              </a:spcAft>
              <a:defRPr/>
            </a:pPr>
            <a:r>
              <a:rPr lang="en-US" sz="3500" dirty="0">
                <a:solidFill>
                  <a:srgbClr val="C00000"/>
                </a:solidFill>
                <a:latin typeface="Trebuchet MS" panose="020B0603020202020204"/>
              </a:rPr>
              <a:t>Chromatography</a:t>
            </a:r>
          </a:p>
        </p:txBody>
      </p:sp>
      <p:sp>
        <p:nvSpPr>
          <p:cNvPr id="5" name="Down Arrow 4"/>
          <p:cNvSpPr/>
          <p:nvPr/>
        </p:nvSpPr>
        <p:spPr>
          <a:xfrm>
            <a:off x="7158663" y="5098458"/>
            <a:ext cx="208844" cy="420081"/>
          </a:xfrm>
          <a:prstGeom prst="downArrow">
            <a:avLst/>
          </a:prstGeom>
          <a:solidFill>
            <a:srgbClr val="306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>
            <a:off x="7158663" y="1457270"/>
            <a:ext cx="208844" cy="420081"/>
          </a:xfrm>
          <a:prstGeom prst="downArrow">
            <a:avLst/>
          </a:prstGeom>
          <a:solidFill>
            <a:srgbClr val="306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703319" y="1212614"/>
            <a:ext cx="1119531" cy="290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165" tIns="40083" rIns="80165" bIns="40083" rtlCol="0" anchor="ctr"/>
          <a:lstStyle/>
          <a:p>
            <a:pPr algn="ctr"/>
            <a:r>
              <a:rPr lang="en-US" sz="1400" dirty="0">
                <a:solidFill>
                  <a:srgbClr val="306098"/>
                </a:solidFill>
              </a:rPr>
              <a:t>Mobile phase</a:t>
            </a:r>
          </a:p>
        </p:txBody>
      </p:sp>
      <p:sp>
        <p:nvSpPr>
          <p:cNvPr id="8" name="Rectangle 7"/>
          <p:cNvSpPr/>
          <p:nvPr/>
        </p:nvSpPr>
        <p:spPr>
          <a:xfrm>
            <a:off x="6703318" y="5498973"/>
            <a:ext cx="1119531" cy="290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165" tIns="40083" rIns="80165" bIns="40083" rtlCol="0" anchor="ctr"/>
          <a:lstStyle/>
          <a:p>
            <a:pPr algn="ctr"/>
            <a:r>
              <a:rPr lang="en-US" sz="1400" dirty="0">
                <a:solidFill>
                  <a:srgbClr val="306098"/>
                </a:solidFill>
              </a:rPr>
              <a:t>Mobile phase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466290" y="1825626"/>
            <a:ext cx="997120" cy="356470"/>
            <a:chOff x="8730115" y="2012415"/>
            <a:chExt cx="1165903" cy="392942"/>
          </a:xfrm>
          <a:noFill/>
        </p:grpSpPr>
        <p:sp>
          <p:nvSpPr>
            <p:cNvPr id="11" name="Rectangle 10"/>
            <p:cNvSpPr/>
            <p:nvPr/>
          </p:nvSpPr>
          <p:spPr>
            <a:xfrm>
              <a:off x="8849502" y="2012415"/>
              <a:ext cx="1046516" cy="3929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sample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8730115" y="2215614"/>
              <a:ext cx="259881" cy="104074"/>
            </a:xfrm>
            <a:prstGeom prst="straightConnector1">
              <a:avLst/>
            </a:prstGeom>
            <a:grpFill/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7816800" y="2389540"/>
            <a:ext cx="1327200" cy="55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More interaction with stationary phase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6800" y="3949311"/>
            <a:ext cx="1327200" cy="660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endParaRPr lang="en-US" sz="1400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>More interaction with mobile phase</a:t>
            </a:r>
          </a:p>
          <a:p>
            <a:endParaRPr lang="en-US" sz="14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/>
          <a:p>
            <a:fld id="{20C745CB-F86D-4FE6-B82D-FD054EA5C783}" type="slidenum">
              <a:rPr lang="tr-TR" smtClean="0"/>
              <a:t>3</a:t>
            </a:fld>
            <a:endParaRPr lang="tr-TR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290" y="1912278"/>
            <a:ext cx="697137" cy="3156712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669366" y="2523702"/>
            <a:ext cx="94313" cy="88497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7669094" y="3919371"/>
            <a:ext cx="98883" cy="10028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rot="16200000">
            <a:off x="6191194" y="3434228"/>
            <a:ext cx="1473131" cy="264395"/>
          </a:xfrm>
          <a:prstGeom prst="rect">
            <a:avLst/>
          </a:prstGeom>
          <a:solidFill>
            <a:srgbClr val="777373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165" tIns="40083" rIns="80165" bIns="40083" rtlCol="0" anchor="ctr"/>
          <a:lstStyle/>
          <a:p>
            <a:pPr algn="ctr"/>
            <a:r>
              <a:rPr lang="en-US" sz="1400" dirty="0"/>
              <a:t>Stationary phase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38558" y="1952546"/>
            <a:ext cx="5709418" cy="3823890"/>
          </a:xfrm>
          <a:prstGeom prst="rect">
            <a:avLst/>
          </a:prstGeom>
        </p:spPr>
        <p:txBody>
          <a:bodyPr vert="horz" lIns="80165" tIns="40083" rIns="80165" bIns="40083" rtlCol="0"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100" dirty="0"/>
              <a:t>Stationary</a:t>
            </a:r>
            <a:r>
              <a:rPr lang="tr-TR" sz="2100" dirty="0"/>
              <a:t> </a:t>
            </a:r>
            <a:r>
              <a:rPr lang="tr-TR" sz="2100" dirty="0" err="1"/>
              <a:t>phase</a:t>
            </a:r>
            <a:r>
              <a:rPr lang="en-US" sz="2100" dirty="0"/>
              <a:t> and mobile phase are two immiscible mediums.</a:t>
            </a:r>
            <a:r>
              <a:rPr lang="tr-TR" sz="2100" dirty="0"/>
              <a:t> </a:t>
            </a:r>
            <a:r>
              <a:rPr lang="en-US" sz="2100" dirty="0"/>
              <a:t>(Solid/liquid, liquid/gas, liquid/liquid</a:t>
            </a:r>
            <a:r>
              <a:rPr lang="tr-TR" sz="2100" dirty="0"/>
              <a:t>, </a:t>
            </a:r>
            <a:r>
              <a:rPr lang="tr-TR" sz="2100" dirty="0" err="1"/>
              <a:t>etc</a:t>
            </a:r>
            <a:r>
              <a:rPr lang="tr-TR" sz="2100" dirty="0"/>
              <a:t>.</a:t>
            </a:r>
            <a:r>
              <a:rPr lang="en-US" sz="2100" dirty="0"/>
              <a:t>)</a:t>
            </a:r>
          </a:p>
          <a:p>
            <a:pPr algn="just"/>
            <a:r>
              <a:rPr lang="en-US" sz="2100" dirty="0"/>
              <a:t>The duty of the stationary phase is to keep and retain the substances. The duty of the mobile phase is to push and move the substances</a:t>
            </a:r>
            <a:r>
              <a:rPr lang="tr-TR" sz="2100" dirty="0"/>
              <a:t>.</a:t>
            </a:r>
          </a:p>
          <a:p>
            <a:pPr algn="just"/>
            <a:r>
              <a:rPr lang="en-US" sz="2100" dirty="0"/>
              <a:t>The working principle of chromatography is based on the interaction of substances with stationary phase and mobile phase.</a:t>
            </a:r>
            <a:endParaRPr lang="tr-TR" sz="2100" dirty="0"/>
          </a:p>
        </p:txBody>
      </p:sp>
    </p:spTree>
    <p:extLst>
      <p:ext uri="{BB962C8B-B14F-4D97-AF65-F5344CB8AC3E}">
        <p14:creationId xmlns:p14="http://schemas.microsoft.com/office/powerpoint/2010/main" val="42664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263419"/>
            <a:ext cx="1282159" cy="3486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165" tIns="40083" rIns="80165" bIns="40083"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82319" y="1825625"/>
            <a:ext cx="6633032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100" dirty="0"/>
              <a:t>If a substance has more interaction with mobile phase, it moves fast. It has a weak interaction with stationary phase</a:t>
            </a:r>
            <a:r>
              <a:rPr lang="tr-TR" sz="2100" dirty="0"/>
              <a:t>. </a:t>
            </a:r>
            <a:endParaRPr lang="en-US" sz="2100" dirty="0"/>
          </a:p>
          <a:p>
            <a:pPr algn="just"/>
            <a:r>
              <a:rPr lang="en-US" sz="2100" dirty="0"/>
              <a:t>If a substance has more interaction with stationary phase, it moves slowly. It has a weak interaction with </a:t>
            </a:r>
            <a:r>
              <a:rPr lang="tr-TR" sz="2100" dirty="0"/>
              <a:t>mobile </a:t>
            </a:r>
            <a:r>
              <a:rPr lang="en-US" sz="2100" dirty="0"/>
              <a:t>phase.</a:t>
            </a:r>
            <a:endParaRPr lang="tr-TR" sz="2100" dirty="0"/>
          </a:p>
          <a:p>
            <a:pPr algn="just"/>
            <a:r>
              <a:rPr lang="en-US" sz="2100" dirty="0"/>
              <a:t>If a substance does not have any interaction with the mobile phase, it doesn’t move at all.</a:t>
            </a:r>
          </a:p>
          <a:p>
            <a:pPr algn="just"/>
            <a:r>
              <a:rPr lang="en-US" sz="2100" dirty="0"/>
              <a:t>Each substance in the sample has a different ratio of interaction with mobile and stationary phases. That is why the speed rate of each substance is different.</a:t>
            </a:r>
          </a:p>
          <a:p>
            <a:pPr algn="just"/>
            <a:r>
              <a:rPr lang="en-US" sz="2100" dirty="0"/>
              <a:t>In the end, they are </a:t>
            </a:r>
            <a:r>
              <a:rPr lang="tr-TR" sz="2100" dirty="0" err="1"/>
              <a:t>located</a:t>
            </a:r>
            <a:r>
              <a:rPr lang="tr-TR" sz="2100" dirty="0"/>
              <a:t> </a:t>
            </a:r>
            <a:r>
              <a:rPr lang="en-US" sz="2100" dirty="0"/>
              <a:t>in different </a:t>
            </a:r>
            <a:r>
              <a:rPr lang="tr-TR" sz="2100" dirty="0" err="1"/>
              <a:t>parts</a:t>
            </a:r>
            <a:r>
              <a:rPr lang="en-US" sz="2100" dirty="0"/>
              <a:t> in the setup, and are separated from each other. </a:t>
            </a:r>
          </a:p>
          <a:p>
            <a:pPr algn="just"/>
            <a:endParaRPr lang="en-US" sz="2100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/>
          <a:p>
            <a:fld id="{20C745CB-F86D-4FE6-B82D-FD054EA5C783}" type="slidenum">
              <a:rPr lang="en-US" smtClean="0"/>
              <a:t>4</a:t>
            </a:fld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1012264" y="5238168"/>
            <a:ext cx="208844" cy="420081"/>
          </a:xfrm>
          <a:prstGeom prst="downArrow">
            <a:avLst/>
          </a:prstGeom>
          <a:solidFill>
            <a:srgbClr val="306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1012264" y="1596980"/>
            <a:ext cx="208844" cy="420081"/>
          </a:xfrm>
          <a:prstGeom prst="downArrow">
            <a:avLst/>
          </a:prstGeom>
          <a:solidFill>
            <a:srgbClr val="306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56919" y="1352323"/>
            <a:ext cx="1119531" cy="290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165" tIns="40083" rIns="80165" bIns="40083" rtlCol="0" anchor="ctr"/>
          <a:lstStyle/>
          <a:p>
            <a:pPr algn="ctr"/>
            <a:r>
              <a:rPr lang="en-US" sz="1400" dirty="0">
                <a:solidFill>
                  <a:srgbClr val="306098"/>
                </a:solidFill>
              </a:rPr>
              <a:t>Mobile phase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6918" y="5638682"/>
            <a:ext cx="1119531" cy="290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165" tIns="40083" rIns="80165" bIns="40083" rtlCol="0" anchor="ctr"/>
          <a:lstStyle/>
          <a:p>
            <a:pPr algn="ctr"/>
            <a:r>
              <a:rPr lang="en-US" sz="1400" dirty="0">
                <a:solidFill>
                  <a:srgbClr val="306098"/>
                </a:solidFill>
              </a:rPr>
              <a:t>Mobile phase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91" y="2051988"/>
            <a:ext cx="697137" cy="315671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 rot="16200000">
            <a:off x="59945" y="3507248"/>
            <a:ext cx="1473131" cy="246192"/>
          </a:xfrm>
          <a:prstGeom prst="rect">
            <a:avLst/>
          </a:prstGeom>
          <a:solidFill>
            <a:srgbClr val="777373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165" tIns="40083" rIns="80165" bIns="40083" rtlCol="0" anchor="ctr"/>
          <a:lstStyle/>
          <a:p>
            <a:pPr algn="ctr"/>
            <a:r>
              <a:rPr lang="en-US" sz="1400" dirty="0"/>
              <a:t>Stationary phase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43370" y="2853342"/>
            <a:ext cx="130935" cy="143610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917619" y="1943828"/>
            <a:ext cx="135240" cy="143875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 dirty="0"/>
          </a:p>
        </p:txBody>
      </p:sp>
      <p:sp>
        <p:nvSpPr>
          <p:cNvPr id="2" name="5-Point Star 1"/>
          <p:cNvSpPr/>
          <p:nvPr/>
        </p:nvSpPr>
        <p:spPr>
          <a:xfrm>
            <a:off x="973163" y="2072723"/>
            <a:ext cx="53246" cy="56340"/>
          </a:xfrm>
          <a:prstGeom prst="star5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1035617" y="2066963"/>
            <a:ext cx="53246" cy="56340"/>
          </a:xfrm>
          <a:prstGeom prst="star5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1044676" y="2115690"/>
            <a:ext cx="53246" cy="56340"/>
          </a:xfrm>
          <a:prstGeom prst="star5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973163" y="2126357"/>
            <a:ext cx="53246" cy="56340"/>
          </a:xfrm>
          <a:prstGeom prst="star5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1097922" y="2087702"/>
            <a:ext cx="53246" cy="56340"/>
          </a:xfrm>
          <a:prstGeom prst="star5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1923018" y="3776762"/>
            <a:ext cx="151287" cy="156294"/>
          </a:xfrm>
          <a:prstGeom prst="star5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068" y="5658249"/>
            <a:ext cx="491708" cy="70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9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038" name="Picture 6" descr="Image2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3" y="1744663"/>
            <a:ext cx="2559050" cy="169703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ffectLst>
            <a:outerShdw dist="152928" dir="2901988" algn="ctr" rotWithShape="0">
              <a:schemeClr val="accent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042" name="Picture 10" descr="paper%20chromatography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338" y="1108075"/>
            <a:ext cx="1997075" cy="1976438"/>
          </a:xfrm>
          <a:noFill/>
          <a:ln w="76200">
            <a:solidFill>
              <a:schemeClr val="accent2"/>
            </a:solidFill>
            <a:miter lim="800000"/>
            <a:headEnd/>
            <a:tailEnd/>
          </a:ln>
          <a:effectLst>
            <a:outerShdw dist="104727" dir="9957825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043" name="Picture 11" descr="Figure 7 HPLC instrum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" y="3851404"/>
            <a:ext cx="1730375" cy="2306638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  <a:headEnd/>
            <a:tailEnd/>
          </a:ln>
          <a:effectLst>
            <a:outerShdw dist="104727" dir="842175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044" name="Picture 12" descr="gas-chromatography-syste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406" y="4228663"/>
            <a:ext cx="2303463" cy="216058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  <a:headEnd/>
            <a:tailEnd/>
          </a:ln>
          <a:effectLst>
            <a:outerShdw dist="154502" dir="567739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045" name="Picture 13" descr="TLC_black_in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1212850"/>
            <a:ext cx="2144712" cy="1608138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  <a:headEnd/>
            <a:tailEnd/>
          </a:ln>
          <a:effectLst>
            <a:outerShdw dist="117088" dir="751728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046" name="Picture 14" descr="column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363" y="3738563"/>
            <a:ext cx="1857375" cy="2439987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  <a:headEnd/>
            <a:tailEnd/>
          </a:ln>
          <a:effectLst>
            <a:outerShdw dist="104727" dir="842175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8048" name="Line 16"/>
          <p:cNvSpPr>
            <a:spLocks noChangeShapeType="1"/>
          </p:cNvSpPr>
          <p:nvPr/>
        </p:nvSpPr>
        <p:spPr bwMode="auto">
          <a:xfrm flipH="1">
            <a:off x="2381250" y="3444875"/>
            <a:ext cx="787400" cy="5318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28049" name="Line 17"/>
          <p:cNvSpPr>
            <a:spLocks noChangeShapeType="1"/>
          </p:cNvSpPr>
          <p:nvPr/>
        </p:nvSpPr>
        <p:spPr bwMode="auto">
          <a:xfrm>
            <a:off x="4551363" y="3571875"/>
            <a:ext cx="0" cy="63817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28050" name="Line 18"/>
          <p:cNvSpPr>
            <a:spLocks noChangeShapeType="1"/>
          </p:cNvSpPr>
          <p:nvPr/>
        </p:nvSpPr>
        <p:spPr bwMode="auto">
          <a:xfrm>
            <a:off x="5954713" y="3530600"/>
            <a:ext cx="701675" cy="14763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28051" name="Line 19"/>
          <p:cNvSpPr>
            <a:spLocks noChangeShapeType="1"/>
          </p:cNvSpPr>
          <p:nvPr/>
        </p:nvSpPr>
        <p:spPr bwMode="auto">
          <a:xfrm flipV="1">
            <a:off x="5848350" y="1190625"/>
            <a:ext cx="658813" cy="5318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28052" name="Line 20"/>
          <p:cNvSpPr>
            <a:spLocks noChangeShapeType="1"/>
          </p:cNvSpPr>
          <p:nvPr/>
        </p:nvSpPr>
        <p:spPr bwMode="auto">
          <a:xfrm flipH="1" flipV="1">
            <a:off x="2403475" y="1190625"/>
            <a:ext cx="808038" cy="55245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28053" name="Text Box 21"/>
          <p:cNvSpPr txBox="1">
            <a:spLocks noChangeArrowheads="1"/>
          </p:cNvSpPr>
          <p:nvPr/>
        </p:nvSpPr>
        <p:spPr bwMode="auto">
          <a:xfrm>
            <a:off x="643450" y="3235325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ru-RU" sz="1600" b="1" dirty="0">
                <a:latin typeface="Verdana" pitchFamily="34" charset="0"/>
              </a:rPr>
              <a:t>Paper</a:t>
            </a:r>
            <a:endParaRPr lang="en-US" altLang="ru-RU" sz="1600" b="1" dirty="0">
              <a:latin typeface="Verdana" pitchFamily="34" charset="0"/>
            </a:endParaRPr>
          </a:p>
        </p:txBody>
      </p:sp>
      <p:sp>
        <p:nvSpPr>
          <p:cNvPr id="428054" name="Text Box 22"/>
          <p:cNvSpPr txBox="1">
            <a:spLocks noChangeArrowheads="1"/>
          </p:cNvSpPr>
          <p:nvPr/>
        </p:nvSpPr>
        <p:spPr bwMode="auto">
          <a:xfrm>
            <a:off x="854075" y="6309320"/>
            <a:ext cx="12969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ru-RU" sz="1600" b="1" dirty="0">
                <a:latin typeface="Verdana" pitchFamily="34" charset="0"/>
              </a:rPr>
              <a:t>HPLC</a:t>
            </a:r>
            <a:endParaRPr lang="en-US" altLang="ru-RU" sz="1600" b="1" dirty="0">
              <a:latin typeface="Verdana" pitchFamily="34" charset="0"/>
            </a:endParaRPr>
          </a:p>
        </p:txBody>
      </p:sp>
      <p:sp>
        <p:nvSpPr>
          <p:cNvPr id="428055" name="Text Box 23"/>
          <p:cNvSpPr txBox="1">
            <a:spLocks noChangeArrowheads="1"/>
          </p:cNvSpPr>
          <p:nvPr/>
        </p:nvSpPr>
        <p:spPr bwMode="auto">
          <a:xfrm>
            <a:off x="4139952" y="6477595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ru-RU" sz="1600" b="1" dirty="0">
                <a:latin typeface="Verdana" pitchFamily="34" charset="0"/>
              </a:rPr>
              <a:t>Gas</a:t>
            </a:r>
            <a:endParaRPr lang="en-US" altLang="ru-RU" sz="1600" b="1" dirty="0">
              <a:latin typeface="Verdana" pitchFamily="34" charset="0"/>
            </a:endParaRPr>
          </a:p>
        </p:txBody>
      </p:sp>
      <p:sp>
        <p:nvSpPr>
          <p:cNvPr id="428056" name="Text Box 24"/>
          <p:cNvSpPr txBox="1">
            <a:spLocks noChangeArrowheads="1"/>
          </p:cNvSpPr>
          <p:nvPr/>
        </p:nvSpPr>
        <p:spPr bwMode="auto">
          <a:xfrm>
            <a:off x="7130026" y="2966972"/>
            <a:ext cx="1871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ru-RU" sz="1600" b="1" dirty="0">
                <a:latin typeface="Verdana" pitchFamily="34" charset="0"/>
              </a:rPr>
              <a:t>Thin layer</a:t>
            </a:r>
            <a:endParaRPr lang="en-US" altLang="ru-RU" sz="1600" b="1" dirty="0">
              <a:latin typeface="Verdana" pitchFamily="34" charset="0"/>
            </a:endParaRPr>
          </a:p>
        </p:txBody>
      </p:sp>
      <p:sp>
        <p:nvSpPr>
          <p:cNvPr id="428057" name="Text Box 25"/>
          <p:cNvSpPr txBox="1">
            <a:spLocks noChangeArrowheads="1"/>
          </p:cNvSpPr>
          <p:nvPr/>
        </p:nvSpPr>
        <p:spPr bwMode="auto">
          <a:xfrm>
            <a:off x="7150571" y="6281435"/>
            <a:ext cx="18716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ru-RU" sz="1600" b="1" dirty="0">
                <a:latin typeface="Verdana" pitchFamily="34" charset="0"/>
              </a:rPr>
              <a:t>Column </a:t>
            </a:r>
            <a:endParaRPr lang="en-US" altLang="ru-RU" sz="1600" b="1" dirty="0">
              <a:latin typeface="Verdana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1907704" y="263532"/>
            <a:ext cx="7886784" cy="64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165" tIns="40083" rIns="80165" bIns="40083" numCol="1" rtlCol="0" anchor="b" anchorCtr="0" compatLnSpc="1">
            <a:prstTxWarp prst="textNoShape">
              <a:avLst/>
            </a:prstTxWarp>
            <a:noAutofit/>
          </a:bodyPr>
          <a:lstStyle>
            <a:lvl1pPr algn="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400827" eaLnBrk="1" fontAlgn="auto" hangingPunct="1">
              <a:spcAft>
                <a:spcPts val="0"/>
              </a:spcAft>
              <a:defRPr/>
            </a:pPr>
            <a:r>
              <a:rPr lang="en-US" sz="3500" dirty="0">
                <a:solidFill>
                  <a:srgbClr val="C00000"/>
                </a:solidFill>
                <a:latin typeface="Trebuchet MS" panose="020B0603020202020204"/>
              </a:rPr>
              <a:t>Types of Chromatography</a:t>
            </a:r>
          </a:p>
        </p:txBody>
      </p:sp>
    </p:spTree>
    <p:extLst>
      <p:ext uri="{BB962C8B-B14F-4D97-AF65-F5344CB8AC3E}">
        <p14:creationId xmlns:p14="http://schemas.microsoft.com/office/powerpoint/2010/main" val="125176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n Layer Chromatography: Principle, Parts, Steps, U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04664"/>
            <a:ext cx="8990713" cy="629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370777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(TLC)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0149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TLC retention factor (</a:t>
            </a:r>
            <a:r>
              <a:rPr lang="en-US" sz="3600" b="1" dirty="0" err="1" smtClean="0"/>
              <a:t>Rf</a:t>
            </a:r>
            <a:r>
              <a:rPr lang="en-US" sz="3600" b="1" dirty="0" smtClean="0"/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8736" y="1639424"/>
            <a:ext cx="1666528" cy="6766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b="1" dirty="0" err="1" smtClean="0"/>
              <a:t>Rf</a:t>
            </a:r>
            <a:r>
              <a:rPr lang="en-US" b="1" dirty="0" smtClean="0"/>
              <a:t> = x/y</a:t>
            </a:r>
            <a:endParaRPr lang="ru-RU" b="1" dirty="0"/>
          </a:p>
        </p:txBody>
      </p:sp>
      <p:pic>
        <p:nvPicPr>
          <p:cNvPr id="2050" name="Picture 2" descr="270 Thin Layer Chromatography Images, Stock Photos, 3D objects, &amp; Vectors | 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1"/>
          <a:stretch/>
        </p:blipFill>
        <p:spPr bwMode="auto">
          <a:xfrm>
            <a:off x="899592" y="2596046"/>
            <a:ext cx="697537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25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7D2024-10D6-440B-9758-409FF036C3E0}" type="slidenum">
              <a:rPr lang="ar-SA" altLang="ru-RU"/>
              <a:pPr/>
              <a:t>8</a:t>
            </a:fld>
            <a:endParaRPr lang="en-US" altLang="ru-RU"/>
          </a:p>
        </p:txBody>
      </p:sp>
      <p:grpSp>
        <p:nvGrpSpPr>
          <p:cNvPr id="193658" name="Group 122"/>
          <p:cNvGrpSpPr>
            <a:grpSpLocks/>
          </p:cNvGrpSpPr>
          <p:nvPr/>
        </p:nvGrpSpPr>
        <p:grpSpPr bwMode="auto">
          <a:xfrm>
            <a:off x="3671888" y="2019300"/>
            <a:ext cx="3878262" cy="3124200"/>
            <a:chOff x="1824" y="1344"/>
            <a:chExt cx="2443" cy="1968"/>
          </a:xfrm>
        </p:grpSpPr>
        <p:sp>
          <p:nvSpPr>
            <p:cNvPr id="193659" name="Rectangle 123"/>
            <p:cNvSpPr>
              <a:spLocks noChangeArrowheads="1"/>
            </p:cNvSpPr>
            <p:nvPr/>
          </p:nvSpPr>
          <p:spPr bwMode="auto">
            <a:xfrm>
              <a:off x="1824" y="1344"/>
              <a:ext cx="784" cy="19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legacyObliqueTopRight"/>
              <a:lightRig rig="legacyFlat1" dir="t"/>
            </a:scene3d>
            <a:sp3d extrusionH="365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18221404" algn="ctr" rotWithShape="0">
                      <a:srgbClr val="989898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2400"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93660" name="Group 124"/>
            <p:cNvGrpSpPr>
              <a:grpSpLocks/>
            </p:cNvGrpSpPr>
            <p:nvPr/>
          </p:nvGrpSpPr>
          <p:grpSpPr bwMode="auto">
            <a:xfrm>
              <a:off x="1824" y="2966"/>
              <a:ext cx="2443" cy="246"/>
              <a:chOff x="1824" y="2966"/>
              <a:chExt cx="2443" cy="246"/>
            </a:xfrm>
          </p:grpSpPr>
          <p:sp>
            <p:nvSpPr>
              <p:cNvPr id="193661" name="Text Box 125"/>
              <p:cNvSpPr txBox="1">
                <a:spLocks noChangeArrowheads="1"/>
              </p:cNvSpPr>
              <p:nvPr/>
            </p:nvSpPr>
            <p:spPr bwMode="auto">
              <a:xfrm>
                <a:off x="3478" y="2966"/>
                <a:ext cx="78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b="1" dirty="0">
                    <a:latin typeface="Arial" panose="020B0604020202020204" pitchFamily="34" charset="0"/>
                  </a:rPr>
                  <a:t>Base line </a:t>
                </a:r>
              </a:p>
            </p:txBody>
          </p:sp>
          <p:sp>
            <p:nvSpPr>
              <p:cNvPr id="193662" name="AutoShape 126"/>
              <p:cNvSpPr>
                <a:spLocks noChangeArrowheads="1"/>
              </p:cNvSpPr>
              <p:nvPr/>
            </p:nvSpPr>
            <p:spPr bwMode="auto">
              <a:xfrm>
                <a:off x="2685" y="3052"/>
                <a:ext cx="761" cy="96"/>
              </a:xfrm>
              <a:prstGeom prst="leftArrow">
                <a:avLst>
                  <a:gd name="adj1" fmla="val 50000"/>
                  <a:gd name="adj2" fmla="val 198177"/>
                </a:avLst>
              </a:prstGeom>
              <a:solidFill>
                <a:schemeClr val="tx1"/>
              </a:solidFill>
              <a:ln>
                <a:noFill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93663" name="Group 127"/>
              <p:cNvGrpSpPr>
                <a:grpSpLocks/>
              </p:cNvGrpSpPr>
              <p:nvPr/>
            </p:nvGrpSpPr>
            <p:grpSpPr bwMode="auto">
              <a:xfrm>
                <a:off x="1824" y="3000"/>
                <a:ext cx="789" cy="212"/>
                <a:chOff x="1824" y="3000"/>
                <a:chExt cx="789" cy="212"/>
              </a:xfrm>
            </p:grpSpPr>
            <p:sp>
              <p:nvSpPr>
                <p:cNvPr id="193664" name="Line 128"/>
                <p:cNvSpPr>
                  <a:spLocks noChangeShapeType="1"/>
                </p:cNvSpPr>
                <p:nvPr/>
              </p:nvSpPr>
              <p:spPr bwMode="auto">
                <a:xfrm>
                  <a:off x="1824" y="3113"/>
                  <a:ext cx="789" cy="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3665" name="Text Box 129"/>
                <p:cNvSpPr txBox="1">
                  <a:spLocks noChangeArrowheads="1"/>
                </p:cNvSpPr>
                <p:nvPr/>
              </p:nvSpPr>
              <p:spPr bwMode="auto">
                <a:xfrm>
                  <a:off x="2139" y="3000"/>
                  <a:ext cx="175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1600"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</a:t>
                  </a:r>
                  <a:endParaRPr lang="en-US" altLang="ru-RU" sz="16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193666" name="Group 130"/>
          <p:cNvGrpSpPr>
            <a:grpSpLocks/>
          </p:cNvGrpSpPr>
          <p:nvPr/>
        </p:nvGrpSpPr>
        <p:grpSpPr bwMode="auto">
          <a:xfrm>
            <a:off x="3671888" y="4648200"/>
            <a:ext cx="1252537" cy="336550"/>
            <a:chOff x="1824" y="3000"/>
            <a:chExt cx="789" cy="212"/>
          </a:xfrm>
        </p:grpSpPr>
        <p:sp>
          <p:nvSpPr>
            <p:cNvPr id="193667" name="Oval 131"/>
            <p:cNvSpPr>
              <a:spLocks noChangeArrowheads="1"/>
            </p:cNvSpPr>
            <p:nvPr/>
          </p:nvSpPr>
          <p:spPr bwMode="auto">
            <a:xfrm>
              <a:off x="2022" y="3036"/>
              <a:ext cx="354" cy="146"/>
            </a:xfrm>
            <a:prstGeom prst="ellipse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93668" name="Group 132"/>
            <p:cNvGrpSpPr>
              <a:grpSpLocks/>
            </p:cNvGrpSpPr>
            <p:nvPr/>
          </p:nvGrpSpPr>
          <p:grpSpPr bwMode="auto">
            <a:xfrm>
              <a:off x="1824" y="3000"/>
              <a:ext cx="789" cy="212"/>
              <a:chOff x="1824" y="3000"/>
              <a:chExt cx="789" cy="212"/>
            </a:xfrm>
          </p:grpSpPr>
          <p:sp>
            <p:nvSpPr>
              <p:cNvPr id="193669" name="Line 133"/>
              <p:cNvSpPr>
                <a:spLocks noChangeShapeType="1"/>
              </p:cNvSpPr>
              <p:nvPr/>
            </p:nvSpPr>
            <p:spPr bwMode="auto">
              <a:xfrm>
                <a:off x="1824" y="3113"/>
                <a:ext cx="789" cy="1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3670" name="Text Box 134"/>
              <p:cNvSpPr txBox="1">
                <a:spLocks noChangeArrowheads="1"/>
              </p:cNvSpPr>
              <p:nvPr/>
            </p:nvSpPr>
            <p:spPr bwMode="auto">
              <a:xfrm>
                <a:off x="2139" y="3000"/>
                <a:ext cx="17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6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sym typeface="Symbol" panose="05050102010706020507" pitchFamily="18" charset="2"/>
                  </a:rPr>
                  <a:t></a:t>
                </a:r>
                <a:endParaRPr lang="en-US" altLang="ru-RU" sz="1600"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93671" name="Rectangle 135"/>
          <p:cNvSpPr>
            <a:spLocks noChangeArrowheads="1"/>
          </p:cNvSpPr>
          <p:nvPr/>
        </p:nvSpPr>
        <p:spPr bwMode="auto">
          <a:xfrm>
            <a:off x="3676650" y="2346325"/>
            <a:ext cx="1244600" cy="2873375"/>
          </a:xfrm>
          <a:prstGeom prst="rect">
            <a:avLst/>
          </a:prstGeom>
          <a:solidFill>
            <a:srgbClr val="CDE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93672" name="Group 136"/>
          <p:cNvGrpSpPr>
            <a:grpSpLocks/>
          </p:cNvGrpSpPr>
          <p:nvPr/>
        </p:nvGrpSpPr>
        <p:grpSpPr bwMode="auto">
          <a:xfrm>
            <a:off x="3367088" y="4919663"/>
            <a:ext cx="1846262" cy="577850"/>
            <a:chOff x="480" y="2640"/>
            <a:chExt cx="1728" cy="402"/>
          </a:xfrm>
        </p:grpSpPr>
        <p:sp>
          <p:nvSpPr>
            <p:cNvPr id="193673" name="Rectangle 137"/>
            <p:cNvSpPr>
              <a:spLocks noChangeArrowheads="1"/>
            </p:cNvSpPr>
            <p:nvPr/>
          </p:nvSpPr>
          <p:spPr bwMode="auto">
            <a:xfrm>
              <a:off x="489" y="2736"/>
              <a:ext cx="1680" cy="288"/>
            </a:xfrm>
            <a:prstGeom prst="rect">
              <a:avLst/>
            </a:prstGeom>
            <a:solidFill>
              <a:srgbClr val="9DCE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3674" name="Line 138"/>
            <p:cNvSpPr>
              <a:spLocks noChangeShapeType="1"/>
            </p:cNvSpPr>
            <p:nvPr/>
          </p:nvSpPr>
          <p:spPr bwMode="auto">
            <a:xfrm>
              <a:off x="492" y="2658"/>
              <a:ext cx="0" cy="384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3675" name="Line 139"/>
            <p:cNvSpPr>
              <a:spLocks noChangeShapeType="1"/>
            </p:cNvSpPr>
            <p:nvPr/>
          </p:nvSpPr>
          <p:spPr bwMode="auto">
            <a:xfrm>
              <a:off x="2190" y="2640"/>
              <a:ext cx="0" cy="384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3676" name="Line 140"/>
            <p:cNvSpPr>
              <a:spLocks noChangeShapeType="1"/>
            </p:cNvSpPr>
            <p:nvPr/>
          </p:nvSpPr>
          <p:spPr bwMode="auto">
            <a:xfrm>
              <a:off x="480" y="3024"/>
              <a:ext cx="1728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93677" name="Group 141"/>
          <p:cNvGrpSpPr>
            <a:grpSpLocks/>
          </p:cNvGrpSpPr>
          <p:nvPr/>
        </p:nvGrpSpPr>
        <p:grpSpPr bwMode="auto">
          <a:xfrm>
            <a:off x="3309938" y="2025650"/>
            <a:ext cx="2057400" cy="3613150"/>
            <a:chOff x="2051" y="1228"/>
            <a:chExt cx="1296" cy="2276"/>
          </a:xfrm>
        </p:grpSpPr>
        <p:sp>
          <p:nvSpPr>
            <p:cNvPr id="193678" name="Line 142"/>
            <p:cNvSpPr>
              <a:spLocks noChangeShapeType="1"/>
            </p:cNvSpPr>
            <p:nvPr/>
          </p:nvSpPr>
          <p:spPr bwMode="auto">
            <a:xfrm>
              <a:off x="2268" y="1395"/>
              <a:ext cx="789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93679" name="Group 143"/>
            <p:cNvGrpSpPr>
              <a:grpSpLocks/>
            </p:cNvGrpSpPr>
            <p:nvPr/>
          </p:nvGrpSpPr>
          <p:grpSpPr bwMode="auto">
            <a:xfrm>
              <a:off x="2110" y="3068"/>
              <a:ext cx="1163" cy="364"/>
              <a:chOff x="480" y="2640"/>
              <a:chExt cx="1728" cy="402"/>
            </a:xfrm>
          </p:grpSpPr>
          <p:sp>
            <p:nvSpPr>
              <p:cNvPr id="193680" name="Rectangle 144"/>
              <p:cNvSpPr>
                <a:spLocks noChangeArrowheads="1"/>
              </p:cNvSpPr>
              <p:nvPr/>
            </p:nvSpPr>
            <p:spPr bwMode="auto">
              <a:xfrm>
                <a:off x="489" y="2736"/>
                <a:ext cx="1680" cy="288"/>
              </a:xfrm>
              <a:prstGeom prst="rect">
                <a:avLst/>
              </a:prstGeom>
              <a:solidFill>
                <a:srgbClr val="9DCE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3681" name="Line 145"/>
              <p:cNvSpPr>
                <a:spLocks noChangeShapeType="1"/>
              </p:cNvSpPr>
              <p:nvPr/>
            </p:nvSpPr>
            <p:spPr bwMode="auto">
              <a:xfrm>
                <a:off x="492" y="2658"/>
                <a:ext cx="0" cy="384"/>
              </a:xfrm>
              <a:prstGeom prst="line">
                <a:avLst/>
              </a:prstGeom>
              <a:noFill/>
              <a:ln w="50800">
                <a:solidFill>
                  <a:schemeClr val="bg1"/>
                </a:solidFill>
                <a:round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3682" name="Line 146"/>
              <p:cNvSpPr>
                <a:spLocks noChangeShapeType="1"/>
              </p:cNvSpPr>
              <p:nvPr/>
            </p:nvSpPr>
            <p:spPr bwMode="auto">
              <a:xfrm>
                <a:off x="2190" y="2640"/>
                <a:ext cx="0" cy="384"/>
              </a:xfrm>
              <a:prstGeom prst="line">
                <a:avLst/>
              </a:prstGeom>
              <a:noFill/>
              <a:ln w="50800">
                <a:solidFill>
                  <a:schemeClr val="bg1"/>
                </a:solidFill>
                <a:round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3683" name="Line 147"/>
              <p:cNvSpPr>
                <a:spLocks noChangeShapeType="1"/>
              </p:cNvSpPr>
              <p:nvPr/>
            </p:nvSpPr>
            <p:spPr bwMode="auto">
              <a:xfrm>
                <a:off x="480" y="3024"/>
                <a:ext cx="1728" cy="0"/>
              </a:xfrm>
              <a:prstGeom prst="line">
                <a:avLst/>
              </a:prstGeom>
              <a:noFill/>
              <a:ln w="50800">
                <a:solidFill>
                  <a:schemeClr val="bg1"/>
                </a:solidFill>
                <a:round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93684" name="Rectangle 148"/>
            <p:cNvSpPr>
              <a:spLocks noChangeArrowheads="1"/>
            </p:cNvSpPr>
            <p:nvPr/>
          </p:nvSpPr>
          <p:spPr bwMode="auto">
            <a:xfrm>
              <a:off x="2051" y="3024"/>
              <a:ext cx="1296" cy="480"/>
            </a:xfrm>
            <a:prstGeom prst="rect">
              <a:avLst/>
            </a:prstGeom>
            <a:gradFill rotWithShape="0">
              <a:gsLst>
                <a:gs pos="0">
                  <a:srgbClr val="00008A"/>
                </a:gs>
                <a:gs pos="100000">
                  <a:srgbClr val="00006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3685" name="Rectangle 149"/>
            <p:cNvSpPr>
              <a:spLocks noChangeArrowheads="1"/>
            </p:cNvSpPr>
            <p:nvPr/>
          </p:nvSpPr>
          <p:spPr bwMode="auto">
            <a:xfrm>
              <a:off x="2282" y="1228"/>
              <a:ext cx="784" cy="1968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flatTx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2400"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3686" name="Rectangle 150"/>
            <p:cNvSpPr>
              <a:spLocks noChangeArrowheads="1"/>
            </p:cNvSpPr>
            <p:nvPr/>
          </p:nvSpPr>
          <p:spPr bwMode="auto">
            <a:xfrm>
              <a:off x="2282" y="1402"/>
              <a:ext cx="784" cy="1810"/>
            </a:xfrm>
            <a:prstGeom prst="rect">
              <a:avLst/>
            </a:prstGeom>
            <a:solidFill>
              <a:srgbClr val="CDE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93687" name="Group 151"/>
            <p:cNvGrpSpPr>
              <a:grpSpLocks/>
            </p:cNvGrpSpPr>
            <p:nvPr/>
          </p:nvGrpSpPr>
          <p:grpSpPr bwMode="auto">
            <a:xfrm>
              <a:off x="2279" y="2896"/>
              <a:ext cx="789" cy="212"/>
              <a:chOff x="4622" y="2848"/>
              <a:chExt cx="789" cy="212"/>
            </a:xfrm>
          </p:grpSpPr>
          <p:sp>
            <p:nvSpPr>
              <p:cNvPr id="193688" name="Line 152"/>
              <p:cNvSpPr>
                <a:spLocks noChangeShapeType="1"/>
              </p:cNvSpPr>
              <p:nvPr/>
            </p:nvSpPr>
            <p:spPr bwMode="auto">
              <a:xfrm>
                <a:off x="4622" y="2949"/>
                <a:ext cx="789" cy="1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3689" name="Text Box 153"/>
              <p:cNvSpPr txBox="1">
                <a:spLocks noChangeArrowheads="1"/>
              </p:cNvSpPr>
              <p:nvPr/>
            </p:nvSpPr>
            <p:spPr bwMode="auto">
              <a:xfrm>
                <a:off x="4934" y="2848"/>
                <a:ext cx="17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6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sym typeface="Symbol" panose="05050102010706020507" pitchFamily="18" charset="2"/>
                  </a:rPr>
                  <a:t></a:t>
                </a:r>
                <a:endParaRPr lang="en-US" altLang="ru-RU" sz="1600"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93690" name="Line 154"/>
          <p:cNvSpPr>
            <a:spLocks noChangeShapeType="1"/>
          </p:cNvSpPr>
          <p:nvPr/>
        </p:nvSpPr>
        <p:spPr bwMode="auto">
          <a:xfrm>
            <a:off x="3671888" y="2314575"/>
            <a:ext cx="1252537" cy="15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93691" name="Group 155"/>
          <p:cNvGrpSpPr>
            <a:grpSpLocks/>
          </p:cNvGrpSpPr>
          <p:nvPr/>
        </p:nvGrpSpPr>
        <p:grpSpPr bwMode="auto">
          <a:xfrm flipH="1">
            <a:off x="5041900" y="2081213"/>
            <a:ext cx="2730500" cy="366712"/>
            <a:chOff x="1562" y="1170"/>
            <a:chExt cx="1720" cy="231"/>
          </a:xfrm>
        </p:grpSpPr>
        <p:sp>
          <p:nvSpPr>
            <p:cNvPr id="193692" name="Text Box 156"/>
            <p:cNvSpPr txBox="1">
              <a:spLocks noChangeArrowheads="1"/>
            </p:cNvSpPr>
            <p:nvPr/>
          </p:nvSpPr>
          <p:spPr bwMode="auto">
            <a:xfrm flipH="1">
              <a:off x="1562" y="1170"/>
              <a:ext cx="10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b="1" dirty="0">
                  <a:latin typeface="Arial" panose="020B0604020202020204" pitchFamily="34" charset="0"/>
                </a:rPr>
                <a:t>Solvent front</a:t>
              </a:r>
            </a:p>
          </p:txBody>
        </p:sp>
        <p:sp>
          <p:nvSpPr>
            <p:cNvPr id="193693" name="AutoShape 157"/>
            <p:cNvSpPr>
              <a:spLocks noChangeArrowheads="1"/>
            </p:cNvSpPr>
            <p:nvPr/>
          </p:nvSpPr>
          <p:spPr bwMode="auto">
            <a:xfrm flipH="1">
              <a:off x="2617" y="1252"/>
              <a:ext cx="665" cy="96"/>
            </a:xfrm>
            <a:prstGeom prst="leftArrow">
              <a:avLst>
                <a:gd name="adj1" fmla="val 50000"/>
                <a:gd name="adj2" fmla="val 173177"/>
              </a:avLst>
            </a:prstGeom>
            <a:solidFill>
              <a:schemeClr val="tx1"/>
            </a:solidFill>
            <a:ln w="9525">
              <a:solidFill>
                <a:srgbClr val="7A7A7A"/>
              </a:solidFill>
              <a:miter lim="800000"/>
              <a:headEnd/>
              <a:tailEnd/>
            </a:ln>
            <a:effectLst>
              <a:prstShdw prst="shdw17" dist="17961" dir="2700000">
                <a:srgbClr val="7A7A7A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3694" name="Group 158"/>
          <p:cNvGrpSpPr>
            <a:grpSpLocks/>
          </p:cNvGrpSpPr>
          <p:nvPr/>
        </p:nvGrpSpPr>
        <p:grpSpPr bwMode="auto">
          <a:xfrm>
            <a:off x="5305426" y="2281238"/>
            <a:ext cx="635000" cy="2546350"/>
            <a:chOff x="3433" y="1218"/>
            <a:chExt cx="400" cy="1604"/>
          </a:xfrm>
        </p:grpSpPr>
        <p:sp>
          <p:nvSpPr>
            <p:cNvPr id="193695" name="Rectangle 159"/>
            <p:cNvSpPr>
              <a:spLocks noChangeArrowheads="1"/>
            </p:cNvSpPr>
            <p:nvPr/>
          </p:nvSpPr>
          <p:spPr bwMode="auto">
            <a:xfrm flipH="1">
              <a:off x="3433" y="1871"/>
              <a:ext cx="163" cy="2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3696" name="Line 160"/>
            <p:cNvSpPr>
              <a:spLocks noChangeShapeType="1"/>
            </p:cNvSpPr>
            <p:nvPr/>
          </p:nvSpPr>
          <p:spPr bwMode="auto">
            <a:xfrm flipH="1">
              <a:off x="3496" y="1218"/>
              <a:ext cx="2" cy="1604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3697" name="Text Box 161"/>
            <p:cNvSpPr txBox="1">
              <a:spLocks noChangeArrowheads="1"/>
            </p:cNvSpPr>
            <p:nvPr/>
          </p:nvSpPr>
          <p:spPr bwMode="auto">
            <a:xfrm flipH="1">
              <a:off x="3491" y="1863"/>
              <a:ext cx="3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193698" name="Group 162"/>
          <p:cNvGrpSpPr>
            <a:grpSpLocks/>
          </p:cNvGrpSpPr>
          <p:nvPr/>
        </p:nvGrpSpPr>
        <p:grpSpPr bwMode="auto">
          <a:xfrm>
            <a:off x="5257800" y="381000"/>
            <a:ext cx="3714750" cy="1084737"/>
            <a:chOff x="3216" y="144"/>
            <a:chExt cx="2340" cy="960"/>
          </a:xfrm>
        </p:grpSpPr>
        <p:sp>
          <p:nvSpPr>
            <p:cNvPr id="193699" name="AutoShape 163"/>
            <p:cNvSpPr>
              <a:spLocks noChangeArrowheads="1"/>
            </p:cNvSpPr>
            <p:nvPr/>
          </p:nvSpPr>
          <p:spPr bwMode="auto">
            <a:xfrm>
              <a:off x="3216" y="144"/>
              <a:ext cx="2340" cy="96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93700" name="Text Box 164"/>
            <p:cNvSpPr txBox="1">
              <a:spLocks noChangeArrowheads="1"/>
            </p:cNvSpPr>
            <p:nvPr/>
          </p:nvSpPr>
          <p:spPr bwMode="auto">
            <a:xfrm flipH="1">
              <a:off x="3375" y="396"/>
              <a:ext cx="2062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chemeClr val="accent2"/>
                  </a:solidFill>
                  <a:latin typeface="Albertus Extra Bold" pitchFamily="34" charset="0"/>
                </a:rPr>
                <a:t>Where is the spots ??</a:t>
              </a:r>
            </a:p>
            <a:p>
              <a:pPr>
                <a:lnSpc>
                  <a:spcPct val="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2000" b="1" dirty="0">
                <a:solidFill>
                  <a:schemeClr val="accent2"/>
                </a:solidFill>
                <a:latin typeface="Albertus Extra Bold" pitchFamily="34" charset="0"/>
              </a:endParaRPr>
            </a:p>
            <a:p>
              <a:pPr>
                <a:lnSpc>
                  <a:spcPct val="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chemeClr val="accent2"/>
                  </a:solidFill>
                  <a:latin typeface="Albertus Extra Bold" pitchFamily="34" charset="0"/>
                </a:rPr>
                <a:t>We do not know.</a:t>
              </a:r>
            </a:p>
          </p:txBody>
        </p:sp>
      </p:grpSp>
      <p:grpSp>
        <p:nvGrpSpPr>
          <p:cNvPr id="193701" name="Group 165"/>
          <p:cNvGrpSpPr>
            <a:grpSpLocks/>
          </p:cNvGrpSpPr>
          <p:nvPr/>
        </p:nvGrpSpPr>
        <p:grpSpPr bwMode="auto">
          <a:xfrm>
            <a:off x="628650" y="1371600"/>
            <a:ext cx="1905000" cy="4191000"/>
            <a:chOff x="192" y="960"/>
            <a:chExt cx="1200" cy="2640"/>
          </a:xfrm>
        </p:grpSpPr>
        <p:sp>
          <p:nvSpPr>
            <p:cNvPr id="193702" name="AutoShape 166"/>
            <p:cNvSpPr>
              <a:spLocks noChangeArrowheads="1"/>
            </p:cNvSpPr>
            <p:nvPr/>
          </p:nvSpPr>
          <p:spPr bwMode="auto">
            <a:xfrm>
              <a:off x="192" y="960"/>
              <a:ext cx="1200" cy="264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93703" name="Picture 16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" y="1008"/>
              <a:ext cx="1018" cy="25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93704" name="Group 168"/>
          <p:cNvGrpSpPr>
            <a:grpSpLocks/>
          </p:cNvGrpSpPr>
          <p:nvPr/>
        </p:nvGrpSpPr>
        <p:grpSpPr bwMode="auto">
          <a:xfrm>
            <a:off x="609600" y="5562600"/>
            <a:ext cx="8610600" cy="1295400"/>
            <a:chOff x="240" y="3504"/>
            <a:chExt cx="5424" cy="816"/>
          </a:xfrm>
        </p:grpSpPr>
        <p:sp>
          <p:nvSpPr>
            <p:cNvPr id="193705" name="AutoShape 169"/>
            <p:cNvSpPr>
              <a:spLocks noChangeArrowheads="1"/>
            </p:cNvSpPr>
            <p:nvPr/>
          </p:nvSpPr>
          <p:spPr bwMode="auto">
            <a:xfrm>
              <a:off x="240" y="3504"/>
              <a:ext cx="5184" cy="81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3706" name="Text Box 170"/>
            <p:cNvSpPr txBox="1">
              <a:spLocks noChangeArrowheads="1"/>
            </p:cNvSpPr>
            <p:nvPr/>
          </p:nvSpPr>
          <p:spPr bwMode="auto">
            <a:xfrm>
              <a:off x="336" y="3528"/>
              <a:ext cx="5328" cy="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indent="2286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5000"/>
                </a:lnSpc>
                <a:buClrTx/>
                <a:buSzTx/>
                <a:buFontTx/>
                <a:buChar char="•"/>
              </a:pPr>
              <a:r>
                <a:rPr lang="en-GB" altLang="ru-RU" sz="2000" b="1" dirty="0">
                  <a:cs typeface="Times New Roman" panose="02020603050405020304" pitchFamily="18" charset="0"/>
                </a:rPr>
                <a:t>Iodine or sulphuric acid is used for most organic mixtures. </a:t>
              </a:r>
            </a:p>
            <a:p>
              <a:pPr>
                <a:lnSpc>
                  <a:spcPct val="115000"/>
                </a:lnSpc>
                <a:buClrTx/>
                <a:buSzTx/>
                <a:buFontTx/>
                <a:buChar char="•"/>
              </a:pPr>
              <a:r>
                <a:rPr lang="en-GB" altLang="ru-RU" sz="2000" b="1" dirty="0" err="1">
                  <a:cs typeface="Times New Roman" panose="02020603050405020304" pitchFamily="18" charset="0"/>
                </a:rPr>
                <a:t>Ninhydrin</a:t>
              </a:r>
              <a:r>
                <a:rPr lang="en-GB" altLang="ru-RU" sz="2000" b="1" dirty="0">
                  <a:cs typeface="Times New Roman" panose="02020603050405020304" pitchFamily="18" charset="0"/>
                </a:rPr>
                <a:t> is used for amino acids.</a:t>
              </a:r>
            </a:p>
            <a:p>
              <a:pPr>
                <a:lnSpc>
                  <a:spcPct val="115000"/>
                </a:lnSpc>
                <a:buClrTx/>
                <a:buSzTx/>
                <a:buFontTx/>
                <a:buChar char="•"/>
              </a:pPr>
              <a:r>
                <a:rPr lang="en-GB" altLang="ru-RU" sz="2000" b="1" dirty="0">
                  <a:cs typeface="Times New Roman" panose="02020603050405020304" pitchFamily="18" charset="0"/>
                </a:rPr>
                <a:t>2,4-Dinitrophenylhydrazine is used for aldehydes and ketones</a:t>
              </a:r>
              <a:r>
                <a:rPr lang="en-US" altLang="ru-RU" sz="2000" b="1" dirty="0"/>
                <a:t> </a:t>
              </a:r>
            </a:p>
          </p:txBody>
        </p:sp>
      </p:grpSp>
      <p:grpSp>
        <p:nvGrpSpPr>
          <p:cNvPr id="193707" name="Group 171"/>
          <p:cNvGrpSpPr>
            <a:grpSpLocks/>
          </p:cNvGrpSpPr>
          <p:nvPr/>
        </p:nvGrpSpPr>
        <p:grpSpPr bwMode="auto">
          <a:xfrm>
            <a:off x="4075113" y="3048000"/>
            <a:ext cx="496887" cy="946150"/>
            <a:chOff x="4867" y="595"/>
            <a:chExt cx="313" cy="596"/>
          </a:xfrm>
        </p:grpSpPr>
        <p:sp>
          <p:nvSpPr>
            <p:cNvPr id="193708" name="Oval 172"/>
            <p:cNvSpPr>
              <a:spLocks noChangeArrowheads="1"/>
            </p:cNvSpPr>
            <p:nvPr/>
          </p:nvSpPr>
          <p:spPr bwMode="auto">
            <a:xfrm>
              <a:off x="4867" y="595"/>
              <a:ext cx="313" cy="14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3709" name="Oval 173"/>
            <p:cNvSpPr>
              <a:spLocks noChangeArrowheads="1"/>
            </p:cNvSpPr>
            <p:nvPr/>
          </p:nvSpPr>
          <p:spPr bwMode="auto">
            <a:xfrm>
              <a:off x="4867" y="1051"/>
              <a:ext cx="313" cy="14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3710" name="Group 174"/>
          <p:cNvGrpSpPr>
            <a:grpSpLocks/>
          </p:cNvGrpSpPr>
          <p:nvPr/>
        </p:nvGrpSpPr>
        <p:grpSpPr bwMode="auto">
          <a:xfrm>
            <a:off x="5676900" y="3863975"/>
            <a:ext cx="381000" cy="917575"/>
            <a:chOff x="3096" y="2206"/>
            <a:chExt cx="240" cy="578"/>
          </a:xfrm>
        </p:grpSpPr>
        <p:sp>
          <p:nvSpPr>
            <p:cNvPr id="193711" name="Line 175"/>
            <p:cNvSpPr>
              <a:spLocks noChangeShapeType="1"/>
            </p:cNvSpPr>
            <p:nvPr/>
          </p:nvSpPr>
          <p:spPr bwMode="auto">
            <a:xfrm>
              <a:off x="3216" y="2228"/>
              <a:ext cx="5" cy="556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93712" name="Group 176"/>
            <p:cNvGrpSpPr>
              <a:grpSpLocks/>
            </p:cNvGrpSpPr>
            <p:nvPr/>
          </p:nvGrpSpPr>
          <p:grpSpPr bwMode="auto">
            <a:xfrm>
              <a:off x="3124" y="2360"/>
              <a:ext cx="202" cy="252"/>
              <a:chOff x="3124" y="2400"/>
              <a:chExt cx="202" cy="252"/>
            </a:xfrm>
          </p:grpSpPr>
          <p:sp>
            <p:nvSpPr>
              <p:cNvPr id="193713" name="Rectangle 177"/>
              <p:cNvSpPr>
                <a:spLocks noChangeArrowheads="1"/>
              </p:cNvSpPr>
              <p:nvPr/>
            </p:nvSpPr>
            <p:spPr bwMode="auto">
              <a:xfrm flipH="1">
                <a:off x="3140" y="2400"/>
                <a:ext cx="163" cy="2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3714" name="Text Box 178"/>
              <p:cNvSpPr txBox="1">
                <a:spLocks noChangeArrowheads="1"/>
              </p:cNvSpPr>
              <p:nvPr/>
            </p:nvSpPr>
            <p:spPr bwMode="auto">
              <a:xfrm flipH="1">
                <a:off x="3124" y="2402"/>
                <a:ext cx="20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 b="1" dirty="0"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</a:p>
            </p:txBody>
          </p:sp>
        </p:grpSp>
        <p:sp>
          <p:nvSpPr>
            <p:cNvPr id="193715" name="Line 179"/>
            <p:cNvSpPr>
              <a:spLocks noChangeShapeType="1"/>
            </p:cNvSpPr>
            <p:nvPr/>
          </p:nvSpPr>
          <p:spPr bwMode="auto">
            <a:xfrm flipH="1">
              <a:off x="3096" y="2206"/>
              <a:ext cx="24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3716" name="Text Box 180"/>
          <p:cNvSpPr txBox="1">
            <a:spLocks noChangeArrowheads="1"/>
          </p:cNvSpPr>
          <p:nvPr/>
        </p:nvSpPr>
        <p:spPr bwMode="auto">
          <a:xfrm flipH="1">
            <a:off x="6920706" y="3254376"/>
            <a:ext cx="1258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</a:t>
            </a:r>
            <a:r>
              <a:rPr lang="en-US" altLang="ru-RU" sz="2400" b="1" baseline="-25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</a:t>
            </a:r>
            <a:r>
              <a:rPr lang="en-US" altLang="ru-RU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= b/a</a:t>
            </a:r>
          </a:p>
        </p:txBody>
      </p:sp>
      <p:sp>
        <p:nvSpPr>
          <p:cNvPr id="193717" name="Text Box 181"/>
          <p:cNvSpPr txBox="1">
            <a:spLocks noChangeArrowheads="1"/>
          </p:cNvSpPr>
          <p:nvPr/>
        </p:nvSpPr>
        <p:spPr bwMode="auto">
          <a:xfrm>
            <a:off x="425450" y="381000"/>
            <a:ext cx="42338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b="1" u="sng" dirty="0">
                <a:latin typeface="Albertus Extra Bold" pitchFamily="34" charset="0"/>
              </a:rPr>
              <a:t>For Colorless Compounds</a:t>
            </a:r>
            <a:r>
              <a:rPr lang="en-US" altLang="ru-RU" sz="2400" b="1" dirty="0">
                <a:latin typeface="Albertus Extra Bold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81542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3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3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9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0" dur="500"/>
                                        <p:tgtEl>
                                          <p:spTgt spid="193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3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3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3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9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9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93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93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93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671" grpId="0" animBg="1"/>
      <p:bldP spid="193690" grpId="0" animBg="1"/>
      <p:bldP spid="19371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63538" y="1905000"/>
            <a:ext cx="8416925" cy="286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1" charset="2"/>
              <a:buChar char="v"/>
            </a:pPr>
            <a:r>
              <a:rPr lang="en-US" altLang="ru-RU" sz="2800" dirty="0"/>
              <a:t> Good for </a:t>
            </a:r>
            <a:r>
              <a:rPr lang="en-US" altLang="ru-RU" sz="2800" u="sng" dirty="0"/>
              <a:t>volatile</a:t>
            </a:r>
            <a:r>
              <a:rPr lang="en-US" altLang="ru-RU" sz="2800" dirty="0"/>
              <a:t> samples (up to about 250 </a:t>
            </a:r>
            <a:r>
              <a:rPr lang="en-US" altLang="ru-RU" sz="2800" baseline="30000" dirty="0" err="1"/>
              <a:t>o</a:t>
            </a:r>
            <a:r>
              <a:rPr lang="en-US" altLang="ru-RU" sz="2800" dirty="0" err="1"/>
              <a:t>C</a:t>
            </a:r>
            <a:r>
              <a:rPr lang="en-US" altLang="ru-RU" sz="2800" dirty="0"/>
              <a:t>)</a:t>
            </a:r>
          </a:p>
          <a:p>
            <a:pPr>
              <a:buFont typeface="Wingdings" pitchFamily="1" charset="2"/>
              <a:buChar char="v"/>
            </a:pPr>
            <a:endParaRPr lang="en-US" altLang="ru-RU" sz="1400" dirty="0"/>
          </a:p>
          <a:p>
            <a:pPr>
              <a:buFont typeface="Wingdings" pitchFamily="1" charset="2"/>
              <a:buChar char="v"/>
            </a:pPr>
            <a:r>
              <a:rPr lang="en-US" altLang="ru-RU" sz="2800" dirty="0"/>
              <a:t> 0.1-1.0 microliter of liquid or 1-10 ml vapor</a:t>
            </a:r>
          </a:p>
          <a:p>
            <a:pPr>
              <a:buFont typeface="Wingdings" pitchFamily="1" charset="2"/>
              <a:buChar char="v"/>
            </a:pPr>
            <a:endParaRPr lang="en-US" altLang="ru-RU" sz="1400" dirty="0"/>
          </a:p>
          <a:p>
            <a:pPr>
              <a:buFont typeface="Wingdings" pitchFamily="1" charset="2"/>
              <a:buChar char="v"/>
            </a:pPr>
            <a:r>
              <a:rPr lang="en-US" altLang="ru-RU" sz="2800" dirty="0"/>
              <a:t> Can detect &lt;1 ppm with certain detectors</a:t>
            </a:r>
          </a:p>
          <a:p>
            <a:pPr>
              <a:buFont typeface="Wingdings" pitchFamily="1" charset="2"/>
              <a:buChar char="v"/>
            </a:pPr>
            <a:endParaRPr lang="en-US" altLang="ru-RU" sz="1400" dirty="0"/>
          </a:p>
          <a:p>
            <a:pPr>
              <a:buFont typeface="Wingdings" pitchFamily="1" charset="2"/>
              <a:buChar char="v"/>
            </a:pPr>
            <a:r>
              <a:rPr lang="en-US" altLang="ru-RU" sz="2800" dirty="0"/>
              <a:t> Can be easily automated for injection and data analysis</a:t>
            </a:r>
          </a:p>
          <a:p>
            <a:pPr>
              <a:buFont typeface="Wingdings" pitchFamily="1" charset="2"/>
              <a:buChar char="v"/>
            </a:pPr>
            <a:endParaRPr lang="en-US" altLang="ru-RU" sz="2800" dirty="0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625600" y="609600"/>
            <a:ext cx="55445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4800" b="1" dirty="0">
                <a:solidFill>
                  <a:srgbClr val="C00000"/>
                </a:solidFill>
              </a:rPr>
              <a:t>Gas Chromatography</a:t>
            </a:r>
          </a:p>
        </p:txBody>
      </p:sp>
    </p:spTree>
    <p:extLst>
      <p:ext uri="{BB962C8B-B14F-4D97-AF65-F5344CB8AC3E}">
        <p14:creationId xmlns:p14="http://schemas.microsoft.com/office/powerpoint/2010/main" val="1703071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Does Gas Chromatography Work? | PerkinElmer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457" y="1340768"/>
            <a:ext cx="66675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683568" y="404664"/>
            <a:ext cx="7886784" cy="64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165" tIns="40083" rIns="80165" bIns="40083" numCol="1" rtlCol="0" anchor="b" anchorCtr="0" compatLnSpc="1">
            <a:prstTxWarp prst="textNoShape">
              <a:avLst/>
            </a:prstTxWarp>
            <a:noAutofit/>
          </a:bodyPr>
          <a:lstStyle>
            <a:lvl1pPr algn="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400827" eaLnBrk="1" fontAlgn="auto" hangingPunct="1">
              <a:spcAft>
                <a:spcPts val="0"/>
              </a:spcAft>
              <a:defRPr/>
            </a:pPr>
            <a:r>
              <a:rPr lang="en-US" sz="3500" dirty="0" smtClean="0">
                <a:solidFill>
                  <a:srgbClr val="C00000"/>
                </a:solidFill>
                <a:latin typeface="Trebuchet MS" panose="020B0603020202020204"/>
              </a:rPr>
              <a:t>Scheme </a:t>
            </a:r>
            <a:r>
              <a:rPr lang="en-US" sz="3500" dirty="0">
                <a:solidFill>
                  <a:srgbClr val="C00000"/>
                </a:solidFill>
                <a:latin typeface="Trebuchet MS" panose="020B0603020202020204"/>
              </a:rPr>
              <a:t>of </a:t>
            </a:r>
            <a:r>
              <a:rPr lang="en-US" sz="3500" dirty="0" smtClean="0">
                <a:solidFill>
                  <a:srgbClr val="C00000"/>
                </a:solidFill>
                <a:latin typeface="Trebuchet MS" panose="020B0603020202020204"/>
              </a:rPr>
              <a:t>Gas Chromatograph</a:t>
            </a:r>
            <a:endParaRPr lang="en-US" sz="3500" dirty="0">
              <a:solidFill>
                <a:srgbClr val="C00000"/>
              </a:solidFill>
              <a:latin typeface="Trebuchet MS" panose="020B060302020202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56176" y="1916832"/>
            <a:ext cx="2520280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Types of detector:</a:t>
            </a:r>
          </a:p>
          <a:p>
            <a:r>
              <a:rPr lang="en-US" dirty="0" smtClean="0"/>
              <a:t>MS – mass spectrometry</a:t>
            </a:r>
          </a:p>
          <a:p>
            <a:r>
              <a:rPr lang="en-US" altLang="ru-RU" dirty="0"/>
              <a:t>TC - thermal conductivity</a:t>
            </a:r>
          </a:p>
          <a:p>
            <a:r>
              <a:rPr lang="en-US" altLang="ru-RU" dirty="0" smtClean="0"/>
              <a:t>FID </a:t>
            </a:r>
            <a:r>
              <a:rPr lang="en-US" altLang="ru-RU" dirty="0"/>
              <a:t>- flame ionization </a:t>
            </a:r>
            <a:r>
              <a:rPr lang="en-US" altLang="ru-RU" dirty="0" smtClean="0"/>
              <a:t>detector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08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08BA8B-72E4-40DA-810A-E0C56609D06E}" type="slidenum">
              <a:rPr lang="ar-SA" altLang="ru-RU"/>
              <a:pPr/>
              <a:t>11</a:t>
            </a:fld>
            <a:endParaRPr lang="en-US" altLang="ru-RU"/>
          </a:p>
        </p:txBody>
      </p:sp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333086" y="1363677"/>
            <a:ext cx="4038600" cy="469900"/>
          </a:xfrm>
          <a:prstGeom prst="rect">
            <a:avLst/>
          </a:prstGeom>
          <a:solidFill>
            <a:srgbClr val="FFFFC5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18900000" algn="ctr" rotWithShape="0">
              <a:srgbClr val="6699FF"/>
            </a:outerShdw>
          </a:effec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ru-RU" sz="2400" b="1" dirty="0">
                <a:solidFill>
                  <a:srgbClr val="0000E0"/>
                </a:solidFill>
                <a:latin typeface="Arial" panose="020B0604020202020204" pitchFamily="34" charset="0"/>
              </a:rPr>
              <a:t>Qualitative Analysis </a:t>
            </a:r>
            <a:r>
              <a:rPr lang="en-US" altLang="ru-RU" sz="2400" b="1" dirty="0">
                <a:solidFill>
                  <a:srgbClr val="00FF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80229" name="Rectangle 5"/>
          <p:cNvSpPr>
            <a:spLocks noChangeArrowheads="1"/>
          </p:cNvSpPr>
          <p:nvPr/>
        </p:nvSpPr>
        <p:spPr bwMode="auto">
          <a:xfrm>
            <a:off x="323850" y="2933700"/>
            <a:ext cx="4115229" cy="34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2200" b="1" dirty="0">
                <a:latin typeface="Albertus Extra Bold" pitchFamily="34" charset="0"/>
                <a:cs typeface="Times New Roman" panose="02020603050405020304" pitchFamily="18" charset="0"/>
              </a:rPr>
              <a:t>Identification of </a:t>
            </a:r>
            <a:r>
              <a:rPr lang="en-US" altLang="ru-RU" sz="2200" b="1" dirty="0" smtClean="0">
                <a:latin typeface="Albertus Extra Bold" pitchFamily="34" charset="0"/>
                <a:cs typeface="Times New Roman" panose="02020603050405020304" pitchFamily="18" charset="0"/>
              </a:rPr>
              <a:t>Compounds</a:t>
            </a:r>
            <a:endParaRPr lang="en-US" altLang="ru-RU" sz="2200" b="1" dirty="0">
              <a:latin typeface="Albertus Extra Bold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0230" name="Group 6"/>
          <p:cNvGrpSpPr>
            <a:grpSpLocks/>
          </p:cNvGrpSpPr>
          <p:nvPr/>
        </p:nvGrpSpPr>
        <p:grpSpPr bwMode="auto">
          <a:xfrm>
            <a:off x="4937589" y="808947"/>
            <a:ext cx="3384213" cy="2770090"/>
            <a:chOff x="3984" y="264"/>
            <a:chExt cx="1479" cy="1195"/>
          </a:xfrm>
        </p:grpSpPr>
        <p:grpSp>
          <p:nvGrpSpPr>
            <p:cNvPr id="180231" name="Group 7"/>
            <p:cNvGrpSpPr>
              <a:grpSpLocks/>
            </p:cNvGrpSpPr>
            <p:nvPr/>
          </p:nvGrpSpPr>
          <p:grpSpPr bwMode="auto">
            <a:xfrm>
              <a:off x="3984" y="264"/>
              <a:ext cx="1479" cy="1195"/>
              <a:chOff x="432" y="1344"/>
              <a:chExt cx="1730" cy="1488"/>
            </a:xfrm>
          </p:grpSpPr>
          <p:grpSp>
            <p:nvGrpSpPr>
              <p:cNvPr id="180232" name="Group 8"/>
              <p:cNvGrpSpPr>
                <a:grpSpLocks/>
              </p:cNvGrpSpPr>
              <p:nvPr/>
            </p:nvGrpSpPr>
            <p:grpSpPr bwMode="auto">
              <a:xfrm>
                <a:off x="432" y="1344"/>
                <a:ext cx="1730" cy="1488"/>
                <a:chOff x="3598" y="1392"/>
                <a:chExt cx="1730" cy="1488"/>
              </a:xfrm>
            </p:grpSpPr>
            <p:pic>
              <p:nvPicPr>
                <p:cNvPr id="180233" name="Picture 9" descr="A:\DARWISH\CH3.jpg"/>
                <p:cNvPicPr>
                  <a:picLocks noChangeAspect="1" noChangeArrowheads="1"/>
                </p:cNvPicPr>
                <p:nvPr/>
              </p:nvPicPr>
              <p:blipFill>
                <a:blip r:embed="rId2" r:link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98" y="1392"/>
                  <a:ext cx="1730" cy="1488"/>
                </a:xfrm>
                <a:prstGeom prst="rect">
                  <a:avLst/>
                </a:prstGeom>
                <a:solidFill>
                  <a:srgbClr val="008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7E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023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04" y="1409"/>
                  <a:ext cx="136" cy="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 sz="1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80235" name="Rectangle 11"/>
              <p:cNvSpPr>
                <a:spLocks noChangeArrowheads="1"/>
              </p:cNvSpPr>
              <p:nvPr/>
            </p:nvSpPr>
            <p:spPr bwMode="auto">
              <a:xfrm>
                <a:off x="528" y="1392"/>
                <a:ext cx="1632" cy="105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2400"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0236" name="Group 12"/>
            <p:cNvGrpSpPr>
              <a:grpSpLocks/>
            </p:cNvGrpSpPr>
            <p:nvPr/>
          </p:nvGrpSpPr>
          <p:grpSpPr bwMode="auto">
            <a:xfrm>
              <a:off x="4092" y="457"/>
              <a:ext cx="1233" cy="648"/>
              <a:chOff x="558" y="1584"/>
              <a:chExt cx="1443" cy="807"/>
            </a:xfrm>
          </p:grpSpPr>
          <p:sp>
            <p:nvSpPr>
              <p:cNvPr id="180237" name="Line 13"/>
              <p:cNvSpPr>
                <a:spLocks noChangeShapeType="1"/>
              </p:cNvSpPr>
              <p:nvPr/>
            </p:nvSpPr>
            <p:spPr bwMode="auto">
              <a:xfrm>
                <a:off x="558" y="2389"/>
                <a:ext cx="369" cy="2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38" name="Line 14"/>
              <p:cNvSpPr>
                <a:spLocks noChangeShapeType="1"/>
              </p:cNvSpPr>
              <p:nvPr/>
            </p:nvSpPr>
            <p:spPr bwMode="auto">
              <a:xfrm flipV="1">
                <a:off x="924" y="1584"/>
                <a:ext cx="35" cy="805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39" name="Line 15"/>
              <p:cNvSpPr>
                <a:spLocks noChangeShapeType="1"/>
              </p:cNvSpPr>
              <p:nvPr/>
            </p:nvSpPr>
            <p:spPr bwMode="auto">
              <a:xfrm>
                <a:off x="959" y="1584"/>
                <a:ext cx="38" cy="796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40" name="Line 16"/>
              <p:cNvSpPr>
                <a:spLocks noChangeShapeType="1"/>
              </p:cNvSpPr>
              <p:nvPr/>
            </p:nvSpPr>
            <p:spPr bwMode="auto">
              <a:xfrm>
                <a:off x="997" y="2380"/>
                <a:ext cx="38" cy="4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41" name="Line 17"/>
              <p:cNvSpPr>
                <a:spLocks noChangeShapeType="1"/>
              </p:cNvSpPr>
              <p:nvPr/>
            </p:nvSpPr>
            <p:spPr bwMode="auto">
              <a:xfrm>
                <a:off x="1035" y="2384"/>
                <a:ext cx="36" cy="5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42" name="Line 18"/>
              <p:cNvSpPr>
                <a:spLocks noChangeShapeType="1"/>
              </p:cNvSpPr>
              <p:nvPr/>
            </p:nvSpPr>
            <p:spPr bwMode="auto">
              <a:xfrm>
                <a:off x="1266" y="2386"/>
                <a:ext cx="222" cy="2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43" name="Line 19"/>
              <p:cNvSpPr>
                <a:spLocks noChangeShapeType="1"/>
              </p:cNvSpPr>
              <p:nvPr/>
            </p:nvSpPr>
            <p:spPr bwMode="auto">
              <a:xfrm>
                <a:off x="1575" y="2387"/>
                <a:ext cx="213" cy="1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44" name="Line 20"/>
              <p:cNvSpPr>
                <a:spLocks noChangeShapeType="1"/>
              </p:cNvSpPr>
              <p:nvPr/>
            </p:nvSpPr>
            <p:spPr bwMode="auto">
              <a:xfrm flipV="1">
                <a:off x="1791" y="2115"/>
                <a:ext cx="20" cy="272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45" name="Line 21"/>
              <p:cNvSpPr>
                <a:spLocks noChangeShapeType="1"/>
              </p:cNvSpPr>
              <p:nvPr/>
            </p:nvSpPr>
            <p:spPr bwMode="auto">
              <a:xfrm>
                <a:off x="1811" y="2115"/>
                <a:ext cx="22" cy="269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46" name="Line 22"/>
              <p:cNvSpPr>
                <a:spLocks noChangeShapeType="1"/>
              </p:cNvSpPr>
              <p:nvPr/>
            </p:nvSpPr>
            <p:spPr bwMode="auto">
              <a:xfrm>
                <a:off x="1827" y="2384"/>
                <a:ext cx="22" cy="2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47" name="Line 23"/>
              <p:cNvSpPr>
                <a:spLocks noChangeShapeType="1"/>
              </p:cNvSpPr>
              <p:nvPr/>
            </p:nvSpPr>
            <p:spPr bwMode="auto">
              <a:xfrm>
                <a:off x="1849" y="2386"/>
                <a:ext cx="21" cy="1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48" name="Line 24"/>
              <p:cNvSpPr>
                <a:spLocks noChangeShapeType="1"/>
              </p:cNvSpPr>
              <p:nvPr/>
            </p:nvSpPr>
            <p:spPr bwMode="auto">
              <a:xfrm>
                <a:off x="1873" y="2387"/>
                <a:ext cx="128" cy="1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80249" name="Group 25"/>
              <p:cNvGrpSpPr>
                <a:grpSpLocks/>
              </p:cNvGrpSpPr>
              <p:nvPr/>
            </p:nvGrpSpPr>
            <p:grpSpPr bwMode="auto">
              <a:xfrm>
                <a:off x="1197" y="1872"/>
                <a:ext cx="96" cy="514"/>
                <a:chOff x="1200" y="1584"/>
                <a:chExt cx="148" cy="802"/>
              </a:xfrm>
            </p:grpSpPr>
            <p:sp>
              <p:nvSpPr>
                <p:cNvPr id="180250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1200" y="1584"/>
                  <a:ext cx="36" cy="802"/>
                </a:xfrm>
                <a:prstGeom prst="line">
                  <a:avLst/>
                </a:prstGeom>
                <a:noFill/>
                <a:ln w="25400">
                  <a:solidFill>
                    <a:srgbClr val="0000BE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51" name="Line 27"/>
                <p:cNvSpPr>
                  <a:spLocks noChangeShapeType="1"/>
                </p:cNvSpPr>
                <p:nvPr/>
              </p:nvSpPr>
              <p:spPr bwMode="auto">
                <a:xfrm>
                  <a:off x="1248" y="1776"/>
                  <a:ext cx="26" cy="601"/>
                </a:xfrm>
                <a:prstGeom prst="line">
                  <a:avLst/>
                </a:prstGeom>
                <a:noFill/>
                <a:ln w="25400">
                  <a:solidFill>
                    <a:srgbClr val="0000BE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52" name="Line 28"/>
                <p:cNvSpPr>
                  <a:spLocks noChangeShapeType="1"/>
                </p:cNvSpPr>
                <p:nvPr/>
              </p:nvSpPr>
              <p:spPr bwMode="auto">
                <a:xfrm>
                  <a:off x="1274" y="2377"/>
                  <a:ext cx="38" cy="4"/>
                </a:xfrm>
                <a:prstGeom prst="line">
                  <a:avLst/>
                </a:prstGeom>
                <a:noFill/>
                <a:ln w="25400">
                  <a:solidFill>
                    <a:srgbClr val="0000BE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53" name="Line 29"/>
                <p:cNvSpPr>
                  <a:spLocks noChangeShapeType="1"/>
                </p:cNvSpPr>
                <p:nvPr/>
              </p:nvSpPr>
              <p:spPr bwMode="auto">
                <a:xfrm>
                  <a:off x="1312" y="2381"/>
                  <a:ext cx="36" cy="5"/>
                </a:xfrm>
                <a:prstGeom prst="line">
                  <a:avLst/>
                </a:prstGeom>
                <a:noFill/>
                <a:ln w="25400">
                  <a:solidFill>
                    <a:srgbClr val="0000BE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80254" name="Group 30"/>
              <p:cNvGrpSpPr>
                <a:grpSpLocks/>
              </p:cNvGrpSpPr>
              <p:nvPr/>
            </p:nvGrpSpPr>
            <p:grpSpPr bwMode="auto">
              <a:xfrm>
                <a:off x="1482" y="1728"/>
                <a:ext cx="96" cy="658"/>
                <a:chOff x="1200" y="1584"/>
                <a:chExt cx="148" cy="802"/>
              </a:xfrm>
            </p:grpSpPr>
            <p:sp>
              <p:nvSpPr>
                <p:cNvPr id="180255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1200" y="1584"/>
                  <a:ext cx="36" cy="802"/>
                </a:xfrm>
                <a:prstGeom prst="line">
                  <a:avLst/>
                </a:prstGeom>
                <a:noFill/>
                <a:ln w="25400">
                  <a:solidFill>
                    <a:srgbClr val="0000BE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56" name="Line 32"/>
                <p:cNvSpPr>
                  <a:spLocks noChangeShapeType="1"/>
                </p:cNvSpPr>
                <p:nvPr/>
              </p:nvSpPr>
              <p:spPr bwMode="auto">
                <a:xfrm>
                  <a:off x="1248" y="1776"/>
                  <a:ext cx="26" cy="601"/>
                </a:xfrm>
                <a:prstGeom prst="line">
                  <a:avLst/>
                </a:prstGeom>
                <a:noFill/>
                <a:ln w="25400">
                  <a:solidFill>
                    <a:srgbClr val="0000BE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57" name="Line 33"/>
                <p:cNvSpPr>
                  <a:spLocks noChangeShapeType="1"/>
                </p:cNvSpPr>
                <p:nvPr/>
              </p:nvSpPr>
              <p:spPr bwMode="auto">
                <a:xfrm>
                  <a:off x="1274" y="2377"/>
                  <a:ext cx="38" cy="4"/>
                </a:xfrm>
                <a:prstGeom prst="line">
                  <a:avLst/>
                </a:prstGeom>
                <a:noFill/>
                <a:ln w="25400">
                  <a:solidFill>
                    <a:srgbClr val="0000BE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58" name="Line 34"/>
                <p:cNvSpPr>
                  <a:spLocks noChangeShapeType="1"/>
                </p:cNvSpPr>
                <p:nvPr/>
              </p:nvSpPr>
              <p:spPr bwMode="auto">
                <a:xfrm>
                  <a:off x="1312" y="2381"/>
                  <a:ext cx="36" cy="5"/>
                </a:xfrm>
                <a:prstGeom prst="line">
                  <a:avLst/>
                </a:prstGeom>
                <a:noFill/>
                <a:ln w="25400">
                  <a:solidFill>
                    <a:srgbClr val="0000BE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0259" name="Line 35"/>
              <p:cNvSpPr>
                <a:spLocks noChangeShapeType="1"/>
              </p:cNvSpPr>
              <p:nvPr/>
            </p:nvSpPr>
            <p:spPr bwMode="auto">
              <a:xfrm>
                <a:off x="1068" y="2388"/>
                <a:ext cx="128" cy="1"/>
              </a:xfrm>
              <a:prstGeom prst="line">
                <a:avLst/>
              </a:prstGeom>
              <a:noFill/>
              <a:ln w="25400">
                <a:solidFill>
                  <a:srgbClr val="0000B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80260" name="Text Box 36"/>
          <p:cNvSpPr txBox="1">
            <a:spLocks noChangeArrowheads="1"/>
          </p:cNvSpPr>
          <p:nvPr/>
        </p:nvSpPr>
        <p:spPr bwMode="auto">
          <a:xfrm>
            <a:off x="6697926" y="966802"/>
            <a:ext cx="1563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Peaks correspond to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individual components</a:t>
            </a:r>
          </a:p>
        </p:txBody>
      </p:sp>
      <p:sp>
        <p:nvSpPr>
          <p:cNvPr id="180261" name="Rectangle 37"/>
          <p:cNvSpPr>
            <a:spLocks noChangeArrowheads="1"/>
          </p:cNvSpPr>
          <p:nvPr/>
        </p:nvSpPr>
        <p:spPr bwMode="auto">
          <a:xfrm>
            <a:off x="304800" y="2375291"/>
            <a:ext cx="5353050" cy="34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2200" b="1" dirty="0">
                <a:latin typeface="Albertus Extra Bold" pitchFamily="34" charset="0"/>
                <a:cs typeface="Times New Roman" panose="02020603050405020304" pitchFamily="18" charset="0"/>
              </a:rPr>
              <a:t>Separation of Mixture </a:t>
            </a:r>
            <a:r>
              <a:rPr lang="en-US" altLang="ru-RU" sz="2200" b="1" dirty="0" smtClean="0">
                <a:latin typeface="Albertus Extra Bold" pitchFamily="34" charset="0"/>
                <a:cs typeface="Times New Roman" panose="02020603050405020304" pitchFamily="18" charset="0"/>
              </a:rPr>
              <a:t>Components</a:t>
            </a:r>
            <a:endParaRPr lang="en-US" altLang="ru-RU" sz="22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0262" name="Group 38"/>
          <p:cNvGrpSpPr>
            <a:grpSpLocks/>
          </p:cNvGrpSpPr>
          <p:nvPr/>
        </p:nvGrpSpPr>
        <p:grpSpPr bwMode="auto">
          <a:xfrm>
            <a:off x="4860033" y="3789041"/>
            <a:ext cx="3598168" cy="2664296"/>
            <a:chOff x="3994" y="2933"/>
            <a:chExt cx="1478" cy="1195"/>
          </a:xfrm>
        </p:grpSpPr>
        <p:grpSp>
          <p:nvGrpSpPr>
            <p:cNvPr id="180263" name="Group 39"/>
            <p:cNvGrpSpPr>
              <a:grpSpLocks/>
            </p:cNvGrpSpPr>
            <p:nvPr/>
          </p:nvGrpSpPr>
          <p:grpSpPr bwMode="auto">
            <a:xfrm>
              <a:off x="3994" y="2933"/>
              <a:ext cx="1478" cy="1195"/>
              <a:chOff x="432" y="1344"/>
              <a:chExt cx="1730" cy="1488"/>
            </a:xfrm>
          </p:grpSpPr>
          <p:grpSp>
            <p:nvGrpSpPr>
              <p:cNvPr id="180264" name="Group 40"/>
              <p:cNvGrpSpPr>
                <a:grpSpLocks/>
              </p:cNvGrpSpPr>
              <p:nvPr/>
            </p:nvGrpSpPr>
            <p:grpSpPr bwMode="auto">
              <a:xfrm>
                <a:off x="432" y="1344"/>
                <a:ext cx="1730" cy="1488"/>
                <a:chOff x="3598" y="1392"/>
                <a:chExt cx="1730" cy="1488"/>
              </a:xfrm>
            </p:grpSpPr>
            <p:pic>
              <p:nvPicPr>
                <p:cNvPr id="180265" name="Picture 41" descr="A:\DARWISH\CH3.jpg"/>
                <p:cNvPicPr>
                  <a:picLocks noChangeAspect="1" noChangeArrowheads="1"/>
                </p:cNvPicPr>
                <p:nvPr/>
              </p:nvPicPr>
              <p:blipFill>
                <a:blip r:embed="rId2" r:link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98" y="1392"/>
                  <a:ext cx="1730" cy="1488"/>
                </a:xfrm>
                <a:prstGeom prst="rect">
                  <a:avLst/>
                </a:prstGeom>
                <a:solidFill>
                  <a:srgbClr val="008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7E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026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905" y="1409"/>
                  <a:ext cx="135" cy="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ru-RU" altLang="ru-RU" sz="1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80267" name="Rectangle 43"/>
              <p:cNvSpPr>
                <a:spLocks noChangeArrowheads="1"/>
              </p:cNvSpPr>
              <p:nvPr/>
            </p:nvSpPr>
            <p:spPr bwMode="auto">
              <a:xfrm>
                <a:off x="528" y="1392"/>
                <a:ext cx="1632" cy="105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2400"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0268" name="Group 44"/>
            <p:cNvGrpSpPr>
              <a:grpSpLocks/>
            </p:cNvGrpSpPr>
            <p:nvPr/>
          </p:nvGrpSpPr>
          <p:grpSpPr bwMode="auto">
            <a:xfrm>
              <a:off x="4090" y="3029"/>
              <a:ext cx="1228" cy="744"/>
              <a:chOff x="3714" y="1776"/>
              <a:chExt cx="1452" cy="804"/>
            </a:xfrm>
          </p:grpSpPr>
          <p:grpSp>
            <p:nvGrpSpPr>
              <p:cNvPr id="180269" name="Group 45"/>
              <p:cNvGrpSpPr>
                <a:grpSpLocks/>
              </p:cNvGrpSpPr>
              <p:nvPr/>
            </p:nvGrpSpPr>
            <p:grpSpPr bwMode="auto">
              <a:xfrm>
                <a:off x="3714" y="1776"/>
                <a:ext cx="746" cy="804"/>
                <a:chOff x="720" y="2256"/>
                <a:chExt cx="272" cy="1031"/>
              </a:xfrm>
            </p:grpSpPr>
            <p:sp>
              <p:nvSpPr>
                <p:cNvPr id="180270" name="Line 46"/>
                <p:cNvSpPr>
                  <a:spLocks noChangeShapeType="1"/>
                </p:cNvSpPr>
                <p:nvPr/>
              </p:nvSpPr>
              <p:spPr bwMode="auto">
                <a:xfrm>
                  <a:off x="720" y="3284"/>
                  <a:ext cx="136" cy="3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71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856" y="2256"/>
                  <a:ext cx="13" cy="1028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72" name="Line 48"/>
                <p:cNvSpPr>
                  <a:spLocks noChangeShapeType="1"/>
                </p:cNvSpPr>
                <p:nvPr/>
              </p:nvSpPr>
              <p:spPr bwMode="auto">
                <a:xfrm>
                  <a:off x="869" y="2256"/>
                  <a:ext cx="14" cy="1017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73" name="Line 49"/>
                <p:cNvSpPr>
                  <a:spLocks noChangeShapeType="1"/>
                </p:cNvSpPr>
                <p:nvPr/>
              </p:nvSpPr>
              <p:spPr bwMode="auto">
                <a:xfrm>
                  <a:off x="883" y="3273"/>
                  <a:ext cx="14" cy="5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74" name="Line 50"/>
                <p:cNvSpPr>
                  <a:spLocks noChangeShapeType="1"/>
                </p:cNvSpPr>
                <p:nvPr/>
              </p:nvSpPr>
              <p:spPr bwMode="auto">
                <a:xfrm>
                  <a:off x="897" y="3278"/>
                  <a:ext cx="13" cy="6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0275" name="Line 51"/>
                <p:cNvSpPr>
                  <a:spLocks noChangeShapeType="1"/>
                </p:cNvSpPr>
                <p:nvPr/>
              </p:nvSpPr>
              <p:spPr bwMode="auto">
                <a:xfrm>
                  <a:off x="910" y="3284"/>
                  <a:ext cx="82" cy="3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0276" name="Line 52"/>
              <p:cNvSpPr>
                <a:spLocks noChangeShapeType="1"/>
              </p:cNvSpPr>
              <p:nvPr/>
            </p:nvSpPr>
            <p:spPr bwMode="auto">
              <a:xfrm>
                <a:off x="4302" y="2580"/>
                <a:ext cx="864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80277" name="Group 53"/>
          <p:cNvGrpSpPr>
            <a:grpSpLocks/>
          </p:cNvGrpSpPr>
          <p:nvPr/>
        </p:nvGrpSpPr>
        <p:grpSpPr bwMode="auto">
          <a:xfrm>
            <a:off x="5225025" y="4747138"/>
            <a:ext cx="2987113" cy="914110"/>
            <a:chOff x="3120" y="3138"/>
            <a:chExt cx="1437" cy="708"/>
          </a:xfrm>
        </p:grpSpPr>
        <p:grpSp>
          <p:nvGrpSpPr>
            <p:cNvPr id="180278" name="Group 54"/>
            <p:cNvGrpSpPr>
              <a:grpSpLocks/>
            </p:cNvGrpSpPr>
            <p:nvPr/>
          </p:nvGrpSpPr>
          <p:grpSpPr bwMode="auto">
            <a:xfrm>
              <a:off x="3819" y="3138"/>
              <a:ext cx="738" cy="708"/>
              <a:chOff x="720" y="2256"/>
              <a:chExt cx="272" cy="1031"/>
            </a:xfrm>
          </p:grpSpPr>
          <p:sp>
            <p:nvSpPr>
              <p:cNvPr id="180279" name="Line 55"/>
              <p:cNvSpPr>
                <a:spLocks noChangeShapeType="1"/>
              </p:cNvSpPr>
              <p:nvPr/>
            </p:nvSpPr>
            <p:spPr bwMode="auto">
              <a:xfrm>
                <a:off x="720" y="3284"/>
                <a:ext cx="136" cy="3"/>
              </a:xfrm>
              <a:prstGeom prst="line">
                <a:avLst/>
              </a:prstGeom>
              <a:noFill/>
              <a:ln w="25400">
                <a:solidFill>
                  <a:srgbClr val="99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80" name="Line 56"/>
              <p:cNvSpPr>
                <a:spLocks noChangeShapeType="1"/>
              </p:cNvSpPr>
              <p:nvPr/>
            </p:nvSpPr>
            <p:spPr bwMode="auto">
              <a:xfrm flipV="1">
                <a:off x="856" y="2256"/>
                <a:ext cx="13" cy="1028"/>
              </a:xfrm>
              <a:prstGeom prst="line">
                <a:avLst/>
              </a:prstGeom>
              <a:noFill/>
              <a:ln w="25400">
                <a:solidFill>
                  <a:srgbClr val="99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81" name="Line 57"/>
              <p:cNvSpPr>
                <a:spLocks noChangeShapeType="1"/>
              </p:cNvSpPr>
              <p:nvPr/>
            </p:nvSpPr>
            <p:spPr bwMode="auto">
              <a:xfrm>
                <a:off x="869" y="2256"/>
                <a:ext cx="14" cy="1017"/>
              </a:xfrm>
              <a:prstGeom prst="line">
                <a:avLst/>
              </a:prstGeom>
              <a:noFill/>
              <a:ln w="25400">
                <a:solidFill>
                  <a:srgbClr val="99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82" name="Line 58"/>
              <p:cNvSpPr>
                <a:spLocks noChangeShapeType="1"/>
              </p:cNvSpPr>
              <p:nvPr/>
            </p:nvSpPr>
            <p:spPr bwMode="auto">
              <a:xfrm>
                <a:off x="883" y="3273"/>
                <a:ext cx="14" cy="5"/>
              </a:xfrm>
              <a:prstGeom prst="line">
                <a:avLst/>
              </a:prstGeom>
              <a:noFill/>
              <a:ln w="25400">
                <a:solidFill>
                  <a:srgbClr val="99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83" name="Line 59"/>
              <p:cNvSpPr>
                <a:spLocks noChangeShapeType="1"/>
              </p:cNvSpPr>
              <p:nvPr/>
            </p:nvSpPr>
            <p:spPr bwMode="auto">
              <a:xfrm>
                <a:off x="897" y="3278"/>
                <a:ext cx="13" cy="6"/>
              </a:xfrm>
              <a:prstGeom prst="line">
                <a:avLst/>
              </a:prstGeom>
              <a:noFill/>
              <a:ln w="25400">
                <a:solidFill>
                  <a:srgbClr val="99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84" name="Line 60"/>
              <p:cNvSpPr>
                <a:spLocks noChangeShapeType="1"/>
              </p:cNvSpPr>
              <p:nvPr/>
            </p:nvSpPr>
            <p:spPr bwMode="auto">
              <a:xfrm>
                <a:off x="910" y="3284"/>
                <a:ext cx="82" cy="3"/>
              </a:xfrm>
              <a:prstGeom prst="line">
                <a:avLst/>
              </a:prstGeom>
              <a:noFill/>
              <a:ln w="25400">
                <a:solidFill>
                  <a:srgbClr val="99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0285" name="Line 61"/>
            <p:cNvSpPr>
              <a:spLocks noChangeShapeType="1"/>
            </p:cNvSpPr>
            <p:nvPr/>
          </p:nvSpPr>
          <p:spPr bwMode="auto">
            <a:xfrm>
              <a:off x="3120" y="3846"/>
              <a:ext cx="855" cy="0"/>
            </a:xfrm>
            <a:prstGeom prst="line">
              <a:avLst/>
            </a:prstGeom>
            <a:noFill/>
            <a:ln w="25400">
              <a:solidFill>
                <a:srgbClr val="99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0286" name="Group 62"/>
          <p:cNvGrpSpPr>
            <a:grpSpLocks/>
          </p:cNvGrpSpPr>
          <p:nvPr/>
        </p:nvGrpSpPr>
        <p:grpSpPr bwMode="auto">
          <a:xfrm>
            <a:off x="5232010" y="4725144"/>
            <a:ext cx="2994416" cy="963159"/>
            <a:chOff x="3714" y="1776"/>
            <a:chExt cx="1452" cy="804"/>
          </a:xfrm>
        </p:grpSpPr>
        <p:grpSp>
          <p:nvGrpSpPr>
            <p:cNvPr id="180287" name="Group 63"/>
            <p:cNvGrpSpPr>
              <a:grpSpLocks/>
            </p:cNvGrpSpPr>
            <p:nvPr/>
          </p:nvGrpSpPr>
          <p:grpSpPr bwMode="auto">
            <a:xfrm>
              <a:off x="3714" y="1776"/>
              <a:ext cx="746" cy="804"/>
              <a:chOff x="720" y="2256"/>
              <a:chExt cx="272" cy="1031"/>
            </a:xfrm>
          </p:grpSpPr>
          <p:sp>
            <p:nvSpPr>
              <p:cNvPr id="180288" name="Line 64"/>
              <p:cNvSpPr>
                <a:spLocks noChangeShapeType="1"/>
              </p:cNvSpPr>
              <p:nvPr/>
            </p:nvSpPr>
            <p:spPr bwMode="auto">
              <a:xfrm>
                <a:off x="720" y="3284"/>
                <a:ext cx="136" cy="3"/>
              </a:xfrm>
              <a:prstGeom prst="line">
                <a:avLst/>
              </a:prstGeom>
              <a:noFill/>
              <a:ln w="25400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89" name="Line 65"/>
              <p:cNvSpPr>
                <a:spLocks noChangeShapeType="1"/>
              </p:cNvSpPr>
              <p:nvPr/>
            </p:nvSpPr>
            <p:spPr bwMode="auto">
              <a:xfrm flipV="1">
                <a:off x="856" y="2256"/>
                <a:ext cx="13" cy="1028"/>
              </a:xfrm>
              <a:prstGeom prst="line">
                <a:avLst/>
              </a:prstGeom>
              <a:noFill/>
              <a:ln w="25400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90" name="Line 66"/>
              <p:cNvSpPr>
                <a:spLocks noChangeShapeType="1"/>
              </p:cNvSpPr>
              <p:nvPr/>
            </p:nvSpPr>
            <p:spPr bwMode="auto">
              <a:xfrm>
                <a:off x="869" y="2256"/>
                <a:ext cx="14" cy="1017"/>
              </a:xfrm>
              <a:prstGeom prst="line">
                <a:avLst/>
              </a:prstGeom>
              <a:noFill/>
              <a:ln w="25400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91" name="Line 67"/>
              <p:cNvSpPr>
                <a:spLocks noChangeShapeType="1"/>
              </p:cNvSpPr>
              <p:nvPr/>
            </p:nvSpPr>
            <p:spPr bwMode="auto">
              <a:xfrm>
                <a:off x="883" y="3273"/>
                <a:ext cx="14" cy="5"/>
              </a:xfrm>
              <a:prstGeom prst="line">
                <a:avLst/>
              </a:prstGeom>
              <a:noFill/>
              <a:ln w="25400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92" name="Line 68"/>
              <p:cNvSpPr>
                <a:spLocks noChangeShapeType="1"/>
              </p:cNvSpPr>
              <p:nvPr/>
            </p:nvSpPr>
            <p:spPr bwMode="auto">
              <a:xfrm>
                <a:off x="897" y="3278"/>
                <a:ext cx="13" cy="6"/>
              </a:xfrm>
              <a:prstGeom prst="line">
                <a:avLst/>
              </a:prstGeom>
              <a:noFill/>
              <a:ln w="25400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293" name="Line 69"/>
              <p:cNvSpPr>
                <a:spLocks noChangeShapeType="1"/>
              </p:cNvSpPr>
              <p:nvPr/>
            </p:nvSpPr>
            <p:spPr bwMode="auto">
              <a:xfrm>
                <a:off x="910" y="3284"/>
                <a:ext cx="82" cy="3"/>
              </a:xfrm>
              <a:prstGeom prst="line">
                <a:avLst/>
              </a:prstGeom>
              <a:noFill/>
              <a:ln w="25400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0294" name="Line 70"/>
            <p:cNvSpPr>
              <a:spLocks noChangeShapeType="1"/>
            </p:cNvSpPr>
            <p:nvPr/>
          </p:nvSpPr>
          <p:spPr bwMode="auto">
            <a:xfrm>
              <a:off x="4302" y="2580"/>
              <a:ext cx="864" cy="0"/>
            </a:xfrm>
            <a:prstGeom prst="line">
              <a:avLst/>
            </a:prstGeom>
            <a:noFill/>
            <a:ln w="25400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0295" name="Group 71"/>
          <p:cNvGrpSpPr>
            <a:grpSpLocks/>
          </p:cNvGrpSpPr>
          <p:nvPr/>
        </p:nvGrpSpPr>
        <p:grpSpPr bwMode="auto">
          <a:xfrm>
            <a:off x="6012160" y="4005064"/>
            <a:ext cx="1195333" cy="508334"/>
            <a:chOff x="4512" y="3024"/>
            <a:chExt cx="491" cy="228"/>
          </a:xfrm>
        </p:grpSpPr>
        <p:sp>
          <p:nvSpPr>
            <p:cNvPr id="180296" name="Text Box 72"/>
            <p:cNvSpPr txBox="1">
              <a:spLocks noChangeArrowheads="1"/>
            </p:cNvSpPr>
            <p:nvPr/>
          </p:nvSpPr>
          <p:spPr bwMode="auto">
            <a:xfrm>
              <a:off x="4518" y="3024"/>
              <a:ext cx="485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Authentic</a:t>
              </a:r>
            </a:p>
          </p:txBody>
        </p:sp>
        <p:sp>
          <p:nvSpPr>
            <p:cNvPr id="180297" name="Line 73"/>
            <p:cNvSpPr>
              <a:spLocks noChangeShapeType="1"/>
            </p:cNvSpPr>
            <p:nvPr/>
          </p:nvSpPr>
          <p:spPr bwMode="auto">
            <a:xfrm flipH="1">
              <a:off x="4512" y="3156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0298" name="Line 74"/>
          <p:cNvSpPr>
            <a:spLocks noChangeShapeType="1"/>
          </p:cNvSpPr>
          <p:nvPr/>
        </p:nvSpPr>
        <p:spPr bwMode="auto">
          <a:xfrm flipH="1">
            <a:off x="6228184" y="5013176"/>
            <a:ext cx="233711" cy="214035"/>
          </a:xfrm>
          <a:prstGeom prst="line">
            <a:avLst/>
          </a:prstGeom>
          <a:noFill/>
          <a:ln w="25400">
            <a:solidFill>
              <a:srgbClr val="00CC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80299" name="Group 75"/>
          <p:cNvGrpSpPr>
            <a:grpSpLocks/>
          </p:cNvGrpSpPr>
          <p:nvPr/>
        </p:nvGrpSpPr>
        <p:grpSpPr bwMode="auto">
          <a:xfrm>
            <a:off x="6445083" y="4725144"/>
            <a:ext cx="1158815" cy="508334"/>
            <a:chOff x="4484" y="3282"/>
            <a:chExt cx="476" cy="228"/>
          </a:xfrm>
        </p:grpSpPr>
        <p:sp>
          <p:nvSpPr>
            <p:cNvPr id="180300" name="Text Box 76"/>
            <p:cNvSpPr txBox="1">
              <a:spLocks noChangeArrowheads="1"/>
            </p:cNvSpPr>
            <p:nvPr/>
          </p:nvSpPr>
          <p:spPr bwMode="auto">
            <a:xfrm>
              <a:off x="4484" y="3282"/>
              <a:ext cx="4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000" b="1" dirty="0">
                  <a:solidFill>
                    <a:srgbClr val="9900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Unknown</a:t>
              </a:r>
            </a:p>
          </p:txBody>
        </p:sp>
        <p:sp>
          <p:nvSpPr>
            <p:cNvPr id="180301" name="Line 77"/>
            <p:cNvSpPr>
              <a:spLocks noChangeShapeType="1"/>
            </p:cNvSpPr>
            <p:nvPr/>
          </p:nvSpPr>
          <p:spPr bwMode="auto">
            <a:xfrm>
              <a:off x="4779" y="3414"/>
              <a:ext cx="96" cy="96"/>
            </a:xfrm>
            <a:prstGeom prst="line">
              <a:avLst/>
            </a:prstGeom>
            <a:noFill/>
            <a:ln w="25400">
              <a:solidFill>
                <a:srgbClr val="9900CC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0303" name="Rectangle 79"/>
          <p:cNvSpPr>
            <a:spLocks noChangeArrowheads="1"/>
          </p:cNvSpPr>
          <p:nvPr/>
        </p:nvSpPr>
        <p:spPr bwMode="auto">
          <a:xfrm>
            <a:off x="342900" y="3448050"/>
            <a:ext cx="8610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ru-RU" sz="2200" b="1" dirty="0">
                <a:latin typeface="Albertus Extra Bold" pitchFamily="34" charset="0"/>
                <a:cs typeface="Times New Roman" panose="02020603050405020304" pitchFamily="18" charset="0"/>
              </a:rPr>
              <a:t>Retention time </a:t>
            </a:r>
            <a:r>
              <a:rPr lang="en-GB" altLang="ru-RU" sz="2200" b="1" dirty="0" smtClean="0">
                <a:latin typeface="Albertus Extra Bold" pitchFamily="34" charset="0"/>
                <a:cs typeface="Times New Roman" panose="02020603050405020304" pitchFamily="18" charset="0"/>
              </a:rPr>
              <a:t>comparison</a:t>
            </a:r>
            <a:endParaRPr lang="en-GB" altLang="ru-RU" sz="2200" b="1" dirty="0">
              <a:latin typeface="Albertus Extra Bold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ru-RU" sz="2400" b="1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bertus Extra Bold" pitchFamily="34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ru-RU" sz="2400" b="1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bertus Extra Bold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1185" y="376262"/>
            <a:ext cx="2917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2800" b="1" dirty="0" smtClean="0">
                <a:solidFill>
                  <a:srgbClr val="C00000"/>
                </a:solidFill>
              </a:rPr>
              <a:t>Applications of GC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90435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180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0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8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8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9" grpId="0" autoUpdateAnimBg="0"/>
      <p:bldP spid="180260" grpId="0" autoUpdateAnimBg="0"/>
      <p:bldP spid="180298" grpId="0" animBg="1"/>
      <p:bldP spid="18030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B04B4-6416-401D-B805-5357E13909F6}" type="datetime1">
              <a:rPr lang="en-US" altLang="ru-RU"/>
              <a:pPr/>
              <a:t>11/19/2023</a:t>
            </a:fld>
            <a:endParaRPr lang="en-US" altLang="ru-RU"/>
          </a:p>
        </p:txBody>
      </p:sp>
      <p:sp>
        <p:nvSpPr>
          <p:cNvPr id="135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DFFF9-2A7E-4BA4-B0BC-963533998579}" type="slidenum">
              <a:rPr lang="ar-SA" altLang="ru-RU"/>
              <a:pPr/>
              <a:t>12</a:t>
            </a:fld>
            <a:endParaRPr lang="en-US" altLang="ru-RU"/>
          </a:p>
        </p:txBody>
      </p:sp>
      <p:sp>
        <p:nvSpPr>
          <p:cNvPr id="181250" name="Rectangle 2"/>
          <p:cNvSpPr>
            <a:spLocks noChangeArrowheads="1"/>
          </p:cNvSpPr>
          <p:nvPr/>
        </p:nvSpPr>
        <p:spPr bwMode="auto">
          <a:xfrm>
            <a:off x="323850" y="419100"/>
            <a:ext cx="4035425" cy="495300"/>
          </a:xfrm>
          <a:prstGeom prst="rect">
            <a:avLst/>
          </a:prstGeom>
          <a:solidFill>
            <a:srgbClr val="FFFFC5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18900000" algn="ctr" rotWithShape="0">
              <a:srgbClr val="6699FF"/>
            </a:outerShdw>
          </a:effec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ru-RU" sz="2800" b="1" dirty="0">
                <a:solidFill>
                  <a:srgbClr val="0000E0"/>
                </a:solidFill>
                <a:latin typeface="Arial" panose="020B0604020202020204" pitchFamily="34" charset="0"/>
              </a:rPr>
              <a:t>Quantitative Analysis </a:t>
            </a:r>
            <a:r>
              <a:rPr lang="en-US" altLang="ru-RU" sz="2800" b="1" dirty="0">
                <a:solidFill>
                  <a:srgbClr val="00FF00"/>
                </a:solidFill>
                <a:latin typeface="Arial" panose="020B0604020202020204" pitchFamily="34" charset="0"/>
              </a:rPr>
              <a:t> </a:t>
            </a:r>
          </a:p>
        </p:txBody>
      </p:sp>
      <p:grpSp>
        <p:nvGrpSpPr>
          <p:cNvPr id="181251" name="Group 3"/>
          <p:cNvGrpSpPr>
            <a:grpSpLocks/>
          </p:cNvGrpSpPr>
          <p:nvPr/>
        </p:nvGrpSpPr>
        <p:grpSpPr bwMode="auto">
          <a:xfrm>
            <a:off x="6376988" y="5181600"/>
            <a:ext cx="1104900" cy="1479550"/>
            <a:chOff x="3909" y="3216"/>
            <a:chExt cx="696" cy="932"/>
          </a:xfrm>
        </p:grpSpPr>
        <p:grpSp>
          <p:nvGrpSpPr>
            <p:cNvPr id="181252" name="Group 4"/>
            <p:cNvGrpSpPr>
              <a:grpSpLocks/>
            </p:cNvGrpSpPr>
            <p:nvPr/>
          </p:nvGrpSpPr>
          <p:grpSpPr bwMode="auto">
            <a:xfrm>
              <a:off x="3909" y="3216"/>
              <a:ext cx="696" cy="673"/>
              <a:chOff x="4743" y="3216"/>
              <a:chExt cx="696" cy="673"/>
            </a:xfrm>
          </p:grpSpPr>
          <p:grpSp>
            <p:nvGrpSpPr>
              <p:cNvPr id="181253" name="Group 5"/>
              <p:cNvGrpSpPr>
                <a:grpSpLocks/>
              </p:cNvGrpSpPr>
              <p:nvPr/>
            </p:nvGrpSpPr>
            <p:grpSpPr bwMode="auto">
              <a:xfrm>
                <a:off x="4831" y="3216"/>
                <a:ext cx="477" cy="394"/>
                <a:chOff x="720" y="2256"/>
                <a:chExt cx="272" cy="1031"/>
              </a:xfrm>
            </p:grpSpPr>
            <p:sp>
              <p:nvSpPr>
                <p:cNvPr id="181254" name="Line 6"/>
                <p:cNvSpPr>
                  <a:spLocks noChangeShapeType="1"/>
                </p:cNvSpPr>
                <p:nvPr/>
              </p:nvSpPr>
              <p:spPr bwMode="auto">
                <a:xfrm>
                  <a:off x="720" y="3284"/>
                  <a:ext cx="136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55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856" y="2256"/>
                  <a:ext cx="13" cy="1028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56" name="Line 8"/>
                <p:cNvSpPr>
                  <a:spLocks noChangeShapeType="1"/>
                </p:cNvSpPr>
                <p:nvPr/>
              </p:nvSpPr>
              <p:spPr bwMode="auto">
                <a:xfrm>
                  <a:off x="869" y="2256"/>
                  <a:ext cx="14" cy="101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57" name="Line 9"/>
                <p:cNvSpPr>
                  <a:spLocks noChangeShapeType="1"/>
                </p:cNvSpPr>
                <p:nvPr/>
              </p:nvSpPr>
              <p:spPr bwMode="auto">
                <a:xfrm>
                  <a:off x="883" y="3273"/>
                  <a:ext cx="14" cy="5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58" name="Line 10"/>
                <p:cNvSpPr>
                  <a:spLocks noChangeShapeType="1"/>
                </p:cNvSpPr>
                <p:nvPr/>
              </p:nvSpPr>
              <p:spPr bwMode="auto">
                <a:xfrm>
                  <a:off x="897" y="3278"/>
                  <a:ext cx="13" cy="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59" name="Line 11"/>
                <p:cNvSpPr>
                  <a:spLocks noChangeShapeType="1"/>
                </p:cNvSpPr>
                <p:nvPr/>
              </p:nvSpPr>
              <p:spPr bwMode="auto">
                <a:xfrm>
                  <a:off x="910" y="3284"/>
                  <a:ext cx="82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1260" name="Line 12"/>
              <p:cNvSpPr>
                <a:spLocks noChangeShapeType="1"/>
              </p:cNvSpPr>
              <p:nvPr/>
            </p:nvSpPr>
            <p:spPr bwMode="auto">
              <a:xfrm>
                <a:off x="4827" y="3670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261" name="Text Box 13"/>
              <p:cNvSpPr txBox="1">
                <a:spLocks noChangeArrowheads="1"/>
              </p:cNvSpPr>
              <p:nvPr/>
            </p:nvSpPr>
            <p:spPr bwMode="auto">
              <a:xfrm>
                <a:off x="4743" y="3696"/>
                <a:ext cx="178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81262" name="Text Box 14"/>
              <p:cNvSpPr txBox="1">
                <a:spLocks noChangeArrowheads="1"/>
              </p:cNvSpPr>
              <p:nvPr/>
            </p:nvSpPr>
            <p:spPr bwMode="auto">
              <a:xfrm>
                <a:off x="5199" y="3697"/>
                <a:ext cx="240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181263" name="Line 15"/>
              <p:cNvSpPr>
                <a:spLocks noChangeShapeType="1"/>
              </p:cNvSpPr>
              <p:nvPr/>
            </p:nvSpPr>
            <p:spPr bwMode="auto">
              <a:xfrm>
                <a:off x="4822" y="3663"/>
                <a:ext cx="50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264" name="Line 16"/>
              <p:cNvSpPr>
                <a:spLocks noChangeShapeType="1"/>
              </p:cNvSpPr>
              <p:nvPr/>
            </p:nvSpPr>
            <p:spPr bwMode="auto">
              <a:xfrm>
                <a:off x="5319" y="3670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1265" name="Text Box 17"/>
            <p:cNvSpPr txBox="1">
              <a:spLocks noChangeArrowheads="1"/>
            </p:cNvSpPr>
            <p:nvPr/>
          </p:nvSpPr>
          <p:spPr bwMode="auto">
            <a:xfrm>
              <a:off x="3990" y="3956"/>
              <a:ext cx="544" cy="192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</a:rPr>
                <a:t>5 </a:t>
              </a: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ng/mL</a:t>
              </a:r>
            </a:p>
          </p:txBody>
        </p:sp>
      </p:grpSp>
      <p:grpSp>
        <p:nvGrpSpPr>
          <p:cNvPr id="181266" name="Group 18"/>
          <p:cNvGrpSpPr>
            <a:grpSpLocks/>
          </p:cNvGrpSpPr>
          <p:nvPr/>
        </p:nvGrpSpPr>
        <p:grpSpPr bwMode="auto">
          <a:xfrm>
            <a:off x="5162550" y="4648200"/>
            <a:ext cx="1104900" cy="2012950"/>
            <a:chOff x="3144" y="2880"/>
            <a:chExt cx="696" cy="1268"/>
          </a:xfrm>
        </p:grpSpPr>
        <p:grpSp>
          <p:nvGrpSpPr>
            <p:cNvPr id="181267" name="Group 19"/>
            <p:cNvGrpSpPr>
              <a:grpSpLocks/>
            </p:cNvGrpSpPr>
            <p:nvPr/>
          </p:nvGrpSpPr>
          <p:grpSpPr bwMode="auto">
            <a:xfrm>
              <a:off x="3144" y="2880"/>
              <a:ext cx="696" cy="1010"/>
              <a:chOff x="3879" y="2880"/>
              <a:chExt cx="696" cy="1010"/>
            </a:xfrm>
          </p:grpSpPr>
          <p:grpSp>
            <p:nvGrpSpPr>
              <p:cNvPr id="181268" name="Group 20"/>
              <p:cNvGrpSpPr>
                <a:grpSpLocks/>
              </p:cNvGrpSpPr>
              <p:nvPr/>
            </p:nvGrpSpPr>
            <p:grpSpPr bwMode="auto">
              <a:xfrm>
                <a:off x="3967" y="2880"/>
                <a:ext cx="477" cy="731"/>
                <a:chOff x="720" y="2256"/>
                <a:chExt cx="272" cy="1031"/>
              </a:xfrm>
            </p:grpSpPr>
            <p:sp>
              <p:nvSpPr>
                <p:cNvPr id="181269" name="Line 21"/>
                <p:cNvSpPr>
                  <a:spLocks noChangeShapeType="1"/>
                </p:cNvSpPr>
                <p:nvPr/>
              </p:nvSpPr>
              <p:spPr bwMode="auto">
                <a:xfrm>
                  <a:off x="720" y="3284"/>
                  <a:ext cx="136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70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856" y="2256"/>
                  <a:ext cx="13" cy="1028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71" name="Line 23"/>
                <p:cNvSpPr>
                  <a:spLocks noChangeShapeType="1"/>
                </p:cNvSpPr>
                <p:nvPr/>
              </p:nvSpPr>
              <p:spPr bwMode="auto">
                <a:xfrm>
                  <a:off x="869" y="2256"/>
                  <a:ext cx="14" cy="101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72" name="Line 24"/>
                <p:cNvSpPr>
                  <a:spLocks noChangeShapeType="1"/>
                </p:cNvSpPr>
                <p:nvPr/>
              </p:nvSpPr>
              <p:spPr bwMode="auto">
                <a:xfrm>
                  <a:off x="883" y="3273"/>
                  <a:ext cx="14" cy="5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73" name="Line 25"/>
                <p:cNvSpPr>
                  <a:spLocks noChangeShapeType="1"/>
                </p:cNvSpPr>
                <p:nvPr/>
              </p:nvSpPr>
              <p:spPr bwMode="auto">
                <a:xfrm>
                  <a:off x="897" y="3278"/>
                  <a:ext cx="13" cy="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74" name="Line 26"/>
                <p:cNvSpPr>
                  <a:spLocks noChangeShapeType="1"/>
                </p:cNvSpPr>
                <p:nvPr/>
              </p:nvSpPr>
              <p:spPr bwMode="auto">
                <a:xfrm>
                  <a:off x="910" y="3284"/>
                  <a:ext cx="82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1275" name="Text Box 27"/>
              <p:cNvSpPr txBox="1">
                <a:spLocks noChangeArrowheads="1"/>
              </p:cNvSpPr>
              <p:nvPr/>
            </p:nvSpPr>
            <p:spPr bwMode="auto">
              <a:xfrm>
                <a:off x="3879" y="3697"/>
                <a:ext cx="178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81276" name="Text Box 28"/>
              <p:cNvSpPr txBox="1">
                <a:spLocks noChangeArrowheads="1"/>
              </p:cNvSpPr>
              <p:nvPr/>
            </p:nvSpPr>
            <p:spPr bwMode="auto">
              <a:xfrm>
                <a:off x="4335" y="3698"/>
                <a:ext cx="240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181277" name="Line 29"/>
              <p:cNvSpPr>
                <a:spLocks noChangeShapeType="1"/>
              </p:cNvSpPr>
              <p:nvPr/>
            </p:nvSpPr>
            <p:spPr bwMode="auto">
              <a:xfrm>
                <a:off x="3958" y="3664"/>
                <a:ext cx="50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278" name="Line 30"/>
              <p:cNvSpPr>
                <a:spLocks noChangeShapeType="1"/>
              </p:cNvSpPr>
              <p:nvPr/>
            </p:nvSpPr>
            <p:spPr bwMode="auto">
              <a:xfrm>
                <a:off x="3963" y="3671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279" name="Line 31"/>
              <p:cNvSpPr>
                <a:spLocks noChangeShapeType="1"/>
              </p:cNvSpPr>
              <p:nvPr/>
            </p:nvSpPr>
            <p:spPr bwMode="auto">
              <a:xfrm>
                <a:off x="4455" y="3671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1280" name="Text Box 32"/>
            <p:cNvSpPr txBox="1">
              <a:spLocks noChangeArrowheads="1"/>
            </p:cNvSpPr>
            <p:nvPr/>
          </p:nvSpPr>
          <p:spPr bwMode="auto">
            <a:xfrm>
              <a:off x="3188" y="3956"/>
              <a:ext cx="606" cy="192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</a:rPr>
                <a:t>10 </a:t>
              </a: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ng/mL</a:t>
              </a:r>
            </a:p>
          </p:txBody>
        </p:sp>
      </p:grpSp>
      <p:grpSp>
        <p:nvGrpSpPr>
          <p:cNvPr id="181281" name="Group 33"/>
          <p:cNvGrpSpPr>
            <a:grpSpLocks/>
          </p:cNvGrpSpPr>
          <p:nvPr/>
        </p:nvGrpSpPr>
        <p:grpSpPr bwMode="auto">
          <a:xfrm>
            <a:off x="3938588" y="3962400"/>
            <a:ext cx="1104900" cy="2698750"/>
            <a:chOff x="2373" y="2448"/>
            <a:chExt cx="696" cy="1700"/>
          </a:xfrm>
        </p:grpSpPr>
        <p:grpSp>
          <p:nvGrpSpPr>
            <p:cNvPr id="181282" name="Group 34"/>
            <p:cNvGrpSpPr>
              <a:grpSpLocks/>
            </p:cNvGrpSpPr>
            <p:nvPr/>
          </p:nvGrpSpPr>
          <p:grpSpPr bwMode="auto">
            <a:xfrm>
              <a:off x="2373" y="2448"/>
              <a:ext cx="696" cy="1441"/>
              <a:chOff x="2991" y="2448"/>
              <a:chExt cx="696" cy="1441"/>
            </a:xfrm>
          </p:grpSpPr>
          <p:grpSp>
            <p:nvGrpSpPr>
              <p:cNvPr id="181283" name="Group 35"/>
              <p:cNvGrpSpPr>
                <a:grpSpLocks/>
              </p:cNvGrpSpPr>
              <p:nvPr/>
            </p:nvGrpSpPr>
            <p:grpSpPr bwMode="auto">
              <a:xfrm>
                <a:off x="3079" y="2448"/>
                <a:ext cx="477" cy="1162"/>
                <a:chOff x="720" y="2256"/>
                <a:chExt cx="272" cy="1031"/>
              </a:xfrm>
            </p:grpSpPr>
            <p:sp>
              <p:nvSpPr>
                <p:cNvPr id="181284" name="Line 36"/>
                <p:cNvSpPr>
                  <a:spLocks noChangeShapeType="1"/>
                </p:cNvSpPr>
                <p:nvPr/>
              </p:nvSpPr>
              <p:spPr bwMode="auto">
                <a:xfrm>
                  <a:off x="720" y="3284"/>
                  <a:ext cx="136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85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856" y="2256"/>
                  <a:ext cx="13" cy="1028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86" name="Line 38"/>
                <p:cNvSpPr>
                  <a:spLocks noChangeShapeType="1"/>
                </p:cNvSpPr>
                <p:nvPr/>
              </p:nvSpPr>
              <p:spPr bwMode="auto">
                <a:xfrm>
                  <a:off x="869" y="2256"/>
                  <a:ext cx="14" cy="101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87" name="Line 39"/>
                <p:cNvSpPr>
                  <a:spLocks noChangeShapeType="1"/>
                </p:cNvSpPr>
                <p:nvPr/>
              </p:nvSpPr>
              <p:spPr bwMode="auto">
                <a:xfrm>
                  <a:off x="883" y="3273"/>
                  <a:ext cx="14" cy="5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88" name="Line 40"/>
                <p:cNvSpPr>
                  <a:spLocks noChangeShapeType="1"/>
                </p:cNvSpPr>
                <p:nvPr/>
              </p:nvSpPr>
              <p:spPr bwMode="auto">
                <a:xfrm>
                  <a:off x="897" y="3278"/>
                  <a:ext cx="13" cy="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289" name="Line 41"/>
                <p:cNvSpPr>
                  <a:spLocks noChangeShapeType="1"/>
                </p:cNvSpPr>
                <p:nvPr/>
              </p:nvSpPr>
              <p:spPr bwMode="auto">
                <a:xfrm>
                  <a:off x="910" y="3284"/>
                  <a:ext cx="82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1290" name="Text Box 42"/>
              <p:cNvSpPr txBox="1">
                <a:spLocks noChangeArrowheads="1"/>
              </p:cNvSpPr>
              <p:nvPr/>
            </p:nvSpPr>
            <p:spPr bwMode="auto">
              <a:xfrm>
                <a:off x="2991" y="3696"/>
                <a:ext cx="178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81291" name="Text Box 43"/>
              <p:cNvSpPr txBox="1">
                <a:spLocks noChangeArrowheads="1"/>
              </p:cNvSpPr>
              <p:nvPr/>
            </p:nvSpPr>
            <p:spPr bwMode="auto">
              <a:xfrm>
                <a:off x="3447" y="3697"/>
                <a:ext cx="240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181292" name="Line 44"/>
              <p:cNvSpPr>
                <a:spLocks noChangeShapeType="1"/>
              </p:cNvSpPr>
              <p:nvPr/>
            </p:nvSpPr>
            <p:spPr bwMode="auto">
              <a:xfrm>
                <a:off x="3070" y="3663"/>
                <a:ext cx="50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293" name="Line 45"/>
              <p:cNvSpPr>
                <a:spLocks noChangeShapeType="1"/>
              </p:cNvSpPr>
              <p:nvPr/>
            </p:nvSpPr>
            <p:spPr bwMode="auto">
              <a:xfrm>
                <a:off x="3075" y="3670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294" name="Line 46"/>
              <p:cNvSpPr>
                <a:spLocks noChangeShapeType="1"/>
              </p:cNvSpPr>
              <p:nvPr/>
            </p:nvSpPr>
            <p:spPr bwMode="auto">
              <a:xfrm>
                <a:off x="3567" y="3670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1295" name="Text Box 47"/>
            <p:cNvSpPr txBox="1">
              <a:spLocks noChangeArrowheads="1"/>
            </p:cNvSpPr>
            <p:nvPr/>
          </p:nvSpPr>
          <p:spPr bwMode="auto">
            <a:xfrm>
              <a:off x="2408" y="3956"/>
              <a:ext cx="606" cy="192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</a:rPr>
                <a:t>25 </a:t>
              </a: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ng/mL</a:t>
              </a:r>
            </a:p>
          </p:txBody>
        </p:sp>
      </p:grpSp>
      <p:grpSp>
        <p:nvGrpSpPr>
          <p:cNvPr id="181296" name="Group 48"/>
          <p:cNvGrpSpPr>
            <a:grpSpLocks/>
          </p:cNvGrpSpPr>
          <p:nvPr/>
        </p:nvGrpSpPr>
        <p:grpSpPr bwMode="auto">
          <a:xfrm>
            <a:off x="2724150" y="3352800"/>
            <a:ext cx="1104900" cy="3308350"/>
            <a:chOff x="1608" y="2064"/>
            <a:chExt cx="696" cy="2084"/>
          </a:xfrm>
        </p:grpSpPr>
        <p:grpSp>
          <p:nvGrpSpPr>
            <p:cNvPr id="181297" name="Group 49"/>
            <p:cNvGrpSpPr>
              <a:grpSpLocks/>
            </p:cNvGrpSpPr>
            <p:nvPr/>
          </p:nvGrpSpPr>
          <p:grpSpPr bwMode="auto">
            <a:xfrm>
              <a:off x="1608" y="2064"/>
              <a:ext cx="696" cy="1826"/>
              <a:chOff x="2103" y="2064"/>
              <a:chExt cx="696" cy="1826"/>
            </a:xfrm>
          </p:grpSpPr>
          <p:grpSp>
            <p:nvGrpSpPr>
              <p:cNvPr id="181298" name="Group 50"/>
              <p:cNvGrpSpPr>
                <a:grpSpLocks/>
              </p:cNvGrpSpPr>
              <p:nvPr/>
            </p:nvGrpSpPr>
            <p:grpSpPr bwMode="auto">
              <a:xfrm>
                <a:off x="2191" y="2064"/>
                <a:ext cx="477" cy="1547"/>
                <a:chOff x="720" y="2256"/>
                <a:chExt cx="272" cy="1031"/>
              </a:xfrm>
            </p:grpSpPr>
            <p:sp>
              <p:nvSpPr>
                <p:cNvPr id="181299" name="Line 51"/>
                <p:cNvSpPr>
                  <a:spLocks noChangeShapeType="1"/>
                </p:cNvSpPr>
                <p:nvPr/>
              </p:nvSpPr>
              <p:spPr bwMode="auto">
                <a:xfrm>
                  <a:off x="720" y="3284"/>
                  <a:ext cx="136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00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856" y="2256"/>
                  <a:ext cx="13" cy="1028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01" name="Line 53"/>
                <p:cNvSpPr>
                  <a:spLocks noChangeShapeType="1"/>
                </p:cNvSpPr>
                <p:nvPr/>
              </p:nvSpPr>
              <p:spPr bwMode="auto">
                <a:xfrm>
                  <a:off x="869" y="2256"/>
                  <a:ext cx="14" cy="101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02" name="Line 54"/>
                <p:cNvSpPr>
                  <a:spLocks noChangeShapeType="1"/>
                </p:cNvSpPr>
                <p:nvPr/>
              </p:nvSpPr>
              <p:spPr bwMode="auto">
                <a:xfrm>
                  <a:off x="883" y="3273"/>
                  <a:ext cx="14" cy="5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03" name="Line 55"/>
                <p:cNvSpPr>
                  <a:spLocks noChangeShapeType="1"/>
                </p:cNvSpPr>
                <p:nvPr/>
              </p:nvSpPr>
              <p:spPr bwMode="auto">
                <a:xfrm>
                  <a:off x="897" y="3278"/>
                  <a:ext cx="13" cy="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04" name="Line 56"/>
                <p:cNvSpPr>
                  <a:spLocks noChangeShapeType="1"/>
                </p:cNvSpPr>
                <p:nvPr/>
              </p:nvSpPr>
              <p:spPr bwMode="auto">
                <a:xfrm>
                  <a:off x="910" y="3284"/>
                  <a:ext cx="82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1305" name="Text Box 57"/>
              <p:cNvSpPr txBox="1">
                <a:spLocks noChangeArrowheads="1"/>
              </p:cNvSpPr>
              <p:nvPr/>
            </p:nvSpPr>
            <p:spPr bwMode="auto">
              <a:xfrm>
                <a:off x="2103" y="3697"/>
                <a:ext cx="178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81306" name="Text Box 58"/>
              <p:cNvSpPr txBox="1">
                <a:spLocks noChangeArrowheads="1"/>
              </p:cNvSpPr>
              <p:nvPr/>
            </p:nvSpPr>
            <p:spPr bwMode="auto">
              <a:xfrm>
                <a:off x="2559" y="3698"/>
                <a:ext cx="240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181307" name="Line 59"/>
              <p:cNvSpPr>
                <a:spLocks noChangeShapeType="1"/>
              </p:cNvSpPr>
              <p:nvPr/>
            </p:nvSpPr>
            <p:spPr bwMode="auto">
              <a:xfrm>
                <a:off x="2182" y="3664"/>
                <a:ext cx="50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308" name="Line 60"/>
              <p:cNvSpPr>
                <a:spLocks noChangeShapeType="1"/>
              </p:cNvSpPr>
              <p:nvPr/>
            </p:nvSpPr>
            <p:spPr bwMode="auto">
              <a:xfrm>
                <a:off x="2187" y="3671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309" name="Line 61"/>
              <p:cNvSpPr>
                <a:spLocks noChangeShapeType="1"/>
              </p:cNvSpPr>
              <p:nvPr/>
            </p:nvSpPr>
            <p:spPr bwMode="auto">
              <a:xfrm>
                <a:off x="2679" y="3671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1310" name="Text Box 62"/>
            <p:cNvSpPr txBox="1">
              <a:spLocks noChangeArrowheads="1"/>
            </p:cNvSpPr>
            <p:nvPr/>
          </p:nvSpPr>
          <p:spPr bwMode="auto">
            <a:xfrm>
              <a:off x="1636" y="3956"/>
              <a:ext cx="606" cy="192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</a:rPr>
                <a:t>50 </a:t>
              </a: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ng/mL</a:t>
              </a:r>
            </a:p>
          </p:txBody>
        </p:sp>
      </p:grpSp>
      <p:grpSp>
        <p:nvGrpSpPr>
          <p:cNvPr id="181311" name="Group 63"/>
          <p:cNvGrpSpPr>
            <a:grpSpLocks/>
          </p:cNvGrpSpPr>
          <p:nvPr/>
        </p:nvGrpSpPr>
        <p:grpSpPr bwMode="auto">
          <a:xfrm>
            <a:off x="1543050" y="2667000"/>
            <a:ext cx="1104900" cy="3994150"/>
            <a:chOff x="864" y="1632"/>
            <a:chExt cx="696" cy="2516"/>
          </a:xfrm>
        </p:grpSpPr>
        <p:grpSp>
          <p:nvGrpSpPr>
            <p:cNvPr id="181312" name="Group 64"/>
            <p:cNvGrpSpPr>
              <a:grpSpLocks/>
            </p:cNvGrpSpPr>
            <p:nvPr/>
          </p:nvGrpSpPr>
          <p:grpSpPr bwMode="auto">
            <a:xfrm>
              <a:off x="864" y="1632"/>
              <a:ext cx="696" cy="2257"/>
              <a:chOff x="1239" y="1632"/>
              <a:chExt cx="696" cy="2257"/>
            </a:xfrm>
          </p:grpSpPr>
          <p:grpSp>
            <p:nvGrpSpPr>
              <p:cNvPr id="181313" name="Group 65"/>
              <p:cNvGrpSpPr>
                <a:grpSpLocks/>
              </p:cNvGrpSpPr>
              <p:nvPr/>
            </p:nvGrpSpPr>
            <p:grpSpPr bwMode="auto">
              <a:xfrm>
                <a:off x="1327" y="1632"/>
                <a:ext cx="477" cy="1978"/>
                <a:chOff x="720" y="2256"/>
                <a:chExt cx="272" cy="1031"/>
              </a:xfrm>
            </p:grpSpPr>
            <p:sp>
              <p:nvSpPr>
                <p:cNvPr id="181314" name="Line 66"/>
                <p:cNvSpPr>
                  <a:spLocks noChangeShapeType="1"/>
                </p:cNvSpPr>
                <p:nvPr/>
              </p:nvSpPr>
              <p:spPr bwMode="auto">
                <a:xfrm>
                  <a:off x="720" y="3284"/>
                  <a:ext cx="136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15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856" y="2256"/>
                  <a:ext cx="13" cy="1028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16" name="Line 68"/>
                <p:cNvSpPr>
                  <a:spLocks noChangeShapeType="1"/>
                </p:cNvSpPr>
                <p:nvPr/>
              </p:nvSpPr>
              <p:spPr bwMode="auto">
                <a:xfrm>
                  <a:off x="869" y="2256"/>
                  <a:ext cx="14" cy="101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17" name="Line 69"/>
                <p:cNvSpPr>
                  <a:spLocks noChangeShapeType="1"/>
                </p:cNvSpPr>
                <p:nvPr/>
              </p:nvSpPr>
              <p:spPr bwMode="auto">
                <a:xfrm>
                  <a:off x="883" y="3273"/>
                  <a:ext cx="14" cy="5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18" name="Line 70"/>
                <p:cNvSpPr>
                  <a:spLocks noChangeShapeType="1"/>
                </p:cNvSpPr>
                <p:nvPr/>
              </p:nvSpPr>
              <p:spPr bwMode="auto">
                <a:xfrm>
                  <a:off x="897" y="3278"/>
                  <a:ext cx="13" cy="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19" name="Line 71"/>
                <p:cNvSpPr>
                  <a:spLocks noChangeShapeType="1"/>
                </p:cNvSpPr>
                <p:nvPr/>
              </p:nvSpPr>
              <p:spPr bwMode="auto">
                <a:xfrm>
                  <a:off x="910" y="3284"/>
                  <a:ext cx="82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1320" name="Text Box 72"/>
              <p:cNvSpPr txBox="1">
                <a:spLocks noChangeArrowheads="1"/>
              </p:cNvSpPr>
              <p:nvPr/>
            </p:nvSpPr>
            <p:spPr bwMode="auto">
              <a:xfrm>
                <a:off x="1239" y="3696"/>
                <a:ext cx="178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81321" name="Text Box 73"/>
              <p:cNvSpPr txBox="1">
                <a:spLocks noChangeArrowheads="1"/>
              </p:cNvSpPr>
              <p:nvPr/>
            </p:nvSpPr>
            <p:spPr bwMode="auto">
              <a:xfrm>
                <a:off x="1695" y="3697"/>
                <a:ext cx="240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181322" name="Line 74"/>
              <p:cNvSpPr>
                <a:spLocks noChangeShapeType="1"/>
              </p:cNvSpPr>
              <p:nvPr/>
            </p:nvSpPr>
            <p:spPr bwMode="auto">
              <a:xfrm>
                <a:off x="1318" y="3663"/>
                <a:ext cx="50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323" name="Line 75"/>
              <p:cNvSpPr>
                <a:spLocks noChangeShapeType="1"/>
              </p:cNvSpPr>
              <p:nvPr/>
            </p:nvSpPr>
            <p:spPr bwMode="auto">
              <a:xfrm>
                <a:off x="1323" y="3670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324" name="Line 76"/>
              <p:cNvSpPr>
                <a:spLocks noChangeShapeType="1"/>
              </p:cNvSpPr>
              <p:nvPr/>
            </p:nvSpPr>
            <p:spPr bwMode="auto">
              <a:xfrm>
                <a:off x="1815" y="3670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1325" name="Text Box 77"/>
            <p:cNvSpPr txBox="1">
              <a:spLocks noChangeArrowheads="1"/>
            </p:cNvSpPr>
            <p:nvPr/>
          </p:nvSpPr>
          <p:spPr bwMode="auto">
            <a:xfrm>
              <a:off x="894" y="3956"/>
              <a:ext cx="606" cy="192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</a:rPr>
                <a:t>75 </a:t>
              </a: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ng/mL</a:t>
              </a:r>
            </a:p>
          </p:txBody>
        </p:sp>
      </p:grpSp>
      <p:grpSp>
        <p:nvGrpSpPr>
          <p:cNvPr id="181326" name="Group 78"/>
          <p:cNvGrpSpPr>
            <a:grpSpLocks/>
          </p:cNvGrpSpPr>
          <p:nvPr/>
        </p:nvGrpSpPr>
        <p:grpSpPr bwMode="auto">
          <a:xfrm>
            <a:off x="400050" y="2057400"/>
            <a:ext cx="1104900" cy="4603750"/>
            <a:chOff x="144" y="1248"/>
            <a:chExt cx="696" cy="2900"/>
          </a:xfrm>
        </p:grpSpPr>
        <p:grpSp>
          <p:nvGrpSpPr>
            <p:cNvPr id="181327" name="Group 79"/>
            <p:cNvGrpSpPr>
              <a:grpSpLocks/>
            </p:cNvGrpSpPr>
            <p:nvPr/>
          </p:nvGrpSpPr>
          <p:grpSpPr bwMode="auto">
            <a:xfrm>
              <a:off x="144" y="1248"/>
              <a:ext cx="696" cy="2642"/>
              <a:chOff x="327" y="1248"/>
              <a:chExt cx="696" cy="2642"/>
            </a:xfrm>
          </p:grpSpPr>
          <p:grpSp>
            <p:nvGrpSpPr>
              <p:cNvPr id="181328" name="Group 80"/>
              <p:cNvGrpSpPr>
                <a:grpSpLocks/>
              </p:cNvGrpSpPr>
              <p:nvPr/>
            </p:nvGrpSpPr>
            <p:grpSpPr bwMode="auto">
              <a:xfrm>
                <a:off x="427" y="1248"/>
                <a:ext cx="477" cy="2363"/>
                <a:chOff x="720" y="2256"/>
                <a:chExt cx="272" cy="1031"/>
              </a:xfrm>
            </p:grpSpPr>
            <p:sp>
              <p:nvSpPr>
                <p:cNvPr id="181329" name="Line 81"/>
                <p:cNvSpPr>
                  <a:spLocks noChangeShapeType="1"/>
                </p:cNvSpPr>
                <p:nvPr/>
              </p:nvSpPr>
              <p:spPr bwMode="auto">
                <a:xfrm>
                  <a:off x="720" y="3284"/>
                  <a:ext cx="136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30" name="Line 82"/>
                <p:cNvSpPr>
                  <a:spLocks noChangeShapeType="1"/>
                </p:cNvSpPr>
                <p:nvPr/>
              </p:nvSpPr>
              <p:spPr bwMode="auto">
                <a:xfrm flipV="1">
                  <a:off x="856" y="2256"/>
                  <a:ext cx="13" cy="1028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31" name="Line 83"/>
                <p:cNvSpPr>
                  <a:spLocks noChangeShapeType="1"/>
                </p:cNvSpPr>
                <p:nvPr/>
              </p:nvSpPr>
              <p:spPr bwMode="auto">
                <a:xfrm>
                  <a:off x="869" y="2256"/>
                  <a:ext cx="14" cy="101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32" name="Line 84"/>
                <p:cNvSpPr>
                  <a:spLocks noChangeShapeType="1"/>
                </p:cNvSpPr>
                <p:nvPr/>
              </p:nvSpPr>
              <p:spPr bwMode="auto">
                <a:xfrm>
                  <a:off x="883" y="3273"/>
                  <a:ext cx="14" cy="5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33" name="Line 85"/>
                <p:cNvSpPr>
                  <a:spLocks noChangeShapeType="1"/>
                </p:cNvSpPr>
                <p:nvPr/>
              </p:nvSpPr>
              <p:spPr bwMode="auto">
                <a:xfrm>
                  <a:off x="897" y="3278"/>
                  <a:ext cx="13" cy="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1334" name="Line 86"/>
                <p:cNvSpPr>
                  <a:spLocks noChangeShapeType="1"/>
                </p:cNvSpPr>
                <p:nvPr/>
              </p:nvSpPr>
              <p:spPr bwMode="auto">
                <a:xfrm>
                  <a:off x="910" y="3284"/>
                  <a:ext cx="82" cy="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1335" name="Text Box 87"/>
              <p:cNvSpPr txBox="1">
                <a:spLocks noChangeArrowheads="1"/>
              </p:cNvSpPr>
              <p:nvPr/>
            </p:nvSpPr>
            <p:spPr bwMode="auto">
              <a:xfrm>
                <a:off x="327" y="3697"/>
                <a:ext cx="178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81336" name="Text Box 88"/>
              <p:cNvSpPr txBox="1">
                <a:spLocks noChangeArrowheads="1"/>
              </p:cNvSpPr>
              <p:nvPr/>
            </p:nvSpPr>
            <p:spPr bwMode="auto">
              <a:xfrm>
                <a:off x="783" y="3698"/>
                <a:ext cx="240" cy="1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400" b="1" dirty="0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181337" name="Line 89"/>
              <p:cNvSpPr>
                <a:spLocks noChangeShapeType="1"/>
              </p:cNvSpPr>
              <p:nvPr/>
            </p:nvSpPr>
            <p:spPr bwMode="auto">
              <a:xfrm>
                <a:off x="406" y="3664"/>
                <a:ext cx="50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338" name="Line 90"/>
              <p:cNvSpPr>
                <a:spLocks noChangeShapeType="1"/>
              </p:cNvSpPr>
              <p:nvPr/>
            </p:nvSpPr>
            <p:spPr bwMode="auto">
              <a:xfrm>
                <a:off x="411" y="3671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81339" name="Line 91"/>
              <p:cNvSpPr>
                <a:spLocks noChangeShapeType="1"/>
              </p:cNvSpPr>
              <p:nvPr/>
            </p:nvSpPr>
            <p:spPr bwMode="auto">
              <a:xfrm>
                <a:off x="903" y="3671"/>
                <a:ext cx="0" cy="4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1340" name="Text Box 92"/>
            <p:cNvSpPr txBox="1">
              <a:spLocks noChangeArrowheads="1"/>
            </p:cNvSpPr>
            <p:nvPr/>
          </p:nvSpPr>
          <p:spPr bwMode="auto">
            <a:xfrm>
              <a:off x="150" y="3956"/>
              <a:ext cx="668" cy="192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</a:rPr>
                <a:t>100 </a:t>
              </a:r>
              <a:r>
                <a:rPr lang="en-US" altLang="ru-RU" sz="1400" b="1" dirty="0">
                  <a:solidFill>
                    <a:schemeClr val="accent1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ng/mL</a:t>
              </a:r>
              <a:endParaRPr lang="en-US" altLang="ru-RU" sz="1400" b="1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81341" name="Group 93"/>
          <p:cNvGrpSpPr>
            <a:grpSpLocks/>
          </p:cNvGrpSpPr>
          <p:nvPr/>
        </p:nvGrpSpPr>
        <p:grpSpPr bwMode="auto">
          <a:xfrm>
            <a:off x="7600950" y="3962400"/>
            <a:ext cx="1104900" cy="2698750"/>
            <a:chOff x="4680" y="2448"/>
            <a:chExt cx="696" cy="1700"/>
          </a:xfrm>
        </p:grpSpPr>
        <p:grpSp>
          <p:nvGrpSpPr>
            <p:cNvPr id="181342" name="Group 94"/>
            <p:cNvGrpSpPr>
              <a:grpSpLocks/>
            </p:cNvGrpSpPr>
            <p:nvPr/>
          </p:nvGrpSpPr>
          <p:grpSpPr bwMode="auto">
            <a:xfrm>
              <a:off x="4768" y="2448"/>
              <a:ext cx="477" cy="1162"/>
              <a:chOff x="720" y="2256"/>
              <a:chExt cx="272" cy="1031"/>
            </a:xfrm>
          </p:grpSpPr>
          <p:sp>
            <p:nvSpPr>
              <p:cNvPr id="181343" name="Line 95"/>
              <p:cNvSpPr>
                <a:spLocks noChangeShapeType="1"/>
              </p:cNvSpPr>
              <p:nvPr/>
            </p:nvSpPr>
            <p:spPr bwMode="auto">
              <a:xfrm>
                <a:off x="720" y="3284"/>
                <a:ext cx="136" cy="3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44" name="Line 96"/>
              <p:cNvSpPr>
                <a:spLocks noChangeShapeType="1"/>
              </p:cNvSpPr>
              <p:nvPr/>
            </p:nvSpPr>
            <p:spPr bwMode="auto">
              <a:xfrm flipV="1">
                <a:off x="856" y="2256"/>
                <a:ext cx="13" cy="1028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45" name="Line 97"/>
              <p:cNvSpPr>
                <a:spLocks noChangeShapeType="1"/>
              </p:cNvSpPr>
              <p:nvPr/>
            </p:nvSpPr>
            <p:spPr bwMode="auto">
              <a:xfrm>
                <a:off x="869" y="2256"/>
                <a:ext cx="14" cy="1017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46" name="Line 98"/>
              <p:cNvSpPr>
                <a:spLocks noChangeShapeType="1"/>
              </p:cNvSpPr>
              <p:nvPr/>
            </p:nvSpPr>
            <p:spPr bwMode="auto">
              <a:xfrm>
                <a:off x="883" y="3273"/>
                <a:ext cx="14" cy="5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47" name="Line 99"/>
              <p:cNvSpPr>
                <a:spLocks noChangeShapeType="1"/>
              </p:cNvSpPr>
              <p:nvPr/>
            </p:nvSpPr>
            <p:spPr bwMode="auto">
              <a:xfrm>
                <a:off x="897" y="3278"/>
                <a:ext cx="13" cy="6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48" name="Line 100"/>
              <p:cNvSpPr>
                <a:spLocks noChangeShapeType="1"/>
              </p:cNvSpPr>
              <p:nvPr/>
            </p:nvSpPr>
            <p:spPr bwMode="auto">
              <a:xfrm>
                <a:off x="910" y="3284"/>
                <a:ext cx="82" cy="3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1349" name="Line 101"/>
            <p:cNvSpPr>
              <a:spLocks noChangeShapeType="1"/>
            </p:cNvSpPr>
            <p:nvPr/>
          </p:nvSpPr>
          <p:spPr bwMode="auto">
            <a:xfrm>
              <a:off x="4764" y="3670"/>
              <a:ext cx="0" cy="48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1350" name="Text Box 102"/>
            <p:cNvSpPr txBox="1">
              <a:spLocks noChangeArrowheads="1"/>
            </p:cNvSpPr>
            <p:nvPr/>
          </p:nvSpPr>
          <p:spPr bwMode="auto">
            <a:xfrm>
              <a:off x="4680" y="3696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400" b="1">
                  <a:solidFill>
                    <a:srgbClr val="00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181351" name="Text Box 103"/>
            <p:cNvSpPr txBox="1">
              <a:spLocks noChangeArrowheads="1"/>
            </p:cNvSpPr>
            <p:nvPr/>
          </p:nvSpPr>
          <p:spPr bwMode="auto">
            <a:xfrm>
              <a:off x="5136" y="3697"/>
              <a:ext cx="2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400" b="1">
                  <a:solidFill>
                    <a:srgbClr val="00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10</a:t>
              </a:r>
            </a:p>
          </p:txBody>
        </p:sp>
        <p:sp>
          <p:nvSpPr>
            <p:cNvPr id="181352" name="Line 104"/>
            <p:cNvSpPr>
              <a:spLocks noChangeShapeType="1"/>
            </p:cNvSpPr>
            <p:nvPr/>
          </p:nvSpPr>
          <p:spPr bwMode="auto">
            <a:xfrm>
              <a:off x="4759" y="3663"/>
              <a:ext cx="506" cy="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1353" name="Line 105"/>
            <p:cNvSpPr>
              <a:spLocks noChangeShapeType="1"/>
            </p:cNvSpPr>
            <p:nvPr/>
          </p:nvSpPr>
          <p:spPr bwMode="auto">
            <a:xfrm>
              <a:off x="5256" y="3670"/>
              <a:ext cx="0" cy="48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1354" name="Text Box 106"/>
            <p:cNvSpPr txBox="1">
              <a:spLocks noChangeArrowheads="1"/>
            </p:cNvSpPr>
            <p:nvPr/>
          </p:nvSpPr>
          <p:spPr bwMode="auto">
            <a:xfrm>
              <a:off x="4722" y="3956"/>
              <a:ext cx="6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1400" b="1" dirty="0">
                  <a:solidFill>
                    <a:srgbClr val="00FF00"/>
                  </a:solidFill>
                  <a:latin typeface="Arial" panose="020B0604020202020204" pitchFamily="34" charset="0"/>
                </a:rPr>
                <a:t>Unknown</a:t>
              </a:r>
            </a:p>
          </p:txBody>
        </p:sp>
      </p:grpSp>
      <p:grpSp>
        <p:nvGrpSpPr>
          <p:cNvPr id="181355" name="Group 107"/>
          <p:cNvGrpSpPr>
            <a:grpSpLocks/>
          </p:cNvGrpSpPr>
          <p:nvPr/>
        </p:nvGrpSpPr>
        <p:grpSpPr bwMode="auto">
          <a:xfrm>
            <a:off x="4724400" y="228600"/>
            <a:ext cx="4114800" cy="3429000"/>
            <a:chOff x="2976" y="144"/>
            <a:chExt cx="2592" cy="2160"/>
          </a:xfrm>
        </p:grpSpPr>
        <p:sp>
          <p:nvSpPr>
            <p:cNvPr id="181356" name="AutoShape 108"/>
            <p:cNvSpPr>
              <a:spLocks noChangeArrowheads="1"/>
            </p:cNvSpPr>
            <p:nvPr/>
          </p:nvSpPr>
          <p:spPr bwMode="auto">
            <a:xfrm>
              <a:off x="2976" y="144"/>
              <a:ext cx="2592" cy="216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00D2">
                    <a:gamma/>
                    <a:shade val="86275"/>
                    <a:invGamma/>
                  </a:srgbClr>
                </a:gs>
                <a:gs pos="100000">
                  <a:srgbClr val="0000D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81357" name="Group 109"/>
            <p:cNvGrpSpPr>
              <a:grpSpLocks/>
            </p:cNvGrpSpPr>
            <p:nvPr/>
          </p:nvGrpSpPr>
          <p:grpSpPr bwMode="auto">
            <a:xfrm>
              <a:off x="3093" y="245"/>
              <a:ext cx="2258" cy="1975"/>
              <a:chOff x="3093" y="245"/>
              <a:chExt cx="2258" cy="1975"/>
            </a:xfrm>
          </p:grpSpPr>
          <p:sp>
            <p:nvSpPr>
              <p:cNvPr id="181358" name="Oval 110"/>
              <p:cNvSpPr>
                <a:spLocks noChangeArrowheads="1"/>
              </p:cNvSpPr>
              <p:nvPr/>
            </p:nvSpPr>
            <p:spPr bwMode="auto">
              <a:xfrm>
                <a:off x="4272" y="1260"/>
                <a:ext cx="96" cy="8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1359" name="Line 111"/>
              <p:cNvSpPr>
                <a:spLocks noChangeShapeType="1"/>
              </p:cNvSpPr>
              <p:nvPr/>
            </p:nvSpPr>
            <p:spPr bwMode="auto">
              <a:xfrm flipV="1">
                <a:off x="3776" y="1935"/>
                <a:ext cx="1" cy="44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60" name="Line 112"/>
              <p:cNvSpPr>
                <a:spLocks noChangeShapeType="1"/>
              </p:cNvSpPr>
              <p:nvPr/>
            </p:nvSpPr>
            <p:spPr bwMode="auto">
              <a:xfrm flipV="1">
                <a:off x="4164" y="1935"/>
                <a:ext cx="1" cy="44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61" name="Line 113"/>
              <p:cNvSpPr>
                <a:spLocks noChangeShapeType="1"/>
              </p:cNvSpPr>
              <p:nvPr/>
            </p:nvSpPr>
            <p:spPr bwMode="auto">
              <a:xfrm flipV="1">
                <a:off x="4551" y="1935"/>
                <a:ext cx="1" cy="44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62" name="Line 114"/>
              <p:cNvSpPr>
                <a:spLocks noChangeShapeType="1"/>
              </p:cNvSpPr>
              <p:nvPr/>
            </p:nvSpPr>
            <p:spPr bwMode="auto">
              <a:xfrm flipV="1">
                <a:off x="4939" y="1935"/>
                <a:ext cx="1" cy="44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63" name="Rectangle 115"/>
              <p:cNvSpPr>
                <a:spLocks noChangeArrowheads="1"/>
              </p:cNvSpPr>
              <p:nvPr/>
            </p:nvSpPr>
            <p:spPr bwMode="auto">
              <a:xfrm>
                <a:off x="3977" y="2066"/>
                <a:ext cx="86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600" b="1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</a:rPr>
                  <a:t>Concentration</a:t>
                </a:r>
                <a:endParaRPr lang="en-US" altLang="ru-RU" sz="1600" b="1"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1364" name="Line 116"/>
              <p:cNvSpPr>
                <a:spLocks noChangeShapeType="1"/>
              </p:cNvSpPr>
              <p:nvPr/>
            </p:nvSpPr>
            <p:spPr bwMode="auto">
              <a:xfrm flipH="1">
                <a:off x="3388" y="1932"/>
                <a:ext cx="193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  <a:scene3d>
                <a:camera prst="legacyObliqueTopRight"/>
                <a:lightRig rig="legacyFlat3" dir="r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FFFFF"/>
                </a:extrusionClr>
                <a:contourClr>
                  <a:srgbClr val="FFFFFF"/>
                </a:contourClr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endParaRPr lang="ru-RU"/>
              </a:p>
            </p:txBody>
          </p:sp>
          <p:sp>
            <p:nvSpPr>
              <p:cNvPr id="181365" name="Rectangle 117"/>
              <p:cNvSpPr>
                <a:spLocks noChangeArrowheads="1"/>
              </p:cNvSpPr>
              <p:nvPr/>
            </p:nvSpPr>
            <p:spPr bwMode="auto">
              <a:xfrm rot="16200000">
                <a:off x="2760" y="1228"/>
                <a:ext cx="82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600" b="1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</a:rPr>
                  <a:t>      Peak </a:t>
                </a:r>
                <a:r>
                  <a:rPr lang="en-US" altLang="ru-RU" sz="1600" b="1" dirty="0" smtClean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</a:rPr>
                  <a:t>area</a:t>
                </a:r>
                <a:endParaRPr lang="en-US" altLang="ru-RU" sz="1600" dirty="0"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1366" name="Line 118"/>
              <p:cNvSpPr>
                <a:spLocks noChangeShapeType="1"/>
              </p:cNvSpPr>
              <p:nvPr/>
            </p:nvSpPr>
            <p:spPr bwMode="auto">
              <a:xfrm>
                <a:off x="3356" y="1486"/>
                <a:ext cx="4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67" name="Line 119"/>
              <p:cNvSpPr>
                <a:spLocks noChangeShapeType="1"/>
              </p:cNvSpPr>
              <p:nvPr/>
            </p:nvSpPr>
            <p:spPr bwMode="auto">
              <a:xfrm>
                <a:off x="3356" y="1039"/>
                <a:ext cx="45" cy="1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68" name="Line 120"/>
              <p:cNvSpPr>
                <a:spLocks noChangeShapeType="1"/>
              </p:cNvSpPr>
              <p:nvPr/>
            </p:nvSpPr>
            <p:spPr bwMode="auto">
              <a:xfrm flipV="1">
                <a:off x="3388" y="593"/>
                <a:ext cx="1" cy="133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  <a:scene3d>
                <a:camera prst="legacyObliqueTopRight"/>
                <a:lightRig rig="legacyFlat4" dir="t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FFFFF"/>
                </a:extrusionClr>
                <a:contourClr>
                  <a:srgbClr val="FFFFFF"/>
                </a:contourClr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endParaRPr lang="ru-RU"/>
              </a:p>
            </p:txBody>
          </p:sp>
          <p:sp>
            <p:nvSpPr>
              <p:cNvPr id="181369" name="Line 121"/>
              <p:cNvSpPr>
                <a:spLocks noChangeShapeType="1"/>
              </p:cNvSpPr>
              <p:nvPr/>
            </p:nvSpPr>
            <p:spPr bwMode="auto">
              <a:xfrm>
                <a:off x="3413" y="574"/>
                <a:ext cx="1938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70" name="Line 122"/>
              <p:cNvSpPr>
                <a:spLocks noChangeShapeType="1"/>
              </p:cNvSpPr>
              <p:nvPr/>
            </p:nvSpPr>
            <p:spPr bwMode="auto">
              <a:xfrm>
                <a:off x="5341" y="568"/>
                <a:ext cx="0" cy="1339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FFFFFF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371" name="Text Box 123"/>
              <p:cNvSpPr txBox="1">
                <a:spLocks noChangeArrowheads="1"/>
              </p:cNvSpPr>
              <p:nvPr/>
            </p:nvSpPr>
            <p:spPr bwMode="auto">
              <a:xfrm>
                <a:off x="3625" y="245"/>
                <a:ext cx="142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 b="1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Calibration curve</a:t>
                </a:r>
              </a:p>
            </p:txBody>
          </p:sp>
          <p:sp>
            <p:nvSpPr>
              <p:cNvPr id="181372" name="Oval 124"/>
              <p:cNvSpPr>
                <a:spLocks noChangeArrowheads="1"/>
              </p:cNvSpPr>
              <p:nvPr/>
            </p:nvSpPr>
            <p:spPr bwMode="auto">
              <a:xfrm>
                <a:off x="5022" y="772"/>
                <a:ext cx="96" cy="8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1373" name="Oval 125"/>
              <p:cNvSpPr>
                <a:spLocks noChangeArrowheads="1"/>
              </p:cNvSpPr>
              <p:nvPr/>
            </p:nvSpPr>
            <p:spPr bwMode="auto">
              <a:xfrm>
                <a:off x="4608" y="1045"/>
                <a:ext cx="96" cy="8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1374" name="Oval 126"/>
              <p:cNvSpPr>
                <a:spLocks noChangeArrowheads="1"/>
              </p:cNvSpPr>
              <p:nvPr/>
            </p:nvSpPr>
            <p:spPr bwMode="auto">
              <a:xfrm>
                <a:off x="4044" y="1422"/>
                <a:ext cx="96" cy="8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1375" name="Oval 127"/>
              <p:cNvSpPr>
                <a:spLocks noChangeArrowheads="1"/>
              </p:cNvSpPr>
              <p:nvPr/>
            </p:nvSpPr>
            <p:spPr bwMode="auto">
              <a:xfrm>
                <a:off x="3720" y="1632"/>
                <a:ext cx="96" cy="8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1376" name="Oval 128"/>
              <p:cNvSpPr>
                <a:spLocks noChangeArrowheads="1"/>
              </p:cNvSpPr>
              <p:nvPr/>
            </p:nvSpPr>
            <p:spPr bwMode="auto">
              <a:xfrm>
                <a:off x="3453" y="1816"/>
                <a:ext cx="96" cy="8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1377" name="Line 129"/>
              <p:cNvSpPr>
                <a:spLocks noChangeShapeType="1"/>
              </p:cNvSpPr>
              <p:nvPr/>
            </p:nvSpPr>
            <p:spPr bwMode="auto">
              <a:xfrm flipH="1">
                <a:off x="3393" y="634"/>
                <a:ext cx="1950" cy="1287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81378" name="Group 130"/>
          <p:cNvGrpSpPr>
            <a:grpSpLocks/>
          </p:cNvGrpSpPr>
          <p:nvPr/>
        </p:nvGrpSpPr>
        <p:grpSpPr bwMode="auto">
          <a:xfrm>
            <a:off x="5405438" y="2295525"/>
            <a:ext cx="1100137" cy="733425"/>
            <a:chOff x="3405" y="1446"/>
            <a:chExt cx="693" cy="462"/>
          </a:xfrm>
        </p:grpSpPr>
        <p:sp>
          <p:nvSpPr>
            <p:cNvPr id="181379" name="Line 131"/>
            <p:cNvSpPr>
              <a:spLocks noChangeShapeType="1"/>
            </p:cNvSpPr>
            <p:nvPr/>
          </p:nvSpPr>
          <p:spPr bwMode="auto">
            <a:xfrm flipV="1">
              <a:off x="3405" y="1446"/>
              <a:ext cx="645" cy="7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FF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1380" name="Line 132"/>
            <p:cNvSpPr>
              <a:spLocks noChangeShapeType="1"/>
            </p:cNvSpPr>
            <p:nvPr/>
          </p:nvSpPr>
          <p:spPr bwMode="auto">
            <a:xfrm>
              <a:off x="4098" y="1524"/>
              <a:ext cx="0" cy="384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FF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1381" name="Text Box 133"/>
          <p:cNvSpPr txBox="1">
            <a:spLocks noChangeArrowheads="1"/>
          </p:cNvSpPr>
          <p:nvPr/>
        </p:nvSpPr>
        <p:spPr bwMode="auto">
          <a:xfrm>
            <a:off x="285750" y="1181100"/>
            <a:ext cx="37625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dirty="0">
                <a:latin typeface="Albertus Extra Bold" pitchFamily="34" charset="0"/>
              </a:rPr>
              <a:t>External Standard Method</a:t>
            </a:r>
          </a:p>
        </p:txBody>
      </p:sp>
    </p:spTree>
    <p:extLst>
      <p:ext uri="{BB962C8B-B14F-4D97-AF65-F5344CB8AC3E}">
        <p14:creationId xmlns:p14="http://schemas.microsoft.com/office/powerpoint/2010/main" val="976332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76672"/>
            <a:ext cx="7274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Linux Libertine"/>
              </a:rPr>
              <a:t>High-performance liquid chromatography</a:t>
            </a:r>
            <a:endParaRPr lang="en-US" sz="2800" b="1" i="0" dirty="0">
              <a:solidFill>
                <a:srgbClr val="C00000"/>
              </a:solidFill>
              <a:effectLst/>
              <a:latin typeface="Linux Libertin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68760"/>
            <a:ext cx="785081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2000" b="1" dirty="0" smtClean="0">
                <a:latin typeface="Arial" panose="020B0604020202020204" pitchFamily="34" charset="0"/>
              </a:rPr>
              <a:t>HPLC</a:t>
            </a:r>
            <a:r>
              <a:rPr lang="en-US" sz="2000" dirty="0" smtClean="0">
                <a:latin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</a:rPr>
              <a:t>formerly referred to as </a:t>
            </a:r>
            <a:r>
              <a:rPr lang="en-US" sz="2000" b="1" dirty="0">
                <a:latin typeface="Arial" panose="020B0604020202020204" pitchFamily="34" charset="0"/>
              </a:rPr>
              <a:t>high-pressure liquid chromatography</a:t>
            </a:r>
            <a:r>
              <a:rPr lang="en-US" sz="2000" dirty="0">
                <a:latin typeface="Arial" panose="020B0604020202020204" pitchFamily="34" charset="0"/>
              </a:rPr>
              <a:t>, is a technique in analytical chemistry used to separate, identify, and quantify specific components in mixtures. </a:t>
            </a:r>
            <a:endParaRPr lang="en-US" sz="2000" dirty="0" smtClean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2000" dirty="0" smtClean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en-US" sz="2000" dirty="0" smtClean="0">
                <a:latin typeface="Arial" panose="020B0604020202020204" pitchFamily="34" charset="0"/>
              </a:rPr>
              <a:t>It </a:t>
            </a:r>
            <a:r>
              <a:rPr lang="en-US" sz="2000" dirty="0">
                <a:latin typeface="Arial" panose="020B0604020202020204" pitchFamily="34" charset="0"/>
              </a:rPr>
              <a:t>relies on </a:t>
            </a:r>
            <a:r>
              <a:rPr lang="en-US" sz="2000" b="1" dirty="0">
                <a:latin typeface="Arial" panose="020B0604020202020204" pitchFamily="34" charset="0"/>
              </a:rPr>
              <a:t>high pressure pumps</a:t>
            </a:r>
            <a:r>
              <a:rPr lang="en-US" sz="2000" dirty="0">
                <a:latin typeface="Arial" panose="020B0604020202020204" pitchFamily="34" charset="0"/>
              </a:rPr>
              <a:t>, which deliver mixtures of various solvents, called the mobile phase, which flows through the system, collecting the sample mixture on the way, delivering it into a </a:t>
            </a:r>
            <a:r>
              <a:rPr lang="en-US" sz="2000" dirty="0" smtClean="0">
                <a:latin typeface="Arial" panose="020B0604020202020204" pitchFamily="34" charset="0"/>
              </a:rPr>
              <a:t>column</a:t>
            </a:r>
            <a:r>
              <a:rPr lang="en-US" sz="2000" dirty="0">
                <a:latin typeface="Arial" panose="020B0604020202020204" pitchFamily="34" charset="0"/>
              </a:rPr>
              <a:t>, filled with  adsorbent material, called the stationary phase.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9204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655158-58F3-47D9-80F7-83AF79853F10}" type="slidenum">
              <a:rPr lang="ar-SA" altLang="ru-RU"/>
              <a:pPr/>
              <a:t>14</a:t>
            </a:fld>
            <a:endParaRPr lang="en-US" altLang="ru-RU"/>
          </a:p>
        </p:txBody>
      </p:sp>
      <p:sp>
        <p:nvSpPr>
          <p:cNvPr id="95298" name="AutoShape 66"/>
          <p:cNvSpPr>
            <a:spLocks noChangeArrowheads="1"/>
          </p:cNvSpPr>
          <p:nvPr/>
        </p:nvSpPr>
        <p:spPr bwMode="auto">
          <a:xfrm>
            <a:off x="304800" y="1352550"/>
            <a:ext cx="8553450" cy="4895850"/>
          </a:xfrm>
          <a:prstGeom prst="roundRect">
            <a:avLst>
              <a:gd name="adj" fmla="val 16667"/>
            </a:avLst>
          </a:prstGeom>
          <a:solidFill>
            <a:srgbClr val="FFFFC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5299" name="Group 67"/>
          <p:cNvGrpSpPr>
            <a:grpSpLocks/>
          </p:cNvGrpSpPr>
          <p:nvPr/>
        </p:nvGrpSpPr>
        <p:grpSpPr bwMode="auto">
          <a:xfrm>
            <a:off x="571500" y="3908425"/>
            <a:ext cx="2181225" cy="2111375"/>
            <a:chOff x="504" y="2462"/>
            <a:chExt cx="1374" cy="1330"/>
          </a:xfrm>
        </p:grpSpPr>
        <p:sp>
          <p:nvSpPr>
            <p:cNvPr id="95300" name="Text Box 68"/>
            <p:cNvSpPr txBox="1">
              <a:spLocks noChangeArrowheads="1"/>
            </p:cNvSpPr>
            <p:nvPr/>
          </p:nvSpPr>
          <p:spPr bwMode="auto">
            <a:xfrm>
              <a:off x="672" y="3408"/>
              <a:ext cx="1152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Mobile phase </a:t>
              </a:r>
            </a:p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reservoir</a:t>
              </a:r>
            </a:p>
          </p:txBody>
        </p:sp>
        <p:sp>
          <p:nvSpPr>
            <p:cNvPr id="95301" name="Rectangle 69"/>
            <p:cNvSpPr>
              <a:spLocks noChangeArrowheads="1"/>
            </p:cNvSpPr>
            <p:nvPr/>
          </p:nvSpPr>
          <p:spPr bwMode="auto">
            <a:xfrm>
              <a:off x="504" y="2961"/>
              <a:ext cx="480" cy="384"/>
            </a:xfrm>
            <a:prstGeom prst="rect">
              <a:avLst/>
            </a:prstGeom>
            <a:solidFill>
              <a:srgbClr val="99BB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302" name="Rectangle 70"/>
            <p:cNvSpPr>
              <a:spLocks noChangeArrowheads="1"/>
            </p:cNvSpPr>
            <p:nvPr/>
          </p:nvSpPr>
          <p:spPr bwMode="auto">
            <a:xfrm>
              <a:off x="663" y="2567"/>
              <a:ext cx="174" cy="57"/>
            </a:xfrm>
            <a:prstGeom prst="rect">
              <a:avLst/>
            </a:prstGeom>
            <a:noFill/>
            <a:ln w="38100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17021" tIns="58511" rIns="117021" bIns="58511">
              <a:spAutoFit/>
            </a:bodyPr>
            <a:lstStyle/>
            <a:p>
              <a:endParaRPr lang="ru-RU"/>
            </a:p>
          </p:txBody>
        </p:sp>
        <p:sp>
          <p:nvSpPr>
            <p:cNvPr id="95303" name="Rectangle 71"/>
            <p:cNvSpPr>
              <a:spLocks noChangeArrowheads="1"/>
            </p:cNvSpPr>
            <p:nvPr/>
          </p:nvSpPr>
          <p:spPr bwMode="auto">
            <a:xfrm>
              <a:off x="510" y="2632"/>
              <a:ext cx="483" cy="718"/>
            </a:xfrm>
            <a:prstGeom prst="rect">
              <a:avLst/>
            </a:prstGeom>
            <a:noFill/>
            <a:ln w="38100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17021" tIns="58511" rIns="117021" bIns="58511">
              <a:spAutoFit/>
            </a:bodyPr>
            <a:lstStyle/>
            <a:p>
              <a:endParaRPr lang="ru-RU"/>
            </a:p>
          </p:txBody>
        </p:sp>
        <p:grpSp>
          <p:nvGrpSpPr>
            <p:cNvPr id="95304" name="Group 72"/>
            <p:cNvGrpSpPr>
              <a:grpSpLocks/>
            </p:cNvGrpSpPr>
            <p:nvPr/>
          </p:nvGrpSpPr>
          <p:grpSpPr bwMode="auto">
            <a:xfrm>
              <a:off x="591" y="2462"/>
              <a:ext cx="315" cy="140"/>
              <a:chOff x="981" y="1680"/>
              <a:chExt cx="218" cy="163"/>
            </a:xfrm>
          </p:grpSpPr>
          <p:sp>
            <p:nvSpPr>
              <p:cNvPr id="95305" name="Rectangle 73" descr="Dark upward diagonal"/>
              <p:cNvSpPr>
                <a:spLocks noChangeArrowheads="1"/>
              </p:cNvSpPr>
              <p:nvPr/>
            </p:nvSpPr>
            <p:spPr bwMode="auto">
              <a:xfrm>
                <a:off x="981" y="1713"/>
                <a:ext cx="218" cy="130"/>
              </a:xfrm>
              <a:prstGeom prst="rect">
                <a:avLst/>
              </a:prstGeom>
              <a:pattFill prst="dkUpDiag">
                <a:fgClr>
                  <a:srgbClr val="000080"/>
                </a:fgClr>
                <a:bgClr>
                  <a:srgbClr val="FFFFFF"/>
                </a:bgClr>
              </a:pattFill>
              <a:ln w="381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306" name="Rectangle 74" descr="Dark upward diagonal"/>
              <p:cNvSpPr>
                <a:spLocks noChangeArrowheads="1"/>
              </p:cNvSpPr>
              <p:nvPr/>
            </p:nvSpPr>
            <p:spPr bwMode="auto">
              <a:xfrm>
                <a:off x="1011" y="1680"/>
                <a:ext cx="158" cy="33"/>
              </a:xfrm>
              <a:prstGeom prst="rect">
                <a:avLst/>
              </a:prstGeom>
              <a:pattFill prst="dkUpDiag">
                <a:fgClr>
                  <a:srgbClr val="000080"/>
                </a:fgClr>
                <a:bgClr>
                  <a:srgbClr val="FFFFFF"/>
                </a:bgClr>
              </a:pattFill>
              <a:ln w="381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95307" name="Rectangle 75"/>
            <p:cNvSpPr>
              <a:spLocks noChangeArrowheads="1"/>
            </p:cNvSpPr>
            <p:nvPr/>
          </p:nvSpPr>
          <p:spPr bwMode="auto">
            <a:xfrm>
              <a:off x="1389" y="2962"/>
              <a:ext cx="480" cy="384"/>
            </a:xfrm>
            <a:prstGeom prst="rect">
              <a:avLst/>
            </a:prstGeom>
            <a:solidFill>
              <a:srgbClr val="99BB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308" name="Rectangle 76"/>
            <p:cNvSpPr>
              <a:spLocks noChangeArrowheads="1"/>
            </p:cNvSpPr>
            <p:nvPr/>
          </p:nvSpPr>
          <p:spPr bwMode="auto">
            <a:xfrm>
              <a:off x="1548" y="2568"/>
              <a:ext cx="174" cy="57"/>
            </a:xfrm>
            <a:prstGeom prst="rect">
              <a:avLst/>
            </a:prstGeom>
            <a:noFill/>
            <a:ln w="38100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17021" tIns="58511" rIns="117021" bIns="58511">
              <a:spAutoFit/>
            </a:bodyPr>
            <a:lstStyle/>
            <a:p>
              <a:endParaRPr lang="ru-RU"/>
            </a:p>
          </p:txBody>
        </p:sp>
        <p:sp>
          <p:nvSpPr>
            <p:cNvPr id="95309" name="Rectangle 77"/>
            <p:cNvSpPr>
              <a:spLocks noChangeArrowheads="1"/>
            </p:cNvSpPr>
            <p:nvPr/>
          </p:nvSpPr>
          <p:spPr bwMode="auto">
            <a:xfrm>
              <a:off x="1395" y="2633"/>
              <a:ext cx="483" cy="718"/>
            </a:xfrm>
            <a:prstGeom prst="rect">
              <a:avLst/>
            </a:prstGeom>
            <a:noFill/>
            <a:ln w="38100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17021" tIns="58511" rIns="117021" bIns="58511">
              <a:spAutoFit/>
            </a:bodyPr>
            <a:lstStyle/>
            <a:p>
              <a:endParaRPr lang="ru-RU"/>
            </a:p>
          </p:txBody>
        </p:sp>
        <p:grpSp>
          <p:nvGrpSpPr>
            <p:cNvPr id="95310" name="Group 78"/>
            <p:cNvGrpSpPr>
              <a:grpSpLocks/>
            </p:cNvGrpSpPr>
            <p:nvPr/>
          </p:nvGrpSpPr>
          <p:grpSpPr bwMode="auto">
            <a:xfrm>
              <a:off x="1476" y="2463"/>
              <a:ext cx="315" cy="140"/>
              <a:chOff x="981" y="1680"/>
              <a:chExt cx="218" cy="163"/>
            </a:xfrm>
          </p:grpSpPr>
          <p:sp>
            <p:nvSpPr>
              <p:cNvPr id="95311" name="Rectangle 79" descr="Dark upward diagonal"/>
              <p:cNvSpPr>
                <a:spLocks noChangeArrowheads="1"/>
              </p:cNvSpPr>
              <p:nvPr/>
            </p:nvSpPr>
            <p:spPr bwMode="auto">
              <a:xfrm>
                <a:off x="981" y="1713"/>
                <a:ext cx="218" cy="130"/>
              </a:xfrm>
              <a:prstGeom prst="rect">
                <a:avLst/>
              </a:prstGeom>
              <a:pattFill prst="dkUpDiag">
                <a:fgClr>
                  <a:srgbClr val="000080"/>
                </a:fgClr>
                <a:bgClr>
                  <a:srgbClr val="FFFFFF"/>
                </a:bgClr>
              </a:pattFill>
              <a:ln w="381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312" name="Rectangle 80" descr="Dark upward diagonal"/>
              <p:cNvSpPr>
                <a:spLocks noChangeArrowheads="1"/>
              </p:cNvSpPr>
              <p:nvPr/>
            </p:nvSpPr>
            <p:spPr bwMode="auto">
              <a:xfrm>
                <a:off x="1011" y="1680"/>
                <a:ext cx="158" cy="33"/>
              </a:xfrm>
              <a:prstGeom prst="rect">
                <a:avLst/>
              </a:prstGeom>
              <a:pattFill prst="dkUpDiag">
                <a:fgClr>
                  <a:srgbClr val="000080"/>
                </a:fgClr>
                <a:bgClr>
                  <a:srgbClr val="FFFFFF"/>
                </a:bgClr>
              </a:pattFill>
              <a:ln w="3810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95313" name="Group 81"/>
          <p:cNvGrpSpPr>
            <a:grpSpLocks/>
          </p:cNvGrpSpPr>
          <p:nvPr/>
        </p:nvGrpSpPr>
        <p:grpSpPr bwMode="auto">
          <a:xfrm>
            <a:off x="652463" y="2166938"/>
            <a:ext cx="1770062" cy="2967037"/>
            <a:chOff x="471" y="1365"/>
            <a:chExt cx="1115" cy="1869"/>
          </a:xfrm>
        </p:grpSpPr>
        <p:grpSp>
          <p:nvGrpSpPr>
            <p:cNvPr id="95314" name="Group 82"/>
            <p:cNvGrpSpPr>
              <a:grpSpLocks/>
            </p:cNvGrpSpPr>
            <p:nvPr/>
          </p:nvGrpSpPr>
          <p:grpSpPr bwMode="auto">
            <a:xfrm>
              <a:off x="632" y="2471"/>
              <a:ext cx="69" cy="762"/>
              <a:chOff x="2412" y="1632"/>
              <a:chExt cx="72" cy="768"/>
            </a:xfrm>
          </p:grpSpPr>
          <p:sp>
            <p:nvSpPr>
              <p:cNvPr id="95315" name="Line 83"/>
              <p:cNvSpPr>
                <a:spLocks noChangeShapeType="1"/>
              </p:cNvSpPr>
              <p:nvPr/>
            </p:nvSpPr>
            <p:spPr bwMode="auto">
              <a:xfrm>
                <a:off x="2436" y="1632"/>
                <a:ext cx="0" cy="67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316" name="Line 84"/>
              <p:cNvSpPr>
                <a:spLocks noChangeShapeType="1"/>
              </p:cNvSpPr>
              <p:nvPr/>
            </p:nvSpPr>
            <p:spPr bwMode="auto">
              <a:xfrm>
                <a:off x="2460" y="1632"/>
                <a:ext cx="0" cy="67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317" name="Rectangle 85"/>
              <p:cNvSpPr>
                <a:spLocks noChangeArrowheads="1"/>
              </p:cNvSpPr>
              <p:nvPr/>
            </p:nvSpPr>
            <p:spPr bwMode="auto">
              <a:xfrm>
                <a:off x="2412" y="2304"/>
                <a:ext cx="72" cy="96"/>
              </a:xfrm>
              <a:prstGeom prst="rect">
                <a:avLst/>
              </a:prstGeom>
              <a:noFill/>
              <a:ln w="38100">
                <a:solidFill>
                  <a:srgbClr val="000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</a:extLst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</p:grpSp>
        <p:grpSp>
          <p:nvGrpSpPr>
            <p:cNvPr id="95318" name="Group 86"/>
            <p:cNvGrpSpPr>
              <a:grpSpLocks/>
            </p:cNvGrpSpPr>
            <p:nvPr/>
          </p:nvGrpSpPr>
          <p:grpSpPr bwMode="auto">
            <a:xfrm>
              <a:off x="1517" y="2472"/>
              <a:ext cx="69" cy="762"/>
              <a:chOff x="2412" y="1632"/>
              <a:chExt cx="72" cy="768"/>
            </a:xfrm>
          </p:grpSpPr>
          <p:sp>
            <p:nvSpPr>
              <p:cNvPr id="95319" name="Line 87"/>
              <p:cNvSpPr>
                <a:spLocks noChangeShapeType="1"/>
              </p:cNvSpPr>
              <p:nvPr/>
            </p:nvSpPr>
            <p:spPr bwMode="auto">
              <a:xfrm>
                <a:off x="2436" y="1632"/>
                <a:ext cx="0" cy="67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320" name="Line 88"/>
              <p:cNvSpPr>
                <a:spLocks noChangeShapeType="1"/>
              </p:cNvSpPr>
              <p:nvPr/>
            </p:nvSpPr>
            <p:spPr bwMode="auto">
              <a:xfrm>
                <a:off x="2460" y="1632"/>
                <a:ext cx="0" cy="67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321" name="Rectangle 89"/>
              <p:cNvSpPr>
                <a:spLocks noChangeArrowheads="1"/>
              </p:cNvSpPr>
              <p:nvPr/>
            </p:nvSpPr>
            <p:spPr bwMode="auto">
              <a:xfrm>
                <a:off x="2412" y="2304"/>
                <a:ext cx="72" cy="96"/>
              </a:xfrm>
              <a:prstGeom prst="rect">
                <a:avLst/>
              </a:prstGeom>
              <a:noFill/>
              <a:ln w="38100">
                <a:solidFill>
                  <a:srgbClr val="000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</a:extLst>
            </p:spPr>
            <p:txBody>
              <a:bodyPr wrap="none" lIns="117021" tIns="58511" rIns="117021" bIns="58511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95322" name="Text Box 90"/>
            <p:cNvSpPr txBox="1">
              <a:spLocks noChangeArrowheads="1"/>
            </p:cNvSpPr>
            <p:nvPr/>
          </p:nvSpPr>
          <p:spPr bwMode="auto">
            <a:xfrm>
              <a:off x="471" y="1365"/>
              <a:ext cx="720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Solvent mixing </a:t>
              </a:r>
            </a:p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valve</a:t>
              </a:r>
            </a:p>
          </p:txBody>
        </p:sp>
        <p:cxnSp>
          <p:nvCxnSpPr>
            <p:cNvPr id="95323" name="AutoShape 91"/>
            <p:cNvCxnSpPr>
              <a:cxnSpLocks noChangeShapeType="1"/>
            </p:cNvCxnSpPr>
            <p:nvPr/>
          </p:nvCxnSpPr>
          <p:spPr bwMode="auto">
            <a:xfrm rot="10800000" flipV="1">
              <a:off x="665" y="1957"/>
              <a:ext cx="298" cy="493"/>
            </a:xfrm>
            <a:prstGeom prst="bentConnector2">
              <a:avLst/>
            </a:prstGeom>
            <a:noFill/>
            <a:ln w="38100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324" name="AutoShape 92"/>
            <p:cNvCxnSpPr>
              <a:cxnSpLocks noChangeShapeType="1"/>
            </p:cNvCxnSpPr>
            <p:nvPr/>
          </p:nvCxnSpPr>
          <p:spPr bwMode="auto">
            <a:xfrm>
              <a:off x="1305" y="1969"/>
              <a:ext cx="256" cy="493"/>
            </a:xfrm>
            <a:prstGeom prst="bentConnector2">
              <a:avLst/>
            </a:prstGeom>
            <a:noFill/>
            <a:ln w="38100">
              <a:solidFill>
                <a:srgbClr val="00008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95325" name="Oval 93"/>
            <p:cNvSpPr>
              <a:spLocks noChangeArrowheads="1"/>
            </p:cNvSpPr>
            <p:nvPr/>
          </p:nvSpPr>
          <p:spPr bwMode="auto">
            <a:xfrm>
              <a:off x="973" y="1823"/>
              <a:ext cx="344" cy="295"/>
            </a:xfrm>
            <a:prstGeom prst="ellips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>
              <a:prstShdw prst="shdw17" dist="17961" dir="2700000">
                <a:srgbClr val="00008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wrap="none" lIns="117021" tIns="58511" rIns="117021" bIns="58511">
              <a:spAutoFit/>
            </a:bodyPr>
            <a:lstStyle/>
            <a:p>
              <a:endParaRPr lang="ru-RU"/>
            </a:p>
          </p:txBody>
        </p:sp>
        <p:sp>
          <p:nvSpPr>
            <p:cNvPr id="95326" name="AutoShape 94" descr="75%"/>
            <p:cNvSpPr>
              <a:spLocks noChangeArrowheads="1"/>
            </p:cNvSpPr>
            <p:nvPr/>
          </p:nvSpPr>
          <p:spPr bwMode="auto">
            <a:xfrm rot="5400000">
              <a:off x="1005" y="1884"/>
              <a:ext cx="138" cy="168"/>
            </a:xfrm>
            <a:prstGeom prst="triangle">
              <a:avLst>
                <a:gd name="adj" fmla="val 50000"/>
              </a:avLst>
            </a:prstGeom>
            <a:pattFill prst="pct75">
              <a:fgClr>
                <a:srgbClr val="000099"/>
              </a:fgClr>
              <a:bgClr>
                <a:schemeClr val="bg1"/>
              </a:bgClr>
            </a:pattFill>
            <a:ln w="25400">
              <a:solidFill>
                <a:srgbClr val="000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17021" tIns="58511" rIns="117021" bIns="58511">
              <a:spAutoFit/>
            </a:bodyPr>
            <a:lstStyle/>
            <a:p>
              <a:endParaRPr lang="ru-RU"/>
            </a:p>
          </p:txBody>
        </p:sp>
        <p:sp>
          <p:nvSpPr>
            <p:cNvPr id="95327" name="AutoShape 95" descr="75%"/>
            <p:cNvSpPr>
              <a:spLocks noChangeArrowheads="1"/>
            </p:cNvSpPr>
            <p:nvPr/>
          </p:nvSpPr>
          <p:spPr bwMode="auto">
            <a:xfrm rot="16200000" flipH="1">
              <a:off x="1143" y="1887"/>
              <a:ext cx="138" cy="168"/>
            </a:xfrm>
            <a:prstGeom prst="triangle">
              <a:avLst>
                <a:gd name="adj" fmla="val 50000"/>
              </a:avLst>
            </a:prstGeom>
            <a:pattFill prst="pct75">
              <a:fgClr>
                <a:srgbClr val="000099"/>
              </a:fgClr>
              <a:bgClr>
                <a:schemeClr val="bg1"/>
              </a:bgClr>
            </a:pattFill>
            <a:ln w="25400">
              <a:solidFill>
                <a:srgbClr val="000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17021" tIns="58511" rIns="117021" bIns="58511">
              <a:spAutoFit/>
            </a:bodyPr>
            <a:lstStyle/>
            <a:p>
              <a:endParaRPr lang="ru-RU"/>
            </a:p>
          </p:txBody>
        </p:sp>
      </p:grpSp>
      <p:grpSp>
        <p:nvGrpSpPr>
          <p:cNvPr id="95328" name="Group 96"/>
          <p:cNvGrpSpPr>
            <a:grpSpLocks/>
          </p:cNvGrpSpPr>
          <p:nvPr/>
        </p:nvGrpSpPr>
        <p:grpSpPr bwMode="auto">
          <a:xfrm>
            <a:off x="1722438" y="2352675"/>
            <a:ext cx="2244725" cy="585788"/>
            <a:chOff x="1145" y="1482"/>
            <a:chExt cx="1414" cy="369"/>
          </a:xfrm>
        </p:grpSpPr>
        <p:cxnSp>
          <p:nvCxnSpPr>
            <p:cNvPr id="95329" name="AutoShape 97"/>
            <p:cNvCxnSpPr>
              <a:cxnSpLocks noChangeShapeType="1"/>
              <a:stCxn id="95331" idx="1"/>
            </p:cNvCxnSpPr>
            <p:nvPr/>
          </p:nvCxnSpPr>
          <p:spPr bwMode="auto">
            <a:xfrm rot="10800000" flipV="1">
              <a:off x="1145" y="1667"/>
              <a:ext cx="626" cy="144"/>
            </a:xfrm>
            <a:prstGeom prst="bentConnector2">
              <a:avLst/>
            </a:prstGeom>
            <a:noFill/>
            <a:ln w="38100">
              <a:solidFill>
                <a:srgbClr val="00008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grpSp>
          <p:nvGrpSpPr>
            <p:cNvPr id="95330" name="Group 98"/>
            <p:cNvGrpSpPr>
              <a:grpSpLocks/>
            </p:cNvGrpSpPr>
            <p:nvPr/>
          </p:nvGrpSpPr>
          <p:grpSpPr bwMode="auto">
            <a:xfrm>
              <a:off x="1771" y="1482"/>
              <a:ext cx="788" cy="369"/>
              <a:chOff x="1771" y="1482"/>
              <a:chExt cx="788" cy="369"/>
            </a:xfrm>
          </p:grpSpPr>
          <p:sp>
            <p:nvSpPr>
              <p:cNvPr id="95331" name="Rectangle 99"/>
              <p:cNvSpPr>
                <a:spLocks noChangeArrowheads="1"/>
              </p:cNvSpPr>
              <p:nvPr/>
            </p:nvSpPr>
            <p:spPr bwMode="auto">
              <a:xfrm>
                <a:off x="1771" y="1482"/>
                <a:ext cx="788" cy="369"/>
              </a:xfrm>
              <a:prstGeom prst="rect">
                <a:avLst/>
              </a:prstGeom>
              <a:gradFill rotWithShape="0">
                <a:gsLst>
                  <a:gs pos="0">
                    <a:srgbClr val="000099"/>
                  </a:gs>
                  <a:gs pos="50000">
                    <a:schemeClr val="bg1"/>
                  </a:gs>
                  <a:gs pos="100000">
                    <a:srgbClr val="000099"/>
                  </a:gs>
                </a:gsLst>
                <a:lin ang="5400000" scaled="1"/>
              </a:gradFill>
              <a:ln w="38100">
                <a:miter lim="800000"/>
                <a:headEnd/>
                <a:tailEnd/>
              </a:ln>
              <a:effectLst/>
              <a:scene3d>
                <a:camera prst="legacyObliqueTopLeft"/>
                <a:lightRig rig="legacyFlat1" dir="t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000099"/>
                </a:extrusionClr>
                <a:contourClr>
                  <a:srgbClr val="000099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17021" tIns="58511" rIns="117021" bIns="58511">
                <a:spAutoFit/>
                <a:flatTx/>
              </a:bodyPr>
              <a:lstStyle/>
              <a:p>
                <a:endParaRPr lang="ru-RU"/>
              </a:p>
            </p:txBody>
          </p:sp>
          <p:sp>
            <p:nvSpPr>
              <p:cNvPr id="95332" name="Text Box 100"/>
              <p:cNvSpPr txBox="1">
                <a:spLocks noChangeArrowheads="1"/>
              </p:cNvSpPr>
              <p:nvPr/>
            </p:nvSpPr>
            <p:spPr bwMode="auto">
              <a:xfrm>
                <a:off x="1848" y="1509"/>
                <a:ext cx="593" cy="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8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17021" tIns="58511" rIns="117021" bIns="58511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20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Pump</a:t>
                </a:r>
              </a:p>
            </p:txBody>
          </p:sp>
        </p:grpSp>
      </p:grpSp>
      <p:grpSp>
        <p:nvGrpSpPr>
          <p:cNvPr id="95333" name="Group 101"/>
          <p:cNvGrpSpPr>
            <a:grpSpLocks/>
          </p:cNvGrpSpPr>
          <p:nvPr/>
        </p:nvGrpSpPr>
        <p:grpSpPr bwMode="auto">
          <a:xfrm>
            <a:off x="7620000" y="3860806"/>
            <a:ext cx="901700" cy="1257302"/>
            <a:chOff x="4943" y="2453"/>
            <a:chExt cx="568" cy="792"/>
          </a:xfrm>
        </p:grpSpPr>
        <p:sp>
          <p:nvSpPr>
            <p:cNvPr id="95334" name="AutoShape 102" descr="Dark vertical"/>
            <p:cNvSpPr>
              <a:spLocks noChangeArrowheads="1"/>
            </p:cNvSpPr>
            <p:nvPr/>
          </p:nvSpPr>
          <p:spPr bwMode="auto">
            <a:xfrm>
              <a:off x="4943" y="3023"/>
              <a:ext cx="289" cy="222"/>
            </a:xfrm>
            <a:prstGeom prst="flowChartPunchedTape">
              <a:avLst/>
            </a:prstGeom>
            <a:pattFill prst="dkVert">
              <a:fgClr>
                <a:schemeClr val="accent2"/>
              </a:fgClr>
              <a:bgClr>
                <a:srgbClr val="FFFFFF"/>
              </a:bgClr>
            </a:pattFill>
            <a:ln w="38100">
              <a:solidFill>
                <a:srgbClr val="000080"/>
              </a:solidFill>
              <a:miter lim="800000"/>
              <a:headEnd/>
              <a:tailEnd/>
            </a:ln>
          </p:spPr>
          <p:txBody>
            <a:bodyPr lIns="117021" tIns="58511" rIns="117021" bIns="58511">
              <a:spAutoFit/>
            </a:bodyPr>
            <a:lstStyle/>
            <a:p>
              <a:endParaRPr lang="ru-RU"/>
            </a:p>
          </p:txBody>
        </p:sp>
        <p:sp>
          <p:nvSpPr>
            <p:cNvPr id="95335" name="Text Box 103"/>
            <p:cNvSpPr txBox="1">
              <a:spLocks noChangeArrowheads="1"/>
            </p:cNvSpPr>
            <p:nvPr/>
          </p:nvSpPr>
          <p:spPr bwMode="auto">
            <a:xfrm>
              <a:off x="4945" y="2453"/>
              <a:ext cx="56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HPLC Chart</a:t>
              </a:r>
            </a:p>
          </p:txBody>
        </p:sp>
      </p:grpSp>
      <p:grpSp>
        <p:nvGrpSpPr>
          <p:cNvPr id="95336" name="Group 104"/>
          <p:cNvGrpSpPr>
            <a:grpSpLocks/>
          </p:cNvGrpSpPr>
          <p:nvPr/>
        </p:nvGrpSpPr>
        <p:grpSpPr bwMode="auto">
          <a:xfrm>
            <a:off x="3962400" y="2643188"/>
            <a:ext cx="1624013" cy="1790700"/>
            <a:chOff x="2640" y="1665"/>
            <a:chExt cx="1023" cy="1128"/>
          </a:xfrm>
        </p:grpSpPr>
        <p:grpSp>
          <p:nvGrpSpPr>
            <p:cNvPr id="95337" name="Group 105"/>
            <p:cNvGrpSpPr>
              <a:grpSpLocks/>
            </p:cNvGrpSpPr>
            <p:nvPr/>
          </p:nvGrpSpPr>
          <p:grpSpPr bwMode="auto">
            <a:xfrm>
              <a:off x="3417" y="1830"/>
              <a:ext cx="216" cy="963"/>
              <a:chOff x="3120" y="1536"/>
              <a:chExt cx="192" cy="963"/>
            </a:xfrm>
          </p:grpSpPr>
          <p:sp>
            <p:nvSpPr>
              <p:cNvPr id="95338" name="Oval 106"/>
              <p:cNvSpPr>
                <a:spLocks noChangeArrowheads="1"/>
              </p:cNvSpPr>
              <p:nvPr/>
            </p:nvSpPr>
            <p:spPr bwMode="auto">
              <a:xfrm>
                <a:off x="3120" y="2451"/>
                <a:ext cx="192" cy="48"/>
              </a:xfrm>
              <a:prstGeom prst="ellipse">
                <a:avLst/>
              </a:prstGeom>
              <a:noFill/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36363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17021" tIns="58511" rIns="117021" bIns="58511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339" name="Rectangle 107"/>
              <p:cNvSpPr>
                <a:spLocks noChangeArrowheads="1"/>
              </p:cNvSpPr>
              <p:nvPr/>
            </p:nvSpPr>
            <p:spPr bwMode="auto">
              <a:xfrm>
                <a:off x="3120" y="1575"/>
                <a:ext cx="192" cy="912"/>
              </a:xfrm>
              <a:prstGeom prst="rect">
                <a:avLst/>
              </a:prstGeom>
              <a:gradFill rotWithShape="0">
                <a:gsLst>
                  <a:gs pos="0">
                    <a:srgbClr val="000082"/>
                  </a:gs>
                  <a:gs pos="50000">
                    <a:schemeClr val="bg1"/>
                  </a:gs>
                  <a:gs pos="100000">
                    <a:srgbClr val="000082"/>
                  </a:gs>
                </a:gsLst>
                <a:lin ang="0" scaled="1"/>
              </a:gradFill>
              <a:ln w="38100">
                <a:solidFill>
                  <a:srgbClr val="000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17021" tIns="58511" rIns="117021" bIns="58511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340" name="Oval 108"/>
              <p:cNvSpPr>
                <a:spLocks noChangeArrowheads="1"/>
              </p:cNvSpPr>
              <p:nvPr/>
            </p:nvSpPr>
            <p:spPr bwMode="auto">
              <a:xfrm>
                <a:off x="3120" y="1536"/>
                <a:ext cx="192" cy="48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0082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17021" tIns="58511" rIns="117021" bIns="58511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95341" name="Text Box 109"/>
            <p:cNvSpPr txBox="1">
              <a:spLocks noChangeArrowheads="1"/>
            </p:cNvSpPr>
            <p:nvPr/>
          </p:nvSpPr>
          <p:spPr bwMode="auto">
            <a:xfrm rot="5392145">
              <a:off x="3135" y="2145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Column</a:t>
              </a:r>
            </a:p>
          </p:txBody>
        </p:sp>
        <p:cxnSp>
          <p:nvCxnSpPr>
            <p:cNvPr id="95342" name="AutoShape 110"/>
            <p:cNvCxnSpPr>
              <a:cxnSpLocks noChangeShapeType="1"/>
              <a:endCxn id="95339" idx="0"/>
            </p:cNvCxnSpPr>
            <p:nvPr/>
          </p:nvCxnSpPr>
          <p:spPr bwMode="auto">
            <a:xfrm>
              <a:off x="3161" y="1666"/>
              <a:ext cx="364" cy="191"/>
            </a:xfrm>
            <a:prstGeom prst="bentConnector2">
              <a:avLst/>
            </a:prstGeom>
            <a:noFill/>
            <a:ln w="38100">
              <a:solidFill>
                <a:srgbClr val="00008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95343" name="Line 111"/>
            <p:cNvSpPr>
              <a:spLocks noChangeShapeType="1"/>
            </p:cNvSpPr>
            <p:nvPr/>
          </p:nvSpPr>
          <p:spPr bwMode="auto">
            <a:xfrm>
              <a:off x="2640" y="1665"/>
              <a:ext cx="624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5344" name="Group 112"/>
          <p:cNvGrpSpPr>
            <a:grpSpLocks/>
          </p:cNvGrpSpPr>
          <p:nvPr/>
        </p:nvGrpSpPr>
        <p:grpSpPr bwMode="auto">
          <a:xfrm>
            <a:off x="4356100" y="1484313"/>
            <a:ext cx="1549400" cy="1327151"/>
            <a:chOff x="2888" y="935"/>
            <a:chExt cx="976" cy="836"/>
          </a:xfrm>
        </p:grpSpPr>
        <p:sp>
          <p:nvSpPr>
            <p:cNvPr id="95345" name="Text Box 113"/>
            <p:cNvSpPr txBox="1">
              <a:spLocks noChangeArrowheads="1"/>
            </p:cNvSpPr>
            <p:nvPr/>
          </p:nvSpPr>
          <p:spPr bwMode="auto">
            <a:xfrm>
              <a:off x="3058" y="935"/>
              <a:ext cx="806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Sample injection valve</a:t>
              </a:r>
            </a:p>
          </p:txBody>
        </p:sp>
        <p:sp>
          <p:nvSpPr>
            <p:cNvPr id="95346" name="Oval 114"/>
            <p:cNvSpPr>
              <a:spLocks noChangeArrowheads="1"/>
            </p:cNvSpPr>
            <p:nvPr/>
          </p:nvSpPr>
          <p:spPr bwMode="auto">
            <a:xfrm>
              <a:off x="2888" y="1536"/>
              <a:ext cx="276" cy="235"/>
            </a:xfrm>
            <a:prstGeom prst="ellips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>
              <a:prstShdw prst="shdw17" dist="17961" dir="2700000">
                <a:srgbClr val="000080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wrap="none" lIns="117021" tIns="58511" rIns="117021" bIns="58511">
              <a:spAutoFit/>
            </a:bodyPr>
            <a:lstStyle/>
            <a:p>
              <a:endParaRPr lang="ru-RU"/>
            </a:p>
          </p:txBody>
        </p:sp>
        <p:sp>
          <p:nvSpPr>
            <p:cNvPr id="95347" name="Line 115"/>
            <p:cNvSpPr>
              <a:spLocks noChangeShapeType="1"/>
            </p:cNvSpPr>
            <p:nvPr/>
          </p:nvSpPr>
          <p:spPr bwMode="auto">
            <a:xfrm>
              <a:off x="3023" y="1492"/>
              <a:ext cx="0" cy="175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36500" prstMaterial="legacyMatte">
              <a:bevelT w="13500" h="13500" prst="angle"/>
              <a:bevelB w="13500" h="13500" prst="angle"/>
              <a:extrusionClr>
                <a:srgbClr val="000080"/>
              </a:extrusionClr>
              <a:contourClr>
                <a:srgbClr val="000080"/>
              </a:contour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8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lIns="117021" tIns="58511" rIns="117021" bIns="58511">
              <a:spAutoFit/>
              <a:flatTx/>
            </a:bodyPr>
            <a:lstStyle/>
            <a:p>
              <a:endParaRPr lang="ru-RU"/>
            </a:p>
          </p:txBody>
        </p:sp>
      </p:grpSp>
      <p:grpSp>
        <p:nvGrpSpPr>
          <p:cNvPr id="95348" name="Group 116"/>
          <p:cNvGrpSpPr>
            <a:grpSpLocks/>
          </p:cNvGrpSpPr>
          <p:nvPr/>
        </p:nvGrpSpPr>
        <p:grpSpPr bwMode="auto">
          <a:xfrm>
            <a:off x="5943600" y="4724400"/>
            <a:ext cx="1722438" cy="573088"/>
            <a:chOff x="3888" y="2971"/>
            <a:chExt cx="1085" cy="361"/>
          </a:xfrm>
        </p:grpSpPr>
        <p:sp>
          <p:nvSpPr>
            <p:cNvPr id="95349" name="Rectangle 117"/>
            <p:cNvSpPr>
              <a:spLocks noChangeArrowheads="1"/>
            </p:cNvSpPr>
            <p:nvPr/>
          </p:nvSpPr>
          <p:spPr bwMode="auto">
            <a:xfrm>
              <a:off x="4146" y="2971"/>
              <a:ext cx="816" cy="361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8100">
              <a:miter lim="800000"/>
              <a:headEnd/>
              <a:tailEnd/>
            </a:ln>
            <a:effectLst/>
            <a:scene3d>
              <a:camera prst="legacyObliqueTopLeft"/>
              <a:lightRig rig="legacyFlat1" dir="t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17021" tIns="58511" rIns="117021" bIns="58511">
              <a:spAutoFit/>
              <a:flatTx/>
            </a:bodyPr>
            <a:lstStyle/>
            <a:p>
              <a:endParaRPr lang="ru-RU"/>
            </a:p>
          </p:txBody>
        </p:sp>
        <p:sp>
          <p:nvSpPr>
            <p:cNvPr id="95350" name="Line 118"/>
            <p:cNvSpPr>
              <a:spLocks noChangeShapeType="1"/>
            </p:cNvSpPr>
            <p:nvPr/>
          </p:nvSpPr>
          <p:spPr bwMode="auto">
            <a:xfrm>
              <a:off x="3888" y="3153"/>
              <a:ext cx="24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17021" tIns="58511" rIns="117021" bIns="58511">
              <a:spAutoFit/>
            </a:bodyPr>
            <a:lstStyle/>
            <a:p>
              <a:endParaRPr lang="ru-RU"/>
            </a:p>
          </p:txBody>
        </p:sp>
        <p:sp>
          <p:nvSpPr>
            <p:cNvPr id="95351" name="Text Box 119"/>
            <p:cNvSpPr txBox="1">
              <a:spLocks noChangeArrowheads="1"/>
            </p:cNvSpPr>
            <p:nvPr/>
          </p:nvSpPr>
          <p:spPr bwMode="auto">
            <a:xfrm>
              <a:off x="4122" y="3009"/>
              <a:ext cx="851" cy="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7021" tIns="58511" rIns="117021" bIns="58511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Recorder</a:t>
              </a:r>
            </a:p>
          </p:txBody>
        </p:sp>
      </p:grpSp>
      <p:grpSp>
        <p:nvGrpSpPr>
          <p:cNvPr id="95352" name="Group 120"/>
          <p:cNvGrpSpPr>
            <a:grpSpLocks/>
          </p:cNvGrpSpPr>
          <p:nvPr/>
        </p:nvGrpSpPr>
        <p:grpSpPr bwMode="auto">
          <a:xfrm>
            <a:off x="4914897" y="5105400"/>
            <a:ext cx="930275" cy="876300"/>
            <a:chOff x="3096" y="3216"/>
            <a:chExt cx="586" cy="552"/>
          </a:xfrm>
        </p:grpSpPr>
        <p:sp>
          <p:nvSpPr>
            <p:cNvPr id="95353" name="Line 121"/>
            <p:cNvSpPr>
              <a:spLocks noChangeShapeType="1"/>
            </p:cNvSpPr>
            <p:nvPr/>
          </p:nvSpPr>
          <p:spPr bwMode="auto">
            <a:xfrm>
              <a:off x="3390" y="3216"/>
              <a:ext cx="0" cy="288"/>
            </a:xfrm>
            <a:prstGeom prst="line">
              <a:avLst/>
            </a:prstGeom>
            <a:noFill/>
            <a:ln w="31750">
              <a:solidFill>
                <a:srgbClr val="000086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354" name="Text Box 122"/>
            <p:cNvSpPr txBox="1">
              <a:spLocks noChangeArrowheads="1"/>
            </p:cNvSpPr>
            <p:nvPr/>
          </p:nvSpPr>
          <p:spPr bwMode="auto">
            <a:xfrm>
              <a:off x="3096" y="3516"/>
              <a:ext cx="5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Waste</a:t>
              </a:r>
              <a:endParaRPr lang="en-US" altLang="ru-RU" sz="24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5356" name="Group 124"/>
          <p:cNvGrpSpPr>
            <a:grpSpLocks/>
          </p:cNvGrpSpPr>
          <p:nvPr/>
        </p:nvGrpSpPr>
        <p:grpSpPr bwMode="auto">
          <a:xfrm>
            <a:off x="4724400" y="4425950"/>
            <a:ext cx="1300163" cy="808038"/>
            <a:chOff x="3117" y="2788"/>
            <a:chExt cx="819" cy="509"/>
          </a:xfrm>
        </p:grpSpPr>
        <p:sp>
          <p:nvSpPr>
            <p:cNvPr id="95357" name="Line 125"/>
            <p:cNvSpPr>
              <a:spLocks noChangeShapeType="1"/>
            </p:cNvSpPr>
            <p:nvPr/>
          </p:nvSpPr>
          <p:spPr bwMode="auto">
            <a:xfrm>
              <a:off x="3528" y="2788"/>
              <a:ext cx="0" cy="221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358" name="Rectangle 126"/>
            <p:cNvSpPr>
              <a:spLocks noChangeArrowheads="1"/>
            </p:cNvSpPr>
            <p:nvPr/>
          </p:nvSpPr>
          <p:spPr bwMode="auto">
            <a:xfrm>
              <a:off x="3120" y="3009"/>
              <a:ext cx="816" cy="288"/>
            </a:xfrm>
            <a:prstGeom prst="rect">
              <a:avLst/>
            </a:prstGeom>
            <a:gradFill rotWithShape="0">
              <a:gsLst>
                <a:gs pos="0">
                  <a:srgbClr val="000099"/>
                </a:gs>
                <a:gs pos="50000">
                  <a:schemeClr val="bg1"/>
                </a:gs>
                <a:gs pos="100000">
                  <a:srgbClr val="000099"/>
                </a:gs>
              </a:gsLst>
              <a:lin ang="5400000" scaled="1"/>
            </a:gradFill>
            <a:ln w="38100">
              <a:miter lim="800000"/>
              <a:headEnd/>
              <a:tailEnd/>
            </a:ln>
            <a:effectLst/>
            <a:scene3d>
              <a:camera prst="legacyObliqueTopLeft"/>
              <a:lightRig rig="legacyFlat1" dir="t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0099"/>
              </a:extrusionClr>
              <a:contourClr>
                <a:srgbClr val="0000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17021" tIns="58511" rIns="117021" bIns="58511">
              <a:spAutoFit/>
              <a:flatTx/>
            </a:bodyPr>
            <a:lstStyle/>
            <a:p>
              <a:endParaRPr lang="ru-RU"/>
            </a:p>
          </p:txBody>
        </p:sp>
        <p:sp>
          <p:nvSpPr>
            <p:cNvPr id="95359" name="Text Box 127"/>
            <p:cNvSpPr txBox="1">
              <a:spLocks noChangeArrowheads="1"/>
            </p:cNvSpPr>
            <p:nvPr/>
          </p:nvSpPr>
          <p:spPr bwMode="auto">
            <a:xfrm>
              <a:off x="3117" y="3006"/>
              <a:ext cx="797" cy="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7021" tIns="58511" rIns="117021" bIns="58511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Detector</a:t>
              </a:r>
            </a:p>
          </p:txBody>
        </p:sp>
      </p:grpSp>
      <p:pic>
        <p:nvPicPr>
          <p:cNvPr id="95360" name="Picture 128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05000"/>
            <a:ext cx="2833688" cy="19700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4512" y="443946"/>
            <a:ext cx="4418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b="1" dirty="0">
                <a:solidFill>
                  <a:srgbClr val="C00000"/>
                </a:solidFill>
                <a:latin typeface="Arial" panose="020B0604020202020204" pitchFamily="34" charset="0"/>
              </a:rPr>
              <a:t>Instrumentation of HPLC</a:t>
            </a:r>
            <a:endParaRPr lang="en-US" altLang="ru-RU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575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AA14B7-60E2-4639-BC3A-50930FD4E6D1}" type="slidenum">
              <a:rPr lang="ar-SA" altLang="ru-RU">
                <a:solidFill>
                  <a:schemeClr val="tx1"/>
                </a:solidFill>
              </a:rPr>
              <a:pPr/>
              <a:t>15</a:t>
            </a:fld>
            <a:endParaRPr lang="en-US" altLang="ru-RU">
              <a:solidFill>
                <a:schemeClr val="tx1"/>
              </a:solidFill>
            </a:endParaRPr>
          </a:p>
        </p:txBody>
      </p:sp>
      <p:grpSp>
        <p:nvGrpSpPr>
          <p:cNvPr id="146434" name="Group 2"/>
          <p:cNvGrpSpPr>
            <a:grpSpLocks/>
          </p:cNvGrpSpPr>
          <p:nvPr/>
        </p:nvGrpSpPr>
        <p:grpSpPr bwMode="auto">
          <a:xfrm>
            <a:off x="628650" y="2293938"/>
            <a:ext cx="7848600" cy="4106862"/>
            <a:chOff x="-3" y="400"/>
            <a:chExt cx="3190" cy="2539"/>
          </a:xfrm>
        </p:grpSpPr>
        <p:grpSp>
          <p:nvGrpSpPr>
            <p:cNvPr id="146435" name="Group 3"/>
            <p:cNvGrpSpPr>
              <a:grpSpLocks/>
            </p:cNvGrpSpPr>
            <p:nvPr/>
          </p:nvGrpSpPr>
          <p:grpSpPr bwMode="auto">
            <a:xfrm>
              <a:off x="0" y="403"/>
              <a:ext cx="3184" cy="2533"/>
              <a:chOff x="0" y="403"/>
              <a:chExt cx="3184" cy="2533"/>
            </a:xfrm>
          </p:grpSpPr>
          <p:grpSp>
            <p:nvGrpSpPr>
              <p:cNvPr id="146436" name="Group 4"/>
              <p:cNvGrpSpPr>
                <a:grpSpLocks/>
              </p:cNvGrpSpPr>
              <p:nvPr/>
            </p:nvGrpSpPr>
            <p:grpSpPr bwMode="auto">
              <a:xfrm>
                <a:off x="0" y="403"/>
                <a:ext cx="1506" cy="518"/>
                <a:chOff x="0" y="403"/>
                <a:chExt cx="1506" cy="518"/>
              </a:xfrm>
            </p:grpSpPr>
            <p:sp>
              <p:nvSpPr>
                <p:cNvPr id="146437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1420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       </a:t>
                  </a:r>
                  <a:r>
                    <a:rPr lang="en-US" altLang="ru-RU" sz="2400" b="1" dirty="0">
                      <a:latin typeface="Albertus Extra Bold" pitchFamily="34" charset="0"/>
                      <a:cs typeface="Times New Roman" panose="02020603050405020304" pitchFamily="18" charset="0"/>
                    </a:rPr>
                    <a:t>Type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 dirty="0">
                    <a:latin typeface="Albertus Extra Bold" pitchFamily="34" charset="0"/>
                  </a:endParaRPr>
                </a:p>
              </p:txBody>
            </p:sp>
            <p:sp>
              <p:nvSpPr>
                <p:cNvPr id="146438" name="Rectangle 6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150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39" name="Group 7"/>
              <p:cNvGrpSpPr>
                <a:grpSpLocks/>
              </p:cNvGrpSpPr>
              <p:nvPr/>
            </p:nvGrpSpPr>
            <p:grpSpPr bwMode="auto">
              <a:xfrm>
                <a:off x="1506" y="403"/>
                <a:ext cx="768" cy="518"/>
                <a:chOff x="1506" y="403"/>
                <a:chExt cx="768" cy="518"/>
              </a:xfrm>
            </p:grpSpPr>
            <p:sp>
              <p:nvSpPr>
                <p:cNvPr id="146440" name="Rectangle 8"/>
                <p:cNvSpPr>
                  <a:spLocks noChangeArrowheads="1"/>
                </p:cNvSpPr>
                <p:nvPr/>
              </p:nvSpPr>
              <p:spPr bwMode="auto">
                <a:xfrm>
                  <a:off x="1549" y="403"/>
                  <a:ext cx="68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400" b="1" dirty="0">
                      <a:latin typeface="Albertus Extra Bold" pitchFamily="34" charset="0"/>
                      <a:cs typeface="Times New Roman" panose="02020603050405020304" pitchFamily="18" charset="0"/>
                    </a:rPr>
                    <a:t>Response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41" name="Rectangle 9"/>
                <p:cNvSpPr>
                  <a:spLocks noChangeArrowheads="1"/>
                </p:cNvSpPr>
                <p:nvPr/>
              </p:nvSpPr>
              <p:spPr bwMode="auto">
                <a:xfrm>
                  <a:off x="1506" y="403"/>
                  <a:ext cx="76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42" name="Group 10"/>
              <p:cNvGrpSpPr>
                <a:grpSpLocks/>
              </p:cNvGrpSpPr>
              <p:nvPr/>
            </p:nvGrpSpPr>
            <p:grpSpPr bwMode="auto">
              <a:xfrm>
                <a:off x="2274" y="403"/>
                <a:ext cx="910" cy="518"/>
                <a:chOff x="2274" y="403"/>
                <a:chExt cx="910" cy="518"/>
              </a:xfrm>
            </p:grpSpPr>
            <p:sp>
              <p:nvSpPr>
                <p:cNvPr id="146443" name="Rectangle 11"/>
                <p:cNvSpPr>
                  <a:spLocks noChangeArrowheads="1"/>
                </p:cNvSpPr>
                <p:nvPr/>
              </p:nvSpPr>
              <p:spPr bwMode="auto">
                <a:xfrm>
                  <a:off x="2317" y="403"/>
                  <a:ext cx="824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 dirty="0">
                    <a:latin typeface="Arial" panose="020B0604020202020204" pitchFamily="34" charset="0"/>
                    <a:cs typeface="Times New Roman" panose="02020603050405020304" pitchFamily="18" charset="0"/>
                  </a:endParaRPr>
                </a:p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  </a:t>
                  </a:r>
                  <a:r>
                    <a:rPr lang="en-US" altLang="ru-RU" sz="2400" b="1" dirty="0">
                      <a:latin typeface="Albertus Extra Bold" pitchFamily="34" charset="0"/>
                      <a:cs typeface="Times New Roman" panose="02020603050405020304" pitchFamily="18" charset="0"/>
                    </a:rPr>
                    <a:t>Sensitivity 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400" b="1" dirty="0">
                      <a:latin typeface="Albertus Extra Bold" pitchFamily="34" charset="0"/>
                      <a:cs typeface="Times New Roman" panose="02020603050405020304" pitchFamily="18" charset="0"/>
                    </a:rPr>
                    <a:t>    (ng/mL)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400" dirty="0">
                    <a:latin typeface="Albertus Extra Bold" pitchFamily="34" charset="0"/>
                  </a:endParaRPr>
                </a:p>
              </p:txBody>
            </p:sp>
            <p:sp>
              <p:nvSpPr>
                <p:cNvPr id="146444" name="Rectangle 12"/>
                <p:cNvSpPr>
                  <a:spLocks noChangeArrowheads="1"/>
                </p:cNvSpPr>
                <p:nvPr/>
              </p:nvSpPr>
              <p:spPr bwMode="auto">
                <a:xfrm>
                  <a:off x="2274" y="403"/>
                  <a:ext cx="910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45" name="Group 13"/>
              <p:cNvGrpSpPr>
                <a:grpSpLocks/>
              </p:cNvGrpSpPr>
              <p:nvPr/>
            </p:nvGrpSpPr>
            <p:grpSpPr bwMode="auto">
              <a:xfrm>
                <a:off x="0" y="921"/>
                <a:ext cx="1506" cy="403"/>
                <a:chOff x="0" y="921"/>
                <a:chExt cx="1506" cy="403"/>
              </a:xfrm>
            </p:grpSpPr>
            <p:sp>
              <p:nvSpPr>
                <p:cNvPr id="146446" name="Rectangle 14"/>
                <p:cNvSpPr>
                  <a:spLocks noChangeArrowheads="1"/>
                </p:cNvSpPr>
                <p:nvPr/>
              </p:nvSpPr>
              <p:spPr bwMode="auto">
                <a:xfrm>
                  <a:off x="43" y="921"/>
                  <a:ext cx="1420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Refractive index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47" name="Rectangle 15"/>
                <p:cNvSpPr>
                  <a:spLocks noChangeArrowheads="1"/>
                </p:cNvSpPr>
                <p:nvPr/>
              </p:nvSpPr>
              <p:spPr bwMode="auto">
                <a:xfrm>
                  <a:off x="0" y="921"/>
                  <a:ext cx="150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48" name="Group 16"/>
              <p:cNvGrpSpPr>
                <a:grpSpLocks/>
              </p:cNvGrpSpPr>
              <p:nvPr/>
            </p:nvGrpSpPr>
            <p:grpSpPr bwMode="auto">
              <a:xfrm>
                <a:off x="1506" y="921"/>
                <a:ext cx="768" cy="403"/>
                <a:chOff x="1506" y="921"/>
                <a:chExt cx="768" cy="403"/>
              </a:xfrm>
            </p:grpSpPr>
            <p:sp>
              <p:nvSpPr>
                <p:cNvPr id="146449" name="Rectangle 17"/>
                <p:cNvSpPr>
                  <a:spLocks noChangeArrowheads="1"/>
                </p:cNvSpPr>
                <p:nvPr/>
              </p:nvSpPr>
              <p:spPr bwMode="auto">
                <a:xfrm>
                  <a:off x="1549" y="921"/>
                  <a:ext cx="682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Universal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50" name="Rectangle 18"/>
                <p:cNvSpPr>
                  <a:spLocks noChangeArrowheads="1"/>
                </p:cNvSpPr>
                <p:nvPr/>
              </p:nvSpPr>
              <p:spPr bwMode="auto">
                <a:xfrm>
                  <a:off x="1506" y="921"/>
                  <a:ext cx="76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51" name="Group 19"/>
              <p:cNvGrpSpPr>
                <a:grpSpLocks/>
              </p:cNvGrpSpPr>
              <p:nvPr/>
            </p:nvGrpSpPr>
            <p:grpSpPr bwMode="auto">
              <a:xfrm>
                <a:off x="2274" y="921"/>
                <a:ext cx="910" cy="403"/>
                <a:chOff x="2274" y="921"/>
                <a:chExt cx="910" cy="403"/>
              </a:xfrm>
            </p:grpSpPr>
            <p:sp>
              <p:nvSpPr>
                <p:cNvPr id="146452" name="Rectangle 20"/>
                <p:cNvSpPr>
                  <a:spLocks noChangeArrowheads="1"/>
                </p:cNvSpPr>
                <p:nvPr/>
              </p:nvSpPr>
              <p:spPr bwMode="auto">
                <a:xfrm>
                  <a:off x="2317" y="921"/>
                  <a:ext cx="824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     1000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53" name="Rectangle 21"/>
                <p:cNvSpPr>
                  <a:spLocks noChangeArrowheads="1"/>
                </p:cNvSpPr>
                <p:nvPr/>
              </p:nvSpPr>
              <p:spPr bwMode="auto">
                <a:xfrm>
                  <a:off x="2274" y="921"/>
                  <a:ext cx="91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54" name="Group 22"/>
              <p:cNvGrpSpPr>
                <a:grpSpLocks/>
              </p:cNvGrpSpPr>
              <p:nvPr/>
            </p:nvGrpSpPr>
            <p:grpSpPr bwMode="auto">
              <a:xfrm>
                <a:off x="0" y="1324"/>
                <a:ext cx="1506" cy="403"/>
                <a:chOff x="0" y="1324"/>
                <a:chExt cx="1506" cy="403"/>
              </a:xfrm>
            </p:grpSpPr>
            <p:sp>
              <p:nvSpPr>
                <p:cNvPr id="146455" name="Rectangle 23"/>
                <p:cNvSpPr>
                  <a:spLocks noChangeArrowheads="1"/>
                </p:cNvSpPr>
                <p:nvPr/>
              </p:nvSpPr>
              <p:spPr bwMode="auto">
                <a:xfrm>
                  <a:off x="43" y="1324"/>
                  <a:ext cx="1420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Conductimetric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56" name="Rectangle 24"/>
                <p:cNvSpPr>
                  <a:spLocks noChangeArrowheads="1"/>
                </p:cNvSpPr>
                <p:nvPr/>
              </p:nvSpPr>
              <p:spPr bwMode="auto">
                <a:xfrm>
                  <a:off x="0" y="1324"/>
                  <a:ext cx="150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57" name="Group 25"/>
              <p:cNvGrpSpPr>
                <a:grpSpLocks/>
              </p:cNvGrpSpPr>
              <p:nvPr/>
            </p:nvGrpSpPr>
            <p:grpSpPr bwMode="auto">
              <a:xfrm>
                <a:off x="1506" y="1324"/>
                <a:ext cx="768" cy="403"/>
                <a:chOff x="1506" y="1324"/>
                <a:chExt cx="768" cy="403"/>
              </a:xfrm>
            </p:grpSpPr>
            <p:sp>
              <p:nvSpPr>
                <p:cNvPr id="146458" name="Rectangle 26"/>
                <p:cNvSpPr>
                  <a:spLocks noChangeArrowheads="1"/>
                </p:cNvSpPr>
                <p:nvPr/>
              </p:nvSpPr>
              <p:spPr bwMode="auto">
                <a:xfrm>
                  <a:off x="1549" y="1324"/>
                  <a:ext cx="682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Selective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59" name="Rectangle 27"/>
                <p:cNvSpPr>
                  <a:spLocks noChangeArrowheads="1"/>
                </p:cNvSpPr>
                <p:nvPr/>
              </p:nvSpPr>
              <p:spPr bwMode="auto">
                <a:xfrm>
                  <a:off x="1506" y="1324"/>
                  <a:ext cx="76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60" name="Group 28"/>
              <p:cNvGrpSpPr>
                <a:grpSpLocks/>
              </p:cNvGrpSpPr>
              <p:nvPr/>
            </p:nvGrpSpPr>
            <p:grpSpPr bwMode="auto">
              <a:xfrm>
                <a:off x="2274" y="1324"/>
                <a:ext cx="910" cy="403"/>
                <a:chOff x="2274" y="1324"/>
                <a:chExt cx="910" cy="403"/>
              </a:xfrm>
            </p:grpSpPr>
            <p:sp>
              <p:nvSpPr>
                <p:cNvPr id="146461" name="Rectangle 29"/>
                <p:cNvSpPr>
                  <a:spLocks noChangeArrowheads="1"/>
                </p:cNvSpPr>
                <p:nvPr/>
              </p:nvSpPr>
              <p:spPr bwMode="auto">
                <a:xfrm>
                  <a:off x="2317" y="1324"/>
                  <a:ext cx="824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     100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62" name="Rectangle 30"/>
                <p:cNvSpPr>
                  <a:spLocks noChangeArrowheads="1"/>
                </p:cNvSpPr>
                <p:nvPr/>
              </p:nvSpPr>
              <p:spPr bwMode="auto">
                <a:xfrm>
                  <a:off x="2274" y="1324"/>
                  <a:ext cx="91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63" name="Group 31"/>
              <p:cNvGrpSpPr>
                <a:grpSpLocks/>
              </p:cNvGrpSpPr>
              <p:nvPr/>
            </p:nvGrpSpPr>
            <p:grpSpPr bwMode="auto">
              <a:xfrm>
                <a:off x="0" y="1727"/>
                <a:ext cx="1506" cy="403"/>
                <a:chOff x="0" y="1727"/>
                <a:chExt cx="1506" cy="403"/>
              </a:xfrm>
            </p:grpSpPr>
            <p:sp>
              <p:nvSpPr>
                <p:cNvPr id="146464" name="Rectangle 32"/>
                <p:cNvSpPr>
                  <a:spLocks noChangeArrowheads="1"/>
                </p:cNvSpPr>
                <p:nvPr/>
              </p:nvSpPr>
              <p:spPr bwMode="auto">
                <a:xfrm>
                  <a:off x="43" y="1727"/>
                  <a:ext cx="1420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UV/visible absorption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65" name="Rectangle 33"/>
                <p:cNvSpPr>
                  <a:spLocks noChangeArrowheads="1"/>
                </p:cNvSpPr>
                <p:nvPr/>
              </p:nvSpPr>
              <p:spPr bwMode="auto">
                <a:xfrm>
                  <a:off x="0" y="1727"/>
                  <a:ext cx="150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66" name="Group 34"/>
              <p:cNvGrpSpPr>
                <a:grpSpLocks/>
              </p:cNvGrpSpPr>
              <p:nvPr/>
            </p:nvGrpSpPr>
            <p:grpSpPr bwMode="auto">
              <a:xfrm>
                <a:off x="1506" y="1727"/>
                <a:ext cx="768" cy="403"/>
                <a:chOff x="1506" y="1727"/>
                <a:chExt cx="768" cy="403"/>
              </a:xfrm>
            </p:grpSpPr>
            <p:sp>
              <p:nvSpPr>
                <p:cNvPr id="146467" name="Rectangle 35"/>
                <p:cNvSpPr>
                  <a:spLocks noChangeArrowheads="1"/>
                </p:cNvSpPr>
                <p:nvPr/>
              </p:nvSpPr>
              <p:spPr bwMode="auto">
                <a:xfrm>
                  <a:off x="1549" y="1727"/>
                  <a:ext cx="682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Selective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68" name="Rectangle 36"/>
                <p:cNvSpPr>
                  <a:spLocks noChangeArrowheads="1"/>
                </p:cNvSpPr>
                <p:nvPr/>
              </p:nvSpPr>
              <p:spPr bwMode="auto">
                <a:xfrm>
                  <a:off x="1506" y="1727"/>
                  <a:ext cx="76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69" name="Group 37"/>
              <p:cNvGrpSpPr>
                <a:grpSpLocks/>
              </p:cNvGrpSpPr>
              <p:nvPr/>
            </p:nvGrpSpPr>
            <p:grpSpPr bwMode="auto">
              <a:xfrm>
                <a:off x="2274" y="1727"/>
                <a:ext cx="910" cy="403"/>
                <a:chOff x="2274" y="1727"/>
                <a:chExt cx="910" cy="403"/>
              </a:xfrm>
            </p:grpSpPr>
            <p:sp>
              <p:nvSpPr>
                <p:cNvPr id="146470" name="Rectangle 38"/>
                <p:cNvSpPr>
                  <a:spLocks noChangeArrowheads="1"/>
                </p:cNvSpPr>
                <p:nvPr/>
              </p:nvSpPr>
              <p:spPr bwMode="auto">
                <a:xfrm>
                  <a:off x="2317" y="1727"/>
                  <a:ext cx="824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     10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71" name="Rectangle 39"/>
                <p:cNvSpPr>
                  <a:spLocks noChangeArrowheads="1"/>
                </p:cNvSpPr>
                <p:nvPr/>
              </p:nvSpPr>
              <p:spPr bwMode="auto">
                <a:xfrm>
                  <a:off x="2274" y="1727"/>
                  <a:ext cx="91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72" name="Group 40"/>
              <p:cNvGrpSpPr>
                <a:grpSpLocks/>
              </p:cNvGrpSpPr>
              <p:nvPr/>
            </p:nvGrpSpPr>
            <p:grpSpPr bwMode="auto">
              <a:xfrm>
                <a:off x="0" y="2130"/>
                <a:ext cx="1506" cy="403"/>
                <a:chOff x="0" y="2130"/>
                <a:chExt cx="1506" cy="403"/>
              </a:xfrm>
            </p:grpSpPr>
            <p:sp>
              <p:nvSpPr>
                <p:cNvPr id="146473" name="Rectangle 41"/>
                <p:cNvSpPr>
                  <a:spLocks noChangeArrowheads="1"/>
                </p:cNvSpPr>
                <p:nvPr/>
              </p:nvSpPr>
              <p:spPr bwMode="auto">
                <a:xfrm>
                  <a:off x="43" y="2130"/>
                  <a:ext cx="1420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Mass-spectrometry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74" name="Rectangle 42"/>
                <p:cNvSpPr>
                  <a:spLocks noChangeArrowheads="1"/>
                </p:cNvSpPr>
                <p:nvPr/>
              </p:nvSpPr>
              <p:spPr bwMode="auto">
                <a:xfrm>
                  <a:off x="0" y="2130"/>
                  <a:ext cx="150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75" name="Group 43"/>
              <p:cNvGrpSpPr>
                <a:grpSpLocks/>
              </p:cNvGrpSpPr>
              <p:nvPr/>
            </p:nvGrpSpPr>
            <p:grpSpPr bwMode="auto">
              <a:xfrm>
                <a:off x="1506" y="2130"/>
                <a:ext cx="768" cy="403"/>
                <a:chOff x="1506" y="2130"/>
                <a:chExt cx="768" cy="403"/>
              </a:xfrm>
            </p:grpSpPr>
            <p:sp>
              <p:nvSpPr>
                <p:cNvPr id="146476" name="Rectangle 44"/>
                <p:cNvSpPr>
                  <a:spLocks noChangeArrowheads="1"/>
                </p:cNvSpPr>
                <p:nvPr/>
              </p:nvSpPr>
              <p:spPr bwMode="auto">
                <a:xfrm>
                  <a:off x="1549" y="2130"/>
                  <a:ext cx="682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Selective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77" name="Rectangle 45"/>
                <p:cNvSpPr>
                  <a:spLocks noChangeArrowheads="1"/>
                </p:cNvSpPr>
                <p:nvPr/>
              </p:nvSpPr>
              <p:spPr bwMode="auto">
                <a:xfrm>
                  <a:off x="1506" y="2130"/>
                  <a:ext cx="76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78" name="Group 46"/>
              <p:cNvGrpSpPr>
                <a:grpSpLocks/>
              </p:cNvGrpSpPr>
              <p:nvPr/>
            </p:nvGrpSpPr>
            <p:grpSpPr bwMode="auto">
              <a:xfrm>
                <a:off x="2274" y="2130"/>
                <a:ext cx="910" cy="403"/>
                <a:chOff x="2274" y="2130"/>
                <a:chExt cx="910" cy="403"/>
              </a:xfrm>
            </p:grpSpPr>
            <p:sp>
              <p:nvSpPr>
                <p:cNvPr id="146479" name="Rectangle 47"/>
                <p:cNvSpPr>
                  <a:spLocks noChangeArrowheads="1"/>
                </p:cNvSpPr>
                <p:nvPr/>
              </p:nvSpPr>
              <p:spPr bwMode="auto">
                <a:xfrm>
                  <a:off x="2317" y="2130"/>
                  <a:ext cx="824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     0.1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80" name="Rectangle 48"/>
                <p:cNvSpPr>
                  <a:spLocks noChangeArrowheads="1"/>
                </p:cNvSpPr>
                <p:nvPr/>
              </p:nvSpPr>
              <p:spPr bwMode="auto">
                <a:xfrm>
                  <a:off x="2274" y="2130"/>
                  <a:ext cx="91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81" name="Group 49"/>
              <p:cNvGrpSpPr>
                <a:grpSpLocks/>
              </p:cNvGrpSpPr>
              <p:nvPr/>
            </p:nvGrpSpPr>
            <p:grpSpPr bwMode="auto">
              <a:xfrm>
                <a:off x="0" y="2533"/>
                <a:ext cx="1506" cy="403"/>
                <a:chOff x="0" y="2533"/>
                <a:chExt cx="1506" cy="403"/>
              </a:xfrm>
            </p:grpSpPr>
            <p:sp>
              <p:nvSpPr>
                <p:cNvPr id="146482" name="Rectangle 50"/>
                <p:cNvSpPr>
                  <a:spLocks noChangeArrowheads="1"/>
                </p:cNvSpPr>
                <p:nvPr/>
              </p:nvSpPr>
              <p:spPr bwMode="auto">
                <a:xfrm>
                  <a:off x="43" y="2533"/>
                  <a:ext cx="1420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Fluorescence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83" name="Rectangle 51"/>
                <p:cNvSpPr>
                  <a:spLocks noChangeArrowheads="1"/>
                </p:cNvSpPr>
                <p:nvPr/>
              </p:nvSpPr>
              <p:spPr bwMode="auto">
                <a:xfrm>
                  <a:off x="0" y="2533"/>
                  <a:ext cx="150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84" name="Group 52"/>
              <p:cNvGrpSpPr>
                <a:grpSpLocks/>
              </p:cNvGrpSpPr>
              <p:nvPr/>
            </p:nvGrpSpPr>
            <p:grpSpPr bwMode="auto">
              <a:xfrm>
                <a:off x="1506" y="2533"/>
                <a:ext cx="768" cy="403"/>
                <a:chOff x="1506" y="2533"/>
                <a:chExt cx="768" cy="403"/>
              </a:xfrm>
            </p:grpSpPr>
            <p:sp>
              <p:nvSpPr>
                <p:cNvPr id="146485" name="Rectangle 53"/>
                <p:cNvSpPr>
                  <a:spLocks noChangeArrowheads="1"/>
                </p:cNvSpPr>
                <p:nvPr/>
              </p:nvSpPr>
              <p:spPr bwMode="auto">
                <a:xfrm>
                  <a:off x="1549" y="2533"/>
                  <a:ext cx="682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Selective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86" name="Rectangle 54"/>
                <p:cNvSpPr>
                  <a:spLocks noChangeArrowheads="1"/>
                </p:cNvSpPr>
                <p:nvPr/>
              </p:nvSpPr>
              <p:spPr bwMode="auto">
                <a:xfrm>
                  <a:off x="1506" y="2533"/>
                  <a:ext cx="76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6487" name="Group 55"/>
              <p:cNvGrpSpPr>
                <a:grpSpLocks/>
              </p:cNvGrpSpPr>
              <p:nvPr/>
            </p:nvGrpSpPr>
            <p:grpSpPr bwMode="auto">
              <a:xfrm>
                <a:off x="2274" y="2533"/>
                <a:ext cx="910" cy="403"/>
                <a:chOff x="2274" y="2533"/>
                <a:chExt cx="910" cy="403"/>
              </a:xfrm>
            </p:grpSpPr>
            <p:sp>
              <p:nvSpPr>
                <p:cNvPr id="146488" name="Rectangle 56"/>
                <p:cNvSpPr>
                  <a:spLocks noChangeArrowheads="1"/>
                </p:cNvSpPr>
                <p:nvPr/>
              </p:nvSpPr>
              <p:spPr bwMode="auto">
                <a:xfrm>
                  <a:off x="2317" y="2533"/>
                  <a:ext cx="824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just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ru-RU" sz="2200" dirty="0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     0.001</a:t>
                  </a:r>
                </a:p>
                <a:p>
                  <a:pPr algn="just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22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6489" name="Rectangle 57"/>
                <p:cNvSpPr>
                  <a:spLocks noChangeArrowheads="1"/>
                </p:cNvSpPr>
                <p:nvPr/>
              </p:nvSpPr>
              <p:spPr bwMode="auto">
                <a:xfrm>
                  <a:off x="2274" y="2533"/>
                  <a:ext cx="91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46490" name="Rectangle 58"/>
            <p:cNvSpPr>
              <a:spLocks noChangeArrowheads="1"/>
            </p:cNvSpPr>
            <p:nvPr/>
          </p:nvSpPr>
          <p:spPr bwMode="auto">
            <a:xfrm>
              <a:off x="-3" y="400"/>
              <a:ext cx="3190" cy="2539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6492" name="Rectangle 60"/>
          <p:cNvSpPr>
            <a:spLocks noChangeArrowheads="1"/>
          </p:cNvSpPr>
          <p:nvPr/>
        </p:nvSpPr>
        <p:spPr bwMode="auto">
          <a:xfrm>
            <a:off x="533400" y="1595438"/>
            <a:ext cx="66107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2400" b="1" dirty="0">
                <a:latin typeface="Albertus Extra Bold" pitchFamily="34" charset="0"/>
                <a:cs typeface="Times New Roman" panose="02020603050405020304" pitchFamily="18" charset="0"/>
              </a:rPr>
              <a:t>Characteristics of Typical HPLC Detectors :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3033" y="551121"/>
            <a:ext cx="28216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ru-RU" sz="2800" b="1" dirty="0">
                <a:solidFill>
                  <a:srgbClr val="C00000"/>
                </a:solidFill>
                <a:latin typeface="Arial" panose="020B0604020202020204" pitchFamily="34" charset="0"/>
              </a:rPr>
              <a:t>HPLC Detector</a:t>
            </a:r>
            <a:r>
              <a:rPr lang="en-US" altLang="ru-RU" sz="28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endParaRPr lang="en-US" altLang="ru-RU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927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Ultraviolet–visible </a:t>
            </a:r>
            <a:r>
              <a:rPr lang="en-US" sz="3600" b="1" dirty="0" smtClean="0">
                <a:solidFill>
                  <a:srgbClr val="C00000"/>
                </a:solidFill>
              </a:rPr>
              <a:t>spectroscopy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 smtClean="0"/>
              <a:t>UV or </a:t>
            </a:r>
            <a:r>
              <a:rPr lang="en-US" sz="2400" b="1" dirty="0"/>
              <a:t>UV-VIS-spectrophotometry </a:t>
            </a:r>
            <a:r>
              <a:rPr lang="en-US" sz="2400" dirty="0"/>
              <a:t>refers to absorption spectroscopy or reflectance spectroscopy in part of the ultraviolet and the </a:t>
            </a:r>
            <a:r>
              <a:rPr lang="en-US" sz="2400" dirty="0" smtClean="0"/>
              <a:t>full visible </a:t>
            </a:r>
            <a:r>
              <a:rPr lang="en-US" sz="2400" dirty="0"/>
              <a:t>regions of the electromagnetic spectrum</a:t>
            </a:r>
            <a:r>
              <a:rPr lang="en-US" sz="2400" dirty="0" smtClean="0"/>
              <a:t>. </a:t>
            </a:r>
          </a:p>
          <a:p>
            <a:r>
              <a:rPr lang="en-US" sz="2400" dirty="0"/>
              <a:t>UV-vis spectrophotometers work by passing a beam of light through the sample and </a:t>
            </a:r>
            <a:r>
              <a:rPr lang="en-US" sz="2400" b="1" dirty="0"/>
              <a:t>measuring the amount of light that is absorbed</a:t>
            </a:r>
            <a:r>
              <a:rPr lang="en-US" sz="2400" dirty="0"/>
              <a:t> at each wavelength. The amount of light absorbed is proportional to the concentration of the absorbing compound in the </a:t>
            </a:r>
            <a:r>
              <a:rPr lang="en-US" sz="2400" dirty="0" smtClean="0"/>
              <a:t>sample. </a:t>
            </a:r>
          </a:p>
          <a:p>
            <a:r>
              <a:rPr lang="en-US" sz="2400" dirty="0"/>
              <a:t>Most molecules and ions absorb energy in the ultraviolet or visible range, i.e., they are </a:t>
            </a:r>
            <a:r>
              <a:rPr lang="en-US" sz="2400" b="1" dirty="0" err="1"/>
              <a:t>chromophores</a:t>
            </a:r>
            <a:r>
              <a:rPr lang="en-US" sz="2400" dirty="0"/>
              <a:t>. The absorbed photon excites an electron in the </a:t>
            </a:r>
            <a:r>
              <a:rPr lang="en-US" sz="2400" dirty="0" err="1"/>
              <a:t>chromophore</a:t>
            </a:r>
            <a:r>
              <a:rPr lang="en-US" sz="2400" dirty="0"/>
              <a:t> to higher energy molecular orbitals, giving rise to an excited </a:t>
            </a:r>
            <a:r>
              <a:rPr lang="en-US" sz="2400" dirty="0" smtClean="0"/>
              <a:t>state.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9574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Principle of UV-spectrometer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41" y="1306320"/>
            <a:ext cx="7001517" cy="2143092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3284984"/>
            <a:ext cx="3240360" cy="314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9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Infrared </a:t>
            </a:r>
            <a:r>
              <a:rPr lang="en-US" b="1" dirty="0" smtClean="0">
                <a:solidFill>
                  <a:srgbClr val="C00000"/>
                </a:solidFill>
              </a:rPr>
              <a:t>spectroscopy (IR)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049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Infrared spectroscopy exploits the fact that molecules absorb </a:t>
            </a:r>
            <a:r>
              <a:rPr lang="en-US" sz="2400" b="1" dirty="0"/>
              <a:t>frequencies</a:t>
            </a:r>
            <a:r>
              <a:rPr lang="en-US" sz="2400" dirty="0"/>
              <a:t> that are characteristic of their structure. </a:t>
            </a:r>
            <a:endParaRPr lang="en-US" sz="2400" dirty="0" smtClean="0"/>
          </a:p>
          <a:p>
            <a:r>
              <a:rPr lang="en-US" sz="2400" dirty="0" smtClean="0"/>
              <a:t>These </a:t>
            </a:r>
            <a:r>
              <a:rPr lang="en-US" sz="2400" dirty="0"/>
              <a:t>absorptions occur at </a:t>
            </a:r>
            <a:r>
              <a:rPr lang="en-US" sz="2400" b="1" dirty="0"/>
              <a:t>resonant frequencies</a:t>
            </a:r>
            <a:r>
              <a:rPr lang="en-US" sz="2400" dirty="0"/>
              <a:t>, i.e. the frequency of the absorbed radiation matches the vibrational frequency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frequency of the vibrations are associated with a particular normal mode of motion and a particular bond type</a:t>
            </a:r>
            <a:r>
              <a:rPr lang="en-US" sz="2400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70" y="5008106"/>
            <a:ext cx="6480720" cy="16282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790" y="4581128"/>
            <a:ext cx="247650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1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Infrared spectroscopy (IR)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major use of infrared spectroscopy is </a:t>
            </a:r>
            <a:r>
              <a:rPr lang="en-US" sz="2400" b="1" dirty="0"/>
              <a:t>to determine the functional groups</a:t>
            </a:r>
            <a:r>
              <a:rPr lang="en-US" sz="2400" dirty="0"/>
              <a:t> of molecules.</a:t>
            </a:r>
            <a:endParaRPr lang="ru-RU" sz="2400" dirty="0"/>
          </a:p>
          <a:p>
            <a:endParaRPr lang="ru-RU" sz="2000" dirty="0"/>
          </a:p>
        </p:txBody>
      </p:sp>
      <p:pic>
        <p:nvPicPr>
          <p:cNvPr id="3074" name="Picture 2" descr="Interpreting IR Specta: A Quick Guide – Master Organic Chemist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" y="2492896"/>
            <a:ext cx="926198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30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Nuclear magnetic resonance </a:t>
            </a:r>
            <a:r>
              <a:rPr lang="en-US" sz="3600" b="1" dirty="0" smtClean="0">
                <a:solidFill>
                  <a:srgbClr val="C00000"/>
                </a:solidFill>
              </a:rPr>
              <a:t>spectroscopy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NMR </a:t>
            </a:r>
            <a:r>
              <a:rPr lang="en-US" sz="2400" b="1" dirty="0"/>
              <a:t>spectroscopy </a:t>
            </a:r>
            <a:r>
              <a:rPr lang="en-US" sz="2400" dirty="0"/>
              <a:t>is a spectroscopic technique to observe local magnetic fields around atomic nuclei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This </a:t>
            </a:r>
            <a:r>
              <a:rPr lang="en-US" sz="2400" dirty="0"/>
              <a:t>spectroscopy is based on the measurement of absorption of electromagnetic radiations in the radio frequency region from roughly 4 to 900 </a:t>
            </a:r>
            <a:r>
              <a:rPr lang="en-US" sz="2400" dirty="0" err="1"/>
              <a:t>MHz</a:t>
            </a:r>
            <a:r>
              <a:rPr lang="en-US" sz="2400" dirty="0" err="1" smtClean="0"/>
              <a:t>.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3717032"/>
            <a:ext cx="4113066" cy="274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8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3645024"/>
            <a:ext cx="4105275" cy="28289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Nuclear magnetic resonance spectroscopy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3528" y="1340768"/>
            <a:ext cx="5895745" cy="31059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255126" y="6361291"/>
            <a:ext cx="1431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sz="1600" dirty="0"/>
              <a:t>chemical shift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4869160"/>
            <a:ext cx="421512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NMR-spectroscopy helps to determine the </a:t>
            </a:r>
          </a:p>
          <a:p>
            <a:r>
              <a:rPr lang="en-US" dirty="0" smtClean="0"/>
              <a:t>structure of molecules.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4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797</Words>
  <Application>Microsoft Office PowerPoint</Application>
  <PresentationFormat>Экран (4:3)</PresentationFormat>
  <Paragraphs>169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Albertus Extra Bold</vt:lpstr>
      <vt:lpstr>Arial</vt:lpstr>
      <vt:lpstr>Calibri</vt:lpstr>
      <vt:lpstr>Linux Libertine</vt:lpstr>
      <vt:lpstr>Symbol</vt:lpstr>
      <vt:lpstr>Times New Roman</vt:lpstr>
      <vt:lpstr>Trebuchet MS</vt:lpstr>
      <vt:lpstr>Verdana</vt:lpstr>
      <vt:lpstr>Wingdings</vt:lpstr>
      <vt:lpstr>Тема Office</vt:lpstr>
      <vt:lpstr>Methods of analysis  of organic compounds</vt:lpstr>
      <vt:lpstr>Methods of analysis</vt:lpstr>
      <vt:lpstr>Chromatography</vt:lpstr>
      <vt:lpstr>Презентация PowerPoint</vt:lpstr>
      <vt:lpstr>Презентация PowerPoint</vt:lpstr>
      <vt:lpstr>(TLC)</vt:lpstr>
      <vt:lpstr>TLC retention factor (Rf)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Ultraviolet–visible spectroscopy</vt:lpstr>
      <vt:lpstr>Principle of UV-spectrometer</vt:lpstr>
      <vt:lpstr>Infrared spectroscopy (IR)</vt:lpstr>
      <vt:lpstr>Infrared spectroscopy (IR)</vt:lpstr>
      <vt:lpstr>Nuclear magnetic resonance spectroscopy</vt:lpstr>
      <vt:lpstr>Nuclear magnetic resonance spectroscopy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Куксёнок Вера Юрьевна</dc:creator>
  <cp:lastModifiedBy>Vera</cp:lastModifiedBy>
  <cp:revision>62</cp:revision>
  <dcterms:created xsi:type="dcterms:W3CDTF">2023-11-17T04:47:37Z</dcterms:created>
  <dcterms:modified xsi:type="dcterms:W3CDTF">2023-11-19T13:57:06Z</dcterms:modified>
</cp:coreProperties>
</file>