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73" r:id="rId6"/>
    <p:sldId id="274" r:id="rId7"/>
    <p:sldId id="272" r:id="rId8"/>
    <p:sldId id="276" r:id="rId9"/>
    <p:sldId id="275" r:id="rId10"/>
    <p:sldId id="277" r:id="rId11"/>
    <p:sldId id="278" r:id="rId12"/>
    <p:sldId id="279" r:id="rId13"/>
    <p:sldId id="280" r:id="rId14"/>
    <p:sldId id="282" r:id="rId15"/>
    <p:sldId id="281" r:id="rId16"/>
    <p:sldId id="260" r:id="rId17"/>
    <p:sldId id="261" r:id="rId18"/>
    <p:sldId id="263" r:id="rId19"/>
    <p:sldId id="264" r:id="rId20"/>
    <p:sldId id="265" r:id="rId21"/>
    <p:sldId id="266" r:id="rId22"/>
    <p:sldId id="267" r:id="rId23"/>
    <p:sldId id="26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996" autoAdjust="0"/>
  </p:normalViewPr>
  <p:slideViewPr>
    <p:cSldViewPr>
      <p:cViewPr varScale="1">
        <p:scale>
          <a:sx n="64" d="100"/>
          <a:sy n="64" d="100"/>
        </p:scale>
        <p:origin x="156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7FF49A-1187-4EFB-ADD3-4050AB6F6451}" type="datetimeFigureOut">
              <a:rPr lang="ru-RU" smtClean="0"/>
              <a:t>04.03.2024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F1CCC8-F3E7-46E1-BEAF-B8D8577BD0FA}" type="slidenum">
              <a:rPr lang="ru-RU" smtClean="0"/>
              <a:t>‹#›</a:t>
            </a:fld>
            <a:endParaRPr lang="ru-RU"/>
          </a:p>
        </p:txBody>
      </p:sp>
    </p:spTree>
    <p:extLst>
      <p:ext uri="{BB962C8B-B14F-4D97-AF65-F5344CB8AC3E}">
        <p14:creationId xmlns:p14="http://schemas.microsoft.com/office/powerpoint/2010/main" val="1119865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https://www.biologydiscussion.com/industrial-microbiology-2/fermentation-industrial-microbiology-2/3-main-stages-involved-in-fermentation-microbiology/66007</a:t>
            </a:r>
          </a:p>
          <a:p>
            <a:r>
              <a:rPr lang="en-US" dirty="0" smtClean="0"/>
              <a:t>https://www.biologydiscussion.com/biotechnology/bioprocess-technology/types-and-stages-of-fermentation-process-explained/10117</a:t>
            </a:r>
          </a:p>
          <a:p>
            <a:r>
              <a:rPr lang="en-US" smtClean="0"/>
              <a:t>https://www.biotechnologyforums.com/thread-2336.html</a:t>
            </a:r>
            <a:endParaRPr lang="ru-RU" dirty="0"/>
          </a:p>
        </p:txBody>
      </p:sp>
      <p:sp>
        <p:nvSpPr>
          <p:cNvPr id="4" name="Номер слайда 3"/>
          <p:cNvSpPr>
            <a:spLocks noGrp="1"/>
          </p:cNvSpPr>
          <p:nvPr>
            <p:ph type="sldNum" sz="quarter" idx="10"/>
          </p:nvPr>
        </p:nvSpPr>
        <p:spPr/>
        <p:txBody>
          <a:bodyPr/>
          <a:lstStyle/>
          <a:p>
            <a:fld id="{2EF1CCC8-F3E7-46E1-BEAF-B8D8577BD0FA}" type="slidenum">
              <a:rPr lang="ru-RU" smtClean="0"/>
              <a:t>3</a:t>
            </a:fld>
            <a:endParaRPr lang="ru-RU"/>
          </a:p>
        </p:txBody>
      </p:sp>
    </p:spTree>
    <p:extLst>
      <p:ext uri="{BB962C8B-B14F-4D97-AF65-F5344CB8AC3E}">
        <p14:creationId xmlns:p14="http://schemas.microsoft.com/office/powerpoint/2010/main" val="385595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https://biologyease.com/types-of-fermentors/</a:t>
            </a:r>
            <a:endParaRPr lang="ru-RU" dirty="0"/>
          </a:p>
        </p:txBody>
      </p:sp>
      <p:sp>
        <p:nvSpPr>
          <p:cNvPr id="4" name="Номер слайда 3"/>
          <p:cNvSpPr>
            <a:spLocks noGrp="1"/>
          </p:cNvSpPr>
          <p:nvPr>
            <p:ph type="sldNum" sz="quarter" idx="10"/>
          </p:nvPr>
        </p:nvSpPr>
        <p:spPr/>
        <p:txBody>
          <a:bodyPr/>
          <a:lstStyle/>
          <a:p>
            <a:fld id="{2EF1CCC8-F3E7-46E1-BEAF-B8D8577BD0FA}" type="slidenum">
              <a:rPr lang="ru-RU" smtClean="0"/>
              <a:t>12</a:t>
            </a:fld>
            <a:endParaRPr lang="ru-RU"/>
          </a:p>
        </p:txBody>
      </p:sp>
    </p:spTree>
    <p:extLst>
      <p:ext uri="{BB962C8B-B14F-4D97-AF65-F5344CB8AC3E}">
        <p14:creationId xmlns:p14="http://schemas.microsoft.com/office/powerpoint/2010/main" val="893140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04.03.2024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04.03.2024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04.03.2024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04.03.2024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04.03.2024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04.03.2024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04.03.2024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Industrial fermentation technology</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06109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5584" y="620688"/>
            <a:ext cx="8229600" cy="4525963"/>
          </a:xfrm>
        </p:spPr>
        <p:txBody>
          <a:bodyPr>
            <a:normAutofit/>
          </a:bodyPr>
          <a:lstStyle/>
          <a:p>
            <a:pPr marL="0" indent="0">
              <a:buNone/>
            </a:pPr>
            <a:r>
              <a:rPr lang="en-US" sz="2800" dirty="0"/>
              <a:t>Industrial fermentation processes require </a:t>
            </a:r>
            <a:r>
              <a:rPr lang="en-US" sz="2800" dirty="0" smtClean="0"/>
              <a:t>three </a:t>
            </a:r>
            <a:r>
              <a:rPr lang="en-US" sz="2800" dirty="0"/>
              <a:t>most important stages to complete product fermentation. These </a:t>
            </a:r>
            <a:r>
              <a:rPr lang="en-US" sz="2800" dirty="0" smtClean="0"/>
              <a:t>are</a:t>
            </a:r>
            <a:r>
              <a:rPr lang="ru-RU" sz="2800" dirty="0" smtClean="0"/>
              <a:t>:</a:t>
            </a:r>
            <a:r>
              <a:rPr lang="en-US" sz="2800" dirty="0" smtClean="0"/>
              <a:t> </a:t>
            </a:r>
            <a:endParaRPr lang="ru-RU" sz="2800" dirty="0" smtClean="0"/>
          </a:p>
          <a:p>
            <a:r>
              <a:rPr lang="en-US" sz="2800" b="1" dirty="0" smtClean="0"/>
              <a:t>up-stream</a:t>
            </a:r>
            <a:r>
              <a:rPr lang="en-US" sz="2800" dirty="0" smtClean="0"/>
              <a:t> processing (</a:t>
            </a:r>
            <a:r>
              <a:rPr lang="en-US" sz="2800" dirty="0"/>
              <a:t>abbreviated </a:t>
            </a:r>
            <a:r>
              <a:rPr lang="en-US" sz="2800" dirty="0" smtClean="0"/>
              <a:t>as USP)</a:t>
            </a:r>
            <a:endParaRPr lang="ru-RU" sz="2800" dirty="0" smtClean="0"/>
          </a:p>
          <a:p>
            <a:r>
              <a:rPr lang="en-US" sz="2800" b="1" dirty="0" smtClean="0"/>
              <a:t>the fermentation</a:t>
            </a:r>
            <a:r>
              <a:rPr lang="en-US" sz="2800" dirty="0" smtClean="0"/>
              <a:t> </a:t>
            </a:r>
            <a:r>
              <a:rPr lang="en-US" sz="2800" dirty="0"/>
              <a:t>process </a:t>
            </a:r>
            <a:endParaRPr lang="en-US" sz="2800" b="1" dirty="0" smtClean="0"/>
          </a:p>
          <a:p>
            <a:r>
              <a:rPr lang="en-US" sz="2800" b="1" dirty="0" smtClean="0"/>
              <a:t>down-stream</a:t>
            </a:r>
            <a:r>
              <a:rPr lang="en-US" sz="2800" dirty="0" smtClean="0"/>
              <a:t> </a:t>
            </a:r>
            <a:r>
              <a:rPr lang="en-US" sz="2800" dirty="0"/>
              <a:t>processing </a:t>
            </a:r>
            <a:r>
              <a:rPr lang="en-US" sz="2800" dirty="0" smtClean="0"/>
              <a:t>(DSP).</a:t>
            </a:r>
            <a:endParaRPr lang="ru-RU"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87" y="3501008"/>
            <a:ext cx="8772607" cy="308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9252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885289"/>
            <a:ext cx="5904656" cy="371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922114"/>
          </a:xfrm>
        </p:spPr>
        <p:txBody>
          <a:bodyPr>
            <a:normAutofit/>
          </a:bodyPr>
          <a:lstStyle/>
          <a:p>
            <a:r>
              <a:rPr lang="en-US" sz="4000" b="1" dirty="0"/>
              <a:t>Stage # 1. Up-Stream </a:t>
            </a:r>
            <a:r>
              <a:rPr lang="en-US" sz="4000" b="1" dirty="0" smtClean="0"/>
              <a:t>Process</a:t>
            </a:r>
            <a:endParaRPr lang="ru-RU" sz="4000" dirty="0"/>
          </a:p>
        </p:txBody>
      </p:sp>
      <p:sp>
        <p:nvSpPr>
          <p:cNvPr id="3" name="Объект 2"/>
          <p:cNvSpPr>
            <a:spLocks noGrp="1"/>
          </p:cNvSpPr>
          <p:nvPr>
            <p:ph idx="1"/>
          </p:nvPr>
        </p:nvSpPr>
        <p:spPr>
          <a:xfrm>
            <a:off x="457200" y="2564904"/>
            <a:ext cx="4762872" cy="3816424"/>
          </a:xfrm>
        </p:spPr>
        <p:txBody>
          <a:bodyPr>
            <a:noAutofit/>
          </a:bodyPr>
          <a:lstStyle/>
          <a:p>
            <a:pPr marL="0" indent="0" fontAlgn="base">
              <a:buNone/>
            </a:pPr>
            <a:r>
              <a:rPr lang="en-US" sz="2000" dirty="0" smtClean="0"/>
              <a:t>This </a:t>
            </a:r>
            <a:r>
              <a:rPr lang="en-US" sz="2000" dirty="0"/>
              <a:t>process comprises of obtaining a desired microorganism, and its improvement so as to enhance the productivity and yield. It also includes the maintenance of strain purity, preparation of </a:t>
            </a:r>
            <a:r>
              <a:rPr lang="en-US" sz="2000" dirty="0" err="1"/>
              <a:t>inocula</a:t>
            </a:r>
            <a:r>
              <a:rPr lang="en-US" sz="2000" dirty="0"/>
              <a:t> and further efforts to improve the economic efficiency of the process</a:t>
            </a:r>
            <a:r>
              <a:rPr lang="en-US" sz="2000" dirty="0" smtClean="0"/>
              <a:t>. </a:t>
            </a:r>
            <a:endParaRPr lang="en-US" sz="2000" dirty="0"/>
          </a:p>
          <a:p>
            <a:pPr marL="0" indent="0" fontAlgn="base">
              <a:buNone/>
            </a:pPr>
            <a:r>
              <a:rPr lang="en-US" sz="2000" dirty="0"/>
              <a:t>There are two distinct processes involved in USP but both the processes run simultaneously. The medium is prepared for the culture (inoculum) preparation as well as for the production of desired product. </a:t>
            </a:r>
            <a:endParaRPr lang="ru-RU" sz="2000" dirty="0"/>
          </a:p>
        </p:txBody>
      </p:sp>
      <p:sp>
        <p:nvSpPr>
          <p:cNvPr id="4" name="Скругленный прямоугольник 3"/>
          <p:cNvSpPr/>
          <p:nvPr/>
        </p:nvSpPr>
        <p:spPr>
          <a:xfrm>
            <a:off x="611560" y="1052736"/>
            <a:ext cx="7704856" cy="136815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USP includes </a:t>
            </a:r>
            <a:r>
              <a:rPr lang="en-US" sz="2000" b="1" i="1" dirty="0"/>
              <a:t>formulation of the fermentation medium</a:t>
            </a:r>
            <a:r>
              <a:rPr lang="en-US" sz="2000" dirty="0"/>
              <a:t>, </a:t>
            </a:r>
            <a:r>
              <a:rPr lang="en-US" sz="2000" b="1" i="1" dirty="0"/>
              <a:t>sterilization </a:t>
            </a:r>
            <a:r>
              <a:rPr lang="en-US" sz="2000" dirty="0"/>
              <a:t>of air, fermentation medium and the fermenter, </a:t>
            </a:r>
            <a:r>
              <a:rPr lang="en-US" sz="2000" b="1" i="1" dirty="0"/>
              <a:t>inoculum preparation</a:t>
            </a:r>
            <a:r>
              <a:rPr lang="en-US" sz="2000" dirty="0"/>
              <a:t> and </a:t>
            </a:r>
            <a:r>
              <a:rPr lang="en-US" sz="2000" b="1" i="1" dirty="0"/>
              <a:t>inoculation </a:t>
            </a:r>
            <a:r>
              <a:rPr lang="en-US" sz="2000" dirty="0"/>
              <a:t>of the medium. </a:t>
            </a:r>
          </a:p>
        </p:txBody>
      </p:sp>
    </p:spTree>
    <p:extLst>
      <p:ext uri="{BB962C8B-B14F-4D97-AF65-F5344CB8AC3E}">
        <p14:creationId xmlns:p14="http://schemas.microsoft.com/office/powerpoint/2010/main" val="215327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fontScale="90000"/>
          </a:bodyPr>
          <a:lstStyle/>
          <a:p>
            <a:r>
              <a:rPr lang="en-US" dirty="0" smtClean="0"/>
              <a:t>Steps of up-stream processes</a:t>
            </a:r>
            <a:r>
              <a:rPr lang="ru-RU" dirty="0" smtClean="0"/>
              <a:t>:</a:t>
            </a:r>
            <a:br>
              <a:rPr lang="ru-RU" dirty="0" smtClean="0"/>
            </a:br>
            <a:r>
              <a:rPr lang="en-US" sz="3600" b="1" i="1" dirty="0"/>
              <a:t>formulation of the fermentation medium</a:t>
            </a:r>
            <a:endParaRPr lang="ru-RU" sz="3600" dirty="0"/>
          </a:p>
        </p:txBody>
      </p:sp>
      <p:sp>
        <p:nvSpPr>
          <p:cNvPr id="6" name="Объект 5"/>
          <p:cNvSpPr>
            <a:spLocks noGrp="1"/>
          </p:cNvSpPr>
          <p:nvPr>
            <p:ph idx="1"/>
          </p:nvPr>
        </p:nvSpPr>
        <p:spPr>
          <a:xfrm>
            <a:off x="457200" y="1484784"/>
            <a:ext cx="8229600" cy="4641379"/>
          </a:xfrm>
        </p:spPr>
        <p:txBody>
          <a:bodyPr>
            <a:normAutofit/>
          </a:bodyPr>
          <a:lstStyle/>
          <a:p>
            <a:pPr marL="0" indent="0">
              <a:buNone/>
            </a:pPr>
            <a:r>
              <a:rPr lang="en-US" sz="2000" dirty="0"/>
              <a:t>The </a:t>
            </a:r>
            <a:r>
              <a:rPr lang="en-US" sz="2000" b="1" i="1" dirty="0"/>
              <a:t>fermentation medium</a:t>
            </a:r>
            <a:r>
              <a:rPr lang="en-US" sz="2000" dirty="0"/>
              <a:t> should contain an </a:t>
            </a:r>
            <a:r>
              <a:rPr lang="en-US" sz="2000" b="1" dirty="0"/>
              <a:t>energy source</a:t>
            </a:r>
            <a:r>
              <a:rPr lang="en-US" sz="2000" dirty="0"/>
              <a:t>, a </a:t>
            </a:r>
            <a:r>
              <a:rPr lang="en-US" sz="2000" b="1" dirty="0"/>
              <a:t>carbon source</a:t>
            </a:r>
            <a:r>
              <a:rPr lang="en-US" sz="2000" dirty="0"/>
              <a:t>, a </a:t>
            </a:r>
            <a:r>
              <a:rPr lang="en-US" sz="2000" b="1" dirty="0"/>
              <a:t>nitrogen source</a:t>
            </a:r>
            <a:r>
              <a:rPr lang="en-US" sz="2000" dirty="0"/>
              <a:t> and </a:t>
            </a:r>
            <a:r>
              <a:rPr lang="en-US" sz="2000" b="1" dirty="0"/>
              <a:t>micronutrients</a:t>
            </a:r>
            <a:r>
              <a:rPr lang="en-US" sz="2000" dirty="0"/>
              <a:t> required for the growth of the microorganism along with </a:t>
            </a:r>
            <a:r>
              <a:rPr lang="en-US" sz="2000" b="1" dirty="0"/>
              <a:t>water</a:t>
            </a:r>
            <a:r>
              <a:rPr lang="en-US" sz="2000" dirty="0"/>
              <a:t> and </a:t>
            </a:r>
            <a:r>
              <a:rPr lang="en-US" sz="2000" b="1" dirty="0"/>
              <a:t>oxygen</a:t>
            </a:r>
            <a:r>
              <a:rPr lang="en-US" sz="2000" dirty="0"/>
              <a:t>, if necessary</a:t>
            </a:r>
            <a:r>
              <a:rPr lang="en-US" sz="2000" dirty="0" smtClean="0"/>
              <a:t>.</a:t>
            </a:r>
            <a:endParaRPr lang="ru-RU" sz="2000" dirty="0" smtClean="0"/>
          </a:p>
          <a:p>
            <a:pPr marL="0" indent="0">
              <a:buNone/>
            </a:pPr>
            <a:r>
              <a:rPr lang="en-US" sz="2000" dirty="0"/>
              <a:t>A medium which is used for a large scale fermentation, in order to ensure the sustainability of the operation, should have the following characteristics</a:t>
            </a:r>
            <a:r>
              <a:rPr lang="en-US" sz="2000" dirty="0" smtClean="0"/>
              <a:t>;</a:t>
            </a:r>
            <a:endParaRPr lang="ru-RU" sz="2000" dirty="0" smtClean="0"/>
          </a:p>
          <a:p>
            <a:pPr marL="400050" lvl="1" indent="0">
              <a:buNone/>
            </a:pPr>
            <a:r>
              <a:rPr lang="en-US" sz="2000" dirty="0" smtClean="0"/>
              <a:t>1. It </a:t>
            </a:r>
            <a:r>
              <a:rPr lang="en-US" sz="2000" dirty="0"/>
              <a:t>should be cheap and easily available</a:t>
            </a:r>
            <a:br>
              <a:rPr lang="en-US" sz="2000" dirty="0"/>
            </a:br>
            <a:r>
              <a:rPr lang="en-US" sz="2000" dirty="0"/>
              <a:t>2. It should </a:t>
            </a:r>
            <a:r>
              <a:rPr lang="en-US" sz="2000" dirty="0" err="1"/>
              <a:t>maximise</a:t>
            </a:r>
            <a:r>
              <a:rPr lang="en-US" sz="2000" dirty="0"/>
              <a:t> the growth of the microorganism, productivity and the rate of formation of the desired product</a:t>
            </a:r>
            <a:br>
              <a:rPr lang="en-US" sz="2000" dirty="0"/>
            </a:br>
            <a:r>
              <a:rPr lang="en-US" sz="2000" dirty="0"/>
              <a:t>3. It should </a:t>
            </a:r>
            <a:r>
              <a:rPr lang="en-US" sz="2000" dirty="0" err="1"/>
              <a:t>minimise</a:t>
            </a:r>
            <a:r>
              <a:rPr lang="en-US" sz="2000" dirty="0"/>
              <a:t> the formation of undesired </a:t>
            </a:r>
            <a:r>
              <a:rPr lang="en-US" sz="2000" dirty="0" smtClean="0"/>
              <a:t>products</a:t>
            </a:r>
            <a:endParaRPr lang="ru-RU" sz="2000" dirty="0" smtClean="0"/>
          </a:p>
          <a:p>
            <a:pPr marL="0" indent="0">
              <a:buNone/>
            </a:pPr>
            <a:r>
              <a:rPr lang="en-US" sz="2000" dirty="0" smtClean="0"/>
              <a:t>Usually, waste products from other industrial processes, such as molasses, lignocellulosic wastes, cheese whey and corn steep liquor, after modifying with the incorporation of additional nutrients, are used as the substrate for many industrial fermentations.</a:t>
            </a:r>
            <a:endParaRPr lang="ru-RU" sz="2000" dirty="0"/>
          </a:p>
        </p:txBody>
      </p:sp>
    </p:spTree>
    <p:extLst>
      <p:ext uri="{BB962C8B-B14F-4D97-AF65-F5344CB8AC3E}">
        <p14:creationId xmlns:p14="http://schemas.microsoft.com/office/powerpoint/2010/main" val="4175580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37" y="3790113"/>
            <a:ext cx="8353543" cy="273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normAutofit fontScale="90000"/>
          </a:bodyPr>
          <a:lstStyle/>
          <a:p>
            <a:r>
              <a:rPr lang="en-US" dirty="0"/>
              <a:t>Steps of up-stream processes</a:t>
            </a:r>
            <a:r>
              <a:rPr lang="ru-RU" dirty="0"/>
              <a:t>:</a:t>
            </a:r>
            <a:br>
              <a:rPr lang="ru-RU" dirty="0"/>
            </a:br>
            <a:r>
              <a:rPr lang="en-US" dirty="0"/>
              <a:t> </a:t>
            </a:r>
            <a:r>
              <a:rPr lang="en-US" b="1" i="1" dirty="0"/>
              <a:t>inoculum preparation</a:t>
            </a:r>
            <a:endParaRPr lang="ru-RU" dirty="0"/>
          </a:p>
        </p:txBody>
      </p:sp>
      <p:sp>
        <p:nvSpPr>
          <p:cNvPr id="3" name="Объект 2"/>
          <p:cNvSpPr>
            <a:spLocks noGrp="1"/>
          </p:cNvSpPr>
          <p:nvPr>
            <p:ph idx="1"/>
          </p:nvPr>
        </p:nvSpPr>
        <p:spPr/>
        <p:txBody>
          <a:bodyPr>
            <a:normAutofit/>
          </a:bodyPr>
          <a:lstStyle/>
          <a:p>
            <a:pPr marL="0" indent="0">
              <a:buNone/>
            </a:pPr>
            <a:r>
              <a:rPr lang="en-US" sz="2000" dirty="0"/>
              <a:t>Inoculum build up is the preparation of the </a:t>
            </a:r>
            <a:r>
              <a:rPr lang="en-US" sz="2000" b="1" dirty="0"/>
              <a:t>seed culture </a:t>
            </a:r>
            <a:r>
              <a:rPr lang="en-US" sz="2000" dirty="0"/>
              <a:t>in amounts sufficient to be used in the large fermenter vessel. This involves growing the microorganisms obtained from the</a:t>
            </a:r>
            <a:r>
              <a:rPr lang="en-US" sz="2000" b="1" dirty="0"/>
              <a:t> pure stock culture</a:t>
            </a:r>
            <a:r>
              <a:rPr lang="en-US" sz="2000" dirty="0"/>
              <a:t> in several</a:t>
            </a:r>
            <a:r>
              <a:rPr lang="en-US" sz="2000" b="1" dirty="0"/>
              <a:t> consecutive fermenters</a:t>
            </a:r>
            <a:r>
              <a:rPr lang="en-US" sz="2000" dirty="0"/>
              <a:t>. This process cuts down the time required for the growth of microorganisms in the fermenter, thereby increasing the rate of productivity. Then the seed culture obtained through this process is used to inoculate the fermentation medium</a:t>
            </a:r>
            <a:r>
              <a:rPr lang="en-US" sz="2000" dirty="0" smtClean="0"/>
              <a:t>.</a:t>
            </a:r>
            <a:r>
              <a:rPr lang="ru-RU" sz="2000" dirty="0" smtClean="0"/>
              <a:t> </a:t>
            </a:r>
            <a:endParaRPr lang="ru-RU" sz="2000" dirty="0"/>
          </a:p>
        </p:txBody>
      </p:sp>
      <p:sp>
        <p:nvSpPr>
          <p:cNvPr id="5" name="Прямоугольник 4"/>
          <p:cNvSpPr/>
          <p:nvPr/>
        </p:nvSpPr>
        <p:spPr>
          <a:xfrm>
            <a:off x="538937" y="4069224"/>
            <a:ext cx="3456999" cy="1880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664667" y="4113416"/>
            <a:ext cx="567784" cy="369332"/>
          </a:xfrm>
          <a:prstGeom prst="rect">
            <a:avLst/>
          </a:prstGeom>
        </p:spPr>
        <p:txBody>
          <a:bodyPr wrap="none">
            <a:spAutoFit/>
          </a:bodyPr>
          <a:lstStyle/>
          <a:p>
            <a:r>
              <a:rPr lang="en-US" b="1" dirty="0">
                <a:solidFill>
                  <a:srgbClr val="FF0000"/>
                </a:solidFill>
              </a:rPr>
              <a:t>USP</a:t>
            </a:r>
            <a:endParaRPr lang="ru-RU" b="1" dirty="0">
              <a:solidFill>
                <a:srgbClr val="FF0000"/>
              </a:solidFill>
            </a:endParaRPr>
          </a:p>
        </p:txBody>
      </p:sp>
    </p:spTree>
    <p:extLst>
      <p:ext uri="{BB962C8B-B14F-4D97-AF65-F5344CB8AC3E}">
        <p14:creationId xmlns:p14="http://schemas.microsoft.com/office/powerpoint/2010/main" val="280490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Steps of up-stream processes</a:t>
            </a:r>
            <a:r>
              <a:rPr lang="ru-RU" dirty="0"/>
              <a:t>:</a:t>
            </a:r>
            <a:br>
              <a:rPr lang="ru-RU" dirty="0"/>
            </a:br>
            <a:r>
              <a:rPr lang="en-US" b="1" i="1" dirty="0" smtClean="0"/>
              <a:t>Sterili</a:t>
            </a:r>
            <a:r>
              <a:rPr lang="en-US" b="1" i="1" dirty="0"/>
              <a:t>z</a:t>
            </a:r>
            <a:r>
              <a:rPr lang="en-US" b="1" i="1" dirty="0" smtClean="0"/>
              <a:t>ation</a:t>
            </a:r>
            <a:r>
              <a:rPr lang="en-US" dirty="0"/>
              <a:t> </a:t>
            </a:r>
            <a:endParaRPr lang="ru-RU" dirty="0"/>
          </a:p>
        </p:txBody>
      </p:sp>
      <p:sp>
        <p:nvSpPr>
          <p:cNvPr id="3" name="Объект 2"/>
          <p:cNvSpPr>
            <a:spLocks noGrp="1"/>
          </p:cNvSpPr>
          <p:nvPr>
            <p:ph idx="1"/>
          </p:nvPr>
        </p:nvSpPr>
        <p:spPr/>
        <p:txBody>
          <a:bodyPr>
            <a:normAutofit fontScale="92500"/>
          </a:bodyPr>
          <a:lstStyle/>
          <a:p>
            <a:pPr marL="0" indent="0">
              <a:buNone/>
            </a:pPr>
            <a:r>
              <a:rPr lang="en-US" b="1" i="1" dirty="0" smtClean="0"/>
              <a:t>Sterilization</a:t>
            </a:r>
            <a:r>
              <a:rPr lang="en-US" dirty="0"/>
              <a:t> is essential for preventing the contamination with any undesired microorganisms. </a:t>
            </a:r>
            <a:endParaRPr lang="en-US" dirty="0" smtClean="0"/>
          </a:p>
          <a:p>
            <a:r>
              <a:rPr lang="en-US" dirty="0" smtClean="0"/>
              <a:t>Air</a:t>
            </a:r>
            <a:r>
              <a:rPr lang="en-US" b="1" dirty="0"/>
              <a:t> </a:t>
            </a:r>
            <a:r>
              <a:rPr lang="en-US" dirty="0"/>
              <a:t>is </a:t>
            </a:r>
            <a:r>
              <a:rPr lang="en-US" dirty="0" smtClean="0"/>
              <a:t>sterilized </a:t>
            </a:r>
            <a:r>
              <a:rPr lang="en-US" dirty="0"/>
              <a:t>by </a:t>
            </a:r>
            <a:r>
              <a:rPr lang="en-US" b="1" dirty="0"/>
              <a:t>membrane filtration</a:t>
            </a:r>
            <a:r>
              <a:rPr lang="en-US" dirty="0"/>
              <a:t> while the medium is usually </a:t>
            </a:r>
            <a:r>
              <a:rPr lang="en-US" b="1" dirty="0"/>
              <a:t>heat </a:t>
            </a:r>
            <a:r>
              <a:rPr lang="en-US" b="1" dirty="0" smtClean="0"/>
              <a:t>sterilized</a:t>
            </a:r>
            <a:r>
              <a:rPr lang="en-US" dirty="0"/>
              <a:t>. </a:t>
            </a:r>
            <a:endParaRPr lang="en-US" dirty="0" smtClean="0"/>
          </a:p>
          <a:p>
            <a:r>
              <a:rPr lang="en-US" dirty="0" smtClean="0"/>
              <a:t>Any </a:t>
            </a:r>
            <a:r>
              <a:rPr lang="en-US" dirty="0"/>
              <a:t>nutrient component which is </a:t>
            </a:r>
            <a:r>
              <a:rPr lang="en-US" b="1" dirty="0"/>
              <a:t>heat labile</a:t>
            </a:r>
            <a:r>
              <a:rPr lang="en-US" dirty="0"/>
              <a:t> is </a:t>
            </a:r>
            <a:r>
              <a:rPr lang="en-US" b="1" dirty="0" smtClean="0"/>
              <a:t>filter-sterilized</a:t>
            </a:r>
            <a:r>
              <a:rPr lang="en-US" dirty="0"/>
              <a:t> and later added to the </a:t>
            </a:r>
            <a:r>
              <a:rPr lang="en-US" dirty="0" smtClean="0"/>
              <a:t>sterilized </a:t>
            </a:r>
            <a:r>
              <a:rPr lang="en-US" dirty="0"/>
              <a:t>medium. </a:t>
            </a:r>
            <a:endParaRPr lang="en-US" dirty="0" smtClean="0"/>
          </a:p>
          <a:p>
            <a:r>
              <a:rPr lang="en-US" dirty="0" smtClean="0"/>
              <a:t>The </a:t>
            </a:r>
            <a:r>
              <a:rPr lang="en-US" dirty="0"/>
              <a:t>fermenter may be </a:t>
            </a:r>
            <a:r>
              <a:rPr lang="en-US" dirty="0" smtClean="0"/>
              <a:t>sterilized </a:t>
            </a:r>
            <a:r>
              <a:rPr lang="en-US" dirty="0"/>
              <a:t>together with the medium or separately.</a:t>
            </a:r>
            <a:endParaRPr lang="ru-RU" dirty="0"/>
          </a:p>
        </p:txBody>
      </p:sp>
    </p:spTree>
    <p:extLst>
      <p:ext uri="{BB962C8B-B14F-4D97-AF65-F5344CB8AC3E}">
        <p14:creationId xmlns:p14="http://schemas.microsoft.com/office/powerpoint/2010/main" val="1058029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Stage # </a:t>
            </a:r>
            <a:r>
              <a:rPr lang="en-US" b="1" dirty="0" smtClean="0"/>
              <a:t>2. Fermentation Process</a:t>
            </a:r>
            <a:endParaRPr lang="ru-RU" dirty="0"/>
          </a:p>
        </p:txBody>
      </p:sp>
      <p:sp>
        <p:nvSpPr>
          <p:cNvPr id="3" name="Объект 2"/>
          <p:cNvSpPr>
            <a:spLocks noGrp="1"/>
          </p:cNvSpPr>
          <p:nvPr>
            <p:ph idx="1"/>
          </p:nvPr>
        </p:nvSpPr>
        <p:spPr>
          <a:xfrm>
            <a:off x="457200" y="1556792"/>
            <a:ext cx="8229600" cy="4569371"/>
          </a:xfrm>
        </p:spPr>
        <p:txBody>
          <a:bodyPr>
            <a:normAutofit fontScale="92500" lnSpcReduction="20000"/>
          </a:bodyPr>
          <a:lstStyle/>
          <a:p>
            <a:pPr marL="0" indent="0">
              <a:buNone/>
            </a:pPr>
            <a:r>
              <a:rPr lang="en-US" dirty="0"/>
              <a:t>The fermentation process involves the </a:t>
            </a:r>
            <a:r>
              <a:rPr lang="en-US" b="1" i="1" dirty="0"/>
              <a:t>propagation of the microorganism</a:t>
            </a:r>
            <a:r>
              <a:rPr lang="en-US" dirty="0"/>
              <a:t> and </a:t>
            </a:r>
            <a:r>
              <a:rPr lang="en-US" b="1" i="1" dirty="0"/>
              <a:t>production of the desired product</a:t>
            </a:r>
            <a:r>
              <a:rPr lang="en-US" dirty="0"/>
              <a:t>. The fermentation process can be </a:t>
            </a:r>
            <a:r>
              <a:rPr lang="en-US" dirty="0" smtClean="0"/>
              <a:t>categorized </a:t>
            </a:r>
            <a:r>
              <a:rPr lang="en-US" dirty="0"/>
              <a:t>depending on various parameters.</a:t>
            </a:r>
            <a:br>
              <a:rPr lang="en-US" dirty="0"/>
            </a:br>
            <a:r>
              <a:rPr lang="en-US" dirty="0"/>
              <a:t/>
            </a:r>
            <a:br>
              <a:rPr lang="en-US" dirty="0"/>
            </a:br>
            <a:r>
              <a:rPr lang="en-US" dirty="0"/>
              <a:t>It can be either </a:t>
            </a:r>
            <a:r>
              <a:rPr lang="en-US" b="1" dirty="0"/>
              <a:t>aerobic fermentation</a:t>
            </a:r>
            <a:r>
              <a:rPr lang="en-US" dirty="0"/>
              <a:t>, carried out in the presence of oxygen or </a:t>
            </a:r>
            <a:r>
              <a:rPr lang="en-US" b="1" dirty="0"/>
              <a:t>anaerobic fermentation</a:t>
            </a:r>
            <a:r>
              <a:rPr lang="en-US" dirty="0"/>
              <a:t>, carried out in the absence of oxygen. Many industrial fermentation are carried out under aerobic conditions where a few processes such as ethanol production by yeast require strictly anaerobic environments.</a:t>
            </a:r>
          </a:p>
          <a:p>
            <a:endParaRPr lang="ru-RU" dirty="0"/>
          </a:p>
        </p:txBody>
      </p:sp>
    </p:spTree>
    <p:extLst>
      <p:ext uri="{BB962C8B-B14F-4D97-AF65-F5344CB8AC3E}">
        <p14:creationId xmlns:p14="http://schemas.microsoft.com/office/powerpoint/2010/main" val="3827724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Modes of </a:t>
            </a:r>
            <a:r>
              <a:rPr lang="en-US" b="1" dirty="0" smtClean="0"/>
              <a:t>operation</a:t>
            </a:r>
            <a:endParaRPr lang="ru-RU" dirty="0"/>
          </a:p>
        </p:txBody>
      </p:sp>
      <p:sp>
        <p:nvSpPr>
          <p:cNvPr id="3" name="Объект 2"/>
          <p:cNvSpPr>
            <a:spLocks noGrp="1"/>
          </p:cNvSpPr>
          <p:nvPr>
            <p:ph idx="1"/>
          </p:nvPr>
        </p:nvSpPr>
        <p:spPr>
          <a:xfrm>
            <a:off x="457200" y="1600200"/>
            <a:ext cx="8229600" cy="4709120"/>
          </a:xfrm>
        </p:spPr>
        <p:txBody>
          <a:bodyPr>
            <a:normAutofit fontScale="70000" lnSpcReduction="20000"/>
          </a:bodyPr>
          <a:lstStyle/>
          <a:p>
            <a:pPr marL="0" indent="0">
              <a:buNone/>
            </a:pPr>
            <a:r>
              <a:rPr lang="en-US" dirty="0"/>
              <a:t>The fermentation process can also be divided into three basic systems, namely </a:t>
            </a:r>
            <a:r>
              <a:rPr lang="en-US" b="1" dirty="0"/>
              <a:t>batch, continuous or fed-batch</a:t>
            </a:r>
            <a:r>
              <a:rPr lang="en-US" dirty="0"/>
              <a:t>, depending on the </a:t>
            </a:r>
            <a:r>
              <a:rPr lang="en-US" b="1" dirty="0"/>
              <a:t>feeding strategy of the culture and the medium</a:t>
            </a:r>
            <a:r>
              <a:rPr lang="en-US" dirty="0"/>
              <a:t> into the fermenter. </a:t>
            </a:r>
            <a:endParaRPr lang="en-US" dirty="0" smtClean="0"/>
          </a:p>
          <a:p>
            <a:pPr marL="0" indent="0">
              <a:buNone/>
            </a:pPr>
            <a:r>
              <a:rPr lang="en-US" dirty="0" smtClean="0"/>
              <a:t>In </a:t>
            </a:r>
            <a:r>
              <a:rPr lang="en-US" dirty="0"/>
              <a:t>a </a:t>
            </a:r>
            <a:r>
              <a:rPr lang="en-US" b="1" dirty="0"/>
              <a:t>batch operation</a:t>
            </a:r>
            <a:r>
              <a:rPr lang="en-US" dirty="0"/>
              <a:t>, the medium and the culture are initially fed into the vessel and it is then closed. After that, no components are added apart from oxygen (in an aerobic process) and acid or alkali for the pH adjustment. The fermentation is allowed to run for a predetermined period of time and the product is harvested at the end. </a:t>
            </a:r>
            <a:endParaRPr lang="en-US" dirty="0" smtClean="0"/>
          </a:p>
          <a:p>
            <a:pPr marL="0" indent="0">
              <a:buNone/>
            </a:pPr>
            <a:r>
              <a:rPr lang="en-US" dirty="0" smtClean="0"/>
              <a:t>In </a:t>
            </a:r>
            <a:r>
              <a:rPr lang="en-US" dirty="0"/>
              <a:t>a </a:t>
            </a:r>
            <a:r>
              <a:rPr lang="en-US" b="1" dirty="0"/>
              <a:t>continuous process</a:t>
            </a:r>
            <a:r>
              <a:rPr lang="en-US" dirty="0"/>
              <a:t>, fresh medium is continuously added and the products, along with the culture is removed at the same rate, thus maintaining constant concentrations of nutrients and cells are maintained throughout the process. </a:t>
            </a:r>
            <a:endParaRPr lang="en-US" dirty="0" smtClean="0"/>
          </a:p>
          <a:p>
            <a:pPr marL="0" indent="0">
              <a:buNone/>
            </a:pPr>
            <a:r>
              <a:rPr lang="en-US" dirty="0" smtClean="0"/>
              <a:t>A</a:t>
            </a:r>
            <a:r>
              <a:rPr lang="en-US" dirty="0"/>
              <a:t> </a:t>
            </a:r>
            <a:r>
              <a:rPr lang="en-US" b="1" dirty="0"/>
              <a:t>fed-batch system</a:t>
            </a:r>
            <a:r>
              <a:rPr lang="en-US" dirty="0"/>
              <a:t> is a combination of these two systems where additional nutrients are added to the fermenter as the fermentation is in progress. This extends the time of operation but the products are harvested at the end of the production cycle as in a batch fermenter.</a:t>
            </a:r>
            <a:endParaRPr lang="ru-RU" dirty="0"/>
          </a:p>
        </p:txBody>
      </p:sp>
    </p:spTree>
    <p:extLst>
      <p:ext uri="{BB962C8B-B14F-4D97-AF65-F5344CB8AC3E}">
        <p14:creationId xmlns:p14="http://schemas.microsoft.com/office/powerpoint/2010/main" val="15236703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pPr marL="0" indent="0">
              <a:buNone/>
            </a:pPr>
            <a:r>
              <a:rPr lang="en-US" dirty="0"/>
              <a:t>The process can also be </a:t>
            </a:r>
            <a:r>
              <a:rPr lang="en-US" dirty="0" err="1"/>
              <a:t>categorised</a:t>
            </a:r>
            <a:r>
              <a:rPr lang="en-US" dirty="0"/>
              <a:t> as </a:t>
            </a:r>
            <a:r>
              <a:rPr lang="en-US" b="1" dirty="0"/>
              <a:t>solid state fermentation (SSF)</a:t>
            </a:r>
            <a:r>
              <a:rPr lang="en-US" dirty="0"/>
              <a:t> or </a:t>
            </a:r>
            <a:r>
              <a:rPr lang="en-US" b="1" dirty="0"/>
              <a:t>submerged fermentation (</a:t>
            </a:r>
            <a:r>
              <a:rPr lang="en-US" b="1" dirty="0" err="1"/>
              <a:t>SmF</a:t>
            </a:r>
            <a:r>
              <a:rPr lang="en-US" b="1" dirty="0"/>
              <a:t>)</a:t>
            </a:r>
            <a:r>
              <a:rPr lang="en-US" dirty="0"/>
              <a:t>, depending on the </a:t>
            </a:r>
            <a:r>
              <a:rPr lang="en-US" b="1" dirty="0"/>
              <a:t>amount of free water in the medium</a:t>
            </a:r>
            <a:r>
              <a:rPr lang="en-US" dirty="0"/>
              <a:t>. In a </a:t>
            </a:r>
            <a:r>
              <a:rPr lang="en-US" b="1" dirty="0"/>
              <a:t>solid state fermentation</a:t>
            </a:r>
            <a:r>
              <a:rPr lang="en-US" dirty="0"/>
              <a:t>, the medium contains no free flowing water. The organisms are grown in a solid substrate which is moistened. This is used in certain industrial process such as ‘</a:t>
            </a:r>
            <a:r>
              <a:rPr lang="en-US" dirty="0" err="1"/>
              <a:t>koji</a:t>
            </a:r>
            <a:r>
              <a:rPr lang="en-US" dirty="0"/>
              <a:t>’ fermentation from soybeans, production of amylase and protease by Aspergillus </a:t>
            </a:r>
            <a:r>
              <a:rPr lang="en-US" dirty="0" err="1"/>
              <a:t>oryzae</a:t>
            </a:r>
            <a:r>
              <a:rPr lang="en-US" dirty="0"/>
              <a:t> on roasted soybeans and wheat, bioremediation, detoxification of agro-industrial wastes, etc. </a:t>
            </a:r>
            <a:r>
              <a:rPr lang="en-US" b="1" dirty="0"/>
              <a:t>Submerged fermentation</a:t>
            </a:r>
            <a:r>
              <a:rPr lang="en-US" dirty="0"/>
              <a:t> is in which microorganisms grow submerged in a liquid medium where free water is abundant. This is the method of choice for many industrial operations over SSF although SSF is also rapidly gaining interest in the present.</a:t>
            </a:r>
            <a:endParaRPr lang="ru-RU" dirty="0"/>
          </a:p>
        </p:txBody>
      </p:sp>
    </p:spTree>
    <p:extLst>
      <p:ext uri="{BB962C8B-B14F-4D97-AF65-F5344CB8AC3E}">
        <p14:creationId xmlns:p14="http://schemas.microsoft.com/office/powerpoint/2010/main" val="1696162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7075" y="-228600"/>
            <a:ext cx="260985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652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Types of fermenters:</a:t>
            </a:r>
            <a:br>
              <a:rPr lang="en-US" dirty="0" smtClean="0"/>
            </a:br>
            <a:r>
              <a:rPr lang="en-US" sz="3600" b="1" i="1" dirty="0"/>
              <a:t>Continuous Stirred-Tank </a:t>
            </a:r>
            <a:r>
              <a:rPr lang="en-US" sz="3600" b="1" i="1" dirty="0" err="1" smtClean="0"/>
              <a:t>Fermentor</a:t>
            </a:r>
            <a:endParaRPr lang="ru-RU" i="1" dirty="0"/>
          </a:p>
        </p:txBody>
      </p:sp>
      <p:sp>
        <p:nvSpPr>
          <p:cNvPr id="3" name="Объект 2"/>
          <p:cNvSpPr>
            <a:spLocks noGrp="1"/>
          </p:cNvSpPr>
          <p:nvPr>
            <p:ph idx="1"/>
          </p:nvPr>
        </p:nvSpPr>
        <p:spPr/>
        <p:txBody>
          <a:bodyPr>
            <a:normAutofit/>
          </a:bodyPr>
          <a:lstStyle/>
          <a:p>
            <a:r>
              <a:rPr lang="en-US" sz="2000" dirty="0" smtClean="0"/>
              <a:t>The </a:t>
            </a:r>
            <a:r>
              <a:rPr lang="en-US" sz="2000" dirty="0"/>
              <a:t>continuous stirred-tank reactor (CSTR) is composed of a vessel with pipes, pumps, valves, agitator, motor, shaft, and impeller(s). The shaft is situated at the bottom of the tank, and the number of impellers depends on the size of the bioreactor.</a:t>
            </a:r>
          </a:p>
          <a:p>
            <a:endParaRPr lang="ru-RU" dirty="0"/>
          </a:p>
        </p:txBody>
      </p:sp>
      <p:pic>
        <p:nvPicPr>
          <p:cNvPr id="6146" name="Picture 2" descr="https://biologyease.com/wp-content/uploads/2020/08/continuous-stirred-tank-reactor-500x500-1-275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807112"/>
            <a:ext cx="3255447" cy="35513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79736" y="3068960"/>
            <a:ext cx="4872384" cy="2554545"/>
          </a:xfrm>
          <a:prstGeom prst="rect">
            <a:avLst/>
          </a:prstGeom>
        </p:spPr>
        <p:txBody>
          <a:bodyPr wrap="square">
            <a:spAutoFit/>
          </a:bodyPr>
          <a:lstStyle/>
          <a:p>
            <a:r>
              <a:rPr lang="en-US" sz="2000" dirty="0"/>
              <a:t>In this type of </a:t>
            </a:r>
            <a:r>
              <a:rPr lang="en-US" sz="2000" dirty="0" err="1"/>
              <a:t>fermentor</a:t>
            </a:r>
            <a:r>
              <a:rPr lang="en-US" sz="2000" dirty="0"/>
              <a:t>, a structure called </a:t>
            </a:r>
            <a:r>
              <a:rPr lang="en-US" sz="2000" dirty="0" err="1"/>
              <a:t>sparger</a:t>
            </a:r>
            <a:r>
              <a:rPr lang="en-US" sz="2000" dirty="0"/>
              <a:t> is found that keeps adding air to the culture medium. It is a ring-like structure with many holes. The </a:t>
            </a:r>
            <a:r>
              <a:rPr lang="en-US" sz="2000" dirty="0" err="1"/>
              <a:t>sparger</a:t>
            </a:r>
            <a:r>
              <a:rPr lang="en-US" sz="2000" dirty="0"/>
              <a:t>, along with the impellers, distribute gas in the entire vessel. The impellers break down the bubbles into smaller ones that are homogeneously distributed in the bioreactor.</a:t>
            </a:r>
          </a:p>
        </p:txBody>
      </p:sp>
    </p:spTree>
    <p:extLst>
      <p:ext uri="{BB962C8B-B14F-4D97-AF65-F5344CB8AC3E}">
        <p14:creationId xmlns:p14="http://schemas.microsoft.com/office/powerpoint/2010/main" val="4001390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Types of fermenters:</a:t>
            </a:r>
            <a:br>
              <a:rPr lang="en-US" dirty="0"/>
            </a:br>
            <a:r>
              <a:rPr lang="en-US" sz="4000" b="1" i="1" dirty="0"/>
              <a:t>Airlift </a:t>
            </a:r>
            <a:r>
              <a:rPr lang="en-US" sz="4000" b="1" i="1" dirty="0" err="1" smtClean="0"/>
              <a:t>Fermentor</a:t>
            </a:r>
            <a:endParaRPr lang="ru-RU" sz="4000" b="1" i="1" dirty="0"/>
          </a:p>
        </p:txBody>
      </p:sp>
      <p:sp>
        <p:nvSpPr>
          <p:cNvPr id="3" name="Объект 2"/>
          <p:cNvSpPr>
            <a:spLocks noGrp="1"/>
          </p:cNvSpPr>
          <p:nvPr>
            <p:ph idx="1"/>
          </p:nvPr>
        </p:nvSpPr>
        <p:spPr>
          <a:xfrm>
            <a:off x="251520" y="1600200"/>
            <a:ext cx="4752528" cy="4525963"/>
          </a:xfrm>
        </p:spPr>
        <p:txBody>
          <a:bodyPr>
            <a:noAutofit/>
          </a:bodyPr>
          <a:lstStyle/>
          <a:p>
            <a:pPr marL="0" indent="0">
              <a:buNone/>
            </a:pPr>
            <a:r>
              <a:rPr lang="en-US" sz="2400" dirty="0" smtClean="0"/>
              <a:t>The </a:t>
            </a:r>
            <a:r>
              <a:rPr lang="en-US" sz="2400" dirty="0"/>
              <a:t>airlift bioreactors contain a baffle or a draft tube in the middle through which air is pumped into the vessel. There are two types of airlift </a:t>
            </a:r>
            <a:r>
              <a:rPr lang="en-US" sz="2400" dirty="0" err="1"/>
              <a:t>fermentors</a:t>
            </a:r>
            <a:r>
              <a:rPr lang="en-US" sz="2400" dirty="0"/>
              <a:t>:</a:t>
            </a:r>
          </a:p>
          <a:p>
            <a:r>
              <a:rPr lang="en-US" sz="2400" b="1" dirty="0"/>
              <a:t>Internal loop airlift bioreactor: </a:t>
            </a:r>
            <a:r>
              <a:rPr lang="en-US" sz="2400" dirty="0"/>
              <a:t>It has a single central draft tube that provides inner circulation channels.</a:t>
            </a:r>
          </a:p>
          <a:p>
            <a:r>
              <a:rPr lang="en-US" sz="2400" b="1" dirty="0"/>
              <a:t>External loop airlift bioreactor: </a:t>
            </a:r>
            <a:r>
              <a:rPr lang="en-US" sz="2400" dirty="0"/>
              <a:t>It contains external loops that separate the liquids flowing into independent channels</a:t>
            </a:r>
            <a:r>
              <a:rPr lang="en-US" sz="2400" dirty="0" smtClean="0"/>
              <a:t>.</a:t>
            </a:r>
            <a:endParaRPr lang="en-US" sz="24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967" y="2060848"/>
            <a:ext cx="414752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715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708920"/>
            <a:ext cx="4829175" cy="378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normAutofit fontScale="90000"/>
          </a:bodyPr>
          <a:lstStyle/>
          <a:p>
            <a:r>
              <a:rPr lang="en-US" dirty="0"/>
              <a:t>Types of fermenters:</a:t>
            </a:r>
            <a:br>
              <a:rPr lang="en-US" dirty="0"/>
            </a:br>
            <a:r>
              <a:rPr lang="en-US" sz="3600" b="1" i="1" dirty="0"/>
              <a:t>Packed Bed </a:t>
            </a:r>
            <a:r>
              <a:rPr lang="en-US" sz="3600" b="1" i="1" dirty="0" err="1" smtClean="0"/>
              <a:t>Fermentor</a:t>
            </a:r>
            <a:endParaRPr lang="ru-RU" b="1" i="1" dirty="0"/>
          </a:p>
        </p:txBody>
      </p:sp>
      <p:sp>
        <p:nvSpPr>
          <p:cNvPr id="3" name="Объект 2"/>
          <p:cNvSpPr>
            <a:spLocks noGrp="1"/>
          </p:cNvSpPr>
          <p:nvPr>
            <p:ph idx="1"/>
          </p:nvPr>
        </p:nvSpPr>
        <p:spPr>
          <a:xfrm>
            <a:off x="457200" y="1600202"/>
            <a:ext cx="8229600" cy="1396750"/>
          </a:xfrm>
        </p:spPr>
        <p:txBody>
          <a:bodyPr>
            <a:normAutofit fontScale="62500" lnSpcReduction="20000"/>
          </a:bodyPr>
          <a:lstStyle/>
          <a:p>
            <a:pPr marL="0" indent="0">
              <a:buNone/>
            </a:pPr>
            <a:r>
              <a:rPr lang="en-US" dirty="0" smtClean="0"/>
              <a:t>In </a:t>
            </a:r>
            <a:r>
              <a:rPr lang="en-US" dirty="0"/>
              <a:t>a packed bed </a:t>
            </a:r>
            <a:r>
              <a:rPr lang="en-US" dirty="0" err="1"/>
              <a:t>fermentor</a:t>
            </a:r>
            <a:r>
              <a:rPr lang="en-US" dirty="0"/>
              <a:t>, a hollow tube or pipe is packed with a biocatalyst. The bed is immobile in nature. The culture medium flows through the biocatalyst, which produces the metabolites continuously in the broth. These bioreactors are easy to operate but are often blocked due to poor oxygen circulation.</a:t>
            </a:r>
          </a:p>
          <a:p>
            <a:endParaRPr lang="ru-RU" dirty="0"/>
          </a:p>
        </p:txBody>
      </p:sp>
      <p:sp>
        <p:nvSpPr>
          <p:cNvPr id="4" name="Прямоугольник 3"/>
          <p:cNvSpPr/>
          <p:nvPr/>
        </p:nvSpPr>
        <p:spPr>
          <a:xfrm>
            <a:off x="457200" y="3212976"/>
            <a:ext cx="3795688" cy="2862322"/>
          </a:xfrm>
          <a:prstGeom prst="rect">
            <a:avLst/>
          </a:prstGeom>
        </p:spPr>
        <p:txBody>
          <a:bodyPr wrap="square">
            <a:spAutoFit/>
          </a:bodyPr>
          <a:lstStyle/>
          <a:p>
            <a:r>
              <a:rPr lang="en-US" dirty="0" err="1"/>
              <a:t>Fluidised</a:t>
            </a:r>
            <a:r>
              <a:rPr lang="en-US" dirty="0"/>
              <a:t> Bed </a:t>
            </a:r>
            <a:r>
              <a:rPr lang="en-US" dirty="0" err="1"/>
              <a:t>Fermentor</a:t>
            </a:r>
            <a:endParaRPr lang="en-US" dirty="0"/>
          </a:p>
          <a:p>
            <a:r>
              <a:rPr lang="en-US" dirty="0"/>
              <a:t>In this type of reactor, a solid granular bed that is usually made up of a biocatalyst is present. The fluid, that is, liquid or gas, is passed through the solid bed at high speeds, such that the suspended solid behaves like a fluid. This type of </a:t>
            </a:r>
            <a:r>
              <a:rPr lang="en-US" dirty="0" err="1"/>
              <a:t>fermentor</a:t>
            </a:r>
            <a:r>
              <a:rPr lang="en-US" dirty="0"/>
              <a:t> is used for microbial flocs, </a:t>
            </a:r>
            <a:r>
              <a:rPr lang="en-US" dirty="0" err="1"/>
              <a:t>immobilised</a:t>
            </a:r>
            <a:r>
              <a:rPr lang="en-US" dirty="0"/>
              <a:t> cells, and enzymes.</a:t>
            </a:r>
          </a:p>
        </p:txBody>
      </p:sp>
    </p:spTree>
    <p:extLst>
      <p:ext uri="{BB962C8B-B14F-4D97-AF65-F5344CB8AC3E}">
        <p14:creationId xmlns:p14="http://schemas.microsoft.com/office/powerpoint/2010/main" val="4080416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Membrane </a:t>
            </a:r>
            <a:r>
              <a:rPr lang="en-US" dirty="0" err="1" smtClean="0"/>
              <a:t>Fermentor</a:t>
            </a:r>
            <a:endParaRPr lang="ru-RU" dirty="0"/>
          </a:p>
        </p:txBody>
      </p:sp>
      <p:sp>
        <p:nvSpPr>
          <p:cNvPr id="3" name="Объект 2"/>
          <p:cNvSpPr>
            <a:spLocks noGrp="1"/>
          </p:cNvSpPr>
          <p:nvPr>
            <p:ph idx="1"/>
          </p:nvPr>
        </p:nvSpPr>
        <p:spPr>
          <a:xfrm>
            <a:off x="457200" y="1412776"/>
            <a:ext cx="8229600" cy="2520281"/>
          </a:xfrm>
        </p:spPr>
        <p:txBody>
          <a:bodyPr>
            <a:normAutofit fontScale="85000" lnSpcReduction="10000"/>
          </a:bodyPr>
          <a:lstStyle/>
          <a:p>
            <a:r>
              <a:rPr lang="en-US" sz="2400" dirty="0" smtClean="0"/>
              <a:t>Membrane </a:t>
            </a:r>
            <a:r>
              <a:rPr lang="en-US" sz="2400" dirty="0"/>
              <a:t>bioreactors work in conjugation with ultrafiltration and microfiltration. This type of </a:t>
            </a:r>
            <a:r>
              <a:rPr lang="en-US" sz="2400" dirty="0" err="1"/>
              <a:t>fermentor</a:t>
            </a:r>
            <a:r>
              <a:rPr lang="en-US" sz="2400" dirty="0"/>
              <a:t> is used for the biological treatment of wastewater. There are two types of membrane bioreactors:</a:t>
            </a:r>
          </a:p>
          <a:p>
            <a:r>
              <a:rPr lang="en-US" sz="2400" b="1" dirty="0"/>
              <a:t>Submerged membrane bioreactor: </a:t>
            </a:r>
            <a:r>
              <a:rPr lang="en-US" sz="2400" dirty="0"/>
              <a:t>In this type of </a:t>
            </a:r>
            <a:r>
              <a:rPr lang="en-US" sz="2400" dirty="0" err="1"/>
              <a:t>fermentor</a:t>
            </a:r>
            <a:r>
              <a:rPr lang="en-US" sz="2400" dirty="0"/>
              <a:t>, the membrane is found inside the vessel submerged in the wastewater.</a:t>
            </a:r>
          </a:p>
          <a:p>
            <a:r>
              <a:rPr lang="en-US" sz="2400" b="1" dirty="0"/>
              <a:t>Side-stream membrane bioreactor: </a:t>
            </a:r>
            <a:r>
              <a:rPr lang="en-US" sz="2400" dirty="0"/>
              <a:t>In this type of </a:t>
            </a:r>
            <a:r>
              <a:rPr lang="en-US" sz="2400" dirty="0" err="1"/>
              <a:t>fermentor</a:t>
            </a:r>
            <a:r>
              <a:rPr lang="en-US" sz="2400" dirty="0"/>
              <a:t>, the membrane is found outside the reactor and filtration by the membrane is an additional step in the whole process.</a:t>
            </a:r>
            <a:endParaRPr lang="ru-RU" sz="2400" dirty="0"/>
          </a:p>
        </p:txBody>
      </p:sp>
      <p:pic>
        <p:nvPicPr>
          <p:cNvPr id="10242" name="Picture 2" descr="https://biologyease.com/wp-content/uploads/2020/08/Membrane20Bioreact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789040"/>
            <a:ext cx="647700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945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Bubble Column </a:t>
            </a:r>
            <a:r>
              <a:rPr lang="en-US" dirty="0" err="1"/>
              <a:t>Fermentor</a:t>
            </a:r>
            <a:r>
              <a:rPr lang="en-US" dirty="0"/>
              <a:t/>
            </a:r>
            <a:br>
              <a:rPr lang="en-US" dirty="0"/>
            </a:br>
            <a:endParaRPr lang="ru-RU" dirty="0"/>
          </a:p>
        </p:txBody>
      </p:sp>
      <p:sp>
        <p:nvSpPr>
          <p:cNvPr id="3" name="Объект 2"/>
          <p:cNvSpPr>
            <a:spLocks noGrp="1"/>
          </p:cNvSpPr>
          <p:nvPr>
            <p:ph idx="1"/>
          </p:nvPr>
        </p:nvSpPr>
        <p:spPr>
          <a:xfrm>
            <a:off x="457200" y="1600201"/>
            <a:ext cx="4474840" cy="4493096"/>
          </a:xfrm>
        </p:spPr>
        <p:txBody>
          <a:bodyPr>
            <a:normAutofit fontScale="70000" lnSpcReduction="20000"/>
          </a:bodyPr>
          <a:lstStyle/>
          <a:p>
            <a:endParaRPr lang="en-US" dirty="0"/>
          </a:p>
          <a:p>
            <a:pPr marL="0" indent="0">
              <a:buNone/>
            </a:pPr>
            <a:r>
              <a:rPr lang="en-US" dirty="0" smtClean="0"/>
              <a:t>A </a:t>
            </a:r>
            <a:r>
              <a:rPr lang="en-US" dirty="0"/>
              <a:t>bubble column </a:t>
            </a:r>
            <a:r>
              <a:rPr lang="en-US" dirty="0" err="1"/>
              <a:t>fermentor</a:t>
            </a:r>
            <a:r>
              <a:rPr lang="en-US" dirty="0"/>
              <a:t> is equipped with a cylindrical column that is filled with liquid, and gas is inserted into it from the bottom. It is vertically arranged, such that the introduction of gas from the bottom creates a turbulent stream and allows optimum gas exchange. The </a:t>
            </a:r>
            <a:r>
              <a:rPr lang="en-US" dirty="0" err="1"/>
              <a:t>sparger</a:t>
            </a:r>
            <a:r>
              <a:rPr lang="en-US" dirty="0"/>
              <a:t> mixes the contents of the vessel. The liquid flows either in a parallel direction or in a counter-current direction.</a:t>
            </a:r>
          </a:p>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744" y="1700808"/>
            <a:ext cx="3312368" cy="460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9634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a:t>Stage # </a:t>
            </a:r>
            <a:r>
              <a:rPr lang="en-US" b="1" dirty="0" smtClean="0"/>
              <a:t>3. </a:t>
            </a:r>
            <a:r>
              <a:rPr lang="en-US" b="1" dirty="0"/>
              <a:t>Down-Stream Process</a:t>
            </a:r>
            <a:r>
              <a:rPr lang="en-US" b="1" dirty="0" smtClean="0"/>
              <a:t>:</a:t>
            </a:r>
            <a:endParaRPr lang="ru-RU" dirty="0"/>
          </a:p>
        </p:txBody>
      </p:sp>
      <p:sp>
        <p:nvSpPr>
          <p:cNvPr id="3" name="Объект 2"/>
          <p:cNvSpPr>
            <a:spLocks noGrp="1"/>
          </p:cNvSpPr>
          <p:nvPr>
            <p:ph idx="1"/>
          </p:nvPr>
        </p:nvSpPr>
        <p:spPr/>
        <p:txBody>
          <a:bodyPr>
            <a:normAutofit fontScale="77500" lnSpcReduction="20000"/>
          </a:bodyPr>
          <a:lstStyle/>
          <a:p>
            <a:pPr marL="0" indent="0" fontAlgn="base">
              <a:buNone/>
            </a:pPr>
            <a:r>
              <a:rPr lang="en-US" dirty="0" smtClean="0"/>
              <a:t>Further </a:t>
            </a:r>
            <a:r>
              <a:rPr lang="en-US" dirty="0"/>
              <a:t>processing is carried out depending upon whether </a:t>
            </a:r>
            <a:r>
              <a:rPr lang="en-US" b="1" dirty="0"/>
              <a:t>the product is intracellular or present inside the cell</a:t>
            </a:r>
            <a:r>
              <a:rPr lang="en-US" dirty="0"/>
              <a:t> or membrane bound or release outside the cell or extracellular in nature. This leads to recovery of the product in pure form.</a:t>
            </a:r>
          </a:p>
          <a:p>
            <a:pPr fontAlgn="base"/>
            <a:r>
              <a:rPr lang="en-US" dirty="0"/>
              <a:t>The presence of undesirable products (by products), impurities in media, antifoam agents, etc. affect the DSP steps. Therefore, each step is required thorough check up in both USP as well as in DSP. For example, a cheap carbon and energy source may increase DSP cost.</a:t>
            </a:r>
          </a:p>
          <a:p>
            <a:pPr fontAlgn="base"/>
            <a:r>
              <a:rPr lang="en-US" dirty="0"/>
              <a:t>At commercial level use of existing equipment’s, ancillaries, etc. are more advantageous than that of creating new facilities because the later step requires more investment which may lead to escalation of cost of the product and processes.</a:t>
            </a:r>
          </a:p>
          <a:p>
            <a:endParaRPr lang="ru-RU" dirty="0"/>
          </a:p>
        </p:txBody>
      </p:sp>
    </p:spTree>
    <p:extLst>
      <p:ext uri="{BB962C8B-B14F-4D97-AF65-F5344CB8AC3E}">
        <p14:creationId xmlns:p14="http://schemas.microsoft.com/office/powerpoint/2010/main" val="4242251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lstStyle/>
          <a:p>
            <a:pPr marL="0" indent="0">
              <a:buNone/>
            </a:pPr>
            <a:r>
              <a:rPr lang="en-US" sz="2000" dirty="0"/>
              <a:t>The DSP consists of series of distinct unity or processes which are connected to each other for getting the final product as shown in Fig 20.5.</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393749"/>
            <a:ext cx="6127814" cy="5089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1330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Cell Harvesting:</a:t>
            </a:r>
            <a:endParaRPr lang="ru-RU" dirty="0"/>
          </a:p>
        </p:txBody>
      </p:sp>
      <p:sp>
        <p:nvSpPr>
          <p:cNvPr id="3" name="Объект 2"/>
          <p:cNvSpPr>
            <a:spLocks noGrp="1"/>
          </p:cNvSpPr>
          <p:nvPr>
            <p:ph idx="1"/>
          </p:nvPr>
        </p:nvSpPr>
        <p:spPr/>
        <p:txBody>
          <a:bodyPr>
            <a:normAutofit fontScale="92500" lnSpcReduction="10000"/>
          </a:bodyPr>
          <a:lstStyle/>
          <a:p>
            <a:pPr marL="0" indent="0" fontAlgn="base">
              <a:buNone/>
            </a:pPr>
            <a:r>
              <a:rPr lang="en-US" dirty="0"/>
              <a:t>Since, microbial cells are in liquid medium or broth, solid-liquid separation method is influenced by the size and morphology of the microorganisms (single cells, aggregates or mycelia).</a:t>
            </a:r>
          </a:p>
          <a:p>
            <a:pPr marL="0" indent="0" fontAlgn="base">
              <a:buNone/>
            </a:pPr>
            <a:r>
              <a:rPr lang="en-US" dirty="0" smtClean="0"/>
              <a:t>Further</a:t>
            </a:r>
            <a:r>
              <a:rPr lang="en-US" dirty="0"/>
              <a:t>, the process also depends upon the location of product whether it is intracellular or extracellular it has been secreted into the medium. Besides, other factors such as specific gravity, viscosity, and rheology of the medium also influence cell harvesting method.</a:t>
            </a:r>
          </a:p>
          <a:p>
            <a:endParaRPr lang="ru-RU" dirty="0"/>
          </a:p>
        </p:txBody>
      </p:sp>
    </p:spTree>
    <p:extLst>
      <p:ext uri="{BB962C8B-B14F-4D97-AF65-F5344CB8AC3E}">
        <p14:creationId xmlns:p14="http://schemas.microsoft.com/office/powerpoint/2010/main" val="2815962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Broth Conditioning Technique:</a:t>
            </a:r>
            <a:endParaRPr lang="ru-RU" dirty="0"/>
          </a:p>
        </p:txBody>
      </p:sp>
      <p:sp>
        <p:nvSpPr>
          <p:cNvPr id="3" name="Объект 2"/>
          <p:cNvSpPr>
            <a:spLocks noGrp="1"/>
          </p:cNvSpPr>
          <p:nvPr>
            <p:ph idx="1"/>
          </p:nvPr>
        </p:nvSpPr>
        <p:spPr/>
        <p:txBody>
          <a:bodyPr>
            <a:normAutofit fontScale="85000" lnSpcReduction="10000"/>
          </a:bodyPr>
          <a:lstStyle/>
          <a:p>
            <a:pPr marL="0" indent="0" fontAlgn="base">
              <a:buNone/>
            </a:pPr>
            <a:r>
              <a:rPr lang="en-US" dirty="0"/>
              <a:t>This technique </a:t>
            </a:r>
            <a:r>
              <a:rPr lang="en-US" b="1" dirty="0"/>
              <a:t>allows separation of cells from large volume of liquid medium</a:t>
            </a:r>
            <a:r>
              <a:rPr lang="en-US" dirty="0"/>
              <a:t>. In this case, cells are allowed to form floccules or precipitate by using chemical, physical and biological treatments.</a:t>
            </a:r>
          </a:p>
          <a:p>
            <a:pPr marL="0" indent="0" fontAlgn="base">
              <a:buNone/>
            </a:pPr>
            <a:endParaRPr lang="en-US" dirty="0" smtClean="0"/>
          </a:p>
          <a:p>
            <a:pPr marL="0" indent="0" fontAlgn="base">
              <a:buNone/>
            </a:pPr>
            <a:r>
              <a:rPr lang="en-US" dirty="0" smtClean="0"/>
              <a:t>Coagulating </a:t>
            </a:r>
            <a:r>
              <a:rPr lang="en-US" dirty="0"/>
              <a:t>materials such as simple electrolytes, acids, bases, salts, multivalent ions etc. are added to form small floes from dispersed colloids or suspended materials. Certain floes precipitation methods are also used at the end of many traditional beer and wine fermentation processes for the precipitation of yeast cells.</a:t>
            </a:r>
          </a:p>
          <a:p>
            <a:endParaRPr lang="ru-RU" dirty="0"/>
          </a:p>
        </p:txBody>
      </p:sp>
    </p:spTree>
    <p:extLst>
      <p:ext uri="{BB962C8B-B14F-4D97-AF65-F5344CB8AC3E}">
        <p14:creationId xmlns:p14="http://schemas.microsoft.com/office/powerpoint/2010/main" val="8960074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Sedimentation:</a:t>
            </a:r>
            <a:endParaRPr lang="ru-RU" dirty="0"/>
          </a:p>
        </p:txBody>
      </p:sp>
      <p:sp>
        <p:nvSpPr>
          <p:cNvPr id="3" name="Объект 2"/>
          <p:cNvSpPr>
            <a:spLocks noGrp="1"/>
          </p:cNvSpPr>
          <p:nvPr>
            <p:ph idx="1"/>
          </p:nvPr>
        </p:nvSpPr>
        <p:spPr/>
        <p:txBody>
          <a:bodyPr>
            <a:normAutofit/>
          </a:bodyPr>
          <a:lstStyle/>
          <a:p>
            <a:pPr marL="0" indent="0">
              <a:buNone/>
            </a:pPr>
            <a:r>
              <a:rPr lang="en-US" sz="2800" dirty="0"/>
              <a:t>This process is widely used for yeast separation during alcohol production and in waste-water treatment. The rate of particle sedimentation is a function of both size and density. If, larger the size, greater its density, and the faster rate of sedimentation. Therefore, for quick separation, the difference in density between the particle and the medium must be large with low viscosity.</a:t>
            </a:r>
            <a:endParaRPr lang="ru-RU" sz="2800" dirty="0"/>
          </a:p>
        </p:txBody>
      </p:sp>
    </p:spTree>
    <p:extLst>
      <p:ext uri="{BB962C8B-B14F-4D97-AF65-F5344CB8AC3E}">
        <p14:creationId xmlns:p14="http://schemas.microsoft.com/office/powerpoint/2010/main" val="12490479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Centrifugation:</a:t>
            </a:r>
            <a:endParaRPr lang="ru-RU" dirty="0"/>
          </a:p>
        </p:txBody>
      </p:sp>
      <p:sp>
        <p:nvSpPr>
          <p:cNvPr id="3" name="Объект 2"/>
          <p:cNvSpPr>
            <a:spLocks noGrp="1"/>
          </p:cNvSpPr>
          <p:nvPr>
            <p:ph idx="1"/>
          </p:nvPr>
        </p:nvSpPr>
        <p:spPr/>
        <p:txBody>
          <a:bodyPr>
            <a:normAutofit fontScale="92500" lnSpcReduction="20000"/>
          </a:bodyPr>
          <a:lstStyle/>
          <a:p>
            <a:pPr marL="0" indent="0" fontAlgn="base">
              <a:buNone/>
            </a:pPr>
            <a:r>
              <a:rPr lang="en-US" dirty="0"/>
              <a:t>This process allows </a:t>
            </a:r>
            <a:r>
              <a:rPr lang="en-US" b="1" dirty="0"/>
              <a:t>small particles or cells to separate from liquid</a:t>
            </a:r>
            <a:r>
              <a:rPr lang="en-US" dirty="0"/>
              <a:t>. It is also suitable for some liquid-liquid separations. Similar to sedimentation, its effectiveness also depends upon cell size, density difference between the cells and the medium, and its viscosity.</a:t>
            </a:r>
          </a:p>
          <a:p>
            <a:pPr marL="0" indent="0" fontAlgn="base">
              <a:buNone/>
            </a:pPr>
            <a:r>
              <a:rPr lang="en-US" dirty="0"/>
              <a:t>Higher speed of centrifugation requires for the separation of smaller microorganisms, such as bacteria. In case of yeast cells present in beer, relatively, low centrifugation effectively recovers residual yeast cells.</a:t>
            </a:r>
          </a:p>
          <a:p>
            <a:endParaRPr lang="ru-RU" dirty="0"/>
          </a:p>
        </p:txBody>
      </p:sp>
    </p:spTree>
    <p:extLst>
      <p:ext uri="{BB962C8B-B14F-4D97-AF65-F5344CB8AC3E}">
        <p14:creationId xmlns:p14="http://schemas.microsoft.com/office/powerpoint/2010/main" val="22015438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Filtration:</a:t>
            </a:r>
            <a:endParaRPr lang="ru-RU" dirty="0"/>
          </a:p>
        </p:txBody>
      </p:sp>
      <p:sp>
        <p:nvSpPr>
          <p:cNvPr id="3" name="Объект 2"/>
          <p:cNvSpPr>
            <a:spLocks noGrp="1"/>
          </p:cNvSpPr>
          <p:nvPr>
            <p:ph idx="1"/>
          </p:nvPr>
        </p:nvSpPr>
        <p:spPr/>
        <p:txBody>
          <a:bodyPr>
            <a:normAutofit fontScale="92500" lnSpcReduction="20000"/>
          </a:bodyPr>
          <a:lstStyle/>
          <a:p>
            <a:pPr marL="0" indent="0" fontAlgn="base">
              <a:buNone/>
            </a:pPr>
            <a:r>
              <a:rPr lang="en-US" dirty="0"/>
              <a:t>There are certain filters such as clothes, glass wool or cellulose that retain the solids and pass on the liquid. The solids accumulate above the filter. Such technique is useful in case of fungal mycelia separation.</a:t>
            </a:r>
          </a:p>
          <a:p>
            <a:pPr marL="0" indent="0" fontAlgn="base">
              <a:buNone/>
            </a:pPr>
            <a:r>
              <a:rPr lang="en-US" dirty="0" smtClean="0"/>
              <a:t>There </a:t>
            </a:r>
            <a:r>
              <a:rPr lang="en-US" dirty="0"/>
              <a:t>are two types of filters used in industrial process: plate and frame filters or filter press, and rotatory vacuum filter, which help in harvesting the fungal mycelia during antibiotic manufacture, bakers yeast production and in dewatering of sewage sludge.</a:t>
            </a:r>
          </a:p>
          <a:p>
            <a:endParaRPr lang="ru-RU" dirty="0"/>
          </a:p>
        </p:txBody>
      </p:sp>
    </p:spTree>
    <p:extLst>
      <p:ext uri="{BB962C8B-B14F-4D97-AF65-F5344CB8AC3E}">
        <p14:creationId xmlns:p14="http://schemas.microsoft.com/office/powerpoint/2010/main" val="20182992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Disruption of Microbial Cells:</a:t>
            </a:r>
            <a:endParaRPr lang="ru-RU" dirty="0"/>
          </a:p>
        </p:txBody>
      </p:sp>
      <p:sp>
        <p:nvSpPr>
          <p:cNvPr id="3" name="Объект 2"/>
          <p:cNvSpPr>
            <a:spLocks noGrp="1"/>
          </p:cNvSpPr>
          <p:nvPr>
            <p:ph idx="1"/>
          </p:nvPr>
        </p:nvSpPr>
        <p:spPr>
          <a:xfrm>
            <a:off x="457200" y="1600200"/>
            <a:ext cx="8229600" cy="4781128"/>
          </a:xfrm>
        </p:spPr>
        <p:txBody>
          <a:bodyPr>
            <a:normAutofit fontScale="62500" lnSpcReduction="20000"/>
          </a:bodyPr>
          <a:lstStyle/>
          <a:p>
            <a:pPr fontAlgn="base"/>
            <a:r>
              <a:rPr lang="en-US" dirty="0"/>
              <a:t>When the product is intracellular, it is necessary to disrupt the cells/cell membrane so as to release the product. Cell disruption can be achieved by mechanical and non-mechanical methods. Some of the methods used are ultra-sonication and application of lysozyme. The ‘French-press’ is often used in laboratories, while Manton and </a:t>
            </a:r>
            <a:r>
              <a:rPr lang="en-US" dirty="0" err="1"/>
              <a:t>Gaulin</a:t>
            </a:r>
            <a:r>
              <a:rPr lang="en-US" dirty="0"/>
              <a:t> homogenizer (high pressure homogenizer) is employed for pilot scale cell disruption.</a:t>
            </a:r>
          </a:p>
          <a:p>
            <a:pPr fontAlgn="base"/>
            <a:r>
              <a:rPr lang="en-US" dirty="0"/>
              <a:t>These are used for disruption of bacterial, yeast cells and fungal mycelia. The non-mechanical cell disruption is carried out by cell </a:t>
            </a:r>
            <a:r>
              <a:rPr lang="en-US" dirty="0" err="1"/>
              <a:t>permeabilization</a:t>
            </a:r>
            <a:r>
              <a:rPr lang="en-US" dirty="0"/>
              <a:t>. This can be accompanied by autolysis, osmotic shock, ruptures by ice crystal or heat shock treatment. Some organic solvents such as acetone, butanol, chloroform and methanol have been used to release enzymes from microorganisms.</a:t>
            </a:r>
          </a:p>
          <a:p>
            <a:pPr fontAlgn="base"/>
            <a:r>
              <a:rPr lang="en-US" dirty="0"/>
              <a:t>Simple treatment with sodium dodecyl sulfate (SDS) or Triton X-100 is also found effective. Lysozyme is useful for Gram-positive organisms but addition of EDTA improves the effectiveness of lysozyme of Gram-negative bacteria. Some antibiotics namely penicillin and </a:t>
            </a:r>
            <a:r>
              <a:rPr lang="en-US" dirty="0" err="1"/>
              <a:t>cycloserine</a:t>
            </a:r>
            <a:r>
              <a:rPr lang="en-US" dirty="0"/>
              <a:t> may also be used to lyse the actively growing bacterial cells. Chitosan is effective for yeast cells.</a:t>
            </a:r>
          </a:p>
          <a:p>
            <a:endParaRPr lang="ru-RU" dirty="0"/>
          </a:p>
        </p:txBody>
      </p:sp>
    </p:spTree>
    <p:extLst>
      <p:ext uri="{BB962C8B-B14F-4D97-AF65-F5344CB8AC3E}">
        <p14:creationId xmlns:p14="http://schemas.microsoft.com/office/powerpoint/2010/main" val="2407282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1383</Words>
  <Application>Microsoft Office PowerPoint</Application>
  <PresentationFormat>Экран (4:3)</PresentationFormat>
  <Paragraphs>78</Paragraphs>
  <Slides>23</Slides>
  <Notes>2</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23</vt:i4>
      </vt:variant>
    </vt:vector>
  </HeadingPairs>
  <TitlesOfParts>
    <vt:vector size="26" baseType="lpstr">
      <vt:lpstr>Arial</vt:lpstr>
      <vt:lpstr>Calibri</vt:lpstr>
      <vt:lpstr>Тема Office</vt:lpstr>
      <vt:lpstr>Industrial fermentation technology</vt:lpstr>
      <vt:lpstr>Презентация PowerPoint</vt:lpstr>
      <vt:lpstr>Stage # 1. Up-Stream Process</vt:lpstr>
      <vt:lpstr>Steps of up-stream processes: formulation of the fermentation medium</vt:lpstr>
      <vt:lpstr>Steps of up-stream processes:  inoculum preparation</vt:lpstr>
      <vt:lpstr>Steps of up-stream processes: Sterilization </vt:lpstr>
      <vt:lpstr>Stage # 2. Fermentation Process</vt:lpstr>
      <vt:lpstr>Modes of operation</vt:lpstr>
      <vt:lpstr>Презентация PowerPoint</vt:lpstr>
      <vt:lpstr>Презентация PowerPoint</vt:lpstr>
      <vt:lpstr>Types of fermenters: Continuous Stirred-Tank Fermentor</vt:lpstr>
      <vt:lpstr>Types of fermenters: Airlift Fermentor</vt:lpstr>
      <vt:lpstr>Types of fermenters: Packed Bed Fermentor</vt:lpstr>
      <vt:lpstr>Membrane Fermentor</vt:lpstr>
      <vt:lpstr>Bubble Column Fermentor </vt:lpstr>
      <vt:lpstr>Stage # 3. Down-Stream Process:</vt:lpstr>
      <vt:lpstr>Презентация PowerPoint</vt:lpstr>
      <vt:lpstr>Cell Harvesting:</vt:lpstr>
      <vt:lpstr>Broth Conditioning Technique:</vt:lpstr>
      <vt:lpstr>Sedimentation:</vt:lpstr>
      <vt:lpstr>Centrifugation:</vt:lpstr>
      <vt:lpstr>Filtration:</vt:lpstr>
      <vt:lpstr>Disruption of Microbial Cells: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fermentation technology</dc:title>
  <dc:creator>Куксёнок Вера Юрьевна</dc:creator>
  <cp:lastModifiedBy>Vera</cp:lastModifiedBy>
  <cp:revision>52</cp:revision>
  <dcterms:created xsi:type="dcterms:W3CDTF">2023-02-03T04:21:14Z</dcterms:created>
  <dcterms:modified xsi:type="dcterms:W3CDTF">2024-03-04T12:54:36Z</dcterms:modified>
</cp:coreProperties>
</file>