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Organic reactions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57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712" y="1005286"/>
            <a:ext cx="3581773" cy="469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6381" y="260648"/>
            <a:ext cx="3721349" cy="778098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Classification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Substitution – </a:t>
            </a:r>
            <a:r>
              <a:rPr lang="ru-RU" sz="1600" dirty="0" smtClean="0"/>
              <a:t>замещение</a:t>
            </a:r>
          </a:p>
          <a:p>
            <a:pPr marL="0" indent="0">
              <a:buNone/>
            </a:pPr>
            <a:r>
              <a:rPr lang="en-US" sz="1600" dirty="0" smtClean="0"/>
              <a:t>Addition –</a:t>
            </a:r>
            <a:r>
              <a:rPr lang="ru-RU" sz="1600" dirty="0" smtClean="0"/>
              <a:t> присоединение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Elimination – </a:t>
            </a:r>
            <a:r>
              <a:rPr lang="ru-RU" sz="1600" dirty="0" smtClean="0"/>
              <a:t>элиминирование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Rearrangement – </a:t>
            </a:r>
            <a:r>
              <a:rPr lang="ru-RU" sz="1600" dirty="0" smtClean="0"/>
              <a:t>перегруппировка</a:t>
            </a:r>
          </a:p>
          <a:p>
            <a:pPr marL="0" indent="0">
              <a:buNone/>
            </a:pPr>
            <a:r>
              <a:rPr lang="en-US" sz="1600" dirty="0" smtClean="0"/>
              <a:t>Oxidation</a:t>
            </a:r>
            <a:r>
              <a:rPr lang="ru-RU" sz="1600" dirty="0" smtClean="0"/>
              <a:t> – окисление</a:t>
            </a:r>
          </a:p>
          <a:p>
            <a:pPr marL="0" indent="0">
              <a:buNone/>
            </a:pPr>
            <a:r>
              <a:rPr lang="en-US" sz="1600" dirty="0" smtClean="0"/>
              <a:t>Reduction </a:t>
            </a:r>
            <a:r>
              <a:rPr lang="ru-RU" sz="1600" dirty="0" smtClean="0"/>
              <a:t>– восстановление</a:t>
            </a:r>
          </a:p>
          <a:p>
            <a:pPr marL="0" indent="0">
              <a:buNone/>
            </a:pPr>
            <a:r>
              <a:rPr lang="en-US" sz="1600" dirty="0" smtClean="0"/>
              <a:t>Redox reaction - </a:t>
            </a:r>
            <a:r>
              <a:rPr lang="ru-RU" sz="1600" dirty="0" err="1" smtClean="0"/>
              <a:t>окислительно</a:t>
            </a:r>
            <a:r>
              <a:rPr lang="ru-RU" sz="1600" dirty="0" smtClean="0"/>
              <a:t>-восстановительная </a:t>
            </a:r>
            <a:r>
              <a:rPr lang="ru-RU" sz="1600" dirty="0" err="1" smtClean="0"/>
              <a:t>реакц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Hydrolysis – </a:t>
            </a:r>
            <a:r>
              <a:rPr lang="ru-RU" sz="1600" dirty="0" smtClean="0"/>
              <a:t>гидролиз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Hydration – </a:t>
            </a:r>
            <a:r>
              <a:rPr lang="ru-RU" sz="1600" dirty="0" smtClean="0"/>
              <a:t>гидратация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Hydrogenation – </a:t>
            </a:r>
            <a:r>
              <a:rPr lang="ru-RU" sz="1600" dirty="0" smtClean="0"/>
              <a:t>гидрирование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Esterification – </a:t>
            </a:r>
            <a:r>
              <a:rPr lang="ru-RU" sz="1600" dirty="0" smtClean="0"/>
              <a:t>этерификация</a:t>
            </a:r>
          </a:p>
          <a:p>
            <a:pPr marL="0" indent="0">
              <a:buNone/>
            </a:pPr>
            <a:r>
              <a:rPr lang="en-US" sz="1600" dirty="0" err="1" smtClean="0"/>
              <a:t>Bromination</a:t>
            </a:r>
            <a:r>
              <a:rPr lang="en-US" sz="1600" dirty="0" smtClean="0"/>
              <a:t> </a:t>
            </a:r>
            <a:r>
              <a:rPr lang="ru-RU" sz="1600" dirty="0" smtClean="0"/>
              <a:t>(</a:t>
            </a:r>
            <a:r>
              <a:rPr lang="en-US" sz="1600" dirty="0" err="1" smtClean="0"/>
              <a:t>bromation</a:t>
            </a:r>
            <a:r>
              <a:rPr lang="en-US" sz="1600" dirty="0" smtClean="0"/>
              <a:t>)</a:t>
            </a:r>
            <a:r>
              <a:rPr lang="ru-RU" sz="1600" dirty="0" smtClean="0"/>
              <a:t> – </a:t>
            </a:r>
            <a:r>
              <a:rPr lang="ru-RU" sz="1600" dirty="0" err="1" smtClean="0"/>
              <a:t>бромирование</a:t>
            </a:r>
            <a:endParaRPr lang="ru-RU" sz="1600" dirty="0" smtClean="0"/>
          </a:p>
          <a:p>
            <a:pPr marL="0" indent="0">
              <a:buNone/>
            </a:pPr>
            <a:r>
              <a:rPr lang="en-US" sz="1600" dirty="0" smtClean="0"/>
              <a:t>Chlorination (</a:t>
            </a:r>
            <a:r>
              <a:rPr lang="en-US" sz="1600" dirty="0" err="1" smtClean="0"/>
              <a:t>chloration</a:t>
            </a:r>
            <a:r>
              <a:rPr lang="en-US" sz="1600" dirty="0" smtClean="0"/>
              <a:t>) – </a:t>
            </a:r>
            <a:r>
              <a:rPr lang="ru-RU" sz="1600" dirty="0" smtClean="0"/>
              <a:t>хлорирование </a:t>
            </a:r>
          </a:p>
          <a:p>
            <a:pPr marL="0" indent="0">
              <a:buNone/>
            </a:pPr>
            <a:r>
              <a:rPr lang="en-US" sz="1600" dirty="0" err="1" smtClean="0"/>
              <a:t>Hydrobromination</a:t>
            </a:r>
            <a:r>
              <a:rPr lang="ru-RU" sz="1600" dirty="0" smtClean="0"/>
              <a:t> – </a:t>
            </a:r>
            <a:r>
              <a:rPr lang="ru-RU" sz="1600" dirty="0" err="1" smtClean="0"/>
              <a:t>гидробромирование</a:t>
            </a:r>
            <a:endParaRPr lang="ru-RU" sz="1600" dirty="0" smtClean="0"/>
          </a:p>
          <a:p>
            <a:pPr marL="0" indent="0">
              <a:buNone/>
            </a:pPr>
            <a:r>
              <a:rPr lang="en-US" sz="1600" dirty="0" smtClean="0"/>
              <a:t>Nitration</a:t>
            </a:r>
            <a:r>
              <a:rPr lang="ru-RU" sz="1600" dirty="0" smtClean="0"/>
              <a:t> – нитрование</a:t>
            </a:r>
          </a:p>
          <a:p>
            <a:pPr marL="0" indent="0">
              <a:buNone/>
            </a:pPr>
            <a:r>
              <a:rPr lang="en-US" sz="1600" dirty="0" err="1" smtClean="0"/>
              <a:t>Sulfonation</a:t>
            </a:r>
            <a:r>
              <a:rPr lang="ru-RU" sz="1600" dirty="0" smtClean="0"/>
              <a:t> – сульфирование 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/>
              <a:t>Acylation – </a:t>
            </a:r>
            <a:r>
              <a:rPr lang="ru-RU" sz="1600" dirty="0" err="1"/>
              <a:t>ацилирование</a:t>
            </a:r>
            <a:endParaRPr lang="ru-RU" sz="1600" dirty="0"/>
          </a:p>
          <a:p>
            <a:pPr marL="0" indent="0">
              <a:buNone/>
            </a:pPr>
            <a:r>
              <a:rPr lang="en-US" sz="1600" dirty="0" smtClean="0"/>
              <a:t>Alkylation</a:t>
            </a:r>
            <a:r>
              <a:rPr lang="ru-RU" sz="1600" dirty="0" smtClean="0"/>
              <a:t> – </a:t>
            </a:r>
            <a:r>
              <a:rPr lang="ru-RU" sz="1600" dirty="0" err="1" smtClean="0"/>
              <a:t>алкилирование</a:t>
            </a:r>
            <a:endParaRPr lang="ru-RU" sz="1600" dirty="0" smtClean="0"/>
          </a:p>
          <a:p>
            <a:pPr marL="0" indent="0">
              <a:buNone/>
            </a:pPr>
            <a:r>
              <a:rPr lang="en-US" sz="1600" dirty="0" err="1" smtClean="0"/>
              <a:t>Arylation</a:t>
            </a:r>
            <a:r>
              <a:rPr lang="en-US" sz="1600" dirty="0" smtClean="0"/>
              <a:t> – </a:t>
            </a:r>
            <a:r>
              <a:rPr lang="ru-RU" sz="1600" dirty="0" err="1" smtClean="0"/>
              <a:t>арилирование</a:t>
            </a: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2611" y="260648"/>
            <a:ext cx="3721349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Vocabulary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340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reactions classification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03" y="1579199"/>
            <a:ext cx="6898381" cy="458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9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2" b="70864"/>
          <a:stretch/>
        </p:blipFill>
        <p:spPr bwMode="auto">
          <a:xfrm>
            <a:off x="1590829" y="2564904"/>
            <a:ext cx="6624736" cy="130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6422" y="1960126"/>
            <a:ext cx="2592288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Functional group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614500" y="3790392"/>
            <a:ext cx="2242592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/>
              <a:t>Side chain</a:t>
            </a:r>
            <a:endParaRPr lang="ru-RU" sz="16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391980" y="2759973"/>
            <a:ext cx="1296144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Reagent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231740" y="4099733"/>
            <a:ext cx="2242592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Substrate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687081" y="4098640"/>
            <a:ext cx="1296144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Product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987702" y="4098639"/>
            <a:ext cx="1296144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Side product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27584" y="4797152"/>
            <a:ext cx="7704856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i="1" dirty="0" err="1"/>
              <a:t>i</a:t>
            </a:r>
            <a:r>
              <a:rPr lang="en-US" sz="2000" i="1" dirty="0" err="1" smtClean="0"/>
              <a:t>so</a:t>
            </a:r>
            <a:r>
              <a:rPr lang="en-US" sz="2000" dirty="0" smtClean="0"/>
              <a:t>-propanol reacts with hydrogen chloride to form </a:t>
            </a:r>
            <a:r>
              <a:rPr lang="en-US" sz="2000" i="1" dirty="0" err="1" smtClean="0"/>
              <a:t>iso</a:t>
            </a:r>
            <a:r>
              <a:rPr lang="en-US" sz="2000" dirty="0" smtClean="0"/>
              <a:t>-propyl chloride and water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4985" y="2996774"/>
            <a:ext cx="1711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Reaction center 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519772" y="3220620"/>
            <a:ext cx="432048" cy="1454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951820" y="2276872"/>
            <a:ext cx="113184" cy="4831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158640" y="3699266"/>
            <a:ext cx="288032" cy="145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59932" y="1021016"/>
            <a:ext cx="3425552" cy="12751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Conditions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catalyst</a:t>
            </a:r>
            <a:r>
              <a:rPr lang="en-US" dirty="0" smtClean="0">
                <a:solidFill>
                  <a:schemeClr val="tx1"/>
                </a:solidFill>
              </a:rPr>
              <a:t> – </a:t>
            </a:r>
            <a:r>
              <a:rPr lang="ru-RU" dirty="0" smtClean="0">
                <a:solidFill>
                  <a:schemeClr val="tx1"/>
                </a:solidFill>
              </a:rPr>
              <a:t>катализатор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solvent</a:t>
            </a:r>
            <a:r>
              <a:rPr lang="ru-RU" dirty="0" smtClean="0">
                <a:solidFill>
                  <a:schemeClr val="tx1"/>
                </a:solidFill>
              </a:rPr>
              <a:t> – растворитель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en-US" b="1" dirty="0" err="1">
                <a:solidFill>
                  <a:schemeClr val="tx1"/>
                </a:solidFill>
              </a:rPr>
              <a:t>a</a:t>
            </a:r>
            <a:r>
              <a:rPr lang="en-US" b="1" dirty="0" err="1" smtClean="0">
                <a:solidFill>
                  <a:schemeClr val="tx1"/>
                </a:solidFill>
              </a:rPr>
              <a:t>uxilliary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вспомогат</a:t>
            </a:r>
            <a:r>
              <a:rPr lang="ru-RU" dirty="0" smtClean="0">
                <a:solidFill>
                  <a:schemeClr val="tx1"/>
                </a:solidFill>
              </a:rPr>
              <a:t>. вещество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4608004" y="2296205"/>
            <a:ext cx="72008" cy="463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04655" y="1133858"/>
            <a:ext cx="2419689" cy="7933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Moiety</a:t>
            </a:r>
            <a:r>
              <a:rPr lang="en-US" sz="1600" dirty="0" smtClean="0">
                <a:solidFill>
                  <a:schemeClr val="tx1"/>
                </a:solidFill>
              </a:rPr>
              <a:t> – a big functional group or part of molecule 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>
            <a:off x="1864374" y="1968719"/>
            <a:ext cx="432048" cy="1733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89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Protective groups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340768"/>
            <a:ext cx="1594520" cy="82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Protection of carbonyl group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616441" cy="369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988840"/>
            <a:ext cx="3168352" cy="18722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988840"/>
            <a:ext cx="3168352" cy="192185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724128" y="1170129"/>
            <a:ext cx="1728192" cy="8907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rgbClr val="00B050"/>
                </a:solidFill>
              </a:rPr>
              <a:t>Deprotection</a:t>
            </a:r>
            <a:r>
              <a:rPr lang="en-US" sz="1800" dirty="0" smtClean="0">
                <a:solidFill>
                  <a:srgbClr val="00B050"/>
                </a:solidFill>
              </a:rPr>
              <a:t> or cleavage of protective group</a:t>
            </a:r>
            <a:endParaRPr lang="ru-RU" sz="1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8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132</Words>
  <Application>Microsoft Office PowerPoint</Application>
  <PresentationFormat>Экран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Organic reactions</vt:lpstr>
      <vt:lpstr>Classification</vt:lpstr>
      <vt:lpstr>Organic reactions classification</vt:lpstr>
      <vt:lpstr>Презентация PowerPoint</vt:lpstr>
      <vt:lpstr>Protective groups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Organic reactions</dc:title>
  <dc:creator>Куксёнок Вера Юрьевна</dc:creator>
  <cp:lastModifiedBy>Vera</cp:lastModifiedBy>
  <cp:revision>33</cp:revision>
  <dcterms:created xsi:type="dcterms:W3CDTF">2024-02-19T06:57:29Z</dcterms:created>
  <dcterms:modified xsi:type="dcterms:W3CDTF">2024-02-19T13:03:10Z</dcterms:modified>
</cp:coreProperties>
</file>