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569AB-FABD-4A90-89BC-B9E9700EBE1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34948-9674-47ED-BB2D-D34D3C2E8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68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https://doi.org/10.1007/s11356-022-19423-4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34948-9674-47ED-BB2D-D34D3C2E8C0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26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Bioactive compounds </a:t>
            </a:r>
            <a:br>
              <a:rPr lang="en-US" dirty="0"/>
            </a:br>
            <a:r>
              <a:rPr lang="en-US" dirty="0"/>
              <a:t>isolation and application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75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988" y="633680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dirty="0"/>
              <a:t>Vocabulary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article / paper – </a:t>
            </a:r>
            <a:r>
              <a:rPr lang="ru-RU" sz="1600" dirty="0"/>
              <a:t>статья (научная)</a:t>
            </a:r>
          </a:p>
          <a:p>
            <a:pPr marL="0" indent="0">
              <a:buNone/>
            </a:pPr>
            <a:r>
              <a:rPr lang="en-US" sz="1600" dirty="0"/>
              <a:t>review – </a:t>
            </a:r>
            <a:r>
              <a:rPr lang="ru-RU" sz="1600" dirty="0"/>
              <a:t>обзор 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scope and limitations – </a:t>
            </a:r>
            <a:r>
              <a:rPr lang="ru-RU" sz="1600" dirty="0"/>
              <a:t>область (сфера, спектр, диапазон) применения и ограничения</a:t>
            </a:r>
          </a:p>
          <a:p>
            <a:pPr marL="0" indent="0">
              <a:buNone/>
            </a:pPr>
            <a:r>
              <a:rPr lang="en-US" sz="1600" dirty="0"/>
              <a:t>novel –</a:t>
            </a:r>
            <a:r>
              <a:rPr lang="ru-RU" sz="1600" dirty="0"/>
              <a:t> новый</a:t>
            </a:r>
          </a:p>
          <a:p>
            <a:pPr marL="0" indent="0">
              <a:buNone/>
            </a:pPr>
            <a:r>
              <a:rPr lang="en-US" sz="1600" dirty="0"/>
              <a:t>diversification</a:t>
            </a:r>
            <a:r>
              <a:rPr lang="ru-RU" sz="1600" dirty="0"/>
              <a:t> – расширение, увеличение многообразия, диверсификация</a:t>
            </a:r>
          </a:p>
          <a:p>
            <a:pPr marL="0" indent="0">
              <a:buNone/>
            </a:pPr>
            <a:r>
              <a:rPr lang="en-US" sz="1600" dirty="0"/>
              <a:t>supercritical fluid</a:t>
            </a:r>
            <a:r>
              <a:rPr lang="ru-RU" sz="1600" dirty="0"/>
              <a:t> – жидкость в сверхкритическом состоянии</a:t>
            </a:r>
          </a:p>
          <a:p>
            <a:pPr marL="0" indent="0">
              <a:buNone/>
            </a:pPr>
            <a:r>
              <a:rPr lang="en-US" sz="1600" dirty="0"/>
              <a:t>non-conventional method</a:t>
            </a:r>
            <a:r>
              <a:rPr lang="ru-RU" sz="1600" dirty="0"/>
              <a:t> – нетрадиционный метод</a:t>
            </a:r>
          </a:p>
          <a:p>
            <a:pPr marL="0" indent="0">
              <a:buNone/>
            </a:pPr>
            <a:r>
              <a:rPr lang="en-US" sz="1600" dirty="0"/>
              <a:t>biodiversity</a:t>
            </a:r>
            <a:r>
              <a:rPr lang="ru-RU" sz="1600" dirty="0"/>
              <a:t> – биоразнообразие </a:t>
            </a:r>
          </a:p>
          <a:p>
            <a:pPr marL="0" indent="0">
              <a:buNone/>
            </a:pPr>
            <a:r>
              <a:rPr lang="en-US" sz="1600" dirty="0"/>
              <a:t>commercial viability</a:t>
            </a:r>
            <a:r>
              <a:rPr lang="ru-RU" sz="1600" dirty="0"/>
              <a:t> – рентабельность, целесообразность</a:t>
            </a:r>
          </a:p>
          <a:p>
            <a:pPr marL="0" indent="0">
              <a:buNone/>
            </a:pPr>
            <a:r>
              <a:rPr lang="en-US" sz="1600" dirty="0"/>
              <a:t>to employ method – </a:t>
            </a:r>
            <a:r>
              <a:rPr lang="ru-RU" sz="1600" dirty="0"/>
              <a:t>применять (использовать) метод</a:t>
            </a:r>
          </a:p>
          <a:p>
            <a:pPr marL="0" indent="0">
              <a:buNone/>
            </a:pPr>
            <a:r>
              <a:rPr lang="en-US" sz="1600" dirty="0"/>
              <a:t>table-top method</a:t>
            </a:r>
            <a:r>
              <a:rPr lang="ru-RU" sz="1600" dirty="0"/>
              <a:t> – настольный метод</a:t>
            </a:r>
          </a:p>
          <a:p>
            <a:pPr marL="0" indent="0">
              <a:buNone/>
            </a:pPr>
            <a:r>
              <a:rPr lang="en-US" sz="1600" dirty="0"/>
              <a:t>to pour</a:t>
            </a:r>
            <a:r>
              <a:rPr lang="ru-RU" sz="1600" dirty="0"/>
              <a:t> </a:t>
            </a:r>
            <a:r>
              <a:rPr lang="en-US" sz="1600" dirty="0"/>
              <a:t>– </a:t>
            </a:r>
            <a:r>
              <a:rPr lang="ru-RU" sz="1600" dirty="0"/>
              <a:t>заливать, наливать </a:t>
            </a:r>
          </a:p>
          <a:p>
            <a:pPr marL="0" indent="0">
              <a:buNone/>
            </a:pPr>
            <a:r>
              <a:rPr lang="en-US" sz="1600" dirty="0"/>
              <a:t>agitation</a:t>
            </a:r>
            <a:r>
              <a:rPr lang="ru-RU" sz="1600" dirty="0"/>
              <a:t> – перемешивание, взбалтывание, встряхивание</a:t>
            </a:r>
          </a:p>
          <a:p>
            <a:pPr marL="0" indent="0">
              <a:buNone/>
            </a:pPr>
            <a:r>
              <a:rPr lang="en-US" sz="1600" dirty="0"/>
              <a:t>time-consuming</a:t>
            </a:r>
            <a:r>
              <a:rPr lang="ru-RU" sz="1600" dirty="0"/>
              <a:t> – </a:t>
            </a:r>
            <a:r>
              <a:rPr lang="ru-RU" sz="1600" dirty="0" err="1"/>
              <a:t>времязатратный</a:t>
            </a:r>
            <a:r>
              <a:rPr lang="ru-RU" sz="1600" dirty="0"/>
              <a:t>, длительный </a:t>
            </a:r>
          </a:p>
          <a:p>
            <a:pPr marL="0" indent="0">
              <a:buNone/>
            </a:pPr>
            <a:r>
              <a:rPr lang="en-US" sz="1600" dirty="0"/>
              <a:t>disposable</a:t>
            </a:r>
            <a:r>
              <a:rPr lang="ru-RU" sz="1600" dirty="0"/>
              <a:t> – одноразовый 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84829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312368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sz="1600" dirty="0"/>
              <a:t>What classes of natural bioactive compounds are described in the paper?</a:t>
            </a:r>
          </a:p>
          <a:p>
            <a:pPr>
              <a:buAutoNum type="arabicPeriod"/>
            </a:pPr>
            <a:r>
              <a:rPr lang="en-US" sz="1600" dirty="0"/>
              <a:t>What types of bioactivity are mentioned in the paper?</a:t>
            </a:r>
          </a:p>
          <a:p>
            <a:pPr>
              <a:buAutoNum type="arabicPeriod"/>
            </a:pPr>
            <a:r>
              <a:rPr lang="en-US" sz="1600" dirty="0"/>
              <a:t>How natural bioactive compounds can be obtained? </a:t>
            </a:r>
          </a:p>
          <a:p>
            <a:pPr>
              <a:buAutoNum type="arabicPeriod"/>
            </a:pPr>
            <a:r>
              <a:rPr lang="en-US" sz="1600" dirty="0"/>
              <a:t>How extraction methods are classified? </a:t>
            </a:r>
          </a:p>
          <a:p>
            <a:pPr>
              <a:buAutoNum type="arabicPeriod"/>
            </a:pPr>
            <a:r>
              <a:rPr lang="en-US" sz="1600" dirty="0"/>
              <a:t>What does</a:t>
            </a:r>
            <a:r>
              <a:rPr lang="ru-RU" sz="1600" dirty="0"/>
              <a:t> </a:t>
            </a:r>
            <a:r>
              <a:rPr lang="en-US" sz="1600" dirty="0"/>
              <a:t>bioactive compound characterization include?</a:t>
            </a:r>
            <a:endParaRPr lang="ru-RU" sz="1600" dirty="0"/>
          </a:p>
          <a:p>
            <a:pPr>
              <a:buAutoNum type="arabicPeriod"/>
            </a:pPr>
            <a:r>
              <a:rPr lang="en-US" sz="1600" dirty="0"/>
              <a:t>In what areas are bioactive compounds applied? </a:t>
            </a:r>
          </a:p>
          <a:p>
            <a:pPr>
              <a:buAutoNum type="arabicPeriod"/>
            </a:pPr>
            <a:r>
              <a:rPr lang="en-US" sz="1600" dirty="0"/>
              <a:t>Choose one of extraction methods and answer to following questions:</a:t>
            </a:r>
          </a:p>
          <a:p>
            <a:pPr lvl="1">
              <a:buFont typeface="+mj-lt"/>
              <a:buAutoNum type="alphaLcPeriod"/>
            </a:pPr>
            <a:r>
              <a:rPr lang="en-US" sz="1200" dirty="0"/>
              <a:t>What bioactive compounds are isolated by this method?</a:t>
            </a:r>
          </a:p>
          <a:p>
            <a:pPr lvl="1">
              <a:buFont typeface="+mj-lt"/>
              <a:buAutoNum type="alphaLcPeriod"/>
            </a:pPr>
            <a:r>
              <a:rPr lang="en-US" sz="1200" dirty="0"/>
              <a:t>How this method of extraction works?</a:t>
            </a:r>
          </a:p>
          <a:p>
            <a:pPr lvl="1">
              <a:buFont typeface="+mj-lt"/>
              <a:buAutoNum type="alphaLcPeriod"/>
            </a:pPr>
            <a:r>
              <a:rPr lang="en-US" sz="1200" dirty="0"/>
              <a:t>Give an example of this method (natural source, compounds extracted, process conditions)</a:t>
            </a:r>
          </a:p>
          <a:p>
            <a:pPr lvl="1">
              <a:buFont typeface="+mj-lt"/>
              <a:buAutoNum type="alphaLcPeriod"/>
            </a:pPr>
            <a:r>
              <a:rPr lang="en-US" sz="1200" dirty="0"/>
              <a:t>What advantages and/or disadvantages does this method have?</a:t>
            </a:r>
          </a:p>
          <a:p>
            <a:pPr lvl="1">
              <a:buFont typeface="+mj-lt"/>
              <a:buAutoNum type="alphaLcPeriod"/>
            </a:pPr>
            <a:endParaRPr lang="en-US" sz="1200" dirty="0"/>
          </a:p>
          <a:p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88641"/>
            <a:ext cx="7200800" cy="284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667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215</Words>
  <Application>Microsoft Office PowerPoint</Application>
  <PresentationFormat>Экран (4:3)</PresentationFormat>
  <Paragraphs>30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Bioactive compounds  isolation and application</vt:lpstr>
      <vt:lpstr>Vocabulary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Куксёнок Вера Юрьевна</dc:creator>
  <cp:lastModifiedBy>Куксёнок Вера Юрьевна</cp:lastModifiedBy>
  <cp:revision>38</cp:revision>
  <dcterms:created xsi:type="dcterms:W3CDTF">2024-01-12T07:44:28Z</dcterms:created>
  <dcterms:modified xsi:type="dcterms:W3CDTF">2024-02-12T11:21:56Z</dcterms:modified>
</cp:coreProperties>
</file>