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>
        <p:scale>
          <a:sx n="75" d="100"/>
          <a:sy n="75" d="100"/>
        </p:scale>
        <p:origin x="67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27421-8AC1-4EFE-B176-673AA06D8F1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BCCFF-8746-4744-A4FC-BD2A2748C8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1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CCFF-8746-4744-A4FC-BD2A2748C8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39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Synthetic </a:t>
            </a:r>
            <a:r>
              <a:rPr lang="en-US" dirty="0"/>
              <a:t>procedure writing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2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2" y="4843611"/>
            <a:ext cx="444817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33" y="2708920"/>
            <a:ext cx="42195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29" y="1546807"/>
            <a:ext cx="73914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26221"/>
            <a:ext cx="42957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497" y="-5316"/>
            <a:ext cx="6071021" cy="1512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4433" y="2793355"/>
            <a:ext cx="4219575" cy="4916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1412776"/>
            <a:ext cx="5581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Title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4433" y="3293440"/>
            <a:ext cx="4219575" cy="518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9532" y="1651106"/>
            <a:ext cx="8515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Loading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" y="1869065"/>
            <a:ext cx="21463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Conditions, monitoring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420291" y="3807495"/>
            <a:ext cx="4248150" cy="352104"/>
          </a:xfrm>
          <a:custGeom>
            <a:avLst/>
            <a:gdLst>
              <a:gd name="connsiteX0" fmla="*/ 0 w 4248150"/>
              <a:gd name="connsiteY0" fmla="*/ 9525 h 304800"/>
              <a:gd name="connsiteX1" fmla="*/ 0 w 4248150"/>
              <a:gd name="connsiteY1" fmla="*/ 304800 h 304800"/>
              <a:gd name="connsiteX2" fmla="*/ 762000 w 4248150"/>
              <a:gd name="connsiteY2" fmla="*/ 304800 h 304800"/>
              <a:gd name="connsiteX3" fmla="*/ 762000 w 4248150"/>
              <a:gd name="connsiteY3" fmla="*/ 161925 h 304800"/>
              <a:gd name="connsiteX4" fmla="*/ 4248150 w 4248150"/>
              <a:gd name="connsiteY4" fmla="*/ 161925 h 304800"/>
              <a:gd name="connsiteX5" fmla="*/ 4248150 w 4248150"/>
              <a:gd name="connsiteY5" fmla="*/ 0 h 304800"/>
              <a:gd name="connsiteX6" fmla="*/ 0 w 4248150"/>
              <a:gd name="connsiteY6" fmla="*/ 9525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8150" h="304800">
                <a:moveTo>
                  <a:pt x="0" y="9525"/>
                </a:moveTo>
                <a:lnTo>
                  <a:pt x="0" y="304800"/>
                </a:lnTo>
                <a:lnTo>
                  <a:pt x="762000" y="304800"/>
                </a:lnTo>
                <a:lnTo>
                  <a:pt x="762000" y="161925"/>
                </a:lnTo>
                <a:lnTo>
                  <a:pt x="4248150" y="161925"/>
                </a:lnTo>
                <a:lnTo>
                  <a:pt x="4248150" y="0"/>
                </a:lnTo>
                <a:lnTo>
                  <a:pt x="0" y="95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419100" y="4000500"/>
            <a:ext cx="4222750" cy="660400"/>
          </a:xfrm>
          <a:custGeom>
            <a:avLst/>
            <a:gdLst>
              <a:gd name="connsiteX0" fmla="*/ 768350 w 4222750"/>
              <a:gd name="connsiteY0" fmla="*/ 12700 h 660400"/>
              <a:gd name="connsiteX1" fmla="*/ 774700 w 4222750"/>
              <a:gd name="connsiteY1" fmla="*/ 146050 h 660400"/>
              <a:gd name="connsiteX2" fmla="*/ 6350 w 4222750"/>
              <a:gd name="connsiteY2" fmla="*/ 165100 h 660400"/>
              <a:gd name="connsiteX3" fmla="*/ 0 w 4222750"/>
              <a:gd name="connsiteY3" fmla="*/ 660400 h 660400"/>
              <a:gd name="connsiteX4" fmla="*/ 2355850 w 4222750"/>
              <a:gd name="connsiteY4" fmla="*/ 654050 h 660400"/>
              <a:gd name="connsiteX5" fmla="*/ 2355850 w 4222750"/>
              <a:gd name="connsiteY5" fmla="*/ 508000 h 660400"/>
              <a:gd name="connsiteX6" fmla="*/ 4222750 w 4222750"/>
              <a:gd name="connsiteY6" fmla="*/ 495300 h 660400"/>
              <a:gd name="connsiteX7" fmla="*/ 4222750 w 4222750"/>
              <a:gd name="connsiteY7" fmla="*/ 0 h 660400"/>
              <a:gd name="connsiteX8" fmla="*/ 768350 w 4222750"/>
              <a:gd name="connsiteY8" fmla="*/ 127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2750" h="660400">
                <a:moveTo>
                  <a:pt x="768350" y="12700"/>
                </a:moveTo>
                <a:lnTo>
                  <a:pt x="774700" y="146050"/>
                </a:lnTo>
                <a:lnTo>
                  <a:pt x="6350" y="165100"/>
                </a:lnTo>
                <a:cubicBezTo>
                  <a:pt x="4233" y="330200"/>
                  <a:pt x="2117" y="495300"/>
                  <a:pt x="0" y="660400"/>
                </a:cubicBezTo>
                <a:lnTo>
                  <a:pt x="2355850" y="654050"/>
                </a:lnTo>
                <a:lnTo>
                  <a:pt x="2355850" y="508000"/>
                </a:lnTo>
                <a:lnTo>
                  <a:pt x="4222750" y="495300"/>
                </a:lnTo>
                <a:lnTo>
                  <a:pt x="4222750" y="0"/>
                </a:lnTo>
                <a:lnTo>
                  <a:pt x="768350" y="1270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57200" y="2060848"/>
            <a:ext cx="1106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Separation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12750" y="4502150"/>
            <a:ext cx="4222750" cy="317500"/>
          </a:xfrm>
          <a:custGeom>
            <a:avLst/>
            <a:gdLst>
              <a:gd name="connsiteX0" fmla="*/ 2362200 w 4222750"/>
              <a:gd name="connsiteY0" fmla="*/ 0 h 317500"/>
              <a:gd name="connsiteX1" fmla="*/ 2368550 w 4222750"/>
              <a:gd name="connsiteY1" fmla="*/ 146050 h 317500"/>
              <a:gd name="connsiteX2" fmla="*/ 0 w 4222750"/>
              <a:gd name="connsiteY2" fmla="*/ 152400 h 317500"/>
              <a:gd name="connsiteX3" fmla="*/ 0 w 4222750"/>
              <a:gd name="connsiteY3" fmla="*/ 317500 h 317500"/>
              <a:gd name="connsiteX4" fmla="*/ 3524250 w 4222750"/>
              <a:gd name="connsiteY4" fmla="*/ 311150 h 317500"/>
              <a:gd name="connsiteX5" fmla="*/ 3517900 w 4222750"/>
              <a:gd name="connsiteY5" fmla="*/ 165100 h 317500"/>
              <a:gd name="connsiteX6" fmla="*/ 4222750 w 4222750"/>
              <a:gd name="connsiteY6" fmla="*/ 165100 h 317500"/>
              <a:gd name="connsiteX7" fmla="*/ 4216400 w 4222750"/>
              <a:gd name="connsiteY7" fmla="*/ 6350 h 317500"/>
              <a:gd name="connsiteX8" fmla="*/ 2362200 w 4222750"/>
              <a:gd name="connsiteY8" fmla="*/ 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2750" h="317500">
                <a:moveTo>
                  <a:pt x="2362200" y="0"/>
                </a:moveTo>
                <a:lnTo>
                  <a:pt x="2368550" y="146050"/>
                </a:lnTo>
                <a:lnTo>
                  <a:pt x="0" y="152400"/>
                </a:lnTo>
                <a:lnTo>
                  <a:pt x="0" y="317500"/>
                </a:lnTo>
                <a:lnTo>
                  <a:pt x="3524250" y="311150"/>
                </a:lnTo>
                <a:lnTo>
                  <a:pt x="3517900" y="165100"/>
                </a:lnTo>
                <a:lnTo>
                  <a:pt x="4222750" y="165100"/>
                </a:lnTo>
                <a:lnTo>
                  <a:pt x="4216400" y="6350"/>
                </a:lnTo>
                <a:lnTo>
                  <a:pt x="236220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05384" y="4839741"/>
            <a:ext cx="4219575" cy="9058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2274318"/>
            <a:ext cx="11689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P</a:t>
            </a:r>
            <a:r>
              <a:rPr lang="en-US" sz="1600" b="1" dirty="0" smtClean="0">
                <a:solidFill>
                  <a:srgbClr val="FF0000"/>
                </a:solidFill>
              </a:rPr>
              <a:t>urification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57200" y="2498614"/>
            <a:ext cx="33849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Appearance, properties, spectral data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8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11" grpId="0" animBg="1"/>
      <p:bldP spid="11" grpId="1" animBg="1"/>
      <p:bldP spid="12" grpId="0"/>
      <p:bldP spid="12" grpId="1"/>
      <p:bldP spid="14" grpId="0"/>
      <p:bldP spid="14" grpId="1"/>
      <p:bldP spid="15" grpId="0" animBg="1"/>
      <p:bldP spid="15" grpId="1" animBg="1"/>
      <p:bldP spid="16" grpId="0" animBg="1"/>
      <p:bldP spid="16" grpId="1" animBg="1"/>
      <p:bldP spid="22" grpId="0"/>
      <p:bldP spid="22" grpId="1"/>
      <p:bldP spid="17" grpId="0" animBg="1"/>
      <p:bldP spid="17" grpId="1" animBg="1"/>
      <p:bldP spid="24" grpId="0" animBg="1"/>
      <p:bldP spid="25" grpId="0"/>
      <p:bldP spid="25" grpId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prepositions correctly!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at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50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r>
              <a:rPr lang="en-US" sz="2400" dirty="0" smtClean="0"/>
              <a:t> / high temperature / reflux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for</a:t>
            </a:r>
            <a:r>
              <a:rPr lang="en-US" sz="2400" dirty="0" smtClean="0"/>
              <a:t> 1 hour / 5 minutes / 2 days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under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inert atmosphere / reduced pressure </a:t>
            </a:r>
          </a:p>
          <a:p>
            <a:pPr marL="0" indent="0">
              <a:buNone/>
            </a:pPr>
            <a:r>
              <a:rPr lang="en-US" sz="2400" dirty="0"/>
              <a:t>to remove </a:t>
            </a:r>
            <a:r>
              <a:rPr lang="en-US" sz="2400" b="1" i="1" dirty="0">
                <a:solidFill>
                  <a:srgbClr val="00B050"/>
                </a:solidFill>
              </a:rPr>
              <a:t>in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/>
              <a:t>vacuo</a:t>
            </a:r>
            <a:r>
              <a:rPr lang="en-US" sz="2400" i="1" dirty="0"/>
              <a:t> </a:t>
            </a:r>
          </a:p>
          <a:p>
            <a:pPr marL="0" indent="0">
              <a:buNone/>
            </a:pPr>
            <a:r>
              <a:rPr lang="en-US" sz="2400" dirty="0" smtClean="0"/>
              <a:t>to dissolve </a:t>
            </a:r>
            <a:r>
              <a:rPr lang="en-US" sz="2400" b="1" dirty="0" smtClean="0">
                <a:solidFill>
                  <a:srgbClr val="00B050"/>
                </a:solidFill>
              </a:rPr>
              <a:t>in</a:t>
            </a:r>
            <a:r>
              <a:rPr lang="en-US" sz="2400" dirty="0" smtClean="0"/>
              <a:t> water</a:t>
            </a:r>
          </a:p>
          <a:p>
            <a:pPr marL="0" indent="0">
              <a:buNone/>
            </a:pPr>
            <a:r>
              <a:rPr lang="en-US" sz="2400" dirty="0" smtClean="0"/>
              <a:t>to wash / to extract / to treat </a:t>
            </a:r>
            <a:r>
              <a:rPr lang="en-US" sz="2400" b="1" dirty="0" smtClean="0">
                <a:solidFill>
                  <a:srgbClr val="00B050"/>
                </a:solidFill>
              </a:rPr>
              <a:t>with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solvent</a:t>
            </a:r>
          </a:p>
          <a:p>
            <a:pPr marL="0" indent="0">
              <a:buNone/>
            </a:pPr>
            <a:r>
              <a:rPr lang="en-US" sz="2400" dirty="0" smtClean="0"/>
              <a:t>to dry </a:t>
            </a:r>
            <a:r>
              <a:rPr lang="en-US" sz="2400" b="1" dirty="0" smtClean="0">
                <a:solidFill>
                  <a:srgbClr val="00B050"/>
                </a:solidFill>
              </a:rPr>
              <a:t>over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Na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SO</a:t>
            </a:r>
            <a:r>
              <a:rPr lang="en-US" sz="2400" baseline="-25000" dirty="0" smtClean="0"/>
              <a:t>4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to crystallize / to precipitate </a:t>
            </a:r>
            <a:r>
              <a:rPr lang="en-US" sz="2400" b="1" dirty="0" smtClean="0">
                <a:solidFill>
                  <a:srgbClr val="00B050"/>
                </a:solidFill>
              </a:rPr>
              <a:t>from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solvent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to purify </a:t>
            </a:r>
            <a:r>
              <a:rPr lang="en-US" sz="2400" b="1" dirty="0" smtClean="0">
                <a:solidFill>
                  <a:srgbClr val="00B050"/>
                </a:solidFill>
              </a:rPr>
              <a:t>by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column chromatography</a:t>
            </a:r>
            <a:endParaRPr lang="ru-RU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353417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639542"/>
            <a:ext cx="8424936" cy="11018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ambient temperature – </a:t>
            </a:r>
            <a:r>
              <a:rPr lang="ru-RU" sz="1600" dirty="0" smtClean="0"/>
              <a:t>температура окружающей среды</a:t>
            </a:r>
            <a:r>
              <a:rPr lang="en-US" sz="1600" dirty="0" smtClean="0"/>
              <a:t>   	brine – </a:t>
            </a:r>
            <a:r>
              <a:rPr lang="ru-RU" sz="1600" dirty="0" smtClean="0"/>
              <a:t>солевой раствор</a:t>
            </a:r>
            <a:endParaRPr lang="ru-RU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to dilute – </a:t>
            </a:r>
            <a:r>
              <a:rPr lang="ru-RU" sz="1600" dirty="0" smtClean="0"/>
              <a:t>разбавлять				</a:t>
            </a:r>
            <a:r>
              <a:rPr lang="en-US" sz="1600" dirty="0" smtClean="0"/>
              <a:t>aqueous layer – </a:t>
            </a:r>
            <a:r>
              <a:rPr lang="ru-RU" sz="1600" dirty="0" smtClean="0"/>
              <a:t>водный слой</a:t>
            </a: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to partition – </a:t>
            </a:r>
            <a:r>
              <a:rPr lang="ru-RU" sz="1600" dirty="0" smtClean="0"/>
              <a:t>разделять 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crude product – </a:t>
            </a:r>
            <a:r>
              <a:rPr lang="ru-RU" sz="1600" dirty="0" smtClean="0"/>
              <a:t>технический продукт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49765"/>
            <a:ext cx="7067477" cy="29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64" y="394445"/>
            <a:ext cx="4495849" cy="203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60685"/>
            <a:ext cx="3962573" cy="1488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5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9" y="3850923"/>
            <a:ext cx="4562347" cy="290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9" y="260648"/>
            <a:ext cx="6235769" cy="133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0464"/>
            <a:ext cx="4716741" cy="223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0385"/>
            <a:ext cx="4145374" cy="403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8653"/>
            <a:ext cx="3849607" cy="216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47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8920"/>
            <a:ext cx="5419270" cy="311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8415"/>
            <a:ext cx="6120680" cy="198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10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89703"/>
            <a:ext cx="7436692" cy="277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0132"/>
            <a:ext cx="2261622" cy="175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260648"/>
            <a:ext cx="673808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66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4464496" cy="155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83895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06" y="2348880"/>
            <a:ext cx="4614515" cy="43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5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86</Words>
  <Application>Microsoft Office PowerPoint</Application>
  <PresentationFormat>Экран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Synthetic procedure writing</vt:lpstr>
      <vt:lpstr>`</vt:lpstr>
      <vt:lpstr>Use prepositions correctly! </vt:lpstr>
      <vt:lpstr>Презентация PowerPoint</vt:lpstr>
      <vt:lpstr>`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Synthetic technic writing</dc:title>
  <dc:creator>Куксёнок Вера Юрьевна</dc:creator>
  <cp:lastModifiedBy>Vera</cp:lastModifiedBy>
  <cp:revision>44</cp:revision>
  <dcterms:created xsi:type="dcterms:W3CDTF">2023-03-17T04:48:43Z</dcterms:created>
  <dcterms:modified xsi:type="dcterms:W3CDTF">2023-12-04T13:16:02Z</dcterms:modified>
</cp:coreProperties>
</file>