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6" r:id="rId4"/>
    <p:sldId id="271" r:id="rId5"/>
    <p:sldId id="272" r:id="rId6"/>
    <p:sldId id="273" r:id="rId7"/>
    <p:sldId id="274" r:id="rId8"/>
    <p:sldId id="278" r:id="rId9"/>
    <p:sldId id="281" r:id="rId10"/>
    <p:sldId id="275" r:id="rId11"/>
    <p:sldId id="276" r:id="rId12"/>
    <p:sldId id="277" r:id="rId13"/>
    <p:sldId id="269" r:id="rId14"/>
    <p:sldId id="279" r:id="rId15"/>
    <p:sldId id="280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39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058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0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94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75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3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8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27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91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0813C-7135-4F39-A20B-E1B5F3C729DC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41371-AB5B-4F3C-960D-0A7E784C1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95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165" y="1122363"/>
            <a:ext cx="11792309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Гидравлические характеристики работы насосов и насосных станций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Практические занятия 7, 8</a:t>
            </a:r>
          </a:p>
        </p:txBody>
      </p:sp>
    </p:spTree>
    <p:extLst>
      <p:ext uri="{BB962C8B-B14F-4D97-AF65-F5344CB8AC3E}">
        <p14:creationId xmlns:p14="http://schemas.microsoft.com/office/powerpoint/2010/main" val="7185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29811"/>
          <a:stretch/>
        </p:blipFill>
        <p:spPr>
          <a:xfrm>
            <a:off x="83328" y="523221"/>
            <a:ext cx="7607662" cy="26294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8" y="3395366"/>
            <a:ext cx="7607662" cy="34449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26774" y="95535"/>
            <a:ext cx="5529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Справочный материал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043" y="1497149"/>
            <a:ext cx="3597247" cy="125121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990" y="4955644"/>
            <a:ext cx="4446878" cy="99125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1187355" y="3152633"/>
            <a:ext cx="32208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769056" y="2868305"/>
            <a:ext cx="32208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61582" y="4135272"/>
            <a:ext cx="925773" cy="22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61582" y="3890265"/>
            <a:ext cx="925773" cy="22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3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79753" y="0"/>
            <a:ext cx="3593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Справочный материал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385" y="523220"/>
            <a:ext cx="8187898" cy="407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79753" y="0"/>
            <a:ext cx="3593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Справочный материал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56" y="523220"/>
            <a:ext cx="10997226" cy="60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0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41194" y="228647"/>
            <a:ext cx="11353800" cy="672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Пример 1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854" y="119465"/>
            <a:ext cx="9359767" cy="66293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35" y="2664625"/>
            <a:ext cx="4119180" cy="72001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8726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80" y="0"/>
            <a:ext cx="12009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Основные параметры </a:t>
            </a:r>
            <a:r>
              <a:rPr lang="ru-RU" sz="3600" dirty="0" smtClean="0"/>
              <a:t>некоторых магистральных </a:t>
            </a:r>
            <a:r>
              <a:rPr lang="ru-RU" sz="3600" dirty="0"/>
              <a:t>насосов серии НМ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847533"/>
              </p:ext>
            </p:extLst>
          </p:nvPr>
        </p:nvGraphicFramePr>
        <p:xfrm>
          <a:off x="379830" y="1097285"/>
          <a:ext cx="11521436" cy="55989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3019">
                  <a:extLst>
                    <a:ext uri="{9D8B030D-6E8A-4147-A177-3AD203B41FA5}">
                      <a16:colId xmlns:a16="http://schemas.microsoft.com/office/drawing/2014/main" val="2156472043"/>
                    </a:ext>
                  </a:extLst>
                </a:gridCol>
                <a:gridCol w="2096948">
                  <a:extLst>
                    <a:ext uri="{9D8B030D-6E8A-4147-A177-3AD203B41FA5}">
                      <a16:colId xmlns:a16="http://schemas.microsoft.com/office/drawing/2014/main" val="4174969901"/>
                    </a:ext>
                  </a:extLst>
                </a:gridCol>
                <a:gridCol w="2096948">
                  <a:extLst>
                    <a:ext uri="{9D8B030D-6E8A-4147-A177-3AD203B41FA5}">
                      <a16:colId xmlns:a16="http://schemas.microsoft.com/office/drawing/2014/main" val="2871257723"/>
                    </a:ext>
                  </a:extLst>
                </a:gridCol>
                <a:gridCol w="1415356">
                  <a:extLst>
                    <a:ext uri="{9D8B030D-6E8A-4147-A177-3AD203B41FA5}">
                      <a16:colId xmlns:a16="http://schemas.microsoft.com/office/drawing/2014/main" val="2764485868"/>
                    </a:ext>
                  </a:extLst>
                </a:gridCol>
                <a:gridCol w="1415356">
                  <a:extLst>
                    <a:ext uri="{9D8B030D-6E8A-4147-A177-3AD203B41FA5}">
                      <a16:colId xmlns:a16="http://schemas.microsoft.com/office/drawing/2014/main" val="3647099326"/>
                    </a:ext>
                  </a:extLst>
                </a:gridCol>
                <a:gridCol w="1415356">
                  <a:extLst>
                    <a:ext uri="{9D8B030D-6E8A-4147-A177-3AD203B41FA5}">
                      <a16:colId xmlns:a16="http://schemas.microsoft.com/office/drawing/2014/main" val="1036702194"/>
                    </a:ext>
                  </a:extLst>
                </a:gridCol>
                <a:gridCol w="1218453">
                  <a:extLst>
                    <a:ext uri="{9D8B030D-6E8A-4147-A177-3AD203B41FA5}">
                      <a16:colId xmlns:a16="http://schemas.microsoft.com/office/drawing/2014/main" val="742680906"/>
                    </a:ext>
                  </a:extLst>
                </a:gridCol>
              </a:tblGrid>
              <a:tr h="38763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Марка насоса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Ротор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Диапазон изменения подачи насоса, м</a:t>
                      </a:r>
                      <a:r>
                        <a:rPr lang="ru-RU" sz="1800" baseline="30000" dirty="0">
                          <a:effectLst/>
                        </a:rPr>
                        <a:t>3</a:t>
                      </a:r>
                      <a:r>
                        <a:rPr lang="ru-RU" sz="1800" dirty="0">
                          <a:effectLst/>
                        </a:rPr>
                        <a:t>/ч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Номинальные параметры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8222"/>
                  </a:ext>
                </a:extLst>
              </a:tr>
              <a:tr h="919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Подача, м</a:t>
                      </a:r>
                      <a:r>
                        <a:rPr lang="ru-RU" sz="1800" baseline="30000" dirty="0">
                          <a:effectLst/>
                        </a:rPr>
                        <a:t>3</a:t>
                      </a:r>
                      <a:r>
                        <a:rPr lang="ru-RU" sz="1800" dirty="0">
                          <a:effectLst/>
                        </a:rPr>
                        <a:t>/ч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Напор, 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Доп. </a:t>
                      </a:r>
                      <a:r>
                        <a:rPr lang="ru-RU" sz="1800" dirty="0" err="1">
                          <a:effectLst/>
                        </a:rPr>
                        <a:t>кавит</a:t>
                      </a:r>
                      <a:r>
                        <a:rPr lang="ru-RU" sz="1800" dirty="0">
                          <a:effectLst/>
                        </a:rPr>
                        <a:t>. запас, 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К.П.Д.,%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2928998426"/>
                  </a:ext>
                </a:extLst>
              </a:tr>
              <a:tr h="390133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НМ 1250-260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0,7·Qн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650 – 1150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3316590518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1,0·Qн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820 – 1320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1891722847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1,25·Qн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1100 – 1800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3487351455"/>
                  </a:ext>
                </a:extLst>
              </a:tr>
              <a:tr h="39013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НМ 2500-230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0,5·Qн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900 – 2100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3895819286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1300 – 2500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2148179098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1,0·Qн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1700 – 2900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1623988758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1,25·Qн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2400 – 3300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3150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187358061"/>
                  </a:ext>
                </a:extLst>
              </a:tr>
              <a:tr h="39013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НМ 3600-230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0,5·Qн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1300 – 2600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230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652649612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0,7·Qн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1600 – 2900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4093947596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1,0·Qн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2700 – 3900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2987363050"/>
                  </a:ext>
                </a:extLst>
              </a:tr>
              <a:tr h="390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1,25·Qн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3600 – 5000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4500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46990" marB="46990" anchor="ctr"/>
                </a:tc>
                <a:extLst>
                  <a:ext uri="{0D108BD9-81ED-4DB2-BD59-A6C34878D82A}">
                    <a16:rowId xmlns:a16="http://schemas.microsoft.com/office/drawing/2014/main" val="174937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4051" y="174057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435" y="174057"/>
            <a:ext cx="9679348" cy="6632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2712"/>
            <a:ext cx="4572000" cy="69272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705435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682" y="119465"/>
            <a:ext cx="11991318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Коэффициенты аппроксимации для определения напора и коэффициента полезного действия насоса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62" y="1940153"/>
            <a:ext cx="9297641" cy="468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4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023" y="117566"/>
            <a:ext cx="4574717" cy="676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4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051" y="1"/>
            <a:ext cx="10515600" cy="709684"/>
          </a:xfrm>
        </p:spPr>
        <p:txBody>
          <a:bodyPr/>
          <a:lstStyle/>
          <a:p>
            <a:r>
              <a:rPr lang="ru-RU" dirty="0" smtClean="0"/>
              <a:t>Задание. Схемы включения насосов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09685"/>
            <a:ext cx="11982733" cy="12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Укажите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задвижек “открыто”- “закрыто” в обвязке насосов, чтобы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насосы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схеме работали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1063"/>
            <a:ext cx="12192000" cy="4659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60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051" y="1"/>
            <a:ext cx="10515600" cy="709684"/>
          </a:xfrm>
        </p:spPr>
        <p:txBody>
          <a:bodyPr/>
          <a:lstStyle/>
          <a:p>
            <a:r>
              <a:rPr lang="ru-RU" dirty="0" smtClean="0"/>
              <a:t>Задание. Схемы включения насосов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9267" y="847144"/>
            <a:ext cx="11982733" cy="12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Укажите положение задвижек “открыто”- “закрыто” в обвязке насосов, чтобы насос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НА1 работал параллельно НА2, НА3, НА4 </a:t>
            </a:r>
          </a:p>
          <a:p>
            <a:endParaRPr lang="ru-RU" dirty="0"/>
          </a:p>
        </p:txBody>
      </p:sp>
      <p:pic>
        <p:nvPicPr>
          <p:cNvPr id="1025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3" y="1978925"/>
            <a:ext cx="11900813" cy="487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930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051" y="1"/>
            <a:ext cx="10515600" cy="709684"/>
          </a:xfrm>
        </p:spPr>
        <p:txBody>
          <a:bodyPr/>
          <a:lstStyle/>
          <a:p>
            <a:r>
              <a:rPr lang="ru-RU" dirty="0" smtClean="0"/>
              <a:t>Задание. Схемы включения насосов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09685"/>
            <a:ext cx="11982733" cy="1475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SzPts val="1400"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Укажите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задвижек “открыто”- “закрыто” в обвязке насосов, чтобы насос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НА1 и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НА2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работали последовательно и параллельно НА3, НА4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5089"/>
            <a:ext cx="12192000" cy="46729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72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38" y="106333"/>
            <a:ext cx="11276162" cy="411252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Задачи.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659" y="732435"/>
            <a:ext cx="7213508" cy="60232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5311" y="732434"/>
            <a:ext cx="4495871" cy="639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1.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паспортной характеристики нефтяного центробежного насоса НМ (1-15, 22 -29 варианты) и нефтяного подпорного вертикального насоса НПВ (16-21, 30 варианты) сняты значения напоров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соответствующих им значений расхода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(табл. 2.1) . Представьте (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характеристику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насоса в виде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параболы,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отобразите ее графически. Укажите марку насоса.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21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7638" y="106333"/>
            <a:ext cx="11276162" cy="411252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Задачи.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638" y="736978"/>
            <a:ext cx="5573264" cy="626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2.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центробежных насоса НМ с характеристиками, приведенными в таблице 2.2, соединены последовательно, развивают совместно соответствующий напор. Определите расход перекачки. Приведите графическое изображение сложения  характеристик насосов.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902" y="58870"/>
            <a:ext cx="6541098" cy="679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9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7638" y="106333"/>
            <a:ext cx="11276162" cy="411252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Задачи.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638" y="736977"/>
            <a:ext cx="8029132" cy="3106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3.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Определите расход перекачки. Приведите графическое изображение сложения характеристик 2-х подпорных насосов, работающих параллельно (таблица 2.3).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105" y="0"/>
            <a:ext cx="3051695" cy="685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0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28" y="132213"/>
            <a:ext cx="10515600" cy="316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Задачи.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0017"/>
            <a:ext cx="6005015" cy="13381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" y="4662905"/>
            <a:ext cx="5923398" cy="16585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015" y="942254"/>
            <a:ext cx="6096408" cy="1550531"/>
          </a:xfrm>
          <a:prstGeom prst="rect">
            <a:avLst/>
          </a:prstGeom>
        </p:spPr>
      </p:pic>
      <p:grpSp>
        <p:nvGrpSpPr>
          <p:cNvPr id="26" name="Группа 25"/>
          <p:cNvGrpSpPr/>
          <p:nvPr/>
        </p:nvGrpSpPr>
        <p:grpSpPr>
          <a:xfrm>
            <a:off x="0" y="702482"/>
            <a:ext cx="5907643" cy="1625220"/>
            <a:chOff x="0" y="689419"/>
            <a:chExt cx="5907643" cy="162522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89419"/>
              <a:ext cx="5907643" cy="1625220"/>
            </a:xfrm>
            <a:prstGeom prst="rect">
              <a:avLst/>
            </a:prstGeom>
          </p:spPr>
        </p:pic>
        <p:grpSp>
          <p:nvGrpSpPr>
            <p:cNvPr id="25" name="Группа 24"/>
            <p:cNvGrpSpPr/>
            <p:nvPr/>
          </p:nvGrpSpPr>
          <p:grpSpPr>
            <a:xfrm>
              <a:off x="1158281" y="1387829"/>
              <a:ext cx="2112015" cy="659379"/>
              <a:chOff x="1119092" y="1288976"/>
              <a:chExt cx="2112015" cy="65937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119092" y="1579023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820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773907" y="1548245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076280" y="1288976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2500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129" y="2762106"/>
            <a:ext cx="5713719" cy="16786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129" y="4662905"/>
            <a:ext cx="5713719" cy="217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368</Words>
  <Application>Microsoft Office PowerPoint</Application>
  <PresentationFormat>Широкоэкранный</PresentationFormat>
  <Paragraphs>94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Гидравлические характеристики работы насосов и насосных станций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2</vt:lpstr>
      <vt:lpstr>Коэффициенты аппроксимации для определения напора и коэффициента полезного действия насоса</vt:lpstr>
      <vt:lpstr>Презентация PowerPoint</vt:lpstr>
      <vt:lpstr>Задание. Схемы включения насосов</vt:lpstr>
      <vt:lpstr>Задание. Схемы включения насосов</vt:lpstr>
      <vt:lpstr>Задание. Схемы включения насосов</vt:lpstr>
      <vt:lpstr>Задачи.</vt:lpstr>
      <vt:lpstr>Задачи.</vt:lpstr>
      <vt:lpstr>Задачи.</vt:lpstr>
      <vt:lpstr>Задачи.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Шадрина Анастасия Викторовна</dc:creator>
  <cp:lastModifiedBy>Шадрина Анастасия Викторовна</cp:lastModifiedBy>
  <cp:revision>197</cp:revision>
  <dcterms:created xsi:type="dcterms:W3CDTF">2019-02-04T08:11:43Z</dcterms:created>
  <dcterms:modified xsi:type="dcterms:W3CDTF">2021-03-10T09:33:44Z</dcterms:modified>
</cp:coreProperties>
</file>