
<file path=[Content_Types].xml><?xml version="1.0" encoding="utf-8"?>
<Types xmlns="http://schemas.openxmlformats.org/package/2006/content-types">
  <Default Extension="jfif" ContentType="image/jpeg"/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99" r:id="rId5"/>
    <p:sldId id="298" r:id="rId6"/>
    <p:sldId id="269" r:id="rId7"/>
    <p:sldId id="259" r:id="rId8"/>
    <p:sldId id="294" r:id="rId9"/>
    <p:sldId id="295" r:id="rId10"/>
    <p:sldId id="257" r:id="rId11"/>
    <p:sldId id="271" r:id="rId12"/>
    <p:sldId id="272" r:id="rId13"/>
    <p:sldId id="284" r:id="rId14"/>
    <p:sldId id="276" r:id="rId15"/>
    <p:sldId id="274" r:id="rId16"/>
    <p:sldId id="277" r:id="rId17"/>
    <p:sldId id="297" r:id="rId18"/>
    <p:sldId id="287" r:id="rId19"/>
    <p:sldId id="288" r:id="rId20"/>
    <p:sldId id="289" r:id="rId21"/>
    <p:sldId id="267" r:id="rId22"/>
    <p:sldId id="285" r:id="rId23"/>
    <p:sldId id="286" r:id="rId24"/>
    <p:sldId id="293" r:id="rId25"/>
    <p:sldId id="29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52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01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3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7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3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9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1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2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4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4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4B631-9187-43CB-9D70-399640512FBA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91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200" b="1" dirty="0" smtClean="0"/>
              <a:t>Головная и </a:t>
            </a:r>
            <a:r>
              <a:rPr lang="ru-RU" sz="3200" b="1" dirty="0" smtClean="0"/>
              <a:t>промежуточные нефтеперекачивающие станции </a:t>
            </a:r>
            <a:r>
              <a:rPr lang="ru-RU" sz="3200" b="1" dirty="0" smtClean="0"/>
              <a:t>НПС. </a:t>
            </a:r>
          </a:p>
          <a:p>
            <a:r>
              <a:rPr lang="ru-RU" sz="3200" b="1" dirty="0" smtClean="0"/>
              <a:t>Организация объектов на площадке.</a:t>
            </a:r>
          </a:p>
          <a:p>
            <a:r>
              <a:rPr lang="ru-RU" sz="3200" b="1" dirty="0" smtClean="0"/>
              <a:t>Технологические схемы НПС, трубопроводные коммуникации вспомогательных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186893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123" y="107432"/>
            <a:ext cx="10515600" cy="7155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Нормативно-техническая документация, регулирующая эксплуатацию НПС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65" y="1337480"/>
            <a:ext cx="11920452" cy="4503991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РД-91.200.00-КТН-175-13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Магистральный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трубопроводный транспорт нефти и нефтепродуктов Нефтеперекачивающие станции. Нормы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РД-91.200.00-КТН-175-13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 РД-91.200.00-КТН-175-13 Магистральный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трубопроводный транспорт нефти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нефтепродуктов НЕФТЕПЕРЕКАЧИВАЮЩИЕ СТАНЦИИ. Нормы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РД 153-39.4Р-124-02 Положение о порядке проведения технического освидетельствования и продления срока службы технологического оборудования НПС МН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286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127" y="99117"/>
            <a:ext cx="10515600" cy="3913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0450"/>
            <a:ext cx="12091916" cy="63675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нефтеперекачивающая станция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магистрального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нефтепровода, включающий комплекс зданий, сооружений и устройств для приема, накопления, учета и перекачки нефти по магистральному нефтепроводу.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магистрального нефтепровода от одной нефтеперекачивающей станции с резервуарным парком до следующей по потоку станции с резервуарным парком или до конечного пункта, для которого предусмотрен технологический режим перекачки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трубопроводы технологические: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внутриплощадочные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нефтепроводы, между точками врезки в магистральный нефтепровод на входе и выходе нефтеперекачивающих станций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входную и выходную арматуру, трубопроводы дренажа и утечек от насосных агрегатов, дренажа фильтров-грязеуловителей, регуляторов давления, узлов учета нефти; сброса давления от предохранительных клапанов, системы сглаживания волн давления; обвязки емкостей сброса и гашения ударной волны; откачки из емкостей сбора утечек; сливо-наливных эстакад; опорожнения стендеров морских терминалов, системы улавливания легких фракций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устройство, устанавливаемое на трубопроводах и емкостях, предназначенное для управления (перекрытия, регулирования) потоком рабочей среды (жидких, газообразных, газожидкостных) путем изменения площади проходного сечения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сглаживания волн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(ССВД)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Сооружение, оснащенное комплексом технических устройств, обеспечивающее защиту магистральных нефтепроводов и промежуточных нефтеперекачивающих станций от перегрузок по давлению при аварийной остановке одного или нескольких насосных агрегатов.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емкость, расположенная горизонтально или вертикально, предназначенная для приема, накопления, измерения объема и сдачи жидкости.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резервуарный: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взаимосвязанных резервуаров и другого технологического оборудования, с помощью которого осуществляется выполнение технологических операций приема, накопления, измерения объема и откачки нефти.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0189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127" y="99117"/>
            <a:ext cx="10515600" cy="3913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77922"/>
            <a:ext cx="12091916" cy="608007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подпорная насосная: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сооружение на нефтеперекачивающей станции, включающее подпорные насосные агрегаты и комплекс другого технологического оборудования, с помощью которого осуществляется подача нефти из резервуарного парка на вход магистральных насосных агрегатов с давлением, обеспечивающим их работу вне зоны кавитации.</a:t>
            </a:r>
          </a:p>
          <a:p>
            <a:pPr marL="0" lv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насосная магистральная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сооружение на нефтеперекачивающей станции, включающее магистральные насосные агрегаты и комплекс другого технологического оборудования, с помощью которого осуществляется повышение давления в магистральном нефтепроводе.</a:t>
            </a:r>
          </a:p>
          <a:p>
            <a:pPr marL="0" lv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насосная промежуточная: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Нефтеперекачивающая станция без резервуарного парка, предназначенная для поддержания необходимого режима транспорта нефти по магистральному нефтепроводу и имеющая технологическую схему, позволяющую работать только по схеме «из насоса в насос».</a:t>
            </a:r>
          </a:p>
          <a:p>
            <a:pPr marL="0" lv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насосная промежуточная с ёмкостью: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Нефтеперекачивающая станция с резервуарным парком, предназначенная для поддержания необходимого режима транспорта нефти по магистральному нефтепроводу и имеющая технологическую схему, позволяющую работать по схеме «через ёмкость» или «с подключенной ёмкостью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lv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НПС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планировки расположения различных объектов на территории НПС. 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6823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Общий вид НПС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59571"/>
            <a:ext cx="9779758" cy="549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0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8" y="1"/>
            <a:ext cx="12108872" cy="523702"/>
          </a:xfrm>
        </p:spPr>
        <p:txBody>
          <a:bodyPr>
            <a:normAutofit/>
          </a:bodyPr>
          <a:lstStyle/>
          <a:p>
            <a:r>
              <a:rPr lang="ru-RU" sz="3000" dirty="0"/>
              <a:t>Магистральный нефтепровод «Александровское – Анжеро-Судженск» 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6284" y="665922"/>
            <a:ext cx="8819804" cy="630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0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635" y="107431"/>
            <a:ext cx="11353800" cy="549275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Классификация НПС по функциональным особенностям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48641" y="661416"/>
            <a:ext cx="3491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Головные (ГНПС)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99794" y="683125"/>
            <a:ext cx="5063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(ПНПС)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548" y="1176080"/>
            <a:ext cx="48387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трубопровода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перекачки нефти или нефтепродуктов из резервуарных парков в магистральный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сооружений головной НПС всегда входят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резервуарный парк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подпорная насосная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(совмещенная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основной насосной или расположенная в отдельном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здании)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4686" y="1176080"/>
            <a:ext cx="5473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давления перекачиваемых продуктов в магистральном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трубопроводе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некоторых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трубопроводах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также имеют емкости для нефти или нефтепродуктов и ведут откачку из этих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емкостей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НПС с емкостями, 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оборудуют так же, как и головные, подпорными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насосами, резервуарами) -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ГНПС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участка</a:t>
            </a: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8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трелка вправо 16"/>
          <p:cNvSpPr/>
          <p:nvPr/>
        </p:nvSpPr>
        <p:spPr>
          <a:xfrm rot="5400000">
            <a:off x="9892806" y="2888531"/>
            <a:ext cx="1024717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692" y="9931"/>
            <a:ext cx="11094493" cy="1325563"/>
          </a:xfrm>
        </p:spPr>
        <p:txBody>
          <a:bodyPr/>
          <a:lstStyle/>
          <a:p>
            <a:r>
              <a:rPr lang="ru-RU" dirty="0" smtClean="0"/>
              <a:t>Основное направление движения нефти по коммуникациям ГНПС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112530" y="2361382"/>
            <a:ext cx="1024717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0770" y="1718143"/>
            <a:ext cx="2320120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ФГУ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7247" y="1798573"/>
            <a:ext cx="1490454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замера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26914" y="1747236"/>
            <a:ext cx="2796655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Резервуарный парк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27248" y="4521960"/>
            <a:ext cx="3001388" cy="2090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регулирования давления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85844" y="5056497"/>
            <a:ext cx="2987724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Магистральная насосная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45104" y="3566586"/>
            <a:ext cx="2320120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Подпорная насосная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5664949" y="2361382"/>
            <a:ext cx="1024717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9523569" y="2347897"/>
            <a:ext cx="982799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9173567" y="5499447"/>
            <a:ext cx="1327763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5527342" y="5654722"/>
            <a:ext cx="749195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1870039" y="5526797"/>
            <a:ext cx="642400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5400000">
            <a:off x="10030544" y="5329438"/>
            <a:ext cx="749239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4910" y="5063771"/>
            <a:ext cx="2163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8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углом 24"/>
          <p:cNvSpPr/>
          <p:nvPr/>
        </p:nvSpPr>
        <p:spPr>
          <a:xfrm flipH="1" flipV="1">
            <a:off x="3535461" y="5299041"/>
            <a:ext cx="472952" cy="145424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8883537" y="3668058"/>
            <a:ext cx="1368533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427" y="178576"/>
            <a:ext cx="11094493" cy="1325563"/>
          </a:xfrm>
        </p:spPr>
        <p:txBody>
          <a:bodyPr/>
          <a:lstStyle/>
          <a:p>
            <a:r>
              <a:rPr lang="ru-RU" dirty="0" smtClean="0"/>
              <a:t>Основное направление движения нефти по коммуникациям ПНПС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5016450" y="3016239"/>
            <a:ext cx="1338344" cy="320885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65441" y="2280589"/>
            <a:ext cx="2320120" cy="155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ФГУ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6461" y="4558910"/>
            <a:ext cx="2158932" cy="1480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регулирования давления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073157" y="4529583"/>
            <a:ext cx="2208899" cy="1516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Магистральная насосная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8686208" y="2955515"/>
            <a:ext cx="982799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6745393" y="5165713"/>
            <a:ext cx="1327763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3818767" y="5180472"/>
            <a:ext cx="749195" cy="35452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1934562" y="5531396"/>
            <a:ext cx="2163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23421" y="2140470"/>
            <a:ext cx="1969985" cy="1965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подключения станции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1194238" y="2140930"/>
            <a:ext cx="2163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углом 3"/>
          <p:cNvSpPr/>
          <p:nvPr/>
        </p:nvSpPr>
        <p:spPr>
          <a:xfrm flipV="1">
            <a:off x="2525995" y="1529513"/>
            <a:ext cx="474382" cy="180761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58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111" y="320494"/>
            <a:ext cx="10515600" cy="6407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Генеральный план НПС</a:t>
            </a:r>
            <a:r>
              <a:rPr lang="en-US" dirty="0" smtClean="0"/>
              <a:t>. </a:t>
            </a:r>
            <a:r>
              <a:rPr lang="ru-RU" dirty="0" smtClean="0"/>
              <a:t>Территория НПС с учетом назначения зданий и сооружений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19867" y="1211654"/>
            <a:ext cx="481169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indent="0" algn="just">
              <a:lnSpc>
                <a:spcPct val="100000"/>
              </a:lnSpc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Зоны территории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НПС с РП: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667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производственная зона;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667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зона РП;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667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административно-хозяйственная зона;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667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зона очистных сооружений.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7219665" y="1211654"/>
            <a:ext cx="482220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4508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6675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Зоны территории НПС без РП:</a:t>
            </a:r>
            <a:endParaRPr lang="ru-RU" alt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производственная зона;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FontTx/>
              <a:buNone/>
              <a:tabLst>
                <a:tab pos="450850" algn="l"/>
                <a:tab pos="666750" algn="l"/>
              </a:tabLst>
            </a:pPr>
            <a:r>
              <a:rPr lang="ru-RU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административно-хозяйственная зона;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зона очистных сооружений.</a:t>
            </a:r>
            <a:endParaRPr lang="ru-RU" alt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416" y="4023980"/>
            <a:ext cx="53831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резервуарный парк; подпорная насосная; узел учета нефти с фильтрами; основная насосная; узел регулирования давления и узлы с предохранительными устройствами; камеры пуска и приема очистных устройств; технологические трубопроводы с запорной арматурой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8039" y="3716203"/>
            <a:ext cx="59469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понижающая электроподстанция с распределительными устройствами; комплекс сооружений, обеспечивающих водоснабжение станции; котельная с тепловыми сетями; инженерно-лабораторный корпус; пожарное депо; узел связи; механические мастерские; мастерские ремонта и наладки контрольно-измерительных приборов (КИП); гараж; складские помещения; административно-хозяйственный блок и т.д.</a:t>
            </a:r>
          </a:p>
        </p:txBody>
      </p:sp>
    </p:spTree>
    <p:extLst>
      <p:ext uri="{BB962C8B-B14F-4D97-AF65-F5344CB8AC3E}">
        <p14:creationId xmlns:p14="http://schemas.microsoft.com/office/powerpoint/2010/main" val="8422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387" y="0"/>
            <a:ext cx="11659879" cy="7485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Технологическая схема НПС с резервуарным парком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3850" y="5288340"/>
            <a:ext cx="116389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магистральный нефтепровод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устройство приема и пуска скребка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ильтров-грязеуловителей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предохранительными устройствами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подпорная насосная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резервуарный парк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учета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насосная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регулирующих устройст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1" y="748567"/>
            <a:ext cx="12074769" cy="425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07" y="82493"/>
            <a:ext cx="11797145" cy="466148"/>
          </a:xfrm>
        </p:spPr>
        <p:txBody>
          <a:bodyPr>
            <a:noAutofit/>
          </a:bodyPr>
          <a:lstStyle/>
          <a:p>
            <a:r>
              <a:rPr lang="ru-RU" sz="3200" dirty="0"/>
              <a:t>Технологическая схема НПС </a:t>
            </a:r>
            <a:r>
              <a:rPr lang="ru-RU" sz="3200" dirty="0" smtClean="0"/>
              <a:t>с резервуарным парком</a:t>
            </a:r>
            <a:endParaRPr lang="ru-RU" sz="3200" dirty="0"/>
          </a:p>
        </p:txBody>
      </p:sp>
      <p:pic>
        <p:nvPicPr>
          <p:cNvPr id="4" name="Объект 3" descr="Баг111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6" t="21347" r="35204" b="4129"/>
          <a:stretch/>
        </p:blipFill>
        <p:spPr>
          <a:xfrm>
            <a:off x="1041400" y="548641"/>
            <a:ext cx="9080500" cy="6292946"/>
          </a:xfrm>
        </p:spPr>
      </p:pic>
    </p:spTree>
    <p:extLst>
      <p:ext uri="{BB962C8B-B14F-4D97-AF65-F5344CB8AC3E}">
        <p14:creationId xmlns:p14="http://schemas.microsoft.com/office/powerpoint/2010/main" val="38333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588" y="145645"/>
            <a:ext cx="11813772" cy="291580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Технологическая схема НПС без резервуарного парка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356" y="736979"/>
            <a:ext cx="9550425" cy="606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5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22" y="0"/>
            <a:ext cx="10515600" cy="6857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Узел подключения станции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012" y="3495164"/>
            <a:ext cx="12053988" cy="254625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задвижки узла подключения станции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разбить на 4 группы.</a:t>
            </a:r>
          </a:p>
          <a:p>
            <a:pPr marL="0" indent="0">
              <a:buNone/>
            </a:pP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1-ая группа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задвижки, обеспечивающие подключение НПС к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нефтепроводу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отключения НПС от нефтепровода. При аварии на НПС они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закрываются, поэтому называются </a:t>
            </a:r>
            <a:r>
              <a:rPr lang="ru-RU" sz="8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секущими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8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2-ая группа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задвижки, обеспечивающие транзит нефти через УПС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закрытых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секущих задвижках;</a:t>
            </a:r>
          </a:p>
          <a:p>
            <a:pPr marL="0" indent="0">
              <a:buNone/>
            </a:pPr>
            <a:r>
              <a:rPr lang="ru-RU" sz="8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3-я группа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задвижки, обеспечивающие </a:t>
            </a:r>
            <a:r>
              <a:rPr lang="ru-RU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запасовку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пуск СОД;</a:t>
            </a:r>
          </a:p>
          <a:p>
            <a:pPr marL="0" indent="0">
              <a:buNone/>
            </a:pPr>
            <a:r>
              <a:rPr lang="ru-RU" sz="8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4-ая группа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задвижки, обеспечивающие пуск СОД и его извлечение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трубопровода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8012" y="685753"/>
            <a:ext cx="120539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подключения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магистрали может иметь 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узлом пуска СОД (на ГНПС)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узлом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пуска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(1 -  с соосным расположением КПП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2 - с параллельным расположением КПП)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узлом пропуска СОД (узлы подключения станции располагаются на промежуточных НПС)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узлом приема СОД (в конечном пункте МН).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7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796" y="0"/>
            <a:ext cx="12020204" cy="532650"/>
          </a:xfrm>
        </p:spPr>
        <p:txBody>
          <a:bodyPr>
            <a:noAutofit/>
          </a:bodyPr>
          <a:lstStyle/>
          <a:p>
            <a:r>
              <a:rPr lang="ru-RU" sz="3200" dirty="0" smtClean="0"/>
              <a:t>Отличие ГНПС от НПС технологического участка (</a:t>
            </a:r>
            <a:r>
              <a:rPr lang="ru-RU" sz="3200" dirty="0" smtClean="0">
                <a:solidFill>
                  <a:srgbClr val="C00000"/>
                </a:solidFill>
              </a:rPr>
              <a:t>НПС ТУ</a:t>
            </a:r>
            <a:r>
              <a:rPr lang="ru-RU" sz="3200" dirty="0" smtClean="0"/>
              <a:t>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89" y="678467"/>
            <a:ext cx="11763894" cy="5722332"/>
          </a:xfrm>
        </p:spPr>
        <p:txBody>
          <a:bodyPr>
            <a:normAutofit/>
          </a:bodyPr>
          <a:lstStyle/>
          <a:p>
            <a:pPr marL="514350" indent="-514350" algn="just">
              <a:buAutoNum type="arabi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 учета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нефти (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НПС ТУ оба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узла учета нефти (при их наличии) используются преимущественно для технических целей – они являются, как правило, только средством контроля за процессом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перекачки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514350" indent="-514350" algn="just">
              <a:buFont typeface="Arial" panose="020B0604020202020204" pitchFamily="34" charset="0"/>
              <a:buAutoNum type="arabi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подключения станции к магистральному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трубопроводу (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НПС ТУ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узел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подключения к магистрали содержит помимо камеры пуска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и камеру приема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СОД,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которую принимается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зачистное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устройство, запущенное в трубопровод на предшествующей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514350" indent="-514350">
              <a:buAutoNum type="arabi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парка (с</a:t>
            </a:r>
            <a:r>
              <a:rPr lang="ru-RU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уммарный </a:t>
            </a:r>
            <a:r>
              <a:rPr lang="ru-RU" alt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используемый объем </a:t>
            </a:r>
            <a:r>
              <a:rPr lang="ru-RU" alt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889" y="3539633"/>
            <a:ext cx="1194350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 головная НПС -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двухсуточной до трехсуточной проектной пропускной способности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нефтепровода;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 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НПС с РП, расположенных на границе технических участков, в месте перераспределения потока нефти между нефтепроводами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также в условиях горного рельефа, от 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0,3 до 0,5-суточной проектной пропускной способности МН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выполнении 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приемо-сдаточных операций на НПС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резервуарным парком, резервуарная емкость должна быть в пределах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1,0 до 1,5-суточной проектной пропускной способности нефтепровода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 при нескольких параллельных нефтепроводах суммарный используемый объем РП должен определяться как сумма проектных пропускных способностей каждого нефтепровода.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94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26" y="99793"/>
            <a:ext cx="10515600" cy="5211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Фильтры-грязеуловители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5" y="869680"/>
            <a:ext cx="11719593" cy="8989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Фильтр-грязеуловитель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горизонтального типа (ФГГ)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очистки нефти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крупных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механических включений перед подачей жидкости на вход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насосных агрегатов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НПС.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3701" y="6047968"/>
            <a:ext cx="11988299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Схема устройства фильтра, представляющего из себя конструкцию типа «труба в трубе»</a:t>
            </a: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" descr="https://konspekta.net/studopediaorg/baza8/1675944752642.files/image012.gif"/>
          <p:cNvSpPr>
            <a:spLocks noChangeAspect="1" noChangeArrowheads="1"/>
          </p:cNvSpPr>
          <p:nvPr/>
        </p:nvSpPr>
        <p:spPr bwMode="auto">
          <a:xfrm>
            <a:off x="155575" y="-1085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" descr="https://konspekta.net/studopediaorg/baza8/1675944752642.files/image014.gif"/>
          <p:cNvSpPr>
            <a:spLocks noChangeAspect="1" noChangeArrowheads="1"/>
          </p:cNvSpPr>
          <p:nvPr/>
        </p:nvSpPr>
        <p:spPr bwMode="auto">
          <a:xfrm>
            <a:off x="158750" y="555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531" y="1626683"/>
            <a:ext cx="6944638" cy="41725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975" y="2017389"/>
            <a:ext cx="410761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Типовая схема предусматривает параллельную установку трех фильтров-грязеуловителей (один из которых – резервный) на открытой площадке.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50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26" y="99793"/>
            <a:ext cx="10515600" cy="5211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Фильтры-грязеуловители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5" y="864744"/>
            <a:ext cx="11719593" cy="144738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ФГГ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цилиндрический корпус, с одной стороны которого находится быстроразъемный концевой затвор, а с другой – патрубок соответствующего диаметра для подсоединения к трубопроводу.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цилиндрического корпуса ФГГ должен быть установлен съемный фильтрующий элемент.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Манометры должны быть расположены на патрубках подвода и отвода нефти.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ФГГ должна предусматривать боковой подвод и осевой отвод нефти.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konspekta.net/studopediaorg/baza8/1675944752642.files/image012.gif"/>
          <p:cNvSpPr>
            <a:spLocks noChangeAspect="1" noChangeArrowheads="1"/>
          </p:cNvSpPr>
          <p:nvPr/>
        </p:nvSpPr>
        <p:spPr bwMode="auto">
          <a:xfrm>
            <a:off x="155575" y="-1085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" descr="https://konspekta.net/studopediaorg/baza8/1675944752642.files/image014.gif"/>
          <p:cNvSpPr>
            <a:spLocks noChangeAspect="1" noChangeArrowheads="1"/>
          </p:cNvSpPr>
          <p:nvPr/>
        </p:nvSpPr>
        <p:spPr bwMode="auto">
          <a:xfrm>
            <a:off x="158750" y="555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6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26" y="99793"/>
            <a:ext cx="10515600" cy="5211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Фильтры-грязеуловители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5" y="864744"/>
            <a:ext cx="11719593" cy="14473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фильтров при их эксплуатации контролируется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манометров до и после фильтра.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перепада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фильтрах производится с помощью датчика перепада давления.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перепад давления при чистом фильтрующем элементе – 0,0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МПа.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повышении перепада давления выше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значения</a:t>
            </a:r>
            <a:r>
              <a:rPr lang="en-US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отключается и производится его очистка от механических примесей. </a:t>
            </a:r>
            <a:endParaRPr lang="en-US" alt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перепад при загрязненном фильтрующем элементе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МПа.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перепад давления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свидетельствует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повреждении фильтрующего элемента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 перепада давления ниже допустимого значения свидетельствует о том, что фильтрующий элемент разрушен и все механические примеси идут на прием насосов, что может привести к аварии. В этом случае фильтр также выводится из эксплуатации и производится ремонт или замена фильтрующего элемента.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konspekta.net/studopediaorg/baza8/1675944752642.files/image012.gif"/>
          <p:cNvSpPr>
            <a:spLocks noChangeAspect="1" noChangeArrowheads="1"/>
          </p:cNvSpPr>
          <p:nvPr/>
        </p:nvSpPr>
        <p:spPr bwMode="auto">
          <a:xfrm>
            <a:off x="155575" y="-1085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" descr="https://konspekta.net/studopediaorg/baza8/1675944752642.files/image014.gif"/>
          <p:cNvSpPr>
            <a:spLocks noChangeAspect="1" noChangeArrowheads="1"/>
          </p:cNvSpPr>
          <p:nvPr/>
        </p:nvSpPr>
        <p:spPr bwMode="auto">
          <a:xfrm>
            <a:off x="158750" y="555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0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9" y="2607620"/>
            <a:ext cx="11327938" cy="39401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71566"/>
          <a:stretch/>
        </p:blipFill>
        <p:spPr>
          <a:xfrm>
            <a:off x="488464" y="436728"/>
            <a:ext cx="11331557" cy="165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3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3122" y="3018418"/>
            <a:ext cx="4353637" cy="863174"/>
          </a:xfrm>
        </p:spPr>
        <p:txBody>
          <a:bodyPr>
            <a:normAutofit fontScale="90000"/>
          </a:bodyPr>
          <a:lstStyle/>
          <a:p>
            <a:r>
              <a:rPr lang="ru-RU" dirty="0"/>
              <a:t>Объем работ по техническому обслуживанию и ремонту </a:t>
            </a:r>
            <a:r>
              <a:rPr lang="ru-RU" dirty="0" smtClean="0"/>
              <a:t>фильтров-грязеуловителей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0" y="185311"/>
            <a:ext cx="7576001" cy="64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143" y="-1"/>
            <a:ext cx="10700657" cy="108579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оборудование насосных станций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1448651"/>
            <a:ext cx="1200093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насосных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агрегатов, содержит следующие системы: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перекачиваемой жидкости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масляную;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утечек перекачиваемой жидкости и др.</a:t>
            </a:r>
          </a:p>
        </p:txBody>
      </p:sp>
    </p:spTree>
    <p:extLst>
      <p:ext uri="{BB962C8B-B14F-4D97-AF65-F5344CB8AC3E}">
        <p14:creationId xmlns:p14="http://schemas.microsoft.com/office/powerpoint/2010/main" val="53415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58" y="132369"/>
            <a:ext cx="10515600" cy="316519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Насосный цех НПС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0561" y="520526"/>
            <a:ext cx="9095861" cy="643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3" y="0"/>
            <a:ext cx="12266815" cy="565900"/>
          </a:xfrm>
        </p:spPr>
        <p:txBody>
          <a:bodyPr>
            <a:noAutofit/>
          </a:bodyPr>
          <a:lstStyle/>
          <a:p>
            <a:r>
              <a:rPr lang="ru-RU" sz="3200" dirty="0"/>
              <a:t>Приточно-вытяжная вентиляция насосного зала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53" y="786534"/>
            <a:ext cx="11820698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удаления из помещения паров нефти, притока чистого воздуха и для поддержания в насосном зале заданной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приточно-вытяжной вентиляции входят: </a:t>
            </a:r>
          </a:p>
          <a:p>
            <a:pPr marL="715963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приточная вентиляция насосного зала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 вентилятора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резервный). Производительность вентилятора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 </a:t>
            </a:r>
          </a:p>
          <a:p>
            <a:pPr marL="715963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вытяжная вентиляция насосного зала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вентилятора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основной, резервный ). Производительность – 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м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/ч.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7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42" y="214999"/>
            <a:ext cx="10515600" cy="4537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Блок предохранительных клапанов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41" y="846161"/>
            <a:ext cx="11913359" cy="6011839"/>
          </a:xfrm>
        </p:spPr>
        <p:txBody>
          <a:bodyPr>
            <a:normAutofit fontScale="25000" lnSpcReduction="2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9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</a:t>
            </a: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предохранительных пружинных клапанов (СППК) </a:t>
            </a: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</a:t>
            </a:r>
            <a:r>
              <a:rPr lang="ru-RU" sz="9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защиты технологического оборудования РП от повышенно­го давления. </a:t>
            </a:r>
            <a:endParaRPr lang="ru-RU" sz="9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9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повышения давления выше настроечного, клапан автоматически открывается, что вызывает процесс сброса жидкости в резервную емкость. Предохранительный клапан обеспечивает расход жидкости, гарантирующий поддержание давления на заданном уровне.</a:t>
            </a:r>
            <a:endParaRPr lang="ru-RU" sz="9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9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узел должен устанавливаться на приёмных технологических трубопроводах РП с точкой подключения непосредственно за ФГГ. Второй узел – между подпорной насосной и магистральной насосной станцией, а при наличии СИКН (БИК) между ПНС и МНС устанавливается между МНС и СИКН (БИК</a:t>
            </a: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предохранительных устройств: для первого узла, должно рассчитываться на максимальную расчетную пропускную способность нефтепровода, а для второго узла – на 70 % от максимальной расчетной пропускной способности нефтепровода</a:t>
            </a:r>
            <a:r>
              <a:rPr lang="ru-RU" sz="9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09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42" y="214999"/>
            <a:ext cx="10515600" cy="4537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Блок предохранительных клапанов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013" y="1049362"/>
            <a:ext cx="11913359" cy="4277382"/>
          </a:xfrm>
        </p:spPr>
        <p:txBody>
          <a:bodyPr>
            <a:normAutofit fontScale="92500" lnSpcReduction="10000"/>
          </a:bodyPr>
          <a:lstStyle/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начала открытия предохранительных устройств, установленных на первом узле должно быть равно 0,55 МПа. При наличии СИКН это значение составляет 0,7 МПа. При этом максимальное рабочее давление в трубопроводе РП должно быть не более 1,0 МПа при допустимом рабочем давлении технологических трубопроводов резервуарного парка не менее 1,6 МПа.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каждом узле следует предусматривать резервные предохранительные устройства в количестве 1 шт. (второй резервный хранится на складе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Предохранительные клапаны представлены в двух основных видах: пружинный тип; с газовым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аккумулятором.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65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9429</TotalTime>
  <Words>1526</Words>
  <Application>Microsoft Office PowerPoint</Application>
  <PresentationFormat>Широкоэкранный</PresentationFormat>
  <Paragraphs>140</Paragraphs>
  <Slides>25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Тема Office</vt:lpstr>
      <vt:lpstr>Лекция 2</vt:lpstr>
      <vt:lpstr>Нормативно-техническая документация, регулирующая эксплуатацию НПС</vt:lpstr>
      <vt:lpstr>Основные термины</vt:lpstr>
      <vt:lpstr>Основные термины</vt:lpstr>
      <vt:lpstr>Общий вид НПС</vt:lpstr>
      <vt:lpstr>Магистральный нефтепровод «Александровское – Анжеро-Судженск» </vt:lpstr>
      <vt:lpstr>Классификация НПС по функциональным особенностям</vt:lpstr>
      <vt:lpstr>Основное направление движения нефти по коммуникациям ГНПС</vt:lpstr>
      <vt:lpstr>Основное направление движения нефти по коммуникациям ПНПС</vt:lpstr>
      <vt:lpstr>Генеральный план НПС. Территория НПС с учетом назначения зданий и сооружений</vt:lpstr>
      <vt:lpstr>Технологическая схема НПС с резервуарным парком</vt:lpstr>
      <vt:lpstr>Технологическая схема НПС с резервуарным парком</vt:lpstr>
      <vt:lpstr>Технологическая схема НПС без резервуарного парка</vt:lpstr>
      <vt:lpstr>Узел подключения станции</vt:lpstr>
      <vt:lpstr>Отличие ГНПС от НПС технологического участка (НПС ТУ)</vt:lpstr>
      <vt:lpstr>Фильтры-грязеуловители</vt:lpstr>
      <vt:lpstr>Фильтры-грязеуловители</vt:lpstr>
      <vt:lpstr>Фильтры-грязеуловители</vt:lpstr>
      <vt:lpstr>Презентация PowerPoint</vt:lpstr>
      <vt:lpstr>Объем работ по техническому обслуживанию и ремонту фильтров-грязеуловителей</vt:lpstr>
      <vt:lpstr>Технологическое оборудование насосных станций</vt:lpstr>
      <vt:lpstr>Насосный цех НПС</vt:lpstr>
      <vt:lpstr>Приточно-вытяжная вентиляция насосного зала</vt:lpstr>
      <vt:lpstr>Блок предохранительных клапанов</vt:lpstr>
      <vt:lpstr>Блок предохранительных клапанов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Шадрина Анастасия Викторовна</dc:creator>
  <cp:lastModifiedBy>User Windows</cp:lastModifiedBy>
  <cp:revision>218</cp:revision>
  <dcterms:created xsi:type="dcterms:W3CDTF">2018-11-06T09:15:15Z</dcterms:created>
  <dcterms:modified xsi:type="dcterms:W3CDTF">2019-03-27T16:24:57Z</dcterms:modified>
</cp:coreProperties>
</file>