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93" r:id="rId2"/>
    <p:sldId id="307" r:id="rId3"/>
    <p:sldId id="340" r:id="rId4"/>
    <p:sldId id="259" r:id="rId5"/>
    <p:sldId id="341" r:id="rId6"/>
    <p:sldId id="308" r:id="rId7"/>
    <p:sldId id="272" r:id="rId8"/>
    <p:sldId id="287" r:id="rId9"/>
    <p:sldId id="310" r:id="rId10"/>
    <p:sldId id="311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  <p:sldId id="342" r:id="rId37"/>
    <p:sldId id="338" r:id="rId38"/>
    <p:sldId id="339" r:id="rId3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12" Type="http://schemas.openxmlformats.org/officeDocument/2006/relationships/image" Target="../media/image30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11" Type="http://schemas.openxmlformats.org/officeDocument/2006/relationships/image" Target="../media/image29.wmf"/><Relationship Id="rId5" Type="http://schemas.openxmlformats.org/officeDocument/2006/relationships/image" Target="../media/image23.wmf"/><Relationship Id="rId10" Type="http://schemas.openxmlformats.org/officeDocument/2006/relationships/image" Target="../media/image28.wmf"/><Relationship Id="rId4" Type="http://schemas.openxmlformats.org/officeDocument/2006/relationships/image" Target="../media/image22.wmf"/><Relationship Id="rId9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image" Target="../media/image66.wmf"/><Relationship Id="rId7" Type="http://schemas.openxmlformats.org/officeDocument/2006/relationships/image" Target="../media/image70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10" Type="http://schemas.openxmlformats.org/officeDocument/2006/relationships/image" Target="../media/image73.wmf"/><Relationship Id="rId4" Type="http://schemas.openxmlformats.org/officeDocument/2006/relationships/image" Target="../media/image67.wmf"/><Relationship Id="rId9" Type="http://schemas.openxmlformats.org/officeDocument/2006/relationships/image" Target="../media/image72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13" Type="http://schemas.openxmlformats.org/officeDocument/2006/relationships/image" Target="../media/image87.wmf"/><Relationship Id="rId3" Type="http://schemas.openxmlformats.org/officeDocument/2006/relationships/image" Target="../media/image77.wmf"/><Relationship Id="rId7" Type="http://schemas.openxmlformats.org/officeDocument/2006/relationships/image" Target="../media/image81.wmf"/><Relationship Id="rId12" Type="http://schemas.openxmlformats.org/officeDocument/2006/relationships/image" Target="../media/image86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6" Type="http://schemas.openxmlformats.org/officeDocument/2006/relationships/image" Target="../media/image80.wmf"/><Relationship Id="rId11" Type="http://schemas.openxmlformats.org/officeDocument/2006/relationships/image" Target="../media/image85.wmf"/><Relationship Id="rId5" Type="http://schemas.openxmlformats.org/officeDocument/2006/relationships/image" Target="../media/image79.wmf"/><Relationship Id="rId15" Type="http://schemas.openxmlformats.org/officeDocument/2006/relationships/image" Target="../media/image88.wmf"/><Relationship Id="rId10" Type="http://schemas.openxmlformats.org/officeDocument/2006/relationships/image" Target="../media/image84.wmf"/><Relationship Id="rId4" Type="http://schemas.openxmlformats.org/officeDocument/2006/relationships/image" Target="../media/image78.wmf"/><Relationship Id="rId9" Type="http://schemas.openxmlformats.org/officeDocument/2006/relationships/image" Target="../media/image83.wmf"/><Relationship Id="rId14" Type="http://schemas.openxmlformats.org/officeDocument/2006/relationships/image" Target="../media/image67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3" Type="http://schemas.openxmlformats.org/officeDocument/2006/relationships/image" Target="../media/image91.wmf"/><Relationship Id="rId7" Type="http://schemas.openxmlformats.org/officeDocument/2006/relationships/image" Target="../media/image95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Relationship Id="rId6" Type="http://schemas.openxmlformats.org/officeDocument/2006/relationships/image" Target="../media/image94.wmf"/><Relationship Id="rId5" Type="http://schemas.openxmlformats.org/officeDocument/2006/relationships/image" Target="../media/image93.wmf"/><Relationship Id="rId4" Type="http://schemas.openxmlformats.org/officeDocument/2006/relationships/image" Target="../media/image92.wmf"/><Relationship Id="rId9" Type="http://schemas.openxmlformats.org/officeDocument/2006/relationships/image" Target="../media/image97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3" Type="http://schemas.openxmlformats.org/officeDocument/2006/relationships/image" Target="../media/image101.wmf"/><Relationship Id="rId7" Type="http://schemas.openxmlformats.org/officeDocument/2006/relationships/image" Target="../media/image102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Relationship Id="rId6" Type="http://schemas.openxmlformats.org/officeDocument/2006/relationships/image" Target="../media/image89.wmf"/><Relationship Id="rId11" Type="http://schemas.openxmlformats.org/officeDocument/2006/relationships/image" Target="../media/image106.wmf"/><Relationship Id="rId5" Type="http://schemas.openxmlformats.org/officeDocument/2006/relationships/image" Target="../media/image91.wmf"/><Relationship Id="rId10" Type="http://schemas.openxmlformats.org/officeDocument/2006/relationships/image" Target="../media/image105.wmf"/><Relationship Id="rId4" Type="http://schemas.openxmlformats.org/officeDocument/2006/relationships/image" Target="../media/image76.wmf"/><Relationship Id="rId9" Type="http://schemas.openxmlformats.org/officeDocument/2006/relationships/image" Target="../media/image10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7" Type="http://schemas.openxmlformats.org/officeDocument/2006/relationships/image" Target="../media/image113.wmf"/><Relationship Id="rId2" Type="http://schemas.openxmlformats.org/officeDocument/2006/relationships/image" Target="../media/image109.wmf"/><Relationship Id="rId1" Type="http://schemas.openxmlformats.org/officeDocument/2006/relationships/image" Target="../media/image108.wmf"/><Relationship Id="rId6" Type="http://schemas.openxmlformats.org/officeDocument/2006/relationships/image" Target="../media/image112.wmf"/><Relationship Id="rId5" Type="http://schemas.openxmlformats.org/officeDocument/2006/relationships/image" Target="../media/image111.wmf"/><Relationship Id="rId4" Type="http://schemas.openxmlformats.org/officeDocument/2006/relationships/image" Target="../media/image110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3" Type="http://schemas.openxmlformats.org/officeDocument/2006/relationships/image" Target="../media/image116.wmf"/><Relationship Id="rId7" Type="http://schemas.openxmlformats.org/officeDocument/2006/relationships/image" Target="../media/image111.wmf"/><Relationship Id="rId2" Type="http://schemas.openxmlformats.org/officeDocument/2006/relationships/image" Target="../media/image115.wmf"/><Relationship Id="rId1" Type="http://schemas.openxmlformats.org/officeDocument/2006/relationships/image" Target="../media/image114.wmf"/><Relationship Id="rId6" Type="http://schemas.openxmlformats.org/officeDocument/2006/relationships/image" Target="../media/image117.wmf"/><Relationship Id="rId5" Type="http://schemas.openxmlformats.org/officeDocument/2006/relationships/image" Target="../media/image109.wmf"/><Relationship Id="rId10" Type="http://schemas.openxmlformats.org/officeDocument/2006/relationships/image" Target="../media/image110.wmf"/><Relationship Id="rId4" Type="http://schemas.openxmlformats.org/officeDocument/2006/relationships/image" Target="../media/image91.wmf"/><Relationship Id="rId9" Type="http://schemas.openxmlformats.org/officeDocument/2006/relationships/image" Target="../media/image92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wmf"/><Relationship Id="rId3" Type="http://schemas.openxmlformats.org/officeDocument/2006/relationships/image" Target="../media/image109.wmf"/><Relationship Id="rId7" Type="http://schemas.openxmlformats.org/officeDocument/2006/relationships/image" Target="../media/image120.wmf"/><Relationship Id="rId12" Type="http://schemas.openxmlformats.org/officeDocument/2006/relationships/image" Target="../media/image125.wmf"/><Relationship Id="rId2" Type="http://schemas.openxmlformats.org/officeDocument/2006/relationships/image" Target="../media/image119.wmf"/><Relationship Id="rId1" Type="http://schemas.openxmlformats.org/officeDocument/2006/relationships/image" Target="../media/image118.wmf"/><Relationship Id="rId6" Type="http://schemas.openxmlformats.org/officeDocument/2006/relationships/image" Target="../media/image110.wmf"/><Relationship Id="rId11" Type="http://schemas.openxmlformats.org/officeDocument/2006/relationships/image" Target="../media/image124.wmf"/><Relationship Id="rId5" Type="http://schemas.openxmlformats.org/officeDocument/2006/relationships/image" Target="../media/image92.wmf"/><Relationship Id="rId10" Type="http://schemas.openxmlformats.org/officeDocument/2006/relationships/image" Target="../media/image123.wmf"/><Relationship Id="rId4" Type="http://schemas.openxmlformats.org/officeDocument/2006/relationships/image" Target="../media/image112.wmf"/><Relationship Id="rId9" Type="http://schemas.openxmlformats.org/officeDocument/2006/relationships/image" Target="../media/image122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wmf"/><Relationship Id="rId3" Type="http://schemas.openxmlformats.org/officeDocument/2006/relationships/image" Target="../media/image130.wmf"/><Relationship Id="rId7" Type="http://schemas.openxmlformats.org/officeDocument/2006/relationships/image" Target="../media/image134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6" Type="http://schemas.openxmlformats.org/officeDocument/2006/relationships/image" Target="../media/image133.wmf"/><Relationship Id="rId5" Type="http://schemas.openxmlformats.org/officeDocument/2006/relationships/image" Target="../media/image132.wmf"/><Relationship Id="rId4" Type="http://schemas.openxmlformats.org/officeDocument/2006/relationships/image" Target="../media/image13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2" Type="http://schemas.openxmlformats.org/officeDocument/2006/relationships/image" Target="../media/image138.wmf"/><Relationship Id="rId1" Type="http://schemas.openxmlformats.org/officeDocument/2006/relationships/image" Target="../media/image137.wmf"/><Relationship Id="rId4" Type="http://schemas.openxmlformats.org/officeDocument/2006/relationships/image" Target="../media/image140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wmf"/><Relationship Id="rId13" Type="http://schemas.openxmlformats.org/officeDocument/2006/relationships/image" Target="../media/image150.wmf"/><Relationship Id="rId3" Type="http://schemas.openxmlformats.org/officeDocument/2006/relationships/image" Target="../media/image143.wmf"/><Relationship Id="rId7" Type="http://schemas.openxmlformats.org/officeDocument/2006/relationships/image" Target="../media/image145.wmf"/><Relationship Id="rId12" Type="http://schemas.openxmlformats.org/officeDocument/2006/relationships/image" Target="../media/image140.wmf"/><Relationship Id="rId2" Type="http://schemas.openxmlformats.org/officeDocument/2006/relationships/image" Target="../media/image142.wmf"/><Relationship Id="rId1" Type="http://schemas.openxmlformats.org/officeDocument/2006/relationships/image" Target="../media/image141.wmf"/><Relationship Id="rId6" Type="http://schemas.openxmlformats.org/officeDocument/2006/relationships/image" Target="../media/image138.wmf"/><Relationship Id="rId11" Type="http://schemas.openxmlformats.org/officeDocument/2006/relationships/image" Target="../media/image149.wmf"/><Relationship Id="rId5" Type="http://schemas.openxmlformats.org/officeDocument/2006/relationships/image" Target="../media/image137.wmf"/><Relationship Id="rId15" Type="http://schemas.openxmlformats.org/officeDocument/2006/relationships/image" Target="../media/image139.wmf"/><Relationship Id="rId10" Type="http://schemas.openxmlformats.org/officeDocument/2006/relationships/image" Target="../media/image148.wmf"/><Relationship Id="rId4" Type="http://schemas.openxmlformats.org/officeDocument/2006/relationships/image" Target="../media/image144.wmf"/><Relationship Id="rId9" Type="http://schemas.openxmlformats.org/officeDocument/2006/relationships/image" Target="../media/image147.wmf"/><Relationship Id="rId14" Type="http://schemas.openxmlformats.org/officeDocument/2006/relationships/image" Target="../media/image151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wmf"/><Relationship Id="rId13" Type="http://schemas.openxmlformats.org/officeDocument/2006/relationships/image" Target="../media/image159.wmf"/><Relationship Id="rId3" Type="http://schemas.openxmlformats.org/officeDocument/2006/relationships/image" Target="../media/image153.wmf"/><Relationship Id="rId7" Type="http://schemas.openxmlformats.org/officeDocument/2006/relationships/image" Target="../media/image145.wmf"/><Relationship Id="rId12" Type="http://schemas.openxmlformats.org/officeDocument/2006/relationships/image" Target="../media/image158.wmf"/><Relationship Id="rId2" Type="http://schemas.openxmlformats.org/officeDocument/2006/relationships/image" Target="../media/image143.wmf"/><Relationship Id="rId16" Type="http://schemas.openxmlformats.org/officeDocument/2006/relationships/image" Target="../media/image139.wmf"/><Relationship Id="rId1" Type="http://schemas.openxmlformats.org/officeDocument/2006/relationships/image" Target="../media/image152.wmf"/><Relationship Id="rId6" Type="http://schemas.openxmlformats.org/officeDocument/2006/relationships/image" Target="../media/image138.wmf"/><Relationship Id="rId11" Type="http://schemas.openxmlformats.org/officeDocument/2006/relationships/image" Target="../media/image157.wmf"/><Relationship Id="rId5" Type="http://schemas.openxmlformats.org/officeDocument/2006/relationships/image" Target="../media/image137.wmf"/><Relationship Id="rId15" Type="http://schemas.openxmlformats.org/officeDocument/2006/relationships/image" Target="../media/image150.wmf"/><Relationship Id="rId10" Type="http://schemas.openxmlformats.org/officeDocument/2006/relationships/image" Target="../media/image156.wmf"/><Relationship Id="rId4" Type="http://schemas.openxmlformats.org/officeDocument/2006/relationships/image" Target="../media/image144.wmf"/><Relationship Id="rId9" Type="http://schemas.openxmlformats.org/officeDocument/2006/relationships/image" Target="../media/image155.wmf"/><Relationship Id="rId14" Type="http://schemas.openxmlformats.org/officeDocument/2006/relationships/image" Target="../media/image140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wmf"/><Relationship Id="rId13" Type="http://schemas.openxmlformats.org/officeDocument/2006/relationships/image" Target="../media/image168.wmf"/><Relationship Id="rId18" Type="http://schemas.openxmlformats.org/officeDocument/2006/relationships/image" Target="../media/image140.wmf"/><Relationship Id="rId3" Type="http://schemas.openxmlformats.org/officeDocument/2006/relationships/image" Target="../media/image138.wmf"/><Relationship Id="rId7" Type="http://schemas.openxmlformats.org/officeDocument/2006/relationships/image" Target="../media/image162.wmf"/><Relationship Id="rId12" Type="http://schemas.openxmlformats.org/officeDocument/2006/relationships/image" Target="../media/image167.wmf"/><Relationship Id="rId17" Type="http://schemas.openxmlformats.org/officeDocument/2006/relationships/image" Target="../media/image172.wmf"/><Relationship Id="rId2" Type="http://schemas.openxmlformats.org/officeDocument/2006/relationships/image" Target="../media/image137.wmf"/><Relationship Id="rId16" Type="http://schemas.openxmlformats.org/officeDocument/2006/relationships/image" Target="../media/image171.wmf"/><Relationship Id="rId20" Type="http://schemas.openxmlformats.org/officeDocument/2006/relationships/image" Target="../media/image174.wmf"/><Relationship Id="rId1" Type="http://schemas.openxmlformats.org/officeDocument/2006/relationships/image" Target="../media/image143.wmf"/><Relationship Id="rId6" Type="http://schemas.openxmlformats.org/officeDocument/2006/relationships/image" Target="../media/image161.wmf"/><Relationship Id="rId11" Type="http://schemas.openxmlformats.org/officeDocument/2006/relationships/image" Target="../media/image166.wmf"/><Relationship Id="rId5" Type="http://schemas.openxmlformats.org/officeDocument/2006/relationships/image" Target="../media/image160.wmf"/><Relationship Id="rId15" Type="http://schemas.openxmlformats.org/officeDocument/2006/relationships/image" Target="../media/image170.wmf"/><Relationship Id="rId10" Type="http://schemas.openxmlformats.org/officeDocument/2006/relationships/image" Target="../media/image165.wmf"/><Relationship Id="rId19" Type="http://schemas.openxmlformats.org/officeDocument/2006/relationships/image" Target="../media/image173.wmf"/><Relationship Id="rId4" Type="http://schemas.openxmlformats.org/officeDocument/2006/relationships/image" Target="../media/image145.wmf"/><Relationship Id="rId9" Type="http://schemas.openxmlformats.org/officeDocument/2006/relationships/image" Target="../media/image164.wmf"/><Relationship Id="rId14" Type="http://schemas.openxmlformats.org/officeDocument/2006/relationships/image" Target="../media/image169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wmf"/><Relationship Id="rId13" Type="http://schemas.openxmlformats.org/officeDocument/2006/relationships/image" Target="../media/image173.wmf"/><Relationship Id="rId3" Type="http://schemas.openxmlformats.org/officeDocument/2006/relationships/image" Target="../media/image138.wmf"/><Relationship Id="rId7" Type="http://schemas.openxmlformats.org/officeDocument/2006/relationships/image" Target="../media/image162.wmf"/><Relationship Id="rId12" Type="http://schemas.openxmlformats.org/officeDocument/2006/relationships/image" Target="../media/image140.wmf"/><Relationship Id="rId17" Type="http://schemas.openxmlformats.org/officeDocument/2006/relationships/image" Target="../media/image185.wmf"/><Relationship Id="rId2" Type="http://schemas.openxmlformats.org/officeDocument/2006/relationships/image" Target="../media/image137.wmf"/><Relationship Id="rId16" Type="http://schemas.openxmlformats.org/officeDocument/2006/relationships/image" Target="../media/image184.wmf"/><Relationship Id="rId1" Type="http://schemas.openxmlformats.org/officeDocument/2006/relationships/image" Target="../media/image143.wmf"/><Relationship Id="rId6" Type="http://schemas.openxmlformats.org/officeDocument/2006/relationships/image" Target="../media/image161.wmf"/><Relationship Id="rId11" Type="http://schemas.openxmlformats.org/officeDocument/2006/relationships/image" Target="../media/image172.wmf"/><Relationship Id="rId5" Type="http://schemas.openxmlformats.org/officeDocument/2006/relationships/image" Target="../media/image160.wmf"/><Relationship Id="rId15" Type="http://schemas.openxmlformats.org/officeDocument/2006/relationships/image" Target="../media/image183.wmf"/><Relationship Id="rId10" Type="http://schemas.openxmlformats.org/officeDocument/2006/relationships/image" Target="../media/image170.wmf"/><Relationship Id="rId4" Type="http://schemas.openxmlformats.org/officeDocument/2006/relationships/image" Target="../media/image145.wmf"/><Relationship Id="rId9" Type="http://schemas.openxmlformats.org/officeDocument/2006/relationships/image" Target="../media/image168.wmf"/><Relationship Id="rId14" Type="http://schemas.openxmlformats.org/officeDocument/2006/relationships/image" Target="../media/image174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wmf"/><Relationship Id="rId3" Type="http://schemas.openxmlformats.org/officeDocument/2006/relationships/image" Target="../media/image188.wmf"/><Relationship Id="rId7" Type="http://schemas.openxmlformats.org/officeDocument/2006/relationships/image" Target="../media/image192.wmf"/><Relationship Id="rId2" Type="http://schemas.openxmlformats.org/officeDocument/2006/relationships/image" Target="../media/image187.wmf"/><Relationship Id="rId1" Type="http://schemas.openxmlformats.org/officeDocument/2006/relationships/image" Target="../media/image186.wmf"/><Relationship Id="rId6" Type="http://schemas.openxmlformats.org/officeDocument/2006/relationships/image" Target="../media/image191.wmf"/><Relationship Id="rId5" Type="http://schemas.openxmlformats.org/officeDocument/2006/relationships/image" Target="../media/image190.wmf"/><Relationship Id="rId10" Type="http://schemas.openxmlformats.org/officeDocument/2006/relationships/image" Target="../media/image195.wmf"/><Relationship Id="rId4" Type="http://schemas.openxmlformats.org/officeDocument/2006/relationships/image" Target="../media/image189.wmf"/><Relationship Id="rId9" Type="http://schemas.openxmlformats.org/officeDocument/2006/relationships/image" Target="../media/image194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wmf"/><Relationship Id="rId13" Type="http://schemas.openxmlformats.org/officeDocument/2006/relationships/image" Target="../media/image208.wmf"/><Relationship Id="rId18" Type="http://schemas.openxmlformats.org/officeDocument/2006/relationships/image" Target="../media/image213.wmf"/><Relationship Id="rId3" Type="http://schemas.openxmlformats.org/officeDocument/2006/relationships/image" Target="../media/image199.wmf"/><Relationship Id="rId21" Type="http://schemas.openxmlformats.org/officeDocument/2006/relationships/image" Target="../media/image216.wmf"/><Relationship Id="rId7" Type="http://schemas.openxmlformats.org/officeDocument/2006/relationships/image" Target="../media/image202.wmf"/><Relationship Id="rId12" Type="http://schemas.openxmlformats.org/officeDocument/2006/relationships/image" Target="../media/image207.wmf"/><Relationship Id="rId17" Type="http://schemas.openxmlformats.org/officeDocument/2006/relationships/image" Target="../media/image212.wmf"/><Relationship Id="rId2" Type="http://schemas.openxmlformats.org/officeDocument/2006/relationships/image" Target="../media/image198.wmf"/><Relationship Id="rId16" Type="http://schemas.openxmlformats.org/officeDocument/2006/relationships/image" Target="../media/image211.wmf"/><Relationship Id="rId20" Type="http://schemas.openxmlformats.org/officeDocument/2006/relationships/image" Target="../media/image215.wmf"/><Relationship Id="rId1" Type="http://schemas.openxmlformats.org/officeDocument/2006/relationships/image" Target="../media/image197.wmf"/><Relationship Id="rId6" Type="http://schemas.openxmlformats.org/officeDocument/2006/relationships/image" Target="../media/image201.wmf"/><Relationship Id="rId11" Type="http://schemas.openxmlformats.org/officeDocument/2006/relationships/image" Target="../media/image206.wmf"/><Relationship Id="rId5" Type="http://schemas.openxmlformats.org/officeDocument/2006/relationships/image" Target="../media/image200.wmf"/><Relationship Id="rId15" Type="http://schemas.openxmlformats.org/officeDocument/2006/relationships/image" Target="../media/image210.wmf"/><Relationship Id="rId10" Type="http://schemas.openxmlformats.org/officeDocument/2006/relationships/image" Target="../media/image205.wmf"/><Relationship Id="rId19" Type="http://schemas.openxmlformats.org/officeDocument/2006/relationships/image" Target="../media/image214.wmf"/><Relationship Id="rId4" Type="http://schemas.openxmlformats.org/officeDocument/2006/relationships/image" Target="../media/image137.wmf"/><Relationship Id="rId9" Type="http://schemas.openxmlformats.org/officeDocument/2006/relationships/image" Target="../media/image204.wmf"/><Relationship Id="rId14" Type="http://schemas.openxmlformats.org/officeDocument/2006/relationships/image" Target="../media/image209.wmf"/><Relationship Id="rId22" Type="http://schemas.openxmlformats.org/officeDocument/2006/relationships/image" Target="../media/image217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wmf"/><Relationship Id="rId13" Type="http://schemas.openxmlformats.org/officeDocument/2006/relationships/image" Target="../media/image227.wmf"/><Relationship Id="rId3" Type="http://schemas.openxmlformats.org/officeDocument/2006/relationships/image" Target="../media/image215.wmf"/><Relationship Id="rId7" Type="http://schemas.openxmlformats.org/officeDocument/2006/relationships/image" Target="../media/image223.wmf"/><Relationship Id="rId12" Type="http://schemas.openxmlformats.org/officeDocument/2006/relationships/image" Target="../media/image226.wmf"/><Relationship Id="rId2" Type="http://schemas.openxmlformats.org/officeDocument/2006/relationships/image" Target="../media/image219.wmf"/><Relationship Id="rId1" Type="http://schemas.openxmlformats.org/officeDocument/2006/relationships/image" Target="../media/image218.wmf"/><Relationship Id="rId6" Type="http://schemas.openxmlformats.org/officeDocument/2006/relationships/image" Target="../media/image222.wmf"/><Relationship Id="rId11" Type="http://schemas.openxmlformats.org/officeDocument/2006/relationships/image" Target="../media/image213.wmf"/><Relationship Id="rId5" Type="http://schemas.openxmlformats.org/officeDocument/2006/relationships/image" Target="../media/image221.wmf"/><Relationship Id="rId10" Type="http://schemas.openxmlformats.org/officeDocument/2006/relationships/image" Target="../media/image212.wmf"/><Relationship Id="rId4" Type="http://schemas.openxmlformats.org/officeDocument/2006/relationships/image" Target="../media/image220.wmf"/><Relationship Id="rId9" Type="http://schemas.openxmlformats.org/officeDocument/2006/relationships/image" Target="../media/image225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wmf"/><Relationship Id="rId13" Type="http://schemas.openxmlformats.org/officeDocument/2006/relationships/image" Target="../media/image236.wmf"/><Relationship Id="rId3" Type="http://schemas.openxmlformats.org/officeDocument/2006/relationships/image" Target="../media/image230.wmf"/><Relationship Id="rId7" Type="http://schemas.openxmlformats.org/officeDocument/2006/relationships/image" Target="../media/image213.wmf"/><Relationship Id="rId12" Type="http://schemas.openxmlformats.org/officeDocument/2006/relationships/image" Target="../media/image235.wmf"/><Relationship Id="rId2" Type="http://schemas.openxmlformats.org/officeDocument/2006/relationships/image" Target="../media/image229.wmf"/><Relationship Id="rId16" Type="http://schemas.openxmlformats.org/officeDocument/2006/relationships/image" Target="../media/image239.wmf"/><Relationship Id="rId1" Type="http://schemas.openxmlformats.org/officeDocument/2006/relationships/image" Target="../media/image228.wmf"/><Relationship Id="rId6" Type="http://schemas.openxmlformats.org/officeDocument/2006/relationships/image" Target="../media/image212.wmf"/><Relationship Id="rId11" Type="http://schemas.openxmlformats.org/officeDocument/2006/relationships/image" Target="../media/image210.wmf"/><Relationship Id="rId5" Type="http://schemas.openxmlformats.org/officeDocument/2006/relationships/image" Target="../media/image232.wmf"/><Relationship Id="rId15" Type="http://schemas.openxmlformats.org/officeDocument/2006/relationships/image" Target="../media/image238.wmf"/><Relationship Id="rId10" Type="http://schemas.openxmlformats.org/officeDocument/2006/relationships/image" Target="../media/image209.wmf"/><Relationship Id="rId4" Type="http://schemas.openxmlformats.org/officeDocument/2006/relationships/image" Target="../media/image231.wmf"/><Relationship Id="rId9" Type="http://schemas.openxmlformats.org/officeDocument/2006/relationships/image" Target="../media/image234.wmf"/><Relationship Id="rId14" Type="http://schemas.openxmlformats.org/officeDocument/2006/relationships/image" Target="../media/image237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wmf"/><Relationship Id="rId13" Type="http://schemas.openxmlformats.org/officeDocument/2006/relationships/image" Target="../media/image210.wmf"/><Relationship Id="rId18" Type="http://schemas.openxmlformats.org/officeDocument/2006/relationships/image" Target="../media/image247.wmf"/><Relationship Id="rId3" Type="http://schemas.openxmlformats.org/officeDocument/2006/relationships/image" Target="../media/image242.wmf"/><Relationship Id="rId21" Type="http://schemas.openxmlformats.org/officeDocument/2006/relationships/image" Target="../media/image250.wmf"/><Relationship Id="rId7" Type="http://schemas.openxmlformats.org/officeDocument/2006/relationships/image" Target="../media/image204.wmf"/><Relationship Id="rId12" Type="http://schemas.openxmlformats.org/officeDocument/2006/relationships/image" Target="../media/image209.wmf"/><Relationship Id="rId17" Type="http://schemas.openxmlformats.org/officeDocument/2006/relationships/image" Target="../media/image246.wmf"/><Relationship Id="rId2" Type="http://schemas.openxmlformats.org/officeDocument/2006/relationships/image" Target="../media/image241.wmf"/><Relationship Id="rId16" Type="http://schemas.openxmlformats.org/officeDocument/2006/relationships/image" Target="../media/image245.wmf"/><Relationship Id="rId20" Type="http://schemas.openxmlformats.org/officeDocument/2006/relationships/image" Target="../media/image249.wmf"/><Relationship Id="rId1" Type="http://schemas.openxmlformats.org/officeDocument/2006/relationships/image" Target="../media/image240.wmf"/><Relationship Id="rId6" Type="http://schemas.openxmlformats.org/officeDocument/2006/relationships/image" Target="../media/image137.wmf"/><Relationship Id="rId11" Type="http://schemas.openxmlformats.org/officeDocument/2006/relationships/image" Target="../media/image208.wmf"/><Relationship Id="rId24" Type="http://schemas.openxmlformats.org/officeDocument/2006/relationships/image" Target="../media/image251.wmf"/><Relationship Id="rId5" Type="http://schemas.openxmlformats.org/officeDocument/2006/relationships/image" Target="../media/image198.wmf"/><Relationship Id="rId15" Type="http://schemas.openxmlformats.org/officeDocument/2006/relationships/image" Target="../media/image244.wmf"/><Relationship Id="rId23" Type="http://schemas.openxmlformats.org/officeDocument/2006/relationships/image" Target="../media/image174.wmf"/><Relationship Id="rId10" Type="http://schemas.openxmlformats.org/officeDocument/2006/relationships/image" Target="../media/image207.wmf"/><Relationship Id="rId19" Type="http://schemas.openxmlformats.org/officeDocument/2006/relationships/image" Target="../media/image248.wmf"/><Relationship Id="rId4" Type="http://schemas.openxmlformats.org/officeDocument/2006/relationships/image" Target="../media/image243.wmf"/><Relationship Id="rId9" Type="http://schemas.openxmlformats.org/officeDocument/2006/relationships/image" Target="../media/image206.wmf"/><Relationship Id="rId14" Type="http://schemas.openxmlformats.org/officeDocument/2006/relationships/image" Target="../media/image214.wmf"/><Relationship Id="rId22" Type="http://schemas.openxmlformats.org/officeDocument/2006/relationships/image" Target="../media/image140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wmf"/><Relationship Id="rId13" Type="http://schemas.openxmlformats.org/officeDocument/2006/relationships/image" Target="../media/image215.wmf"/><Relationship Id="rId18" Type="http://schemas.openxmlformats.org/officeDocument/2006/relationships/image" Target="../media/image253.wmf"/><Relationship Id="rId3" Type="http://schemas.openxmlformats.org/officeDocument/2006/relationships/image" Target="../media/image137.wmf"/><Relationship Id="rId21" Type="http://schemas.openxmlformats.org/officeDocument/2006/relationships/image" Target="../media/image256.wmf"/><Relationship Id="rId7" Type="http://schemas.openxmlformats.org/officeDocument/2006/relationships/image" Target="../media/image207.wmf"/><Relationship Id="rId12" Type="http://schemas.openxmlformats.org/officeDocument/2006/relationships/image" Target="../media/image252.wmf"/><Relationship Id="rId17" Type="http://schemas.openxmlformats.org/officeDocument/2006/relationships/image" Target="../media/image248.wmf"/><Relationship Id="rId2" Type="http://schemas.openxmlformats.org/officeDocument/2006/relationships/image" Target="../media/image198.wmf"/><Relationship Id="rId16" Type="http://schemas.openxmlformats.org/officeDocument/2006/relationships/image" Target="../media/image247.wmf"/><Relationship Id="rId20" Type="http://schemas.openxmlformats.org/officeDocument/2006/relationships/image" Target="../media/image255.wmf"/><Relationship Id="rId1" Type="http://schemas.openxmlformats.org/officeDocument/2006/relationships/image" Target="../media/image242.wmf"/><Relationship Id="rId6" Type="http://schemas.openxmlformats.org/officeDocument/2006/relationships/image" Target="../media/image206.wmf"/><Relationship Id="rId11" Type="http://schemas.openxmlformats.org/officeDocument/2006/relationships/image" Target="../media/image214.wmf"/><Relationship Id="rId5" Type="http://schemas.openxmlformats.org/officeDocument/2006/relationships/image" Target="../media/image205.wmf"/><Relationship Id="rId15" Type="http://schemas.openxmlformats.org/officeDocument/2006/relationships/image" Target="../media/image246.wmf"/><Relationship Id="rId23" Type="http://schemas.openxmlformats.org/officeDocument/2006/relationships/image" Target="../media/image140.wmf"/><Relationship Id="rId10" Type="http://schemas.openxmlformats.org/officeDocument/2006/relationships/image" Target="../media/image210.wmf"/><Relationship Id="rId19" Type="http://schemas.openxmlformats.org/officeDocument/2006/relationships/image" Target="../media/image254.wmf"/><Relationship Id="rId4" Type="http://schemas.openxmlformats.org/officeDocument/2006/relationships/image" Target="../media/image204.wmf"/><Relationship Id="rId9" Type="http://schemas.openxmlformats.org/officeDocument/2006/relationships/image" Target="../media/image209.wmf"/><Relationship Id="rId14" Type="http://schemas.openxmlformats.org/officeDocument/2006/relationships/image" Target="../media/image245.wmf"/><Relationship Id="rId22" Type="http://schemas.openxmlformats.org/officeDocument/2006/relationships/image" Target="../media/image257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wmf"/><Relationship Id="rId7" Type="http://schemas.openxmlformats.org/officeDocument/2006/relationships/image" Target="../media/image263.wmf"/><Relationship Id="rId2" Type="http://schemas.openxmlformats.org/officeDocument/2006/relationships/image" Target="../media/image258.wmf"/><Relationship Id="rId1" Type="http://schemas.openxmlformats.org/officeDocument/2006/relationships/image" Target="../media/image76.wmf"/><Relationship Id="rId6" Type="http://schemas.openxmlformats.org/officeDocument/2006/relationships/image" Target="../media/image262.wmf"/><Relationship Id="rId5" Type="http://schemas.openxmlformats.org/officeDocument/2006/relationships/image" Target="../media/image261.wmf"/><Relationship Id="rId4" Type="http://schemas.openxmlformats.org/officeDocument/2006/relationships/image" Target="../media/image260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wmf"/><Relationship Id="rId13" Type="http://schemas.openxmlformats.org/officeDocument/2006/relationships/image" Target="../media/image262.wmf"/><Relationship Id="rId3" Type="http://schemas.openxmlformats.org/officeDocument/2006/relationships/image" Target="../media/image265.wmf"/><Relationship Id="rId7" Type="http://schemas.openxmlformats.org/officeDocument/2006/relationships/image" Target="../media/image259.wmf"/><Relationship Id="rId12" Type="http://schemas.openxmlformats.org/officeDocument/2006/relationships/image" Target="../media/image271.wmf"/><Relationship Id="rId2" Type="http://schemas.openxmlformats.org/officeDocument/2006/relationships/image" Target="../media/image76.wmf"/><Relationship Id="rId1" Type="http://schemas.openxmlformats.org/officeDocument/2006/relationships/image" Target="../media/image264.wmf"/><Relationship Id="rId6" Type="http://schemas.openxmlformats.org/officeDocument/2006/relationships/image" Target="../media/image258.wmf"/><Relationship Id="rId11" Type="http://schemas.openxmlformats.org/officeDocument/2006/relationships/image" Target="../media/image270.wmf"/><Relationship Id="rId5" Type="http://schemas.openxmlformats.org/officeDocument/2006/relationships/image" Target="../media/image267.wmf"/><Relationship Id="rId10" Type="http://schemas.openxmlformats.org/officeDocument/2006/relationships/image" Target="../media/image269.wmf"/><Relationship Id="rId4" Type="http://schemas.openxmlformats.org/officeDocument/2006/relationships/image" Target="../media/image266.wmf"/><Relationship Id="rId9" Type="http://schemas.openxmlformats.org/officeDocument/2006/relationships/image" Target="../media/image268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wmf"/><Relationship Id="rId2" Type="http://schemas.openxmlformats.org/officeDocument/2006/relationships/image" Target="../media/image273.wmf"/><Relationship Id="rId1" Type="http://schemas.openxmlformats.org/officeDocument/2006/relationships/image" Target="../media/image272.wmf"/><Relationship Id="rId5" Type="http://schemas.openxmlformats.org/officeDocument/2006/relationships/image" Target="../media/image275.wmf"/><Relationship Id="rId4" Type="http://schemas.openxmlformats.org/officeDocument/2006/relationships/image" Target="../media/image274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2.wmf"/><Relationship Id="rId3" Type="http://schemas.openxmlformats.org/officeDocument/2006/relationships/image" Target="../media/image277.wmf"/><Relationship Id="rId7" Type="http://schemas.openxmlformats.org/officeDocument/2006/relationships/image" Target="../media/image281.wmf"/><Relationship Id="rId2" Type="http://schemas.openxmlformats.org/officeDocument/2006/relationships/image" Target="../media/image276.wmf"/><Relationship Id="rId1" Type="http://schemas.openxmlformats.org/officeDocument/2006/relationships/image" Target="../media/image274.wmf"/><Relationship Id="rId6" Type="http://schemas.openxmlformats.org/officeDocument/2006/relationships/image" Target="../media/image280.wmf"/><Relationship Id="rId5" Type="http://schemas.openxmlformats.org/officeDocument/2006/relationships/image" Target="../media/image279.wmf"/><Relationship Id="rId4" Type="http://schemas.openxmlformats.org/officeDocument/2006/relationships/image" Target="../media/image278.wmf"/><Relationship Id="rId9" Type="http://schemas.openxmlformats.org/officeDocument/2006/relationships/image" Target="../media/image283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wmf"/><Relationship Id="rId13" Type="http://schemas.openxmlformats.org/officeDocument/2006/relationships/image" Target="../media/image289.wmf"/><Relationship Id="rId3" Type="http://schemas.openxmlformats.org/officeDocument/2006/relationships/image" Target="../media/image278.wmf"/><Relationship Id="rId7" Type="http://schemas.openxmlformats.org/officeDocument/2006/relationships/image" Target="../media/image279.wmf"/><Relationship Id="rId12" Type="http://schemas.openxmlformats.org/officeDocument/2006/relationships/image" Target="../media/image288.wmf"/><Relationship Id="rId17" Type="http://schemas.openxmlformats.org/officeDocument/2006/relationships/image" Target="../media/image291.wmf"/><Relationship Id="rId2" Type="http://schemas.openxmlformats.org/officeDocument/2006/relationships/image" Target="../media/image277.wmf"/><Relationship Id="rId16" Type="http://schemas.openxmlformats.org/officeDocument/2006/relationships/image" Target="../media/image290.wmf"/><Relationship Id="rId1" Type="http://schemas.openxmlformats.org/officeDocument/2006/relationships/image" Target="../media/image276.wmf"/><Relationship Id="rId6" Type="http://schemas.openxmlformats.org/officeDocument/2006/relationships/image" Target="../media/image280.wmf"/><Relationship Id="rId11" Type="http://schemas.openxmlformats.org/officeDocument/2006/relationships/image" Target="../media/image287.wmf"/><Relationship Id="rId5" Type="http://schemas.openxmlformats.org/officeDocument/2006/relationships/image" Target="../media/image285.wmf"/><Relationship Id="rId15" Type="http://schemas.openxmlformats.org/officeDocument/2006/relationships/image" Target="../media/image274.wmf"/><Relationship Id="rId10" Type="http://schemas.openxmlformats.org/officeDocument/2006/relationships/image" Target="../media/image286.wmf"/><Relationship Id="rId4" Type="http://schemas.openxmlformats.org/officeDocument/2006/relationships/image" Target="../media/image284.wmf"/><Relationship Id="rId9" Type="http://schemas.openxmlformats.org/officeDocument/2006/relationships/image" Target="../media/image260.wmf"/><Relationship Id="rId14" Type="http://schemas.openxmlformats.org/officeDocument/2006/relationships/image" Target="../media/image262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wmf"/><Relationship Id="rId13" Type="http://schemas.openxmlformats.org/officeDocument/2006/relationships/image" Target="../media/image302.wmf"/><Relationship Id="rId3" Type="http://schemas.openxmlformats.org/officeDocument/2006/relationships/image" Target="../media/image276.wmf"/><Relationship Id="rId7" Type="http://schemas.openxmlformats.org/officeDocument/2006/relationships/image" Target="../media/image296.wmf"/><Relationship Id="rId12" Type="http://schemas.openxmlformats.org/officeDocument/2006/relationships/image" Target="../media/image301.wmf"/><Relationship Id="rId2" Type="http://schemas.openxmlformats.org/officeDocument/2006/relationships/image" Target="../media/image278.wmf"/><Relationship Id="rId1" Type="http://schemas.openxmlformats.org/officeDocument/2006/relationships/image" Target="../media/image277.wmf"/><Relationship Id="rId6" Type="http://schemas.openxmlformats.org/officeDocument/2006/relationships/image" Target="../media/image295.wmf"/><Relationship Id="rId11" Type="http://schemas.openxmlformats.org/officeDocument/2006/relationships/image" Target="../media/image300.wmf"/><Relationship Id="rId5" Type="http://schemas.openxmlformats.org/officeDocument/2006/relationships/image" Target="../media/image294.wmf"/><Relationship Id="rId10" Type="http://schemas.openxmlformats.org/officeDocument/2006/relationships/image" Target="../media/image299.wmf"/><Relationship Id="rId4" Type="http://schemas.openxmlformats.org/officeDocument/2006/relationships/image" Target="../media/image76.wmf"/><Relationship Id="rId9" Type="http://schemas.openxmlformats.org/officeDocument/2006/relationships/image" Target="../media/image298.wmf"/><Relationship Id="rId14" Type="http://schemas.openxmlformats.org/officeDocument/2006/relationships/image" Target="../media/image303.w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7.wmf"/><Relationship Id="rId3" Type="http://schemas.openxmlformats.org/officeDocument/2006/relationships/image" Target="../media/image305.wmf"/><Relationship Id="rId7" Type="http://schemas.openxmlformats.org/officeDocument/2006/relationships/image" Target="../media/image278.wmf"/><Relationship Id="rId2" Type="http://schemas.openxmlformats.org/officeDocument/2006/relationships/image" Target="../media/image260.wmf"/><Relationship Id="rId1" Type="http://schemas.openxmlformats.org/officeDocument/2006/relationships/image" Target="../media/image304.wmf"/><Relationship Id="rId6" Type="http://schemas.openxmlformats.org/officeDocument/2006/relationships/image" Target="../media/image277.wmf"/><Relationship Id="rId11" Type="http://schemas.openxmlformats.org/officeDocument/2006/relationships/image" Target="../media/image282.wmf"/><Relationship Id="rId5" Type="http://schemas.openxmlformats.org/officeDocument/2006/relationships/image" Target="../media/image276.wmf"/><Relationship Id="rId10" Type="http://schemas.openxmlformats.org/officeDocument/2006/relationships/image" Target="../media/image309.wmf"/><Relationship Id="rId4" Type="http://schemas.openxmlformats.org/officeDocument/2006/relationships/image" Target="../media/image306.wmf"/><Relationship Id="rId9" Type="http://schemas.openxmlformats.org/officeDocument/2006/relationships/image" Target="../media/image30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1E3A2-728F-40E9-8F22-BD5E4472FDB3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0A504-6157-4133-B8E4-78C3532220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0A504-6157-4133-B8E4-78C35322203E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4C272-4E4C-4A26-8BF6-0ECF409C0D9C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A245-E7AD-4612-86C1-FB1D0F08A4CD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72B1-EBC7-4261-81E8-ED1F614B8B36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BDCC5-1AAA-4F9B-88E5-769E2D13EE52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0DD9-2B71-41CA-8CAE-228100802CBF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A2248-41F3-4910-8BA5-B60120DC8474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E2D7-D8BB-4571-866D-6A6C315B8553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0254-7D72-441E-BB41-A4BBFCBCCA11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811C-174F-4594-BD08-26BEEFB9FE6E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0022-C0ED-4E24-B197-09880B25788D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C6D0-F662-49F8-93CF-80577AAABEC9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A92B9-F66A-4B12-99F7-0D683E6B1E22}" type="datetime1">
              <a:rPr lang="en-US" smtClean="0"/>
              <a:pPr>
                <a:defRPr/>
              </a:pPr>
              <a:t>9/25/2024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F9724-8277-4C07-A2A0-30526C34D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58ABA-13E6-44BB-AC83-7380B4E273D8}" type="datetime1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hdr="0" ftr="0" dt="0"/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6.bin"/><Relationship Id="rId15" Type="http://schemas.openxmlformats.org/officeDocument/2006/relationships/image" Target="../media/image31.png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Relationship Id="rId14" Type="http://schemas.openxmlformats.org/officeDocument/2006/relationships/oleObject" Target="../embeddings/oleObject15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3.png"/><Relationship Id="rId21" Type="http://schemas.openxmlformats.org/officeDocument/2006/relationships/image" Target="../media/image51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oleObject" Target="../embeddings/oleObject26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7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oleObject" Target="../embeddings/oleObject37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1.bin"/><Relationship Id="rId12" Type="http://schemas.openxmlformats.org/officeDocument/2006/relationships/oleObject" Target="../embeddings/oleObject36.bin"/><Relationship Id="rId17" Type="http://schemas.openxmlformats.org/officeDocument/2006/relationships/oleObject" Target="../embeddings/oleObject41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40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0.bin"/><Relationship Id="rId11" Type="http://schemas.openxmlformats.org/officeDocument/2006/relationships/oleObject" Target="../embeddings/oleObject35.bin"/><Relationship Id="rId5" Type="http://schemas.openxmlformats.org/officeDocument/2006/relationships/oleObject" Target="../embeddings/oleObject29.bin"/><Relationship Id="rId15" Type="http://schemas.openxmlformats.org/officeDocument/2006/relationships/oleObject" Target="../embeddings/oleObject39.bin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28.bin"/><Relationship Id="rId9" Type="http://schemas.openxmlformats.org/officeDocument/2006/relationships/oleObject" Target="../embeddings/oleObject33.bin"/><Relationship Id="rId14" Type="http://schemas.openxmlformats.org/officeDocument/2006/relationships/oleObject" Target="../embeddings/oleObject3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45.bin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4.bin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3.bin"/><Relationship Id="rId9" Type="http://schemas.openxmlformats.org/officeDocument/2006/relationships/oleObject" Target="../embeddings/oleObject48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13" Type="http://schemas.openxmlformats.org/officeDocument/2006/relationships/oleObject" Target="../embeddings/oleObject61.bin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5.bin"/><Relationship Id="rId12" Type="http://schemas.openxmlformats.org/officeDocument/2006/relationships/oleObject" Target="../embeddings/oleObject6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54.bin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3.bin"/><Relationship Id="rId10" Type="http://schemas.openxmlformats.org/officeDocument/2006/relationships/oleObject" Target="../embeddings/oleObject58.bin"/><Relationship Id="rId4" Type="http://schemas.openxmlformats.org/officeDocument/2006/relationships/oleObject" Target="../embeddings/oleObject52.bin"/><Relationship Id="rId9" Type="http://schemas.openxmlformats.org/officeDocument/2006/relationships/oleObject" Target="../embeddings/oleObject57.bin"/><Relationship Id="rId14" Type="http://schemas.openxmlformats.org/officeDocument/2006/relationships/image" Target="../media/image10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65.bin"/><Relationship Id="rId5" Type="http://schemas.openxmlformats.org/officeDocument/2006/relationships/oleObject" Target="../embeddings/oleObject64.bin"/><Relationship Id="rId10" Type="http://schemas.openxmlformats.org/officeDocument/2006/relationships/oleObject" Target="../embeddings/oleObject69.bin"/><Relationship Id="rId4" Type="http://schemas.openxmlformats.org/officeDocument/2006/relationships/oleObject" Target="../embeddings/oleObject63.bin"/><Relationship Id="rId9" Type="http://schemas.openxmlformats.org/officeDocument/2006/relationships/oleObject" Target="../embeddings/oleObject6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13" Type="http://schemas.openxmlformats.org/officeDocument/2006/relationships/oleObject" Target="../embeddings/oleObject80.bin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4.bin"/><Relationship Id="rId12" Type="http://schemas.openxmlformats.org/officeDocument/2006/relationships/oleObject" Target="../embeddings/oleObject7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73.bin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2.bin"/><Relationship Id="rId10" Type="http://schemas.openxmlformats.org/officeDocument/2006/relationships/oleObject" Target="../embeddings/oleObject77.bin"/><Relationship Id="rId4" Type="http://schemas.openxmlformats.org/officeDocument/2006/relationships/oleObject" Target="../embeddings/oleObject71.bin"/><Relationship Id="rId9" Type="http://schemas.openxmlformats.org/officeDocument/2006/relationships/oleObject" Target="../embeddings/oleObject7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13" Type="http://schemas.openxmlformats.org/officeDocument/2006/relationships/oleObject" Target="../embeddings/oleObject91.bin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5.bin"/><Relationship Id="rId12" Type="http://schemas.openxmlformats.org/officeDocument/2006/relationships/oleObject" Target="../embeddings/oleObject90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7.png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84.bin"/><Relationship Id="rId11" Type="http://schemas.openxmlformats.org/officeDocument/2006/relationships/oleObject" Target="../embeddings/oleObject89.bin"/><Relationship Id="rId5" Type="http://schemas.openxmlformats.org/officeDocument/2006/relationships/oleObject" Target="../embeddings/oleObject83.bin"/><Relationship Id="rId15" Type="http://schemas.openxmlformats.org/officeDocument/2006/relationships/oleObject" Target="../embeddings/oleObject92.bin"/><Relationship Id="rId10" Type="http://schemas.openxmlformats.org/officeDocument/2006/relationships/oleObject" Target="../embeddings/oleObject88.bin"/><Relationship Id="rId4" Type="http://schemas.openxmlformats.org/officeDocument/2006/relationships/oleObject" Target="../embeddings/oleObject82.bin"/><Relationship Id="rId9" Type="http://schemas.openxmlformats.org/officeDocument/2006/relationships/oleObject" Target="../embeddings/oleObject87.bin"/><Relationship Id="rId14" Type="http://schemas.openxmlformats.org/officeDocument/2006/relationships/image" Target="../media/image1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96.bin"/><Relationship Id="rId5" Type="http://schemas.openxmlformats.org/officeDocument/2006/relationships/oleObject" Target="../embeddings/oleObject95.bin"/><Relationship Id="rId10" Type="http://schemas.openxmlformats.org/officeDocument/2006/relationships/oleObject" Target="../embeddings/oleObject100.bin"/><Relationship Id="rId4" Type="http://schemas.openxmlformats.org/officeDocument/2006/relationships/oleObject" Target="../embeddings/oleObject94.bin"/><Relationship Id="rId9" Type="http://schemas.openxmlformats.org/officeDocument/2006/relationships/oleObject" Target="../embeddings/oleObject99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7" Type="http://schemas.openxmlformats.org/officeDocument/2006/relationships/oleObject" Target="../embeddings/oleObject10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04.bin"/><Relationship Id="rId5" Type="http://schemas.openxmlformats.org/officeDocument/2006/relationships/oleObject" Target="../embeddings/oleObject103.bin"/><Relationship Id="rId4" Type="http://schemas.openxmlformats.org/officeDocument/2006/relationships/oleObject" Target="../embeddings/oleObject102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1.bin"/><Relationship Id="rId13" Type="http://schemas.openxmlformats.org/officeDocument/2006/relationships/oleObject" Target="../embeddings/oleObject116.bin"/><Relationship Id="rId18" Type="http://schemas.openxmlformats.org/officeDocument/2006/relationships/oleObject" Target="../embeddings/oleObject121.bin"/><Relationship Id="rId3" Type="http://schemas.openxmlformats.org/officeDocument/2006/relationships/oleObject" Target="../embeddings/oleObject106.bin"/><Relationship Id="rId7" Type="http://schemas.openxmlformats.org/officeDocument/2006/relationships/oleObject" Target="../embeddings/oleObject110.bin"/><Relationship Id="rId12" Type="http://schemas.openxmlformats.org/officeDocument/2006/relationships/oleObject" Target="../embeddings/oleObject115.bin"/><Relationship Id="rId17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19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09.bin"/><Relationship Id="rId11" Type="http://schemas.openxmlformats.org/officeDocument/2006/relationships/oleObject" Target="../embeddings/oleObject114.bin"/><Relationship Id="rId5" Type="http://schemas.openxmlformats.org/officeDocument/2006/relationships/oleObject" Target="../embeddings/oleObject108.bin"/><Relationship Id="rId15" Type="http://schemas.openxmlformats.org/officeDocument/2006/relationships/oleObject" Target="../embeddings/oleObject118.bin"/><Relationship Id="rId10" Type="http://schemas.openxmlformats.org/officeDocument/2006/relationships/oleObject" Target="../embeddings/oleObject113.bin"/><Relationship Id="rId19" Type="http://schemas.openxmlformats.org/officeDocument/2006/relationships/oleObject" Target="../embeddings/oleObject122.bin"/><Relationship Id="rId4" Type="http://schemas.openxmlformats.org/officeDocument/2006/relationships/oleObject" Target="../embeddings/oleObject107.bin"/><Relationship Id="rId9" Type="http://schemas.openxmlformats.org/officeDocument/2006/relationships/oleObject" Target="../embeddings/oleObject112.bin"/><Relationship Id="rId14" Type="http://schemas.openxmlformats.org/officeDocument/2006/relationships/oleObject" Target="../embeddings/oleObject117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8.bin"/><Relationship Id="rId13" Type="http://schemas.openxmlformats.org/officeDocument/2006/relationships/oleObject" Target="../embeddings/oleObject133.bin"/><Relationship Id="rId18" Type="http://schemas.openxmlformats.org/officeDocument/2006/relationships/oleObject" Target="../embeddings/oleObject138.bin"/><Relationship Id="rId3" Type="http://schemas.openxmlformats.org/officeDocument/2006/relationships/oleObject" Target="../embeddings/oleObject123.bin"/><Relationship Id="rId7" Type="http://schemas.openxmlformats.org/officeDocument/2006/relationships/oleObject" Target="../embeddings/oleObject127.bin"/><Relationship Id="rId12" Type="http://schemas.openxmlformats.org/officeDocument/2006/relationships/oleObject" Target="../embeddings/oleObject132.bin"/><Relationship Id="rId17" Type="http://schemas.openxmlformats.org/officeDocument/2006/relationships/oleObject" Target="../embeddings/oleObject137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36.bin"/><Relationship Id="rId20" Type="http://schemas.openxmlformats.org/officeDocument/2006/relationships/oleObject" Target="../embeddings/oleObject140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26.bin"/><Relationship Id="rId11" Type="http://schemas.openxmlformats.org/officeDocument/2006/relationships/oleObject" Target="../embeddings/oleObject131.bin"/><Relationship Id="rId5" Type="http://schemas.openxmlformats.org/officeDocument/2006/relationships/oleObject" Target="../embeddings/oleObject125.bin"/><Relationship Id="rId15" Type="http://schemas.openxmlformats.org/officeDocument/2006/relationships/oleObject" Target="../embeddings/oleObject135.bin"/><Relationship Id="rId10" Type="http://schemas.openxmlformats.org/officeDocument/2006/relationships/oleObject" Target="../embeddings/oleObject130.bin"/><Relationship Id="rId19" Type="http://schemas.openxmlformats.org/officeDocument/2006/relationships/oleObject" Target="../embeddings/oleObject139.bin"/><Relationship Id="rId4" Type="http://schemas.openxmlformats.org/officeDocument/2006/relationships/oleObject" Target="../embeddings/oleObject124.bin"/><Relationship Id="rId9" Type="http://schemas.openxmlformats.org/officeDocument/2006/relationships/oleObject" Target="../embeddings/oleObject129.bin"/><Relationship Id="rId14" Type="http://schemas.openxmlformats.org/officeDocument/2006/relationships/oleObject" Target="../embeddings/oleObject13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6.bin"/><Relationship Id="rId13" Type="http://schemas.openxmlformats.org/officeDocument/2006/relationships/oleObject" Target="../embeddings/oleObject151.bin"/><Relationship Id="rId18" Type="http://schemas.openxmlformats.org/officeDocument/2006/relationships/oleObject" Target="../embeddings/oleObject156.bin"/><Relationship Id="rId26" Type="http://schemas.openxmlformats.org/officeDocument/2006/relationships/image" Target="../media/image177.png"/><Relationship Id="rId3" Type="http://schemas.openxmlformats.org/officeDocument/2006/relationships/oleObject" Target="../embeddings/oleObject141.bin"/><Relationship Id="rId21" Type="http://schemas.openxmlformats.org/officeDocument/2006/relationships/oleObject" Target="../embeddings/oleObject159.bin"/><Relationship Id="rId7" Type="http://schemas.openxmlformats.org/officeDocument/2006/relationships/oleObject" Target="../embeddings/oleObject145.bin"/><Relationship Id="rId12" Type="http://schemas.openxmlformats.org/officeDocument/2006/relationships/oleObject" Target="../embeddings/oleObject150.bin"/><Relationship Id="rId17" Type="http://schemas.openxmlformats.org/officeDocument/2006/relationships/oleObject" Target="../embeddings/oleObject155.bin"/><Relationship Id="rId25" Type="http://schemas.openxmlformats.org/officeDocument/2006/relationships/image" Target="../media/image176.png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54.bin"/><Relationship Id="rId20" Type="http://schemas.openxmlformats.org/officeDocument/2006/relationships/oleObject" Target="../embeddings/oleObject158.bin"/><Relationship Id="rId29" Type="http://schemas.openxmlformats.org/officeDocument/2006/relationships/image" Target="../media/image180.png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44.bin"/><Relationship Id="rId11" Type="http://schemas.openxmlformats.org/officeDocument/2006/relationships/oleObject" Target="../embeddings/oleObject149.bin"/><Relationship Id="rId24" Type="http://schemas.openxmlformats.org/officeDocument/2006/relationships/image" Target="../media/image175.png"/><Relationship Id="rId5" Type="http://schemas.openxmlformats.org/officeDocument/2006/relationships/oleObject" Target="../embeddings/oleObject143.bin"/><Relationship Id="rId15" Type="http://schemas.openxmlformats.org/officeDocument/2006/relationships/oleObject" Target="../embeddings/oleObject153.bin"/><Relationship Id="rId23" Type="http://schemas.openxmlformats.org/officeDocument/2006/relationships/oleObject" Target="../embeddings/oleObject161.bin"/><Relationship Id="rId28" Type="http://schemas.openxmlformats.org/officeDocument/2006/relationships/image" Target="../media/image179.png"/><Relationship Id="rId10" Type="http://schemas.openxmlformats.org/officeDocument/2006/relationships/oleObject" Target="../embeddings/oleObject148.bin"/><Relationship Id="rId19" Type="http://schemas.openxmlformats.org/officeDocument/2006/relationships/oleObject" Target="../embeddings/oleObject157.bin"/><Relationship Id="rId31" Type="http://schemas.openxmlformats.org/officeDocument/2006/relationships/image" Target="../media/image182.png"/><Relationship Id="rId4" Type="http://schemas.openxmlformats.org/officeDocument/2006/relationships/oleObject" Target="../embeddings/oleObject142.bin"/><Relationship Id="rId9" Type="http://schemas.openxmlformats.org/officeDocument/2006/relationships/oleObject" Target="../embeddings/oleObject147.bin"/><Relationship Id="rId14" Type="http://schemas.openxmlformats.org/officeDocument/2006/relationships/oleObject" Target="../embeddings/oleObject152.bin"/><Relationship Id="rId22" Type="http://schemas.openxmlformats.org/officeDocument/2006/relationships/oleObject" Target="../embeddings/oleObject160.bin"/><Relationship Id="rId27" Type="http://schemas.openxmlformats.org/officeDocument/2006/relationships/image" Target="../media/image178.png"/><Relationship Id="rId30" Type="http://schemas.openxmlformats.org/officeDocument/2006/relationships/image" Target="../media/image18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7.bin"/><Relationship Id="rId13" Type="http://schemas.openxmlformats.org/officeDocument/2006/relationships/oleObject" Target="../embeddings/oleObject172.bin"/><Relationship Id="rId18" Type="http://schemas.openxmlformats.org/officeDocument/2006/relationships/oleObject" Target="../embeddings/oleObject177.bin"/><Relationship Id="rId3" Type="http://schemas.openxmlformats.org/officeDocument/2006/relationships/oleObject" Target="../embeddings/oleObject162.bin"/><Relationship Id="rId7" Type="http://schemas.openxmlformats.org/officeDocument/2006/relationships/oleObject" Target="../embeddings/oleObject166.bin"/><Relationship Id="rId12" Type="http://schemas.openxmlformats.org/officeDocument/2006/relationships/oleObject" Target="../embeddings/oleObject171.bin"/><Relationship Id="rId17" Type="http://schemas.openxmlformats.org/officeDocument/2006/relationships/oleObject" Target="../embeddings/oleObject176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75.bin"/><Relationship Id="rId20" Type="http://schemas.openxmlformats.org/officeDocument/2006/relationships/oleObject" Target="../embeddings/oleObject179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65.bin"/><Relationship Id="rId11" Type="http://schemas.openxmlformats.org/officeDocument/2006/relationships/oleObject" Target="../embeddings/oleObject170.bin"/><Relationship Id="rId5" Type="http://schemas.openxmlformats.org/officeDocument/2006/relationships/oleObject" Target="../embeddings/oleObject164.bin"/><Relationship Id="rId15" Type="http://schemas.openxmlformats.org/officeDocument/2006/relationships/oleObject" Target="../embeddings/oleObject174.bin"/><Relationship Id="rId10" Type="http://schemas.openxmlformats.org/officeDocument/2006/relationships/oleObject" Target="../embeddings/oleObject169.bin"/><Relationship Id="rId19" Type="http://schemas.openxmlformats.org/officeDocument/2006/relationships/oleObject" Target="../embeddings/oleObject178.bin"/><Relationship Id="rId4" Type="http://schemas.openxmlformats.org/officeDocument/2006/relationships/oleObject" Target="../embeddings/oleObject163.bin"/><Relationship Id="rId9" Type="http://schemas.openxmlformats.org/officeDocument/2006/relationships/oleObject" Target="../embeddings/oleObject168.bin"/><Relationship Id="rId14" Type="http://schemas.openxmlformats.org/officeDocument/2006/relationships/oleObject" Target="../embeddings/oleObject173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5.bin"/><Relationship Id="rId13" Type="http://schemas.openxmlformats.org/officeDocument/2006/relationships/image" Target="../media/image196.png"/><Relationship Id="rId3" Type="http://schemas.openxmlformats.org/officeDocument/2006/relationships/oleObject" Target="../embeddings/oleObject180.bin"/><Relationship Id="rId7" Type="http://schemas.openxmlformats.org/officeDocument/2006/relationships/oleObject" Target="../embeddings/oleObject184.bin"/><Relationship Id="rId12" Type="http://schemas.openxmlformats.org/officeDocument/2006/relationships/oleObject" Target="../embeddings/oleObject18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83.bin"/><Relationship Id="rId11" Type="http://schemas.openxmlformats.org/officeDocument/2006/relationships/oleObject" Target="../embeddings/oleObject188.bin"/><Relationship Id="rId5" Type="http://schemas.openxmlformats.org/officeDocument/2006/relationships/oleObject" Target="../embeddings/oleObject182.bin"/><Relationship Id="rId10" Type="http://schemas.openxmlformats.org/officeDocument/2006/relationships/oleObject" Target="../embeddings/oleObject187.bin"/><Relationship Id="rId4" Type="http://schemas.openxmlformats.org/officeDocument/2006/relationships/oleObject" Target="../embeddings/oleObject181.bin"/><Relationship Id="rId9" Type="http://schemas.openxmlformats.org/officeDocument/2006/relationships/oleObject" Target="../embeddings/oleObject186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5.bin"/><Relationship Id="rId13" Type="http://schemas.openxmlformats.org/officeDocument/2006/relationships/oleObject" Target="../embeddings/oleObject200.bin"/><Relationship Id="rId18" Type="http://schemas.openxmlformats.org/officeDocument/2006/relationships/oleObject" Target="../embeddings/oleObject205.bin"/><Relationship Id="rId3" Type="http://schemas.openxmlformats.org/officeDocument/2006/relationships/oleObject" Target="../embeddings/oleObject190.bin"/><Relationship Id="rId21" Type="http://schemas.openxmlformats.org/officeDocument/2006/relationships/oleObject" Target="../embeddings/oleObject208.bin"/><Relationship Id="rId7" Type="http://schemas.openxmlformats.org/officeDocument/2006/relationships/oleObject" Target="../embeddings/oleObject194.bin"/><Relationship Id="rId12" Type="http://schemas.openxmlformats.org/officeDocument/2006/relationships/oleObject" Target="../embeddings/oleObject199.bin"/><Relationship Id="rId17" Type="http://schemas.openxmlformats.org/officeDocument/2006/relationships/oleObject" Target="../embeddings/oleObject204.bin"/><Relationship Id="rId25" Type="http://schemas.openxmlformats.org/officeDocument/2006/relationships/oleObject" Target="../embeddings/oleObject212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03.bin"/><Relationship Id="rId20" Type="http://schemas.openxmlformats.org/officeDocument/2006/relationships/oleObject" Target="../embeddings/oleObject207.bin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93.bin"/><Relationship Id="rId11" Type="http://schemas.openxmlformats.org/officeDocument/2006/relationships/oleObject" Target="../embeddings/oleObject198.bin"/><Relationship Id="rId24" Type="http://schemas.openxmlformats.org/officeDocument/2006/relationships/oleObject" Target="../embeddings/oleObject211.bin"/><Relationship Id="rId5" Type="http://schemas.openxmlformats.org/officeDocument/2006/relationships/oleObject" Target="../embeddings/oleObject192.bin"/><Relationship Id="rId15" Type="http://schemas.openxmlformats.org/officeDocument/2006/relationships/oleObject" Target="../embeddings/oleObject202.bin"/><Relationship Id="rId23" Type="http://schemas.openxmlformats.org/officeDocument/2006/relationships/oleObject" Target="../embeddings/oleObject210.bin"/><Relationship Id="rId10" Type="http://schemas.openxmlformats.org/officeDocument/2006/relationships/oleObject" Target="../embeddings/oleObject197.bin"/><Relationship Id="rId19" Type="http://schemas.openxmlformats.org/officeDocument/2006/relationships/oleObject" Target="../embeddings/oleObject206.bin"/><Relationship Id="rId4" Type="http://schemas.openxmlformats.org/officeDocument/2006/relationships/oleObject" Target="../embeddings/oleObject191.bin"/><Relationship Id="rId9" Type="http://schemas.openxmlformats.org/officeDocument/2006/relationships/oleObject" Target="../embeddings/oleObject196.bin"/><Relationship Id="rId14" Type="http://schemas.openxmlformats.org/officeDocument/2006/relationships/oleObject" Target="../embeddings/oleObject201.bin"/><Relationship Id="rId22" Type="http://schemas.openxmlformats.org/officeDocument/2006/relationships/oleObject" Target="../embeddings/oleObject209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8.bin"/><Relationship Id="rId13" Type="http://schemas.openxmlformats.org/officeDocument/2006/relationships/oleObject" Target="../embeddings/oleObject223.bin"/><Relationship Id="rId3" Type="http://schemas.openxmlformats.org/officeDocument/2006/relationships/oleObject" Target="../embeddings/oleObject213.bin"/><Relationship Id="rId7" Type="http://schemas.openxmlformats.org/officeDocument/2006/relationships/oleObject" Target="../embeddings/oleObject217.bin"/><Relationship Id="rId12" Type="http://schemas.openxmlformats.org/officeDocument/2006/relationships/oleObject" Target="../embeddings/oleObject2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16.bin"/><Relationship Id="rId11" Type="http://schemas.openxmlformats.org/officeDocument/2006/relationships/oleObject" Target="../embeddings/oleObject221.bin"/><Relationship Id="rId5" Type="http://schemas.openxmlformats.org/officeDocument/2006/relationships/oleObject" Target="../embeddings/oleObject215.bin"/><Relationship Id="rId15" Type="http://schemas.openxmlformats.org/officeDocument/2006/relationships/oleObject" Target="../embeddings/oleObject225.bin"/><Relationship Id="rId10" Type="http://schemas.openxmlformats.org/officeDocument/2006/relationships/oleObject" Target="../embeddings/oleObject220.bin"/><Relationship Id="rId4" Type="http://schemas.openxmlformats.org/officeDocument/2006/relationships/oleObject" Target="../embeddings/oleObject214.bin"/><Relationship Id="rId9" Type="http://schemas.openxmlformats.org/officeDocument/2006/relationships/oleObject" Target="../embeddings/oleObject219.bin"/><Relationship Id="rId14" Type="http://schemas.openxmlformats.org/officeDocument/2006/relationships/oleObject" Target="../embeddings/oleObject224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1.bin"/><Relationship Id="rId13" Type="http://schemas.openxmlformats.org/officeDocument/2006/relationships/oleObject" Target="../embeddings/oleObject236.bin"/><Relationship Id="rId18" Type="http://schemas.openxmlformats.org/officeDocument/2006/relationships/oleObject" Target="../embeddings/oleObject241.bin"/><Relationship Id="rId3" Type="http://schemas.openxmlformats.org/officeDocument/2006/relationships/oleObject" Target="../embeddings/oleObject226.bin"/><Relationship Id="rId7" Type="http://schemas.openxmlformats.org/officeDocument/2006/relationships/oleObject" Target="../embeddings/oleObject230.bin"/><Relationship Id="rId12" Type="http://schemas.openxmlformats.org/officeDocument/2006/relationships/oleObject" Target="../embeddings/oleObject235.bin"/><Relationship Id="rId17" Type="http://schemas.openxmlformats.org/officeDocument/2006/relationships/oleObject" Target="../embeddings/oleObject24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39.bin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29.bin"/><Relationship Id="rId11" Type="http://schemas.openxmlformats.org/officeDocument/2006/relationships/oleObject" Target="../embeddings/oleObject234.bin"/><Relationship Id="rId5" Type="http://schemas.openxmlformats.org/officeDocument/2006/relationships/oleObject" Target="../embeddings/oleObject228.bin"/><Relationship Id="rId15" Type="http://schemas.openxmlformats.org/officeDocument/2006/relationships/oleObject" Target="../embeddings/oleObject238.bin"/><Relationship Id="rId10" Type="http://schemas.openxmlformats.org/officeDocument/2006/relationships/oleObject" Target="../embeddings/oleObject233.bin"/><Relationship Id="rId4" Type="http://schemas.openxmlformats.org/officeDocument/2006/relationships/oleObject" Target="../embeddings/oleObject227.bin"/><Relationship Id="rId9" Type="http://schemas.openxmlformats.org/officeDocument/2006/relationships/oleObject" Target="../embeddings/oleObject232.bin"/><Relationship Id="rId14" Type="http://schemas.openxmlformats.org/officeDocument/2006/relationships/oleObject" Target="../embeddings/oleObject237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7.bin"/><Relationship Id="rId13" Type="http://schemas.openxmlformats.org/officeDocument/2006/relationships/oleObject" Target="../embeddings/oleObject252.bin"/><Relationship Id="rId18" Type="http://schemas.openxmlformats.org/officeDocument/2006/relationships/oleObject" Target="../embeddings/oleObject257.bin"/><Relationship Id="rId26" Type="http://schemas.openxmlformats.org/officeDocument/2006/relationships/oleObject" Target="../embeddings/oleObject265.bin"/><Relationship Id="rId3" Type="http://schemas.openxmlformats.org/officeDocument/2006/relationships/oleObject" Target="../embeddings/oleObject242.bin"/><Relationship Id="rId21" Type="http://schemas.openxmlformats.org/officeDocument/2006/relationships/oleObject" Target="../embeddings/oleObject260.bin"/><Relationship Id="rId7" Type="http://schemas.openxmlformats.org/officeDocument/2006/relationships/oleObject" Target="../embeddings/oleObject246.bin"/><Relationship Id="rId12" Type="http://schemas.openxmlformats.org/officeDocument/2006/relationships/oleObject" Target="../embeddings/oleObject251.bin"/><Relationship Id="rId17" Type="http://schemas.openxmlformats.org/officeDocument/2006/relationships/oleObject" Target="../embeddings/oleObject256.bin"/><Relationship Id="rId25" Type="http://schemas.openxmlformats.org/officeDocument/2006/relationships/oleObject" Target="../embeddings/oleObject264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55.bin"/><Relationship Id="rId20" Type="http://schemas.openxmlformats.org/officeDocument/2006/relationships/oleObject" Target="../embeddings/oleObject259.bin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45.bin"/><Relationship Id="rId11" Type="http://schemas.openxmlformats.org/officeDocument/2006/relationships/oleObject" Target="../embeddings/oleObject250.bin"/><Relationship Id="rId24" Type="http://schemas.openxmlformats.org/officeDocument/2006/relationships/oleObject" Target="../embeddings/oleObject263.bin"/><Relationship Id="rId5" Type="http://schemas.openxmlformats.org/officeDocument/2006/relationships/oleObject" Target="../embeddings/oleObject244.bin"/><Relationship Id="rId15" Type="http://schemas.openxmlformats.org/officeDocument/2006/relationships/oleObject" Target="../embeddings/oleObject254.bin"/><Relationship Id="rId23" Type="http://schemas.openxmlformats.org/officeDocument/2006/relationships/oleObject" Target="../embeddings/oleObject262.bin"/><Relationship Id="rId10" Type="http://schemas.openxmlformats.org/officeDocument/2006/relationships/oleObject" Target="../embeddings/oleObject249.bin"/><Relationship Id="rId19" Type="http://schemas.openxmlformats.org/officeDocument/2006/relationships/oleObject" Target="../embeddings/oleObject258.bin"/><Relationship Id="rId4" Type="http://schemas.openxmlformats.org/officeDocument/2006/relationships/oleObject" Target="../embeddings/oleObject243.bin"/><Relationship Id="rId9" Type="http://schemas.openxmlformats.org/officeDocument/2006/relationships/oleObject" Target="../embeddings/oleObject248.bin"/><Relationship Id="rId14" Type="http://schemas.openxmlformats.org/officeDocument/2006/relationships/oleObject" Target="../embeddings/oleObject253.bin"/><Relationship Id="rId22" Type="http://schemas.openxmlformats.org/officeDocument/2006/relationships/oleObject" Target="../embeddings/oleObject261.bin"/><Relationship Id="rId27" Type="http://schemas.openxmlformats.org/officeDocument/2006/relationships/oleObject" Target="../embeddings/oleObject266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2.bin"/><Relationship Id="rId13" Type="http://schemas.openxmlformats.org/officeDocument/2006/relationships/oleObject" Target="../embeddings/oleObject277.bin"/><Relationship Id="rId18" Type="http://schemas.openxmlformats.org/officeDocument/2006/relationships/oleObject" Target="../embeddings/oleObject282.bin"/><Relationship Id="rId26" Type="http://schemas.openxmlformats.org/officeDocument/2006/relationships/oleObject" Target="../embeddings/oleObject290.bin"/><Relationship Id="rId3" Type="http://schemas.openxmlformats.org/officeDocument/2006/relationships/oleObject" Target="../embeddings/oleObject267.bin"/><Relationship Id="rId21" Type="http://schemas.openxmlformats.org/officeDocument/2006/relationships/oleObject" Target="../embeddings/oleObject285.bin"/><Relationship Id="rId7" Type="http://schemas.openxmlformats.org/officeDocument/2006/relationships/oleObject" Target="../embeddings/oleObject271.bin"/><Relationship Id="rId12" Type="http://schemas.openxmlformats.org/officeDocument/2006/relationships/oleObject" Target="../embeddings/oleObject276.bin"/><Relationship Id="rId17" Type="http://schemas.openxmlformats.org/officeDocument/2006/relationships/oleObject" Target="../embeddings/oleObject281.bin"/><Relationship Id="rId25" Type="http://schemas.openxmlformats.org/officeDocument/2006/relationships/oleObject" Target="../embeddings/oleObject289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80.bin"/><Relationship Id="rId20" Type="http://schemas.openxmlformats.org/officeDocument/2006/relationships/oleObject" Target="../embeddings/oleObject284.bin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70.bin"/><Relationship Id="rId11" Type="http://schemas.openxmlformats.org/officeDocument/2006/relationships/oleObject" Target="../embeddings/oleObject275.bin"/><Relationship Id="rId24" Type="http://schemas.openxmlformats.org/officeDocument/2006/relationships/oleObject" Target="../embeddings/oleObject288.bin"/><Relationship Id="rId5" Type="http://schemas.openxmlformats.org/officeDocument/2006/relationships/oleObject" Target="../embeddings/oleObject269.bin"/><Relationship Id="rId15" Type="http://schemas.openxmlformats.org/officeDocument/2006/relationships/oleObject" Target="../embeddings/oleObject279.bin"/><Relationship Id="rId23" Type="http://schemas.openxmlformats.org/officeDocument/2006/relationships/oleObject" Target="../embeddings/oleObject287.bin"/><Relationship Id="rId10" Type="http://schemas.openxmlformats.org/officeDocument/2006/relationships/oleObject" Target="../embeddings/oleObject274.bin"/><Relationship Id="rId19" Type="http://schemas.openxmlformats.org/officeDocument/2006/relationships/oleObject" Target="../embeddings/oleObject283.bin"/><Relationship Id="rId4" Type="http://schemas.openxmlformats.org/officeDocument/2006/relationships/oleObject" Target="../embeddings/oleObject268.bin"/><Relationship Id="rId9" Type="http://schemas.openxmlformats.org/officeDocument/2006/relationships/oleObject" Target="../embeddings/oleObject273.bin"/><Relationship Id="rId14" Type="http://schemas.openxmlformats.org/officeDocument/2006/relationships/oleObject" Target="../embeddings/oleObject278.bin"/><Relationship Id="rId22" Type="http://schemas.openxmlformats.org/officeDocument/2006/relationships/oleObject" Target="../embeddings/oleObject286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6.bin"/><Relationship Id="rId3" Type="http://schemas.openxmlformats.org/officeDocument/2006/relationships/oleObject" Target="../embeddings/oleObject291.bin"/><Relationship Id="rId7" Type="http://schemas.openxmlformats.org/officeDocument/2006/relationships/oleObject" Target="../embeddings/oleObject29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294.bin"/><Relationship Id="rId5" Type="http://schemas.openxmlformats.org/officeDocument/2006/relationships/oleObject" Target="../embeddings/oleObject293.bin"/><Relationship Id="rId4" Type="http://schemas.openxmlformats.org/officeDocument/2006/relationships/oleObject" Target="../embeddings/oleObject292.bin"/><Relationship Id="rId9" Type="http://schemas.openxmlformats.org/officeDocument/2006/relationships/oleObject" Target="../embeddings/oleObject297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3.bin"/><Relationship Id="rId13" Type="http://schemas.openxmlformats.org/officeDocument/2006/relationships/oleObject" Target="../embeddings/oleObject308.bin"/><Relationship Id="rId3" Type="http://schemas.openxmlformats.org/officeDocument/2006/relationships/oleObject" Target="../embeddings/oleObject298.bin"/><Relationship Id="rId7" Type="http://schemas.openxmlformats.org/officeDocument/2006/relationships/oleObject" Target="../embeddings/oleObject302.bin"/><Relationship Id="rId12" Type="http://schemas.openxmlformats.org/officeDocument/2006/relationships/oleObject" Target="../embeddings/oleObject30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7.png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301.bin"/><Relationship Id="rId11" Type="http://schemas.openxmlformats.org/officeDocument/2006/relationships/oleObject" Target="../embeddings/oleObject306.bin"/><Relationship Id="rId5" Type="http://schemas.openxmlformats.org/officeDocument/2006/relationships/oleObject" Target="../embeddings/oleObject300.bin"/><Relationship Id="rId15" Type="http://schemas.openxmlformats.org/officeDocument/2006/relationships/oleObject" Target="../embeddings/oleObject310.bin"/><Relationship Id="rId10" Type="http://schemas.openxmlformats.org/officeDocument/2006/relationships/oleObject" Target="../embeddings/oleObject305.bin"/><Relationship Id="rId4" Type="http://schemas.openxmlformats.org/officeDocument/2006/relationships/oleObject" Target="../embeddings/oleObject299.bin"/><Relationship Id="rId9" Type="http://schemas.openxmlformats.org/officeDocument/2006/relationships/oleObject" Target="../embeddings/oleObject304.bin"/><Relationship Id="rId14" Type="http://schemas.openxmlformats.org/officeDocument/2006/relationships/oleObject" Target="../embeddings/oleObject309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1.bin"/><Relationship Id="rId7" Type="http://schemas.openxmlformats.org/officeDocument/2006/relationships/oleObject" Target="../embeddings/oleObject3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314.bin"/><Relationship Id="rId5" Type="http://schemas.openxmlformats.org/officeDocument/2006/relationships/oleObject" Target="../embeddings/oleObject313.bin"/><Relationship Id="rId4" Type="http://schemas.openxmlformats.org/officeDocument/2006/relationships/oleObject" Target="../embeddings/oleObject312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1.bin"/><Relationship Id="rId13" Type="http://schemas.openxmlformats.org/officeDocument/2006/relationships/oleObject" Target="../embeddings/oleObject326.bin"/><Relationship Id="rId18" Type="http://schemas.openxmlformats.org/officeDocument/2006/relationships/oleObject" Target="../embeddings/oleObject331.bin"/><Relationship Id="rId3" Type="http://schemas.openxmlformats.org/officeDocument/2006/relationships/oleObject" Target="../embeddings/oleObject316.bin"/><Relationship Id="rId7" Type="http://schemas.openxmlformats.org/officeDocument/2006/relationships/oleObject" Target="../embeddings/oleObject320.bin"/><Relationship Id="rId12" Type="http://schemas.openxmlformats.org/officeDocument/2006/relationships/oleObject" Target="../embeddings/oleObject325.bin"/><Relationship Id="rId17" Type="http://schemas.openxmlformats.org/officeDocument/2006/relationships/oleObject" Target="../embeddings/oleObject33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29.bin"/><Relationship Id="rId20" Type="http://schemas.openxmlformats.org/officeDocument/2006/relationships/oleObject" Target="../embeddings/oleObject333.bin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319.bin"/><Relationship Id="rId11" Type="http://schemas.openxmlformats.org/officeDocument/2006/relationships/oleObject" Target="../embeddings/oleObject324.bin"/><Relationship Id="rId5" Type="http://schemas.openxmlformats.org/officeDocument/2006/relationships/oleObject" Target="../embeddings/oleObject318.bin"/><Relationship Id="rId15" Type="http://schemas.openxmlformats.org/officeDocument/2006/relationships/oleObject" Target="../embeddings/oleObject328.bin"/><Relationship Id="rId10" Type="http://schemas.openxmlformats.org/officeDocument/2006/relationships/oleObject" Target="../embeddings/oleObject323.bin"/><Relationship Id="rId19" Type="http://schemas.openxmlformats.org/officeDocument/2006/relationships/oleObject" Target="../embeddings/oleObject332.bin"/><Relationship Id="rId4" Type="http://schemas.openxmlformats.org/officeDocument/2006/relationships/oleObject" Target="../embeddings/oleObject317.bin"/><Relationship Id="rId9" Type="http://schemas.openxmlformats.org/officeDocument/2006/relationships/oleObject" Target="../embeddings/oleObject322.bin"/><Relationship Id="rId14" Type="http://schemas.openxmlformats.org/officeDocument/2006/relationships/oleObject" Target="../embeddings/oleObject327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9.bin"/><Relationship Id="rId13" Type="http://schemas.openxmlformats.org/officeDocument/2006/relationships/oleObject" Target="../embeddings/oleObject344.bin"/><Relationship Id="rId18" Type="http://schemas.openxmlformats.org/officeDocument/2006/relationships/oleObject" Target="../embeddings/oleObject349.bin"/><Relationship Id="rId3" Type="http://schemas.openxmlformats.org/officeDocument/2006/relationships/oleObject" Target="../embeddings/oleObject334.bin"/><Relationship Id="rId7" Type="http://schemas.openxmlformats.org/officeDocument/2006/relationships/oleObject" Target="../embeddings/oleObject338.bin"/><Relationship Id="rId12" Type="http://schemas.openxmlformats.org/officeDocument/2006/relationships/oleObject" Target="../embeddings/oleObject343.bin"/><Relationship Id="rId17" Type="http://schemas.openxmlformats.org/officeDocument/2006/relationships/oleObject" Target="../embeddings/oleObject348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47.bin"/><Relationship Id="rId20" Type="http://schemas.openxmlformats.org/officeDocument/2006/relationships/oleObject" Target="../embeddings/oleObject351.bin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337.bin"/><Relationship Id="rId11" Type="http://schemas.openxmlformats.org/officeDocument/2006/relationships/oleObject" Target="../embeddings/oleObject342.bin"/><Relationship Id="rId5" Type="http://schemas.openxmlformats.org/officeDocument/2006/relationships/oleObject" Target="../embeddings/oleObject336.bin"/><Relationship Id="rId15" Type="http://schemas.openxmlformats.org/officeDocument/2006/relationships/oleObject" Target="../embeddings/oleObject346.bin"/><Relationship Id="rId10" Type="http://schemas.openxmlformats.org/officeDocument/2006/relationships/oleObject" Target="../embeddings/oleObject341.bin"/><Relationship Id="rId19" Type="http://schemas.openxmlformats.org/officeDocument/2006/relationships/oleObject" Target="../embeddings/oleObject350.bin"/><Relationship Id="rId4" Type="http://schemas.openxmlformats.org/officeDocument/2006/relationships/oleObject" Target="../embeddings/oleObject335.bin"/><Relationship Id="rId9" Type="http://schemas.openxmlformats.org/officeDocument/2006/relationships/oleObject" Target="../embeddings/oleObject340.bin"/><Relationship Id="rId14" Type="http://schemas.openxmlformats.org/officeDocument/2006/relationships/oleObject" Target="../embeddings/oleObject345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7.bin"/><Relationship Id="rId13" Type="http://schemas.openxmlformats.org/officeDocument/2006/relationships/oleObject" Target="../embeddings/oleObject362.bin"/><Relationship Id="rId3" Type="http://schemas.openxmlformats.org/officeDocument/2006/relationships/oleObject" Target="../embeddings/oleObject352.bin"/><Relationship Id="rId7" Type="http://schemas.openxmlformats.org/officeDocument/2006/relationships/oleObject" Target="../embeddings/oleObject356.bin"/><Relationship Id="rId12" Type="http://schemas.openxmlformats.org/officeDocument/2006/relationships/oleObject" Target="../embeddings/oleObject361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65.bin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355.bin"/><Relationship Id="rId11" Type="http://schemas.openxmlformats.org/officeDocument/2006/relationships/oleObject" Target="../embeddings/oleObject360.bin"/><Relationship Id="rId5" Type="http://schemas.openxmlformats.org/officeDocument/2006/relationships/oleObject" Target="../embeddings/oleObject354.bin"/><Relationship Id="rId15" Type="http://schemas.openxmlformats.org/officeDocument/2006/relationships/oleObject" Target="../embeddings/oleObject364.bin"/><Relationship Id="rId10" Type="http://schemas.openxmlformats.org/officeDocument/2006/relationships/oleObject" Target="../embeddings/oleObject359.bin"/><Relationship Id="rId4" Type="http://schemas.openxmlformats.org/officeDocument/2006/relationships/oleObject" Target="../embeddings/oleObject353.bin"/><Relationship Id="rId9" Type="http://schemas.openxmlformats.org/officeDocument/2006/relationships/oleObject" Target="../embeddings/oleObject358.bin"/><Relationship Id="rId14" Type="http://schemas.openxmlformats.org/officeDocument/2006/relationships/oleObject" Target="../embeddings/oleObject363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1.bin"/><Relationship Id="rId13" Type="http://schemas.openxmlformats.org/officeDocument/2006/relationships/oleObject" Target="../embeddings/oleObject376.bin"/><Relationship Id="rId3" Type="http://schemas.openxmlformats.org/officeDocument/2006/relationships/oleObject" Target="../embeddings/oleObject366.bin"/><Relationship Id="rId7" Type="http://schemas.openxmlformats.org/officeDocument/2006/relationships/oleObject" Target="../embeddings/oleObject370.bin"/><Relationship Id="rId12" Type="http://schemas.openxmlformats.org/officeDocument/2006/relationships/oleObject" Target="../embeddings/oleObject37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369.bin"/><Relationship Id="rId11" Type="http://schemas.openxmlformats.org/officeDocument/2006/relationships/oleObject" Target="../embeddings/oleObject374.bin"/><Relationship Id="rId5" Type="http://schemas.openxmlformats.org/officeDocument/2006/relationships/oleObject" Target="../embeddings/oleObject368.bin"/><Relationship Id="rId10" Type="http://schemas.openxmlformats.org/officeDocument/2006/relationships/oleObject" Target="../embeddings/oleObject373.bin"/><Relationship Id="rId4" Type="http://schemas.openxmlformats.org/officeDocument/2006/relationships/oleObject" Target="../embeddings/oleObject367.bin"/><Relationship Id="rId9" Type="http://schemas.openxmlformats.org/officeDocument/2006/relationships/oleObject" Target="../embeddings/oleObject37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1"/>
          <p:cNvSpPr>
            <a:spLocks noGrp="1"/>
          </p:cNvSpPr>
          <p:nvPr>
            <p:ph type="title"/>
          </p:nvPr>
        </p:nvSpPr>
        <p:spPr>
          <a:xfrm>
            <a:off x="2786050" y="0"/>
            <a:ext cx="6072230" cy="1357298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Кинематика твердого тела</a:t>
            </a:r>
            <a:r>
              <a:rPr lang="ru-RU" sz="3200" i="1" dirty="0" smtClean="0">
                <a:solidFill>
                  <a:srgbClr val="FF0000"/>
                </a:solidFill>
              </a:rPr>
              <a:t/>
            </a:r>
            <a:br>
              <a:rPr lang="ru-RU" sz="3200" i="1" dirty="0" smtClean="0">
                <a:solidFill>
                  <a:srgbClr val="FF0000"/>
                </a:solidFill>
              </a:rPr>
            </a:br>
            <a:r>
              <a:rPr lang="ru-RU" altLang="ru-RU" sz="3100" i="1" dirty="0" smtClean="0">
                <a:solidFill>
                  <a:srgbClr val="FF0000"/>
                </a:solidFill>
              </a:rPr>
              <a:t>§ 5. Введение.</a:t>
            </a:r>
            <a:r>
              <a:rPr lang="en-US" altLang="ru-RU" sz="3100" i="1" dirty="0" smtClean="0">
                <a:solidFill>
                  <a:srgbClr val="FF0000"/>
                </a:solidFill>
              </a:rPr>
              <a:t/>
            </a:r>
            <a:br>
              <a:rPr lang="en-US" altLang="ru-RU" sz="3100" i="1" dirty="0" smtClean="0">
                <a:solidFill>
                  <a:srgbClr val="FF0000"/>
                </a:solidFill>
              </a:rPr>
            </a:br>
            <a:r>
              <a:rPr lang="ru-RU" altLang="ru-RU" sz="3100" i="1" dirty="0" smtClean="0">
                <a:solidFill>
                  <a:srgbClr val="FF0000"/>
                </a:solidFill>
              </a:rPr>
              <a:t> Задачи кинематики твердого тела</a:t>
            </a:r>
          </a:p>
        </p:txBody>
      </p:sp>
      <p:sp>
        <p:nvSpPr>
          <p:cNvPr id="5" name="Овал 4"/>
          <p:cNvSpPr/>
          <p:nvPr/>
        </p:nvSpPr>
        <p:spPr>
          <a:xfrm>
            <a:off x="838200" y="1828800"/>
            <a:ext cx="3000375" cy="2286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762000" y="4191000"/>
            <a:ext cx="24384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 flipH="1" flipV="1">
            <a:off x="-416718" y="3007518"/>
            <a:ext cx="235902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 flipV="1">
            <a:off x="381000" y="4191000"/>
            <a:ext cx="357188" cy="285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Объект 25"/>
          <p:cNvGraphicFramePr>
            <a:graphicFrameLocks noChangeAspect="1"/>
          </p:cNvGraphicFramePr>
          <p:nvPr/>
        </p:nvGraphicFramePr>
        <p:xfrm>
          <a:off x="152400" y="4041775"/>
          <a:ext cx="381000" cy="365125"/>
        </p:xfrm>
        <a:graphic>
          <a:graphicData uri="http://schemas.openxmlformats.org/presentationml/2006/ole">
            <p:oleObj spid="_x0000_s73730" name="Формула" r:id="rId3" imgW="126720" imgH="139680" progId="Equation.3">
              <p:embed/>
            </p:oleObj>
          </a:graphicData>
        </a:graphic>
      </p:graphicFrame>
      <p:graphicFrame>
        <p:nvGraphicFramePr>
          <p:cNvPr id="27" name="Объект 26"/>
          <p:cNvGraphicFramePr>
            <a:graphicFrameLocks noChangeAspect="1"/>
          </p:cNvGraphicFramePr>
          <p:nvPr/>
        </p:nvGraphicFramePr>
        <p:xfrm>
          <a:off x="3200400" y="3962400"/>
          <a:ext cx="381000" cy="393700"/>
        </p:xfrm>
        <a:graphic>
          <a:graphicData uri="http://schemas.openxmlformats.org/presentationml/2006/ole">
            <p:oleObj spid="_x0000_s73731" name="Формула" r:id="rId4" imgW="139680" imgH="164880" progId="Equation.3">
              <p:embed/>
            </p:oleObj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/>
        </p:nvGraphicFramePr>
        <p:xfrm>
          <a:off x="304800" y="1752600"/>
          <a:ext cx="355600" cy="381000"/>
        </p:xfrm>
        <a:graphic>
          <a:graphicData uri="http://schemas.openxmlformats.org/presentationml/2006/ole">
            <p:oleObj spid="_x0000_s73732" name="Формула" r:id="rId5" imgW="126720" imgH="126720" progId="Equation.3">
              <p:embed/>
            </p:oleObj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3929058" y="1500174"/>
            <a:ext cx="50006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2400" i="1" dirty="0" smtClean="0"/>
              <a:t>1. Найти способ определения </a:t>
            </a:r>
            <a:r>
              <a:rPr lang="ru-RU" sz="2400" b="1" i="1" dirty="0" smtClean="0">
                <a:solidFill>
                  <a:srgbClr val="FF0000"/>
                </a:solidFill>
              </a:rPr>
              <a:t>положения </a:t>
            </a:r>
            <a:r>
              <a:rPr lang="ru-RU" sz="2400" i="1" dirty="0" smtClean="0"/>
              <a:t>тела и его точек в </a:t>
            </a:r>
            <a:r>
              <a:rPr lang="ru-RU" sz="2400" b="1" i="1" dirty="0" smtClean="0"/>
              <a:t>любой момент времени </a:t>
            </a:r>
            <a:r>
              <a:rPr lang="ru-RU" sz="2400" i="1" dirty="0" smtClean="0">
                <a:solidFill>
                  <a:srgbClr val="7030A0"/>
                </a:solidFill>
              </a:rPr>
              <a:t>по </a:t>
            </a:r>
            <a:r>
              <a:rPr lang="ru-RU" sz="2400" b="1" i="1" dirty="0" smtClean="0">
                <a:solidFill>
                  <a:srgbClr val="7030A0"/>
                </a:solidFill>
              </a:rPr>
              <a:t>отношению </a:t>
            </a:r>
            <a:r>
              <a:rPr lang="ru-RU" sz="2400" b="1" i="1" dirty="0" smtClean="0">
                <a:solidFill>
                  <a:srgbClr val="FF0000"/>
                </a:solidFill>
              </a:rPr>
              <a:t>к выбранной системе отсчета</a:t>
            </a:r>
            <a:r>
              <a:rPr lang="ru-RU" sz="2400" i="1" dirty="0" smtClean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43372" y="3571876"/>
            <a:ext cx="4572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2. Найти </a:t>
            </a:r>
            <a:r>
              <a:rPr lang="ru-RU" sz="2400" b="1" i="1" dirty="0" smtClean="0">
                <a:solidFill>
                  <a:srgbClr val="FF0000"/>
                </a:solidFill>
              </a:rPr>
              <a:t>скорости</a:t>
            </a:r>
            <a:r>
              <a:rPr lang="ru-RU" sz="2400" i="1" dirty="0" smtClean="0"/>
              <a:t> тела и </a:t>
            </a:r>
            <a:r>
              <a:rPr lang="ru-RU" sz="2400" b="1" i="1" dirty="0" smtClean="0"/>
              <a:t>его точек</a:t>
            </a:r>
            <a:r>
              <a:rPr lang="ru-RU" sz="2000" i="1" dirty="0" smtClean="0"/>
              <a:t>.</a:t>
            </a:r>
            <a:endParaRPr lang="ru-RU" sz="2000" i="1" dirty="0"/>
          </a:p>
        </p:txBody>
      </p:sp>
      <p:sp>
        <p:nvSpPr>
          <p:cNvPr id="38" name="TextBox 37"/>
          <p:cNvSpPr txBox="1"/>
          <p:nvPr/>
        </p:nvSpPr>
        <p:spPr>
          <a:xfrm>
            <a:off x="4214811" y="4786322"/>
            <a:ext cx="4643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3. Найти </a:t>
            </a:r>
            <a:r>
              <a:rPr lang="ru-RU" sz="2400" b="1" i="1" dirty="0" smtClean="0">
                <a:solidFill>
                  <a:srgbClr val="FF0000"/>
                </a:solidFill>
              </a:rPr>
              <a:t>ускорение</a:t>
            </a:r>
            <a:r>
              <a:rPr lang="ru-RU" sz="2400" i="1" dirty="0" smtClean="0"/>
              <a:t> тела и </a:t>
            </a:r>
            <a:r>
              <a:rPr lang="ru-RU" sz="2400" b="1" i="1" dirty="0" smtClean="0"/>
              <a:t>его точек</a:t>
            </a:r>
            <a:r>
              <a:rPr lang="ru-RU" sz="2400" dirty="0" smtClean="0"/>
              <a:t>.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" y="3886200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358214" y="628652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30587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Практ_4. Кинематика. </a:t>
            </a:r>
          </a:p>
          <a:p>
            <a:r>
              <a:rPr lang="ru-RU" alt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(файл практ-4_Кинематика)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6" grpId="0"/>
      <p:bldP spid="37" grpId="0"/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286520"/>
            <a:ext cx="471462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434C8E1-6600-4986-84EF-CF4049E20EF1}" type="slidenum">
              <a:rPr lang="ru-RU" altLang="ru-RU" sz="2400" smtClean="0">
                <a:solidFill>
                  <a:srgbClr val="FF0000"/>
                </a:solidFill>
              </a:rPr>
              <a:pPr/>
              <a:t>2</a:t>
            </a:fld>
            <a:endParaRPr lang="ru-RU" alt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2800" i="1" dirty="0" smtClean="0">
                <a:solidFill>
                  <a:srgbClr val="C00000"/>
                </a:solidFill>
              </a:rPr>
              <a:t>Виды движения твердых тел: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990600" y="3810000"/>
            <a:ext cx="4876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 dirty="0"/>
          </a:p>
          <a:p>
            <a:pPr>
              <a:spcBef>
                <a:spcPct val="50000"/>
              </a:spcBef>
            </a:pPr>
            <a:r>
              <a:rPr lang="ru-RU" altLang="ru-RU" sz="2400" i="1" dirty="0"/>
              <a:t>5</a:t>
            </a:r>
            <a:r>
              <a:rPr lang="ru-RU" altLang="ru-RU" sz="2400" i="1" dirty="0" smtClean="0"/>
              <a:t>. </a:t>
            </a:r>
            <a:r>
              <a:rPr lang="ru-RU" altLang="ru-RU" sz="2400" b="1" i="1" dirty="0" smtClean="0"/>
              <a:t>Свободное</a:t>
            </a:r>
            <a:r>
              <a:rPr lang="ru-RU" altLang="ru-RU" sz="2400" i="1" dirty="0" smtClean="0"/>
              <a:t> движение.</a:t>
            </a:r>
            <a:endParaRPr lang="ru-RU" alt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1371600"/>
            <a:ext cx="43461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2400" i="1" dirty="0" smtClean="0"/>
              <a:t>1. </a:t>
            </a:r>
            <a:r>
              <a:rPr lang="ru-RU" altLang="ru-RU" sz="2400" b="1" i="1" dirty="0" smtClean="0"/>
              <a:t>Поступательное</a:t>
            </a:r>
            <a:r>
              <a:rPr lang="ru-RU" altLang="ru-RU" sz="2400" i="1" dirty="0" smtClean="0"/>
              <a:t> движение;</a:t>
            </a:r>
          </a:p>
          <a:p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2057400"/>
            <a:ext cx="74853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2400" i="1" dirty="0" smtClean="0"/>
              <a:t>2. </a:t>
            </a:r>
            <a:r>
              <a:rPr lang="ru-RU" altLang="ru-RU" sz="2400" b="1" i="1" dirty="0" smtClean="0"/>
              <a:t>Вращательное</a:t>
            </a:r>
            <a:r>
              <a:rPr lang="ru-RU" altLang="ru-RU" sz="2400" i="1" dirty="0" smtClean="0"/>
              <a:t> движение </a:t>
            </a:r>
            <a:r>
              <a:rPr lang="ru-RU" altLang="ru-RU" sz="2400" b="1" i="1" dirty="0" smtClean="0"/>
              <a:t>вокруг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неподвижной</a:t>
            </a:r>
            <a:r>
              <a:rPr lang="ru-RU" altLang="ru-RU" sz="2400" b="1" i="1" dirty="0" smtClean="0"/>
              <a:t> оси;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2819400"/>
            <a:ext cx="62690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2400" i="1" dirty="0" smtClean="0"/>
              <a:t>3. </a:t>
            </a:r>
            <a:r>
              <a:rPr lang="ru-RU" altLang="ru-RU" sz="2400" b="1" i="1" dirty="0" smtClean="0"/>
              <a:t>Плоскопараллельное</a:t>
            </a:r>
            <a:r>
              <a:rPr lang="ru-RU" altLang="ru-RU" sz="2400" i="1" dirty="0" smtClean="0"/>
              <a:t>  (плоское ) движение;</a:t>
            </a:r>
            <a:endParaRPr lang="ru-RU" altLang="ru-RU" sz="2400" dirty="0" smtClean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3581400"/>
            <a:ext cx="3708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2400" i="1" dirty="0" smtClean="0"/>
              <a:t>4. </a:t>
            </a:r>
            <a:r>
              <a:rPr lang="ru-RU" altLang="ru-RU" sz="2400" b="1" i="1" dirty="0" smtClean="0"/>
              <a:t>Сферическое</a:t>
            </a:r>
            <a:r>
              <a:rPr lang="ru-RU" altLang="ru-RU" sz="2400" i="1" dirty="0" smtClean="0"/>
              <a:t> движение;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66" y="6492875"/>
            <a:ext cx="40002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428604"/>
            <a:ext cx="83582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Поступательным</a:t>
            </a:r>
            <a:r>
              <a:rPr lang="ru-RU" i="1" dirty="0" smtClean="0"/>
              <a:t> называется такое движение тела , при котором </a:t>
            </a:r>
            <a:r>
              <a:rPr lang="ru-RU" b="1" i="1" dirty="0" smtClean="0"/>
              <a:t>любой отрезок </a:t>
            </a:r>
            <a:r>
              <a:rPr lang="ru-RU" b="1" i="1" dirty="0" smtClean="0">
                <a:solidFill>
                  <a:srgbClr val="FF0000"/>
                </a:solidFill>
              </a:rPr>
              <a:t>прямой</a:t>
            </a:r>
            <a:r>
              <a:rPr lang="ru-RU" i="1" dirty="0" smtClean="0">
                <a:solidFill>
                  <a:schemeClr val="tx2"/>
                </a:solidFill>
              </a:rPr>
              <a:t>, </a:t>
            </a:r>
            <a:r>
              <a:rPr lang="ru-RU" i="1" dirty="0" smtClean="0"/>
              <a:t>проведенный в теле, остается </a:t>
            </a:r>
            <a:r>
              <a:rPr lang="ru-RU" b="1" i="1" dirty="0" smtClean="0">
                <a:solidFill>
                  <a:srgbClr val="FF0000"/>
                </a:solidFill>
              </a:rPr>
              <a:t>параллельным</a:t>
            </a:r>
            <a:r>
              <a:rPr lang="ru-RU" i="1" dirty="0" smtClean="0">
                <a:solidFill>
                  <a:schemeClr val="tx2"/>
                </a:solidFill>
              </a:rPr>
              <a:t> </a:t>
            </a:r>
            <a:r>
              <a:rPr lang="ru-RU" i="1" dirty="0" smtClean="0"/>
              <a:t>самому себе  </a:t>
            </a:r>
            <a:r>
              <a:rPr lang="ru-RU" b="1" i="1" dirty="0" smtClean="0"/>
              <a:t>в процессе </a:t>
            </a:r>
            <a:r>
              <a:rPr lang="ru-RU" b="1" i="1" dirty="0" smtClean="0">
                <a:solidFill>
                  <a:srgbClr val="0070C0"/>
                </a:solidFill>
              </a:rPr>
              <a:t>движения</a:t>
            </a:r>
            <a:r>
              <a:rPr lang="ru-RU" i="1" dirty="0" smtClean="0"/>
              <a:t> тела. При </a:t>
            </a:r>
            <a:r>
              <a:rPr lang="ru-RU" b="1" i="1" dirty="0" smtClean="0">
                <a:solidFill>
                  <a:srgbClr val="FF0000"/>
                </a:solidFill>
              </a:rPr>
              <a:t>поступательном</a:t>
            </a:r>
            <a:r>
              <a:rPr lang="ru-RU" i="1" dirty="0" smtClean="0"/>
              <a:t> движении твёрдого тела </a:t>
            </a:r>
            <a:r>
              <a:rPr lang="ru-RU" b="1" i="1" dirty="0" smtClean="0">
                <a:solidFill>
                  <a:srgbClr val="0070C0"/>
                </a:solidFill>
              </a:rPr>
              <a:t>траектории</a:t>
            </a:r>
            <a:r>
              <a:rPr lang="ru-RU" i="1" dirty="0" smtClean="0">
                <a:solidFill>
                  <a:srgbClr val="0070C0"/>
                </a:solidFill>
              </a:rPr>
              <a:t> </a:t>
            </a:r>
            <a:r>
              <a:rPr lang="ru-RU" i="1" dirty="0" smtClean="0"/>
              <a:t>всех точек </a:t>
            </a:r>
            <a:r>
              <a:rPr lang="ru-RU" b="1" i="1" dirty="0" smtClean="0">
                <a:solidFill>
                  <a:srgbClr val="FF0000"/>
                </a:solidFill>
              </a:rPr>
              <a:t>одинаковые</a:t>
            </a:r>
            <a:r>
              <a:rPr lang="ru-RU" i="1" dirty="0" smtClean="0"/>
              <a:t>, </a:t>
            </a:r>
            <a:r>
              <a:rPr lang="ru-RU" b="1" i="1" dirty="0" smtClean="0"/>
              <a:t>векторы </a:t>
            </a:r>
            <a:r>
              <a:rPr lang="ru-RU" b="1" i="1" dirty="0" smtClean="0">
                <a:solidFill>
                  <a:srgbClr val="0070C0"/>
                </a:solidFill>
              </a:rPr>
              <a:t>скоростей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одинаковые</a:t>
            </a:r>
            <a:r>
              <a:rPr lang="ru-RU" i="1" dirty="0" smtClean="0"/>
              <a:t> в каждый момент времени, и </a:t>
            </a:r>
            <a:r>
              <a:rPr lang="ru-RU" b="1" i="1" dirty="0" smtClean="0"/>
              <a:t>векторы </a:t>
            </a:r>
            <a:r>
              <a:rPr lang="ru-RU" b="1" i="1" dirty="0" smtClean="0">
                <a:solidFill>
                  <a:srgbClr val="7030A0"/>
                </a:solidFill>
              </a:rPr>
              <a:t>ускорений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одинаковые</a:t>
            </a:r>
            <a:r>
              <a:rPr lang="ru-RU" i="1" dirty="0" smtClean="0"/>
              <a:t> в каждый момент времени.</a:t>
            </a:r>
            <a:endParaRPr lang="ru-RU" dirty="0"/>
          </a:p>
        </p:txBody>
      </p:sp>
      <p:pic>
        <p:nvPicPr>
          <p:cNvPr id="12800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928802"/>
            <a:ext cx="1357321" cy="358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800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1857364"/>
            <a:ext cx="1928826" cy="501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800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928802"/>
            <a:ext cx="714380" cy="37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800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1857364"/>
            <a:ext cx="2214578" cy="485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3000364" y="1928802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→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43504" y="1928802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→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72198" y="1928802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→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14612" y="2357430"/>
            <a:ext cx="6000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При </a:t>
            </a:r>
            <a:r>
              <a:rPr lang="ru-RU" b="1" i="1" dirty="0" smtClean="0"/>
              <a:t>поступательном</a:t>
            </a:r>
            <a:r>
              <a:rPr lang="ru-RU" i="1" dirty="0" smtClean="0"/>
              <a:t> движении у</a:t>
            </a:r>
            <a:r>
              <a:rPr lang="ru-RU" altLang="ru-RU" i="1" dirty="0" smtClean="0">
                <a:solidFill>
                  <a:srgbClr val="C00000"/>
                </a:solidFill>
              </a:rPr>
              <a:t>скорения </a:t>
            </a:r>
            <a:r>
              <a:rPr lang="ru-RU" altLang="ru-RU" b="1" i="1" dirty="0" smtClean="0">
                <a:solidFill>
                  <a:srgbClr val="C00000"/>
                </a:solidFill>
              </a:rPr>
              <a:t>всех точек </a:t>
            </a:r>
            <a:r>
              <a:rPr lang="ru-RU" altLang="ru-RU" b="1" i="1" dirty="0" smtClean="0">
                <a:solidFill>
                  <a:srgbClr val="7030A0"/>
                </a:solidFill>
              </a:rPr>
              <a:t>тела</a:t>
            </a:r>
            <a:r>
              <a:rPr lang="ru-RU" altLang="ru-RU" i="1" dirty="0" smtClean="0">
                <a:solidFill>
                  <a:srgbClr val="C00000"/>
                </a:solidFill>
              </a:rPr>
              <a:t> равны и параллельны, и равны ускорению </a:t>
            </a:r>
            <a:r>
              <a:rPr lang="ru-RU" altLang="ru-RU" b="1" i="1" dirty="0" smtClean="0">
                <a:solidFill>
                  <a:srgbClr val="7030A0"/>
                </a:solidFill>
              </a:rPr>
              <a:t>тела.</a:t>
            </a:r>
            <a:endParaRPr lang="ru-RU" dirty="0"/>
          </a:p>
        </p:txBody>
      </p:sp>
      <p:pic>
        <p:nvPicPr>
          <p:cNvPr id="12800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496" y="3143248"/>
            <a:ext cx="1123951" cy="488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8008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70" y="3214686"/>
            <a:ext cx="928007" cy="330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5214942" y="3214686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→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28013" name="Picture 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44" y="2285992"/>
            <a:ext cx="2503205" cy="243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8014" name="Picture 1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28926" y="3000372"/>
            <a:ext cx="5434022" cy="1191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8015" name="Picture 1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786050" y="4286256"/>
            <a:ext cx="3181359" cy="70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8016" name="Picture 16"/>
          <p:cNvPicPr>
            <a:picLocks noChangeAspect="1" noChangeArrowheads="1"/>
          </p:cNvPicPr>
          <p:nvPr/>
        </p:nvPicPr>
        <p:blipFill>
          <a:blip r:embed="rId11"/>
          <a:srcRect l="38796"/>
          <a:stretch>
            <a:fillRect/>
          </a:stretch>
        </p:blipFill>
        <p:spPr bwMode="auto">
          <a:xfrm>
            <a:off x="6143636" y="4643446"/>
            <a:ext cx="1535905" cy="32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8017" name="Picture 17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42844" y="4939396"/>
            <a:ext cx="3429024" cy="91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8018" name="Picture 18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714744" y="5143512"/>
            <a:ext cx="15049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Прямоугольник 27"/>
          <p:cNvSpPr/>
          <p:nvPr/>
        </p:nvSpPr>
        <p:spPr>
          <a:xfrm>
            <a:off x="3357554" y="5143512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→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28019" name="Picture 19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42844" y="6000768"/>
            <a:ext cx="3000364" cy="457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8020" name="Picture 20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357554" y="6143644"/>
            <a:ext cx="19240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8021" name="Picture 21"/>
          <p:cNvPicPr>
            <a:picLocks noChangeAspect="1" noChangeArrowheads="1"/>
          </p:cNvPicPr>
          <p:nvPr/>
        </p:nvPicPr>
        <p:blipFill>
          <a:blip r:embed="rId16"/>
          <a:srcRect l="2191"/>
          <a:stretch>
            <a:fillRect/>
          </a:stretch>
        </p:blipFill>
        <p:spPr bwMode="auto">
          <a:xfrm>
            <a:off x="5572132" y="6143644"/>
            <a:ext cx="3004545" cy="418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Прямоугольник 31"/>
          <p:cNvSpPr/>
          <p:nvPr/>
        </p:nvSpPr>
        <p:spPr>
          <a:xfrm>
            <a:off x="3071802" y="6143644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→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214942" y="6143644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→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786446" y="4643446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→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57224" y="0"/>
            <a:ext cx="6143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i="1" dirty="0" smtClean="0"/>
              <a:t>1.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Поступательное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 </a:t>
            </a:r>
            <a:r>
              <a:rPr lang="ru-RU" altLang="ru-RU" sz="2800" i="1" dirty="0" smtClean="0"/>
              <a:t>движение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6284FD3-2EC2-4E39-8111-180FEFFE3274}" type="slidenum">
              <a:rPr lang="ru-RU" altLang="ru-RU" sz="2400" smtClean="0">
                <a:solidFill>
                  <a:srgbClr val="FF0000"/>
                </a:solidFill>
              </a:rPr>
              <a:pPr/>
              <a:t>4</a:t>
            </a:fld>
            <a:endParaRPr lang="ru-RU" alt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42860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 i="1" dirty="0" smtClean="0">
                <a:solidFill>
                  <a:srgbClr val="C00000"/>
                </a:solidFill>
              </a:rPr>
              <a:t>Пример </a:t>
            </a:r>
            <a:r>
              <a:rPr lang="ru-RU" altLang="ru-RU" sz="2800" i="1" dirty="0" smtClean="0">
                <a:solidFill>
                  <a:schemeClr val="tx1"/>
                </a:solidFill>
              </a:rPr>
              <a:t>поступательного движения</a:t>
            </a:r>
          </a:p>
        </p:txBody>
      </p:sp>
      <p:graphicFrame>
        <p:nvGraphicFramePr>
          <p:cNvPr id="20513" name="Object 33"/>
          <p:cNvGraphicFramePr>
            <a:graphicFrameLocks noChangeAspect="1"/>
          </p:cNvGraphicFramePr>
          <p:nvPr/>
        </p:nvGraphicFramePr>
        <p:xfrm>
          <a:off x="6572264" y="2500306"/>
          <a:ext cx="1727200" cy="547688"/>
        </p:xfrm>
        <a:graphic>
          <a:graphicData uri="http://schemas.openxmlformats.org/presentationml/2006/ole">
            <p:oleObj spid="_x0000_s2093" name="Equation" r:id="rId3" imgW="761669" imgH="241195" progId="">
              <p:embed/>
            </p:oleObj>
          </a:graphicData>
        </a:graphic>
      </p:graphicFrame>
      <p:graphicFrame>
        <p:nvGraphicFramePr>
          <p:cNvPr id="20514" name="Object 34"/>
          <p:cNvGraphicFramePr>
            <a:graphicFrameLocks noChangeAspect="1"/>
          </p:cNvGraphicFramePr>
          <p:nvPr/>
        </p:nvGraphicFramePr>
        <p:xfrm>
          <a:off x="6143636" y="5357826"/>
          <a:ext cx="2089150" cy="596900"/>
        </p:xfrm>
        <a:graphic>
          <a:graphicData uri="http://schemas.openxmlformats.org/presentationml/2006/ole">
            <p:oleObj spid="_x0000_s2094" name="Equation" r:id="rId4" imgW="800100" imgH="228600" progId="">
              <p:embed/>
            </p:oleObj>
          </a:graphicData>
        </a:graphic>
      </p:graphicFrame>
      <p:sp>
        <p:nvSpPr>
          <p:cNvPr id="34" name="Равнобедренный треугольник 33"/>
          <p:cNvSpPr/>
          <p:nvPr/>
        </p:nvSpPr>
        <p:spPr>
          <a:xfrm rot="19305709">
            <a:off x="1192995" y="1870162"/>
            <a:ext cx="2438400" cy="167640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1828800" y="1981200"/>
            <a:ext cx="131008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Прямая со стрелкой 43"/>
          <p:cNvCxnSpPr>
            <a:stCxn id="58" idx="4"/>
          </p:cNvCxnSpPr>
          <p:nvPr/>
        </p:nvCxnSpPr>
        <p:spPr>
          <a:xfrm rot="16200000" flipH="1">
            <a:off x="4299952" y="2318752"/>
            <a:ext cx="762000" cy="161089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1905000" y="2057400"/>
            <a:ext cx="1447800" cy="6096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1926392" y="4114800"/>
            <a:ext cx="1655008" cy="9906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31"/>
          <p:cNvGraphicFramePr>
            <a:graphicFrameLocks noChangeAspect="1"/>
          </p:cNvGraphicFramePr>
          <p:nvPr/>
        </p:nvGraphicFramePr>
        <p:xfrm>
          <a:off x="3657600" y="4800600"/>
          <a:ext cx="295275" cy="431800"/>
        </p:xfrm>
        <a:graphic>
          <a:graphicData uri="http://schemas.openxmlformats.org/presentationml/2006/ole">
            <p:oleObj spid="_x0000_s2095" name="Equation" r:id="rId5" imgW="164957" imgH="241091" progId="">
              <p:embed/>
            </p:oleObj>
          </a:graphicData>
        </a:graphic>
      </p:graphicFrame>
      <p:graphicFrame>
        <p:nvGraphicFramePr>
          <p:cNvPr id="3" name="Object 32"/>
          <p:cNvGraphicFramePr>
            <a:graphicFrameLocks noChangeAspect="1"/>
          </p:cNvGraphicFramePr>
          <p:nvPr/>
        </p:nvGraphicFramePr>
        <p:xfrm>
          <a:off x="5410200" y="2895600"/>
          <a:ext cx="371475" cy="504825"/>
        </p:xfrm>
        <a:graphic>
          <a:graphicData uri="http://schemas.openxmlformats.org/presentationml/2006/ole">
            <p:oleObj spid="_x0000_s2096" name="Equation" r:id="rId6" imgW="177646" imgH="241091" progId="">
              <p:embed/>
            </p:oleObj>
          </a:graphicData>
        </a:graphic>
      </p:graphicFrame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3276600" y="2057400"/>
          <a:ext cx="412750" cy="495300"/>
        </p:xfrm>
        <a:graphic>
          <a:graphicData uri="http://schemas.openxmlformats.org/presentationml/2006/ole">
            <p:oleObj spid="_x0000_s2097" name="Формула" r:id="rId7" imgW="190500" imgH="228600" progId="Equation.3">
              <p:embed/>
            </p:oleObj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1469192" y="1828800"/>
            <a:ext cx="24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3733800" y="22098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1828800" y="41910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47" name="Дуга 46"/>
          <p:cNvSpPr/>
          <p:nvPr/>
        </p:nvSpPr>
        <p:spPr>
          <a:xfrm rot="862736">
            <a:off x="2721809" y="2730848"/>
            <a:ext cx="1905000" cy="1295400"/>
          </a:xfrm>
          <a:prstGeom prst="arc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Дуга 47"/>
          <p:cNvSpPr/>
          <p:nvPr/>
        </p:nvSpPr>
        <p:spPr>
          <a:xfrm rot="862736">
            <a:off x="664408" y="2045049"/>
            <a:ext cx="1905000" cy="1295400"/>
          </a:xfrm>
          <a:prstGeom prst="arc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Дуга 48"/>
          <p:cNvSpPr/>
          <p:nvPr/>
        </p:nvSpPr>
        <p:spPr>
          <a:xfrm rot="862736">
            <a:off x="816808" y="4178648"/>
            <a:ext cx="1905000" cy="1295400"/>
          </a:xfrm>
          <a:prstGeom prst="arc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3810000" y="2590800"/>
            <a:ext cx="131008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1905000" y="4038600"/>
            <a:ext cx="131008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6" name="Прямая со стрелкой 65"/>
          <p:cNvCxnSpPr>
            <a:stCxn id="58" idx="6"/>
          </p:cNvCxnSpPr>
          <p:nvPr/>
        </p:nvCxnSpPr>
        <p:spPr>
          <a:xfrm>
            <a:off x="3941008" y="2667000"/>
            <a:ext cx="935792" cy="457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Объект 66"/>
          <p:cNvGraphicFramePr>
            <a:graphicFrameLocks noChangeAspect="1"/>
          </p:cNvGraphicFramePr>
          <p:nvPr/>
        </p:nvGraphicFramePr>
        <p:xfrm>
          <a:off x="4572000" y="2362200"/>
          <a:ext cx="381000" cy="527538"/>
        </p:xfrm>
        <a:graphic>
          <a:graphicData uri="http://schemas.openxmlformats.org/presentationml/2006/ole">
            <p:oleObj spid="_x0000_s2098" name="Формула" r:id="rId8" imgW="165028" imgH="228501" progId="Equation.3">
              <p:embed/>
            </p:oleObj>
          </a:graphicData>
        </a:graphic>
      </p:graphicFrame>
      <p:cxnSp>
        <p:nvCxnSpPr>
          <p:cNvPr id="68" name="Прямая со стрелкой 67"/>
          <p:cNvCxnSpPr/>
          <p:nvPr/>
        </p:nvCxnSpPr>
        <p:spPr>
          <a:xfrm rot="5400000">
            <a:off x="3238500" y="2857500"/>
            <a:ext cx="838200" cy="457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60" name="Object 12"/>
          <p:cNvGraphicFramePr>
            <a:graphicFrameLocks noChangeAspect="1"/>
          </p:cNvGraphicFramePr>
          <p:nvPr/>
        </p:nvGraphicFramePr>
        <p:xfrm>
          <a:off x="2881313" y="3276600"/>
          <a:ext cx="411162" cy="527050"/>
        </p:xfrm>
        <a:graphic>
          <a:graphicData uri="http://schemas.openxmlformats.org/presentationml/2006/ole">
            <p:oleObj spid="_x0000_s2099" name="Формула" r:id="rId9" imgW="177646" imgH="228402" progId="Equation.3">
              <p:embed/>
            </p:oleObj>
          </a:graphicData>
        </a:graphic>
      </p:graphicFrame>
      <p:cxnSp>
        <p:nvCxnSpPr>
          <p:cNvPr id="71" name="Прямая соединительная линия 70"/>
          <p:cNvCxnSpPr/>
          <p:nvPr/>
        </p:nvCxnSpPr>
        <p:spPr>
          <a:xfrm rot="5400000">
            <a:off x="4229100" y="3238500"/>
            <a:ext cx="762000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3505200" y="3505200"/>
            <a:ext cx="838200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stCxn id="58" idx="6"/>
          </p:cNvCxnSpPr>
          <p:nvPr/>
        </p:nvCxnSpPr>
        <p:spPr>
          <a:xfrm>
            <a:off x="3941008" y="2667000"/>
            <a:ext cx="402392" cy="1219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61" name="Object 13"/>
          <p:cNvGraphicFramePr>
            <a:graphicFrameLocks noChangeAspect="1"/>
          </p:cNvGraphicFramePr>
          <p:nvPr/>
        </p:nvGraphicFramePr>
        <p:xfrm>
          <a:off x="4314825" y="3824288"/>
          <a:ext cx="439738" cy="496887"/>
        </p:xfrm>
        <a:graphic>
          <a:graphicData uri="http://schemas.openxmlformats.org/presentationml/2006/ole">
            <p:oleObj spid="_x0000_s2100" name="Формула" r:id="rId10" imgW="190335" imgH="215713" progId="Equation.3">
              <p:embed/>
            </p:oleObj>
          </a:graphicData>
        </a:graphic>
      </p:graphicFrame>
      <p:cxnSp>
        <p:nvCxnSpPr>
          <p:cNvPr id="76" name="Прямая со стрелкой 75"/>
          <p:cNvCxnSpPr/>
          <p:nvPr/>
        </p:nvCxnSpPr>
        <p:spPr>
          <a:xfrm>
            <a:off x="1981200" y="4191000"/>
            <a:ext cx="402392" cy="1219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62" name="Object 14"/>
          <p:cNvGraphicFramePr>
            <a:graphicFrameLocks noChangeAspect="1"/>
          </p:cNvGraphicFramePr>
          <p:nvPr/>
        </p:nvGraphicFramePr>
        <p:xfrm>
          <a:off x="2362200" y="5243513"/>
          <a:ext cx="439738" cy="525462"/>
        </p:xfrm>
        <a:graphic>
          <a:graphicData uri="http://schemas.openxmlformats.org/presentationml/2006/ole">
            <p:oleObj spid="_x0000_s2101" name="Формула" r:id="rId11" imgW="190500" imgH="228600" progId="Equation.3">
              <p:embed/>
            </p:oleObj>
          </a:graphicData>
        </a:graphic>
      </p:graphicFrame>
      <p:cxnSp>
        <p:nvCxnSpPr>
          <p:cNvPr id="77" name="Прямая со стрелкой 76"/>
          <p:cNvCxnSpPr/>
          <p:nvPr/>
        </p:nvCxnSpPr>
        <p:spPr>
          <a:xfrm>
            <a:off x="1828800" y="2057400"/>
            <a:ext cx="402392" cy="1219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63" name="Object 15"/>
          <p:cNvGraphicFramePr>
            <a:graphicFrameLocks noChangeAspect="1"/>
          </p:cNvGraphicFramePr>
          <p:nvPr/>
        </p:nvGraphicFramePr>
        <p:xfrm>
          <a:off x="1676400" y="2833688"/>
          <a:ext cx="439738" cy="496887"/>
        </p:xfrm>
        <a:graphic>
          <a:graphicData uri="http://schemas.openxmlformats.org/presentationml/2006/ole">
            <p:oleObj spid="_x0000_s2102" name="Формула" r:id="rId12" imgW="190335" imgH="215713" progId="Equation.3">
              <p:embed/>
            </p:oleObj>
          </a:graphicData>
        </a:graphic>
      </p:graphicFrame>
      <p:graphicFrame>
        <p:nvGraphicFramePr>
          <p:cNvPr id="37" name="Объект 36"/>
          <p:cNvGraphicFramePr>
            <a:graphicFrameLocks noChangeAspect="1"/>
          </p:cNvGraphicFramePr>
          <p:nvPr/>
        </p:nvGraphicFramePr>
        <p:xfrm>
          <a:off x="6072198" y="1857364"/>
          <a:ext cx="2800350" cy="571500"/>
        </p:xfrm>
        <a:graphic>
          <a:graphicData uri="http://schemas.openxmlformats.org/presentationml/2006/ole">
            <p:oleObj spid="_x0000_s2104" name="Формула" r:id="rId13" imgW="1244520" imgH="253800" progId="Equation.3">
              <p:embed/>
            </p:oleObj>
          </a:graphicData>
        </a:graphic>
      </p:graphicFrame>
      <p:graphicFrame>
        <p:nvGraphicFramePr>
          <p:cNvPr id="38" name="Объект 37"/>
          <p:cNvGraphicFramePr>
            <a:graphicFrameLocks noChangeAspect="1"/>
          </p:cNvGraphicFramePr>
          <p:nvPr/>
        </p:nvGraphicFramePr>
        <p:xfrm>
          <a:off x="6067425" y="3214686"/>
          <a:ext cx="3076575" cy="1946275"/>
        </p:xfrm>
        <a:graphic>
          <a:graphicData uri="http://schemas.openxmlformats.org/presentationml/2006/ole">
            <p:oleObj spid="_x0000_s2105" name="Формула" r:id="rId14" imgW="1765080" imgH="1117440" progId="Equation.3">
              <p:embed/>
            </p:oleObj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500034" y="428604"/>
            <a:ext cx="821537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Тело 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движется поступательно. Точка 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тела движется по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окружности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радиусом </a:t>
            </a:r>
            <a:r>
              <a:rPr lang="en-US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= 2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 по закону </a:t>
            </a:r>
            <a:r>
              <a:rPr lang="en-US" sz="2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2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= 4</a:t>
            </a:r>
            <a:r>
              <a:rPr lang="en-US" sz="2400" dirty="0" smtClean="0"/>
              <a:t>∙</a:t>
            </a:r>
            <a:r>
              <a:rPr lang="en-US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2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Определить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скорость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(</a:t>
            </a:r>
            <a:r>
              <a:rPr lang="en-US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 ускорение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ā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точек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этого тела.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06" name="Picture 58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643042" y="1145448"/>
            <a:ext cx="357190" cy="34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714356"/>
          </a:xfrm>
        </p:spPr>
        <p:txBody>
          <a:bodyPr>
            <a:noAutofit/>
          </a:bodyPr>
          <a:lstStyle/>
          <a:p>
            <a:r>
              <a:rPr lang="ru-RU" altLang="ru-RU" sz="2400" b="1" i="1" dirty="0" smtClean="0"/>
              <a:t>2. </a:t>
            </a:r>
            <a:r>
              <a:rPr lang="ru-RU" altLang="ru-RU" sz="2400" b="1" i="1" dirty="0" smtClean="0">
                <a:solidFill>
                  <a:srgbClr val="0070C0"/>
                </a:solidFill>
              </a:rPr>
              <a:t>Вращательное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 движение </a:t>
            </a:r>
            <a:r>
              <a:rPr lang="ru-RU" altLang="ru-RU" sz="2400" dirty="0" smtClean="0"/>
              <a:t>(</a:t>
            </a:r>
            <a:r>
              <a:rPr lang="ru-RU" altLang="ru-RU" sz="2400" b="1" i="1" dirty="0" smtClean="0">
                <a:solidFill>
                  <a:srgbClr val="0070C0"/>
                </a:solidFill>
              </a:rPr>
              <a:t>вращение</a:t>
            </a:r>
            <a:r>
              <a:rPr lang="ru-RU" altLang="ru-RU" sz="2400" i="1" dirty="0" smtClean="0"/>
              <a:t> </a:t>
            </a:r>
            <a:r>
              <a:rPr lang="ru-RU" altLang="ru-RU" sz="2400" i="1" dirty="0" smtClean="0">
                <a:solidFill>
                  <a:srgbClr val="7030A0"/>
                </a:solidFill>
              </a:rPr>
              <a:t>абсолютно твёрдого тела </a:t>
            </a:r>
            <a:r>
              <a:rPr lang="ru-RU" altLang="ru-RU" sz="2400" i="1" dirty="0" smtClean="0"/>
              <a:t>(</a:t>
            </a:r>
            <a:r>
              <a:rPr lang="ru-RU" altLang="ru-RU" sz="2400" i="1" dirty="0" smtClean="0">
                <a:solidFill>
                  <a:srgbClr val="7030A0"/>
                </a:solidFill>
              </a:rPr>
              <a:t>АТТ</a:t>
            </a:r>
            <a:r>
              <a:rPr lang="ru-RU" altLang="ru-RU" sz="2400" i="1" dirty="0" smtClean="0"/>
              <a:t>) вокруг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неподвижной</a:t>
            </a:r>
            <a:r>
              <a:rPr lang="ru-RU" altLang="ru-RU" sz="2400" i="1" dirty="0" smtClean="0"/>
              <a:t>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оси</a:t>
            </a:r>
            <a:r>
              <a:rPr lang="ru-RU" altLang="ru-RU" sz="2400" dirty="0" smtClean="0"/>
              <a:t>)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43976" y="6492875"/>
            <a:ext cx="40002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5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785794"/>
            <a:ext cx="82153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dirty="0" smtClean="0">
                <a:solidFill>
                  <a:srgbClr val="FF0000"/>
                </a:solidFill>
              </a:rPr>
              <a:t>Траектории</a:t>
            </a:r>
            <a:r>
              <a:rPr lang="ru-RU" altLang="ru-RU" i="1" dirty="0" smtClean="0"/>
              <a:t> </a:t>
            </a:r>
            <a:r>
              <a:rPr lang="ru-RU" altLang="ru-RU" i="1" dirty="0" smtClean="0">
                <a:solidFill>
                  <a:srgbClr val="0070C0"/>
                </a:solidFill>
              </a:rPr>
              <a:t>движения</a:t>
            </a:r>
            <a:r>
              <a:rPr lang="ru-RU" altLang="ru-RU" i="1" dirty="0" smtClean="0"/>
              <a:t> точек тела – </a:t>
            </a:r>
            <a:r>
              <a:rPr lang="ru-RU" altLang="ru-RU" b="1" i="1" dirty="0" smtClean="0">
                <a:solidFill>
                  <a:srgbClr val="FF0000"/>
                </a:solidFill>
              </a:rPr>
              <a:t>окружности</a:t>
            </a:r>
            <a:r>
              <a:rPr lang="ru-RU" altLang="ru-RU" i="1" dirty="0" smtClean="0"/>
              <a:t> радиусом </a:t>
            </a:r>
            <a:r>
              <a:rPr lang="ru-RU" altLang="ru-RU" b="1" i="1" dirty="0" smtClean="0">
                <a:solidFill>
                  <a:srgbClr val="FF0000"/>
                </a:solidFill>
              </a:rPr>
              <a:t>ОМ</a:t>
            </a:r>
            <a:r>
              <a:rPr lang="ru-RU" altLang="ru-RU" dirty="0" smtClean="0"/>
              <a:t>.</a:t>
            </a:r>
            <a:endParaRPr lang="ru-RU" altLang="ru-RU" dirty="0"/>
          </a:p>
        </p:txBody>
      </p:sp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2"/>
          <a:srcRect l="2960"/>
          <a:stretch>
            <a:fillRect/>
          </a:stretch>
        </p:blipFill>
        <p:spPr bwMode="auto">
          <a:xfrm>
            <a:off x="-142908" y="1071546"/>
            <a:ext cx="2691174" cy="3301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9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429132"/>
            <a:ext cx="2571768" cy="229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2357422" y="1214422"/>
            <a:ext cx="650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Уравнение</a:t>
            </a:r>
            <a:r>
              <a:rPr lang="ru-RU" altLang="ru-RU" b="1" i="1" dirty="0" smtClean="0">
                <a:latin typeface="Times New Roman" pitchFamily="18" charset="0"/>
                <a:cs typeface="Times New Roman" pitchFamily="18" charset="0"/>
              </a:rPr>
              <a:t> движения тела при его </a:t>
            </a:r>
            <a:r>
              <a:rPr lang="ru-RU" alt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вращении</a:t>
            </a:r>
            <a:r>
              <a:rPr lang="ru-RU" alt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относительно</a:t>
            </a:r>
            <a:r>
              <a:rPr lang="ru-RU" alt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неподвижной оси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φ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129028" name="Picture 4"/>
          <p:cNvPicPr>
            <a:picLocks noChangeAspect="1" noChangeArrowheads="1"/>
          </p:cNvPicPr>
          <p:nvPr/>
        </p:nvPicPr>
        <p:blipFill>
          <a:blip r:embed="rId4"/>
          <a:srcRect l="6851" b="1395"/>
          <a:stretch>
            <a:fillRect/>
          </a:stretch>
        </p:blipFill>
        <p:spPr bwMode="auto">
          <a:xfrm>
            <a:off x="2714612" y="5857892"/>
            <a:ext cx="942744" cy="81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9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14612" y="3929066"/>
            <a:ext cx="967266" cy="1956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2357422" y="1857364"/>
            <a:ext cx="67865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Угловая</a:t>
            </a:r>
            <a:r>
              <a:rPr lang="ru-RU" alt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скорость</a:t>
            </a:r>
            <a:r>
              <a:rPr lang="ru-RU" altLang="ru-RU" b="1" i="1" dirty="0" smtClean="0">
                <a:latin typeface="Times New Roman" pitchFamily="18" charset="0"/>
                <a:cs typeface="Times New Roman" pitchFamily="18" charset="0"/>
              </a:rPr>
              <a:t> тела, вращающегося вокруг неподвижной оси:</a:t>
            </a:r>
            <a:endParaRPr lang="ru-RU" dirty="0"/>
          </a:p>
        </p:txBody>
      </p:sp>
      <p:pic>
        <p:nvPicPr>
          <p:cNvPr id="129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5984" y="2237976"/>
            <a:ext cx="2643206" cy="216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903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86380" y="2214554"/>
            <a:ext cx="3714760" cy="232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Прямоугольник 14"/>
          <p:cNvSpPr/>
          <p:nvPr/>
        </p:nvSpPr>
        <p:spPr>
          <a:xfrm>
            <a:off x="4929190" y="2143116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→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2903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00298" y="2500306"/>
            <a:ext cx="2214578" cy="327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903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00628" y="2428868"/>
            <a:ext cx="1143008" cy="52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4643438" y="2500306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→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29034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786578" y="2357430"/>
            <a:ext cx="779860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Прямоугольник 19"/>
          <p:cNvSpPr/>
          <p:nvPr/>
        </p:nvSpPr>
        <p:spPr>
          <a:xfrm>
            <a:off x="6286512" y="2500306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→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29035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182601" y="2786059"/>
            <a:ext cx="584492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9036" name="Picture 1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715272" y="2500306"/>
            <a:ext cx="714380" cy="276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9037" name="Picture 1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15272" y="2786058"/>
            <a:ext cx="785818" cy="305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Прямоугольник 23"/>
          <p:cNvSpPr/>
          <p:nvPr/>
        </p:nvSpPr>
        <p:spPr>
          <a:xfrm>
            <a:off x="2643142" y="3000372"/>
            <a:ext cx="65008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Угловое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ускорение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(рад/с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≡ 1/c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≡ c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показывает, на какую величину изменяется 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угловая скорость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тела в (</a:t>
            </a:r>
            <a:r>
              <a:rPr lang="ru-RU" alt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) единицу времени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∆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9038" name="Picture 1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214810" y="3571876"/>
            <a:ext cx="2571768" cy="32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9039" name="Picture 15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072330" y="3571876"/>
            <a:ext cx="1881193" cy="531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Прямоугольник 26"/>
          <p:cNvSpPr/>
          <p:nvPr/>
        </p:nvSpPr>
        <p:spPr>
          <a:xfrm>
            <a:off x="6786578" y="3500438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→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786182" y="4429132"/>
            <a:ext cx="535781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Направление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вектора 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углового ускорения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ε </a:t>
            </a:r>
            <a:r>
              <a:rPr lang="ru-RU" alt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совпадает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 с вектором </a:t>
            </a:r>
            <a:r>
              <a:rPr lang="ru-RU" alt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угловой скорости </a:t>
            </a:r>
            <a:r>
              <a:rPr lang="en-US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ω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alt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ускоренном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 движении и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противоположно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замедленном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Направление </a:t>
            </a:r>
            <a:r>
              <a:rPr lang="ru-RU" alt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угловой скорости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ϖ</a:t>
            </a:r>
            <a:r>
              <a:rPr lang="en-US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определяется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правилом буравчика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 (направлена в сторону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поступательного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 движения буравчика с правой резьбой, рукоятка которого вращается в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направлении 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линейной скорости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6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6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9040" name="Picture 16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286776" y="6072206"/>
            <a:ext cx="584771" cy="644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9043" name="Picture 19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429256" y="4000504"/>
            <a:ext cx="1385887" cy="355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9044" name="Picture 20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929454" y="4071942"/>
            <a:ext cx="1285884" cy="347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9045" name="Picture 21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3643306" y="4000504"/>
            <a:ext cx="1643074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9046" name="Picture 22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3857620" y="6215082"/>
            <a:ext cx="1928826" cy="54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9047" name="Picture 23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5857884" y="6286520"/>
            <a:ext cx="2071702" cy="454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pPr>
              <a:defRPr/>
            </a:pPr>
            <a:fld id="{5E9F9724-8277-4C07-A2A0-30526C34DFB5}" type="slidenum">
              <a:rPr lang="ru-RU" sz="2400" smtClean="0">
                <a:solidFill>
                  <a:srgbClr val="FF0000"/>
                </a:solidFill>
              </a:rPr>
              <a:pPr>
                <a:defRPr/>
              </a:pPr>
              <a:t>6</a:t>
            </a:fld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2">
            <a:lum bright="6000"/>
          </a:blip>
          <a:srcRect l="14462" r="1928" b="37795"/>
          <a:stretch>
            <a:fillRect/>
          </a:stretch>
        </p:blipFill>
        <p:spPr bwMode="auto">
          <a:xfrm>
            <a:off x="4214810" y="500042"/>
            <a:ext cx="2887801" cy="876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3">
            <a:lum bright="3000"/>
          </a:blip>
          <a:srcRect t="12271"/>
          <a:stretch>
            <a:fillRect/>
          </a:stretch>
        </p:blipFill>
        <p:spPr bwMode="auto">
          <a:xfrm>
            <a:off x="4572000" y="2643182"/>
            <a:ext cx="3996558" cy="266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4929190" y="0"/>
            <a:ext cx="35291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Угловое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ускорение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143372" y="1428736"/>
            <a:ext cx="4857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Связь</a:t>
            </a:r>
            <a:r>
              <a:rPr lang="ru-RU" alt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углового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ускорения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линейным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тангенциальным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ускорением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линейным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нормальным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ускорением </a:t>
            </a:r>
            <a:r>
              <a:rPr lang="ru-RU" alt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altLang="ru-RU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421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68" y="642918"/>
            <a:ext cx="1837733" cy="600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"/>
            <a:ext cx="3670321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5" name="Picture 7"/>
          <p:cNvPicPr>
            <a:picLocks noChangeAspect="1" noChangeArrowheads="1"/>
          </p:cNvPicPr>
          <p:nvPr/>
        </p:nvPicPr>
        <p:blipFill>
          <a:blip r:embed="rId6">
            <a:lum bright="5000"/>
          </a:blip>
          <a:srcRect/>
          <a:stretch>
            <a:fillRect/>
          </a:stretch>
        </p:blipFill>
        <p:spPr bwMode="auto">
          <a:xfrm>
            <a:off x="214282" y="5357826"/>
            <a:ext cx="3571900" cy="900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6" name="Picture 8"/>
          <p:cNvPicPr>
            <a:picLocks noChangeAspect="1" noChangeArrowheads="1"/>
          </p:cNvPicPr>
          <p:nvPr/>
        </p:nvPicPr>
        <p:blipFill>
          <a:blip r:embed="rId7">
            <a:lum bright="3000"/>
          </a:blip>
          <a:srcRect/>
          <a:stretch>
            <a:fillRect/>
          </a:stretch>
        </p:blipFill>
        <p:spPr bwMode="auto">
          <a:xfrm>
            <a:off x="214282" y="6215082"/>
            <a:ext cx="2043112" cy="40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7" name="Picture 9"/>
          <p:cNvPicPr>
            <a:picLocks noChangeAspect="1" noChangeArrowheads="1"/>
          </p:cNvPicPr>
          <p:nvPr/>
        </p:nvPicPr>
        <p:blipFill>
          <a:blip r:embed="rId8">
            <a:lum bright="4000"/>
          </a:blip>
          <a:srcRect/>
          <a:stretch>
            <a:fillRect/>
          </a:stretch>
        </p:blipFill>
        <p:spPr bwMode="auto">
          <a:xfrm>
            <a:off x="2357422" y="6143644"/>
            <a:ext cx="1728789" cy="46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4286248" y="5429264"/>
            <a:ext cx="39738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Полное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линейное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ускорение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=r)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/>
          </a:p>
        </p:txBody>
      </p:sp>
      <p:pic>
        <p:nvPicPr>
          <p:cNvPr id="94221" name="Picture 13"/>
          <p:cNvPicPr>
            <a:picLocks noChangeAspect="1" noChangeArrowheads="1"/>
          </p:cNvPicPr>
          <p:nvPr/>
        </p:nvPicPr>
        <p:blipFill>
          <a:blip r:embed="rId9">
            <a:lum bright="5000"/>
          </a:blip>
          <a:srcRect/>
          <a:stretch>
            <a:fillRect/>
          </a:stretch>
        </p:blipFill>
        <p:spPr bwMode="auto">
          <a:xfrm>
            <a:off x="4143372" y="5786454"/>
            <a:ext cx="4195773" cy="40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Прямоугольник 21"/>
          <p:cNvSpPr/>
          <p:nvPr/>
        </p:nvSpPr>
        <p:spPr>
          <a:xfrm>
            <a:off x="8404695" y="5786454"/>
            <a:ext cx="739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(м/с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baseline="30000" dirty="0"/>
          </a:p>
        </p:txBody>
      </p:sp>
      <p:pic>
        <p:nvPicPr>
          <p:cNvPr id="94209" name="Picture 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500958" y="2571744"/>
            <a:ext cx="3333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00892" y="271462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500562" y="6309079"/>
            <a:ext cx="2714644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429520" y="6286520"/>
            <a:ext cx="1223965" cy="33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6448425" y="1762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7650" name="Object 3"/>
          <p:cNvGraphicFramePr>
            <a:graphicFrameLocks noChangeAspect="1"/>
          </p:cNvGraphicFramePr>
          <p:nvPr/>
        </p:nvGraphicFramePr>
        <p:xfrm>
          <a:off x="5715008" y="2643182"/>
          <a:ext cx="3200400" cy="908050"/>
        </p:xfrm>
        <a:graphic>
          <a:graphicData uri="http://schemas.openxmlformats.org/presentationml/2006/ole">
            <p:oleObj spid="_x0000_s12323" name="Формула" r:id="rId3" imgW="1523880" imgH="431640" progId="Equation.3">
              <p:embed/>
            </p:oleObj>
          </a:graphicData>
        </a:graphic>
      </p:graphicFrame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533400" y="152400"/>
            <a:ext cx="84689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000" i="1" dirty="0" smtClean="0">
                <a:solidFill>
                  <a:srgbClr val="C00000"/>
                </a:solidFill>
              </a:rPr>
              <a:t>Определение ускорений точек тела по формулам кинематики </a:t>
            </a:r>
            <a:r>
              <a:rPr lang="ru-RU" altLang="ru-RU" sz="2000" i="1" dirty="0">
                <a:solidFill>
                  <a:srgbClr val="C00000"/>
                </a:solidFill>
              </a:rPr>
              <a:t>точки</a:t>
            </a: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5638800" y="4114800"/>
          <a:ext cx="3200400" cy="1369344"/>
        </p:xfrm>
        <a:graphic>
          <a:graphicData uri="http://schemas.openxmlformats.org/presentationml/2006/ole">
            <p:oleObj spid="_x0000_s12324" name="Формула" r:id="rId4" imgW="1485255" imgH="634725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286116" y="5500702"/>
          <a:ext cx="4381500" cy="762000"/>
        </p:xfrm>
        <a:graphic>
          <a:graphicData uri="http://schemas.openxmlformats.org/presentationml/2006/ole">
            <p:oleObj spid="_x0000_s12325" name="Формула" r:id="rId5" imgW="1752600" imgH="304800" progId="Equation.3">
              <p:embed/>
            </p:oleObj>
          </a:graphicData>
        </a:graphic>
      </p:graphicFrame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936625" y="2093913"/>
            <a:ext cx="3287713" cy="842962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1357313" y="3786188"/>
            <a:ext cx="1222375" cy="1222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V="1">
            <a:off x="4006850" y="1838325"/>
            <a:ext cx="1643063" cy="88900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38213" y="2511425"/>
            <a:ext cx="31940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2546350" y="2522538"/>
            <a:ext cx="1436688" cy="198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3200400" y="1752600"/>
            <a:ext cx="1573212" cy="88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4770438" y="1744663"/>
            <a:ext cx="865187" cy="90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H="1" flipV="1">
            <a:off x="3232150" y="2613025"/>
            <a:ext cx="785813" cy="115888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V="1">
            <a:off x="4006850" y="1744663"/>
            <a:ext cx="774700" cy="973137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H="1">
            <a:off x="1262063" y="2524125"/>
            <a:ext cx="1262062" cy="2301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flipV="1">
            <a:off x="2557463" y="776288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2557463" y="1527175"/>
            <a:ext cx="0" cy="1006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1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2748644"/>
              </p:ext>
            </p:extLst>
          </p:nvPr>
        </p:nvGraphicFramePr>
        <p:xfrm>
          <a:off x="2684463" y="1435100"/>
          <a:ext cx="479425" cy="560388"/>
        </p:xfrm>
        <a:graphic>
          <a:graphicData uri="http://schemas.openxmlformats.org/presentationml/2006/ole">
            <p:oleObj spid="_x0000_s12326" name="Формула" r:id="rId6" imgW="152202" imgH="177569" progId="Equation.3">
              <p:embed/>
            </p:oleObj>
          </a:graphicData>
        </a:graphic>
      </p:graphicFrame>
      <p:graphicFrame>
        <p:nvGraphicFramePr>
          <p:cNvPr id="22" name="Object 19"/>
          <p:cNvGraphicFramePr>
            <a:graphicFrameLocks noChangeAspect="1"/>
          </p:cNvGraphicFramePr>
          <p:nvPr/>
        </p:nvGraphicFramePr>
        <p:xfrm>
          <a:off x="4495800" y="1219200"/>
          <a:ext cx="427038" cy="504825"/>
        </p:xfrm>
        <a:graphic>
          <a:graphicData uri="http://schemas.openxmlformats.org/presentationml/2006/ole">
            <p:oleObj spid="_x0000_s12327" name="Формула" r:id="rId7" imgW="139579" imgH="164957" progId="Equation.3">
              <p:embed/>
            </p:oleObj>
          </a:graphicData>
        </a:graphic>
      </p:graphicFrame>
      <p:graphicFrame>
        <p:nvGraphicFramePr>
          <p:cNvPr id="23" name="Object 20"/>
          <p:cNvGraphicFramePr>
            <a:graphicFrameLocks noChangeAspect="1"/>
          </p:cNvGraphicFramePr>
          <p:nvPr/>
        </p:nvGraphicFramePr>
        <p:xfrm>
          <a:off x="2895600" y="2514600"/>
          <a:ext cx="463550" cy="593725"/>
        </p:xfrm>
        <a:graphic>
          <a:graphicData uri="http://schemas.openxmlformats.org/presentationml/2006/ole">
            <p:oleObj spid="_x0000_s12328" name="Формула" r:id="rId8" imgW="177646" imgH="228402" progId="Equation.3">
              <p:embed/>
            </p:oleObj>
          </a:graphicData>
        </a:graphic>
      </p:graphicFrame>
      <p:graphicFrame>
        <p:nvGraphicFramePr>
          <p:cNvPr id="24" name="Object 21"/>
          <p:cNvGraphicFramePr>
            <a:graphicFrameLocks noChangeAspect="1"/>
          </p:cNvGraphicFramePr>
          <p:nvPr/>
        </p:nvGraphicFramePr>
        <p:xfrm>
          <a:off x="5334000" y="1981200"/>
          <a:ext cx="481013" cy="665163"/>
        </p:xfrm>
        <a:graphic>
          <a:graphicData uri="http://schemas.openxmlformats.org/presentationml/2006/ole">
            <p:oleObj spid="_x0000_s12329" name="Формула" r:id="rId9" imgW="165028" imgH="228501" progId="Equation.3">
              <p:embed/>
            </p:oleObj>
          </a:graphicData>
        </a:graphic>
      </p:graphicFrame>
      <p:sp>
        <p:nvSpPr>
          <p:cNvPr id="25" name="Freeform 22"/>
          <p:cNvSpPr>
            <a:spLocks/>
          </p:cNvSpPr>
          <p:nvPr/>
        </p:nvSpPr>
        <p:spPr bwMode="auto">
          <a:xfrm>
            <a:off x="3784600" y="2551113"/>
            <a:ext cx="336550" cy="122237"/>
          </a:xfrm>
          <a:custGeom>
            <a:avLst/>
            <a:gdLst>
              <a:gd name="T0" fmla="*/ 0 w 212"/>
              <a:gd name="T1" fmla="*/ 2147483647 h 77"/>
              <a:gd name="T2" fmla="*/ 2147483647 w 212"/>
              <a:gd name="T3" fmla="*/ 2147483647 h 77"/>
              <a:gd name="T4" fmla="*/ 2147483647 w 212"/>
              <a:gd name="T5" fmla="*/ 2147483647 h 77"/>
              <a:gd name="T6" fmla="*/ 0 60000 65536"/>
              <a:gd name="T7" fmla="*/ 0 60000 65536"/>
              <a:gd name="T8" fmla="*/ 0 60000 65536"/>
              <a:gd name="T9" fmla="*/ 0 w 212"/>
              <a:gd name="T10" fmla="*/ 0 h 77"/>
              <a:gd name="T11" fmla="*/ 212 w 212"/>
              <a:gd name="T12" fmla="*/ 77 h 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2" h="77">
                <a:moveTo>
                  <a:pt x="0" y="77"/>
                </a:moveTo>
                <a:cubicBezTo>
                  <a:pt x="30" y="50"/>
                  <a:pt x="60" y="24"/>
                  <a:pt x="95" y="12"/>
                </a:cubicBezTo>
                <a:cubicBezTo>
                  <a:pt x="130" y="0"/>
                  <a:pt x="189" y="2"/>
                  <a:pt x="212" y="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6" name="Object 23"/>
          <p:cNvGraphicFramePr>
            <a:graphicFrameLocks noChangeAspect="1"/>
          </p:cNvGraphicFramePr>
          <p:nvPr/>
        </p:nvGraphicFramePr>
        <p:xfrm>
          <a:off x="2601913" y="727075"/>
          <a:ext cx="549275" cy="479425"/>
        </p:xfrm>
        <a:graphic>
          <a:graphicData uri="http://schemas.openxmlformats.org/presentationml/2006/ole">
            <p:oleObj spid="_x0000_s12330" name="Формула" r:id="rId10" imgW="202936" imgH="177569" progId="Equation.3">
              <p:embed/>
            </p:oleObj>
          </a:graphicData>
        </a:graphic>
      </p:graphicFrame>
      <p:graphicFrame>
        <p:nvGraphicFramePr>
          <p:cNvPr id="28" name="Object 25"/>
          <p:cNvGraphicFramePr>
            <a:graphicFrameLocks noChangeAspect="1"/>
          </p:cNvGraphicFramePr>
          <p:nvPr/>
        </p:nvGraphicFramePr>
        <p:xfrm>
          <a:off x="4114800" y="2667000"/>
          <a:ext cx="515937" cy="385762"/>
        </p:xfrm>
        <a:graphic>
          <a:graphicData uri="http://schemas.openxmlformats.org/presentationml/2006/ole">
            <p:oleObj spid="_x0000_s12331" name="Формула" r:id="rId11" imgW="203024" imgH="152268" progId="Equation.3">
              <p:embed/>
            </p:oleObj>
          </a:graphicData>
        </a:graphic>
      </p:graphicFrame>
      <p:graphicFrame>
        <p:nvGraphicFramePr>
          <p:cNvPr id="29" name="Object 29"/>
          <p:cNvGraphicFramePr>
            <a:graphicFrameLocks noChangeAspect="1"/>
          </p:cNvGraphicFramePr>
          <p:nvPr/>
        </p:nvGraphicFramePr>
        <p:xfrm>
          <a:off x="2000250" y="3357563"/>
          <a:ext cx="444500" cy="477837"/>
        </p:xfrm>
        <a:graphic>
          <a:graphicData uri="http://schemas.openxmlformats.org/presentationml/2006/ole">
            <p:oleObj spid="_x0000_s12332" name="Формула" r:id="rId12" imgW="164814" imgH="177492" progId="Equation.3">
              <p:embed/>
            </p:oleObj>
          </a:graphicData>
        </a:graphic>
      </p:graphicFrame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1985963" y="2486025"/>
            <a:ext cx="4524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altLang="ru-RU"/>
              <a:t>R</a:t>
            </a:r>
            <a:endParaRPr lang="ru-RU" altLang="ru-RU"/>
          </a:p>
        </p:txBody>
      </p:sp>
      <p:sp>
        <p:nvSpPr>
          <p:cNvPr id="31" name="Line 32"/>
          <p:cNvSpPr>
            <a:spLocks noChangeShapeType="1"/>
          </p:cNvSpPr>
          <p:nvPr/>
        </p:nvSpPr>
        <p:spPr bwMode="auto">
          <a:xfrm>
            <a:off x="2743200" y="695325"/>
            <a:ext cx="209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32" name="Line 33"/>
          <p:cNvSpPr>
            <a:spLocks noChangeShapeType="1"/>
          </p:cNvSpPr>
          <p:nvPr/>
        </p:nvSpPr>
        <p:spPr bwMode="auto">
          <a:xfrm flipV="1">
            <a:off x="2838450" y="1457325"/>
            <a:ext cx="190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rot="5400000">
            <a:off x="1928812" y="3143251"/>
            <a:ext cx="128587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2571750" y="3786188"/>
            <a:ext cx="1214438" cy="158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43"/>
          <p:cNvSpPr txBox="1">
            <a:spLocks noChangeArrowheads="1"/>
          </p:cNvSpPr>
          <p:nvPr/>
        </p:nvSpPr>
        <p:spPr bwMode="auto">
          <a:xfrm>
            <a:off x="2143125" y="785813"/>
            <a:ext cx="341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Z</a:t>
            </a:r>
            <a:endParaRPr lang="ru-RU" altLang="ru-RU"/>
          </a:p>
        </p:txBody>
      </p:sp>
      <p:sp>
        <p:nvSpPr>
          <p:cNvPr id="36" name="TextBox 44"/>
          <p:cNvSpPr txBox="1">
            <a:spLocks noChangeArrowheads="1"/>
          </p:cNvSpPr>
          <p:nvPr/>
        </p:nvSpPr>
        <p:spPr bwMode="auto">
          <a:xfrm>
            <a:off x="3643313" y="3571875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Y</a:t>
            </a:r>
            <a:endParaRPr lang="ru-RU" altLang="ru-RU"/>
          </a:p>
        </p:txBody>
      </p:sp>
      <p:sp>
        <p:nvSpPr>
          <p:cNvPr id="37" name="TextBox 45"/>
          <p:cNvSpPr txBox="1">
            <a:spLocks noChangeArrowheads="1"/>
          </p:cNvSpPr>
          <p:nvPr/>
        </p:nvSpPr>
        <p:spPr bwMode="auto">
          <a:xfrm>
            <a:off x="1285875" y="4500563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X</a:t>
            </a:r>
            <a:endParaRPr lang="ru-RU" altLang="ru-RU"/>
          </a:p>
        </p:txBody>
      </p:sp>
      <p:sp>
        <p:nvSpPr>
          <p:cNvPr id="38" name="Овал 37"/>
          <p:cNvSpPr/>
          <p:nvPr/>
        </p:nvSpPr>
        <p:spPr>
          <a:xfrm>
            <a:off x="3962400" y="274320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2748644"/>
              </p:ext>
            </p:extLst>
          </p:nvPr>
        </p:nvGraphicFramePr>
        <p:xfrm>
          <a:off x="2671763" y="1443831"/>
          <a:ext cx="479425" cy="560388"/>
        </p:xfrm>
        <a:graphic>
          <a:graphicData uri="http://schemas.openxmlformats.org/presentationml/2006/ole">
            <p:oleObj spid="_x0000_s12333" name="Формула" r:id="rId13" imgW="152202" imgH="177569" progId="Equation.3">
              <p:embed/>
            </p:oleObj>
          </a:graphicData>
        </a:graphic>
      </p:graphicFrame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>
          <a:xfrm>
            <a:off x="8286776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7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643174" y="5000636"/>
            <a:ext cx="4389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400" b="1" i="1" dirty="0" smtClean="0">
                <a:solidFill>
                  <a:srgbClr val="7030A0"/>
                </a:solidFill>
              </a:rPr>
              <a:t>Полное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ускорение </a:t>
            </a:r>
            <a:r>
              <a:rPr lang="ru-RU" altLang="ru-RU" sz="2400" i="1" dirty="0" smtClean="0"/>
              <a:t>точек тела :</a:t>
            </a:r>
            <a:endParaRPr lang="ru-RU" sz="24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4572000" y="3857628"/>
            <a:ext cx="4405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линейное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тангенциальное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ускорение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6072198" y="1928802"/>
            <a:ext cx="29399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линейное </a:t>
            </a:r>
          </a:p>
          <a:p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нормальное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ускорение </a:t>
            </a:r>
            <a:r>
              <a:rPr lang="ru-RU" altLang="ru-RU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altLang="ru-RU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lang="ru-RU" dirty="0"/>
          </a:p>
        </p:txBody>
      </p:sp>
      <p:pic>
        <p:nvPicPr>
          <p:cNvPr id="12338" name="Picture 50"/>
          <p:cNvPicPr>
            <a:picLocks noChangeAspect="1" noChangeArrowheads="1"/>
          </p:cNvPicPr>
          <p:nvPr/>
        </p:nvPicPr>
        <p:blipFill>
          <a:blip r:embed="rId14"/>
          <a:srcRect l="2454" r="12271" b="9294"/>
          <a:stretch>
            <a:fillRect/>
          </a:stretch>
        </p:blipFill>
        <p:spPr bwMode="auto">
          <a:xfrm>
            <a:off x="5929322" y="785794"/>
            <a:ext cx="1250857" cy="105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Прямоугольник 47"/>
          <p:cNvSpPr/>
          <p:nvPr/>
        </p:nvSpPr>
        <p:spPr>
          <a:xfrm>
            <a:off x="7143768" y="1285860"/>
            <a:ext cx="14913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нормальное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ускорение </a:t>
            </a:r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7072330" y="714356"/>
            <a:ext cx="1904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тангенциальное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ускорение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3429024" cy="114300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200" i="1" dirty="0" smtClean="0">
                <a:solidFill>
                  <a:srgbClr val="FF0000"/>
                </a:solidFill>
              </a:rPr>
              <a:t>Пример </a:t>
            </a:r>
            <a:r>
              <a:rPr lang="ru-RU" altLang="ru-RU" sz="2200" i="1" dirty="0" smtClean="0"/>
              <a:t>расчёта </a:t>
            </a:r>
            <a:r>
              <a:rPr lang="ru-RU" altLang="ru-RU" sz="2200" i="1" dirty="0" smtClean="0">
                <a:solidFill>
                  <a:srgbClr val="FF0000"/>
                </a:solidFill>
              </a:rPr>
              <a:t>скорости</a:t>
            </a:r>
            <a:r>
              <a:rPr lang="ru-RU" altLang="ru-RU" sz="2200" i="1" dirty="0" smtClean="0"/>
              <a:t> и </a:t>
            </a:r>
            <a:r>
              <a:rPr lang="ru-RU" altLang="ru-RU" sz="2200" i="1" dirty="0" smtClean="0">
                <a:solidFill>
                  <a:srgbClr val="7030A0"/>
                </a:solidFill>
              </a:rPr>
              <a:t>ускорения</a:t>
            </a:r>
            <a:r>
              <a:rPr lang="ru-RU" altLang="ru-RU" sz="2200" i="1" dirty="0" smtClean="0"/>
              <a:t> точки при </a:t>
            </a:r>
            <a:r>
              <a:rPr lang="ru-RU" altLang="ru-RU" sz="2200" b="1" i="1" dirty="0" smtClean="0"/>
              <a:t>вращении</a:t>
            </a:r>
            <a:r>
              <a:rPr lang="ru-RU" altLang="ru-RU" sz="2200" i="1" dirty="0" smtClean="0"/>
              <a:t> вокруг оси</a:t>
            </a:r>
          </a:p>
        </p:txBody>
      </p:sp>
      <p:sp>
        <p:nvSpPr>
          <p:cNvPr id="18475" name="Rectangle 39"/>
          <p:cNvSpPr>
            <a:spLocks noChangeArrowheads="1"/>
          </p:cNvSpPr>
          <p:nvPr/>
        </p:nvSpPr>
        <p:spPr bwMode="auto">
          <a:xfrm>
            <a:off x="2095500" y="5067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ru-RU" altLang="ru-RU"/>
          </a:p>
        </p:txBody>
      </p:sp>
      <p:graphicFrame>
        <p:nvGraphicFramePr>
          <p:cNvPr id="18434" name="Object 40"/>
          <p:cNvGraphicFramePr>
            <a:graphicFrameLocks noChangeAspect="1"/>
          </p:cNvGraphicFramePr>
          <p:nvPr/>
        </p:nvGraphicFramePr>
        <p:xfrm>
          <a:off x="1447800" y="3810000"/>
          <a:ext cx="381000" cy="438043"/>
        </p:xfrm>
        <a:graphic>
          <a:graphicData uri="http://schemas.openxmlformats.org/presentationml/2006/ole">
            <p:oleObj spid="_x0000_s26672" r:id="rId3" imgW="190335" imgH="215713" progId="Equation.3">
              <p:embed/>
            </p:oleObj>
          </a:graphicData>
        </a:graphic>
      </p:graphicFrame>
      <p:graphicFrame>
        <p:nvGraphicFramePr>
          <p:cNvPr id="18435" name="Object 41"/>
          <p:cNvGraphicFramePr>
            <a:graphicFrameLocks noChangeAspect="1"/>
          </p:cNvGraphicFramePr>
          <p:nvPr/>
        </p:nvGraphicFramePr>
        <p:xfrm>
          <a:off x="228600" y="4953000"/>
          <a:ext cx="114300" cy="219075"/>
        </p:xfrm>
        <a:graphic>
          <a:graphicData uri="http://schemas.openxmlformats.org/presentationml/2006/ole">
            <p:oleObj spid="_x0000_s26673" r:id="rId4" imgW="114151" imgH="215619" progId="Equation.3">
              <p:embed/>
            </p:oleObj>
          </a:graphicData>
        </a:graphic>
      </p:graphicFrame>
      <p:sp>
        <p:nvSpPr>
          <p:cNvPr id="18476" name="Rectangle 42"/>
          <p:cNvSpPr>
            <a:spLocks noChangeArrowheads="1"/>
          </p:cNvSpPr>
          <p:nvPr/>
        </p:nvSpPr>
        <p:spPr bwMode="auto">
          <a:xfrm>
            <a:off x="3248025" y="3971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ru-RU" altLang="ru-RU"/>
          </a:p>
        </p:txBody>
      </p:sp>
      <p:graphicFrame>
        <p:nvGraphicFramePr>
          <p:cNvPr id="18436" name="Object 43"/>
          <p:cNvGraphicFramePr>
            <a:graphicFrameLocks noChangeAspect="1"/>
          </p:cNvGraphicFramePr>
          <p:nvPr/>
        </p:nvGraphicFramePr>
        <p:xfrm>
          <a:off x="1752600" y="3276600"/>
          <a:ext cx="381000" cy="463550"/>
        </p:xfrm>
        <a:graphic>
          <a:graphicData uri="http://schemas.openxmlformats.org/presentationml/2006/ole">
            <p:oleObj spid="_x0000_s26674" name="Формула" r:id="rId5" imgW="190500" imgH="228600" progId="Equation.3">
              <p:embed/>
            </p:oleObj>
          </a:graphicData>
        </a:graphic>
      </p:graphicFrame>
      <p:cxnSp>
        <p:nvCxnSpPr>
          <p:cNvPr id="71" name="Прямая со стрелкой 70"/>
          <p:cNvCxnSpPr/>
          <p:nvPr/>
        </p:nvCxnSpPr>
        <p:spPr>
          <a:xfrm flipV="1">
            <a:off x="1295400" y="4012781"/>
            <a:ext cx="765501" cy="63541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Равнобедренный треугольник 71"/>
          <p:cNvSpPr/>
          <p:nvPr/>
        </p:nvSpPr>
        <p:spPr>
          <a:xfrm>
            <a:off x="1219200" y="4648200"/>
            <a:ext cx="152400" cy="2286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1295400" y="4648200"/>
            <a:ext cx="76200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5" name="Прямая со стрелкой 74"/>
          <p:cNvCxnSpPr>
            <a:stCxn id="73" idx="3"/>
          </p:cNvCxnSpPr>
          <p:nvPr/>
        </p:nvCxnSpPr>
        <p:spPr>
          <a:xfrm rot="16200000" flipH="1">
            <a:off x="2577791" y="3415991"/>
            <a:ext cx="37176" cy="257964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rot="5400000" flipH="1" flipV="1">
            <a:off x="-73968" y="3274368"/>
            <a:ext cx="2749895" cy="111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Овал 77"/>
          <p:cNvSpPr/>
          <p:nvPr/>
        </p:nvSpPr>
        <p:spPr>
          <a:xfrm>
            <a:off x="2057400" y="39624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0" name="Прямая со стрелкой 79"/>
          <p:cNvCxnSpPr/>
          <p:nvPr/>
        </p:nvCxnSpPr>
        <p:spPr>
          <a:xfrm flipV="1">
            <a:off x="2514600" y="4012781"/>
            <a:ext cx="765501" cy="63541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Равнобедренный треугольник 80"/>
          <p:cNvSpPr/>
          <p:nvPr/>
        </p:nvSpPr>
        <p:spPr>
          <a:xfrm>
            <a:off x="2438400" y="4648200"/>
            <a:ext cx="152400" cy="2286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Овал 81"/>
          <p:cNvSpPr/>
          <p:nvPr/>
        </p:nvSpPr>
        <p:spPr>
          <a:xfrm>
            <a:off x="2514600" y="4648200"/>
            <a:ext cx="76200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3276600" y="39624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2133600" y="2667000"/>
            <a:ext cx="1219200" cy="1295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Дуга 86"/>
          <p:cNvSpPr/>
          <p:nvPr/>
        </p:nvSpPr>
        <p:spPr>
          <a:xfrm>
            <a:off x="1066800" y="4343400"/>
            <a:ext cx="685800" cy="609600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2" name="Прямая со стрелкой 91"/>
          <p:cNvCxnSpPr>
            <a:stCxn id="78" idx="1"/>
          </p:cNvCxnSpPr>
          <p:nvPr/>
        </p:nvCxnSpPr>
        <p:spPr>
          <a:xfrm rot="16200000" flipV="1">
            <a:off x="1333501" y="3238500"/>
            <a:ext cx="773159" cy="696959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rot="16200000" flipV="1">
            <a:off x="2628900" y="1943100"/>
            <a:ext cx="773159" cy="696959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 rot="16200000" flipV="1">
            <a:off x="2552700" y="3238500"/>
            <a:ext cx="773159" cy="696959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>
            <a:stCxn id="78" idx="1"/>
          </p:cNvCxnSpPr>
          <p:nvPr/>
        </p:nvCxnSpPr>
        <p:spPr>
          <a:xfrm rot="16200000" flipV="1">
            <a:off x="1638301" y="3543300"/>
            <a:ext cx="468359" cy="392159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 rot="10800000" flipV="1">
            <a:off x="1500166" y="3962400"/>
            <a:ext cx="568396" cy="53817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Дуга 98"/>
          <p:cNvSpPr/>
          <p:nvPr/>
        </p:nvSpPr>
        <p:spPr>
          <a:xfrm>
            <a:off x="-228600" y="3581400"/>
            <a:ext cx="2667000" cy="2286000"/>
          </a:xfrm>
          <a:prstGeom prst="arc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Дуга 99"/>
          <p:cNvSpPr/>
          <p:nvPr/>
        </p:nvSpPr>
        <p:spPr>
          <a:xfrm>
            <a:off x="914400" y="3581400"/>
            <a:ext cx="2667000" cy="2286000"/>
          </a:xfrm>
          <a:prstGeom prst="arc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1" name="Объект 100"/>
          <p:cNvGraphicFramePr>
            <a:graphicFrameLocks noChangeAspect="1"/>
          </p:cNvGraphicFramePr>
          <p:nvPr/>
        </p:nvGraphicFramePr>
        <p:xfrm>
          <a:off x="3357554" y="357166"/>
          <a:ext cx="5651500" cy="1031875"/>
        </p:xfrm>
        <a:graphic>
          <a:graphicData uri="http://schemas.openxmlformats.org/presentationml/2006/ole">
            <p:oleObj spid="_x0000_s26675" name="Формула" r:id="rId6" imgW="2781000" imgH="507960" progId="Equation.3">
              <p:embed/>
            </p:oleObj>
          </a:graphicData>
        </a:graphic>
      </p:graphicFrame>
      <p:graphicFrame>
        <p:nvGraphicFramePr>
          <p:cNvPr id="102" name="Объект 1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16455533"/>
              </p:ext>
            </p:extLst>
          </p:nvPr>
        </p:nvGraphicFramePr>
        <p:xfrm>
          <a:off x="1044776" y="4031116"/>
          <a:ext cx="381000" cy="298450"/>
        </p:xfrm>
        <a:graphic>
          <a:graphicData uri="http://schemas.openxmlformats.org/presentationml/2006/ole">
            <p:oleObj spid="_x0000_s26676" name="Формула" r:id="rId7" imgW="152334" imgH="139639" progId="Equation.3">
              <p:embed/>
            </p:oleObj>
          </a:graphicData>
        </a:graphic>
      </p:graphicFrame>
      <p:graphicFrame>
        <p:nvGraphicFramePr>
          <p:cNvPr id="26637" name="Object 43"/>
          <p:cNvGraphicFramePr>
            <a:graphicFrameLocks noChangeAspect="1"/>
          </p:cNvGraphicFramePr>
          <p:nvPr/>
        </p:nvGraphicFramePr>
        <p:xfrm>
          <a:off x="3124200" y="1892300"/>
          <a:ext cx="381000" cy="488950"/>
        </p:xfrm>
        <a:graphic>
          <a:graphicData uri="http://schemas.openxmlformats.org/presentationml/2006/ole">
            <p:oleObj spid="_x0000_s26677" name="Формула" r:id="rId8" imgW="190417" imgH="241195" progId="Equation.3">
              <p:embed/>
            </p:oleObj>
          </a:graphicData>
        </a:graphic>
      </p:graphicFrame>
      <p:graphicFrame>
        <p:nvGraphicFramePr>
          <p:cNvPr id="26638" name="Object 43"/>
          <p:cNvGraphicFramePr>
            <a:graphicFrameLocks noChangeAspect="1"/>
          </p:cNvGraphicFramePr>
          <p:nvPr/>
        </p:nvGraphicFramePr>
        <p:xfrm>
          <a:off x="2971800" y="2882900"/>
          <a:ext cx="381000" cy="490538"/>
        </p:xfrm>
        <a:graphic>
          <a:graphicData uri="http://schemas.openxmlformats.org/presentationml/2006/ole">
            <p:oleObj spid="_x0000_s26678" name="Формула" r:id="rId9" imgW="190417" imgH="241195" progId="Equation.3">
              <p:embed/>
            </p:oleObj>
          </a:graphicData>
        </a:graphic>
      </p:graphicFrame>
      <p:cxnSp>
        <p:nvCxnSpPr>
          <p:cNvPr id="105" name="Прямая со стрелкой 104"/>
          <p:cNvCxnSpPr/>
          <p:nvPr/>
        </p:nvCxnSpPr>
        <p:spPr>
          <a:xfrm rot="16200000" flipV="1">
            <a:off x="2857500" y="2247900"/>
            <a:ext cx="468359" cy="392159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 стрелкой 105"/>
          <p:cNvCxnSpPr/>
          <p:nvPr/>
        </p:nvCxnSpPr>
        <p:spPr>
          <a:xfrm rot="10800000" flipV="1">
            <a:off x="2667000" y="2667000"/>
            <a:ext cx="620762" cy="5334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rot="5400000">
            <a:off x="2362200" y="2209800"/>
            <a:ext cx="533400" cy="533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 rot="16200000" flipH="1">
            <a:off x="2324100" y="2781300"/>
            <a:ext cx="3810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 rot="10800000" flipV="1">
            <a:off x="2362200" y="2667000"/>
            <a:ext cx="914400" cy="7620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639" name="Object 43"/>
          <p:cNvGraphicFramePr>
            <a:graphicFrameLocks noChangeAspect="1"/>
          </p:cNvGraphicFramePr>
          <p:nvPr/>
        </p:nvGraphicFramePr>
        <p:xfrm>
          <a:off x="2057400" y="2209800"/>
          <a:ext cx="381000" cy="488950"/>
        </p:xfrm>
        <a:graphic>
          <a:graphicData uri="http://schemas.openxmlformats.org/presentationml/2006/ole">
            <p:oleObj spid="_x0000_s26679" name="Формула" r:id="rId10" imgW="190417" imgH="241195" progId="Equation.3">
              <p:embed/>
            </p:oleObj>
          </a:graphicData>
        </a:graphic>
      </p:graphicFrame>
      <p:graphicFrame>
        <p:nvGraphicFramePr>
          <p:cNvPr id="117" name="Объект 116"/>
          <p:cNvGraphicFramePr>
            <a:graphicFrameLocks noChangeAspect="1"/>
          </p:cNvGraphicFramePr>
          <p:nvPr/>
        </p:nvGraphicFramePr>
        <p:xfrm>
          <a:off x="1401763" y="2874963"/>
          <a:ext cx="309562" cy="371475"/>
        </p:xfrm>
        <a:graphic>
          <a:graphicData uri="http://schemas.openxmlformats.org/presentationml/2006/ole">
            <p:oleObj spid="_x0000_s26680" name="Формула" r:id="rId11" imgW="190500" imgH="228600" progId="Equation.3">
              <p:embed/>
            </p:oleObj>
          </a:graphicData>
        </a:graphic>
      </p:graphicFrame>
      <p:graphicFrame>
        <p:nvGraphicFramePr>
          <p:cNvPr id="26641" name="Object 17"/>
          <p:cNvGraphicFramePr>
            <a:graphicFrameLocks noChangeAspect="1"/>
          </p:cNvGraphicFramePr>
          <p:nvPr/>
        </p:nvGraphicFramePr>
        <p:xfrm>
          <a:off x="2544763" y="1570038"/>
          <a:ext cx="309562" cy="392112"/>
        </p:xfrm>
        <a:graphic>
          <a:graphicData uri="http://schemas.openxmlformats.org/presentationml/2006/ole">
            <p:oleObj spid="_x0000_s26681" name="Формула" r:id="rId12" imgW="190417" imgH="241195" progId="Equation.3">
              <p:embed/>
            </p:oleObj>
          </a:graphicData>
        </a:graphic>
      </p:graphicFrame>
      <p:graphicFrame>
        <p:nvGraphicFramePr>
          <p:cNvPr id="26642" name="Object 18"/>
          <p:cNvGraphicFramePr>
            <a:graphicFrameLocks noChangeAspect="1"/>
          </p:cNvGraphicFramePr>
          <p:nvPr/>
        </p:nvGraphicFramePr>
        <p:xfrm>
          <a:off x="2392363" y="3255963"/>
          <a:ext cx="309562" cy="371475"/>
        </p:xfrm>
        <a:graphic>
          <a:graphicData uri="http://schemas.openxmlformats.org/presentationml/2006/ole">
            <p:oleObj spid="_x0000_s26682" name="Формула" r:id="rId13" imgW="190500" imgH="228600" progId="Equation.3">
              <p:embed/>
            </p:oleObj>
          </a:graphicData>
        </a:graphic>
      </p:graphicFrame>
      <p:graphicFrame>
        <p:nvGraphicFramePr>
          <p:cNvPr id="120" name="Объект 119"/>
          <p:cNvGraphicFramePr>
            <a:graphicFrameLocks noChangeAspect="1"/>
          </p:cNvGraphicFramePr>
          <p:nvPr/>
        </p:nvGraphicFramePr>
        <p:xfrm>
          <a:off x="4572000" y="3000372"/>
          <a:ext cx="3241675" cy="941388"/>
        </p:xfrm>
        <a:graphic>
          <a:graphicData uri="http://schemas.openxmlformats.org/presentationml/2006/ole">
            <p:oleObj spid="_x0000_s26683" name="Формула" r:id="rId14" imgW="1574800" imgH="457200" progId="Equation.3">
              <p:embed/>
            </p:oleObj>
          </a:graphicData>
        </a:graphic>
      </p:graphicFrame>
      <p:sp>
        <p:nvSpPr>
          <p:cNvPr id="122" name="TextBox 121"/>
          <p:cNvSpPr txBox="1"/>
          <p:nvPr/>
        </p:nvSpPr>
        <p:spPr>
          <a:xfrm>
            <a:off x="914400" y="4572000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</a:t>
            </a:r>
            <a:endParaRPr lang="ru-RU" dirty="0"/>
          </a:p>
        </p:txBody>
      </p:sp>
      <p:sp>
        <p:nvSpPr>
          <p:cNvPr id="123" name="TextBox 122"/>
          <p:cNvSpPr txBox="1"/>
          <p:nvPr/>
        </p:nvSpPr>
        <p:spPr>
          <a:xfrm>
            <a:off x="2057400" y="4648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</a:t>
            </a:r>
            <a:r>
              <a:rPr lang="en-US" baseline="-25000" dirty="0" smtClean="0"/>
              <a:t>1</a:t>
            </a:r>
            <a:endParaRPr lang="ru-RU" baseline="-25000" dirty="0"/>
          </a:p>
        </p:txBody>
      </p:sp>
      <p:sp>
        <p:nvSpPr>
          <p:cNvPr id="124" name="TextBox 123"/>
          <p:cNvSpPr txBox="1"/>
          <p:nvPr/>
        </p:nvSpPr>
        <p:spPr>
          <a:xfrm>
            <a:off x="1981200" y="39624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125" name="TextBox 124"/>
          <p:cNvSpPr txBox="1"/>
          <p:nvPr/>
        </p:nvSpPr>
        <p:spPr>
          <a:xfrm>
            <a:off x="3352800" y="38100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126" name="TextBox 125"/>
          <p:cNvSpPr txBox="1"/>
          <p:nvPr/>
        </p:nvSpPr>
        <p:spPr>
          <a:xfrm>
            <a:off x="3352800" y="25146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graphicFrame>
        <p:nvGraphicFramePr>
          <p:cNvPr id="127" name="Объект 126"/>
          <p:cNvGraphicFramePr>
            <a:graphicFrameLocks noChangeAspect="1"/>
          </p:cNvGraphicFramePr>
          <p:nvPr/>
        </p:nvGraphicFramePr>
        <p:xfrm>
          <a:off x="4572000" y="4000504"/>
          <a:ext cx="3351967" cy="1460500"/>
        </p:xfrm>
        <a:graphic>
          <a:graphicData uri="http://schemas.openxmlformats.org/presentationml/2006/ole">
            <p:oleObj spid="_x0000_s26684" name="Формула" r:id="rId15" imgW="1777229" imgH="774364" progId="Equation.3">
              <p:embed/>
            </p:oleObj>
          </a:graphicData>
        </a:graphic>
      </p:graphicFrame>
      <p:sp>
        <p:nvSpPr>
          <p:cNvPr id="48" name="Дуга 47"/>
          <p:cNvSpPr/>
          <p:nvPr/>
        </p:nvSpPr>
        <p:spPr>
          <a:xfrm>
            <a:off x="828785" y="4430625"/>
            <a:ext cx="685800" cy="609600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37475129"/>
              </p:ext>
            </p:extLst>
          </p:nvPr>
        </p:nvGraphicFramePr>
        <p:xfrm>
          <a:off x="688757" y="4328556"/>
          <a:ext cx="359025" cy="419656"/>
        </p:xfrm>
        <a:graphic>
          <a:graphicData uri="http://schemas.openxmlformats.org/presentationml/2006/ole">
            <p:oleObj spid="_x0000_s26685" name="Формула" r:id="rId16" imgW="152202" imgH="177569" progId="Equation.3">
              <p:embed/>
            </p:oleObj>
          </a:graphicData>
        </a:graphic>
      </p:graphicFrame>
      <p:graphicFrame>
        <p:nvGraphicFramePr>
          <p:cNvPr id="52" name="Объект 51"/>
          <p:cNvGraphicFramePr>
            <a:graphicFrameLocks noChangeAspect="1"/>
          </p:cNvGraphicFramePr>
          <p:nvPr/>
        </p:nvGraphicFramePr>
        <p:xfrm>
          <a:off x="4357686" y="1785926"/>
          <a:ext cx="3525449" cy="671514"/>
        </p:xfrm>
        <a:graphic>
          <a:graphicData uri="http://schemas.openxmlformats.org/presentationml/2006/ole">
            <p:oleObj spid="_x0000_s26686" name="Формула" r:id="rId17" imgW="2400120" imgH="457200" progId="Equation.3">
              <p:embed/>
            </p:oleObj>
          </a:graphicData>
        </a:graphic>
      </p:graphicFrame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8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571736" y="0"/>
            <a:ext cx="5046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 smtClean="0">
                <a:solidFill>
                  <a:srgbClr val="C00000"/>
                </a:solidFill>
              </a:rPr>
              <a:t>Определение скорости и ускорения точек тела </a:t>
            </a:r>
            <a:endParaRPr lang="ru-RU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928662" y="6143644"/>
            <a:ext cx="6428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 smtClean="0"/>
              <a:t>Завершение раздела 7.5 (скорости и ускорение при вращении)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3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0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20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57250" y="642938"/>
            <a:ext cx="4143375" cy="478631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071563" y="1571625"/>
            <a:ext cx="3714750" cy="1000125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57250" y="2786063"/>
            <a:ext cx="4143375" cy="1000125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357313" y="4071938"/>
            <a:ext cx="3286125" cy="85725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714375" y="5500688"/>
            <a:ext cx="4857750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6200000" flipV="1">
            <a:off x="-1428750" y="3357563"/>
            <a:ext cx="4214813" cy="714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-107156" y="5750719"/>
            <a:ext cx="1071562" cy="5715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321469" y="5750719"/>
            <a:ext cx="1143000" cy="642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821532" y="5750719"/>
            <a:ext cx="1143000" cy="64293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3178969" y="5750719"/>
            <a:ext cx="1143000" cy="642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2750344" y="5750719"/>
            <a:ext cx="1143000" cy="642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1321594" y="5750719"/>
            <a:ext cx="1143000" cy="642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2321719" y="5750719"/>
            <a:ext cx="1143000" cy="642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1821657" y="5750719"/>
            <a:ext cx="1143000" cy="64293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4607719" y="5750719"/>
            <a:ext cx="1143000" cy="642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-35718" y="5750719"/>
            <a:ext cx="1143000" cy="64293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4107657" y="5750719"/>
            <a:ext cx="1143000" cy="64293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3679032" y="5750719"/>
            <a:ext cx="1143000" cy="64293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" name="TextBox 27"/>
          <p:cNvSpPr txBox="1">
            <a:spLocks noChangeArrowheads="1"/>
          </p:cNvSpPr>
          <p:nvPr/>
        </p:nvSpPr>
        <p:spPr bwMode="auto">
          <a:xfrm>
            <a:off x="1571625" y="6215063"/>
            <a:ext cx="22463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i="1" dirty="0"/>
              <a:t>Основная плоскость</a:t>
            </a:r>
          </a:p>
        </p:txBody>
      </p:sp>
      <p:sp>
        <p:nvSpPr>
          <p:cNvPr id="65" name="Овал 64"/>
          <p:cNvSpPr/>
          <p:nvPr/>
        </p:nvSpPr>
        <p:spPr>
          <a:xfrm>
            <a:off x="2714625" y="1643063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2643188" y="5786438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026" name="Object 47"/>
          <p:cNvGraphicFramePr>
            <a:graphicFrameLocks noChangeAspect="1"/>
          </p:cNvGraphicFramePr>
          <p:nvPr/>
        </p:nvGraphicFramePr>
        <p:xfrm>
          <a:off x="4643438" y="5072063"/>
          <a:ext cx="355600" cy="368300"/>
        </p:xfrm>
        <a:graphic>
          <a:graphicData uri="http://schemas.openxmlformats.org/presentationml/2006/ole">
            <p:oleObj spid="_x0000_s96258" name="Формула" r:id="rId3" imgW="139680" imgH="164880" progId="Equation.3">
              <p:embed/>
            </p:oleObj>
          </a:graphicData>
        </a:graphic>
      </p:graphicFrame>
      <p:graphicFrame>
        <p:nvGraphicFramePr>
          <p:cNvPr id="1027" name="Object 48"/>
          <p:cNvGraphicFramePr>
            <a:graphicFrameLocks noChangeAspect="1"/>
          </p:cNvGraphicFramePr>
          <p:nvPr/>
        </p:nvGraphicFramePr>
        <p:xfrm>
          <a:off x="285750" y="1500188"/>
          <a:ext cx="277813" cy="277812"/>
        </p:xfrm>
        <a:graphic>
          <a:graphicData uri="http://schemas.openxmlformats.org/presentationml/2006/ole">
            <p:oleObj spid="_x0000_s96259" name="Формула" r:id="rId4" imgW="126720" imgH="126720" progId="Equation.3">
              <p:embed/>
            </p:oleObj>
          </a:graphicData>
        </a:graphic>
      </p:graphicFrame>
      <p:graphicFrame>
        <p:nvGraphicFramePr>
          <p:cNvPr id="1028" name="Object 49"/>
          <p:cNvGraphicFramePr>
            <a:graphicFrameLocks noChangeAspect="1"/>
          </p:cNvGraphicFramePr>
          <p:nvPr/>
        </p:nvGraphicFramePr>
        <p:xfrm>
          <a:off x="0" y="6000750"/>
          <a:ext cx="206375" cy="284163"/>
        </p:xfrm>
        <a:graphic>
          <a:graphicData uri="http://schemas.openxmlformats.org/presentationml/2006/ole">
            <p:oleObj spid="_x0000_s96260" name="Формула" r:id="rId5" imgW="126720" imgH="139680" progId="Equation.3">
              <p:embed/>
            </p:oleObj>
          </a:graphicData>
        </a:graphic>
      </p:graphicFrame>
      <p:cxnSp>
        <p:nvCxnSpPr>
          <p:cNvPr id="48" name="Прямая соединительная линия 47"/>
          <p:cNvCxnSpPr>
            <a:stCxn id="65" idx="1"/>
          </p:cNvCxnSpPr>
          <p:nvPr/>
        </p:nvCxnSpPr>
        <p:spPr>
          <a:xfrm rot="16200000" flipH="1" flipV="1">
            <a:off x="1949450" y="2428875"/>
            <a:ext cx="1550988" cy="20638"/>
          </a:xfrm>
          <a:prstGeom prst="line">
            <a:avLst/>
          </a:prstGeom>
          <a:ln w="28575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rot="5400000">
            <a:off x="2367756" y="4133057"/>
            <a:ext cx="714375" cy="20638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2224881" y="5418932"/>
            <a:ext cx="1000125" cy="20638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stCxn id="66" idx="4"/>
          </p:cNvCxnSpPr>
          <p:nvPr/>
        </p:nvCxnSpPr>
        <p:spPr>
          <a:xfrm rot="5400000">
            <a:off x="489744" y="2704306"/>
            <a:ext cx="1143000" cy="20638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rot="16200000" flipH="1">
            <a:off x="46037" y="4618038"/>
            <a:ext cx="2143125" cy="50800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Овал 65"/>
          <p:cNvSpPr/>
          <p:nvPr/>
        </p:nvSpPr>
        <p:spPr>
          <a:xfrm>
            <a:off x="1000125" y="2000250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2000250" y="3143250"/>
            <a:ext cx="142875" cy="14287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66" name="TextBox 74"/>
          <p:cNvSpPr txBox="1">
            <a:spLocks noChangeArrowheads="1"/>
          </p:cNvSpPr>
          <p:nvPr/>
        </p:nvSpPr>
        <p:spPr bwMode="auto">
          <a:xfrm>
            <a:off x="5643570" y="4000504"/>
            <a:ext cx="335758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</a:rPr>
              <a:t>Вывод:</a:t>
            </a:r>
            <a:r>
              <a:rPr lang="ru-RU" sz="2000" i="1" dirty="0"/>
              <a:t> </a:t>
            </a:r>
            <a:r>
              <a:rPr lang="ru-RU" sz="2000" i="1" dirty="0" smtClean="0"/>
              <a:t>Для </a:t>
            </a:r>
            <a:r>
              <a:rPr lang="ru-RU" sz="2000" i="1" dirty="0"/>
              <a:t>исследования </a:t>
            </a:r>
            <a:r>
              <a:rPr lang="ru-RU" sz="2000" i="1" dirty="0" smtClean="0"/>
              <a:t>плоскопараллельного движения  </a:t>
            </a:r>
            <a:r>
              <a:rPr lang="ru-RU" sz="2000" b="1" i="1" dirty="0"/>
              <a:t>тела достаточно изучить </a:t>
            </a:r>
            <a:r>
              <a:rPr lang="ru-RU" sz="2000" b="1" i="1" dirty="0" smtClean="0"/>
              <a:t>движение</a:t>
            </a:r>
            <a:r>
              <a:rPr lang="ru-RU" sz="2000" b="1" i="1" dirty="0" smtClean="0">
                <a:solidFill>
                  <a:srgbClr val="FF0000"/>
                </a:solidFill>
              </a:rPr>
              <a:t> </a:t>
            </a:r>
            <a:r>
              <a:rPr lang="ru-RU" sz="2000" b="1" i="1" dirty="0">
                <a:solidFill>
                  <a:srgbClr val="FF0000"/>
                </a:solidFill>
              </a:rPr>
              <a:t>одной плоскости</a:t>
            </a:r>
            <a:r>
              <a:rPr lang="ru-RU" sz="2000" b="1" i="1" dirty="0"/>
              <a:t> </a:t>
            </a:r>
            <a:r>
              <a:rPr lang="ru-RU" sz="2000" i="1" dirty="0" smtClean="0"/>
              <a:t>этого </a:t>
            </a:r>
            <a:r>
              <a:rPr lang="ru-RU" sz="2000" i="1" dirty="0"/>
              <a:t>тела </a:t>
            </a:r>
            <a:r>
              <a:rPr lang="ru-RU" sz="2000" b="1" i="1" dirty="0"/>
              <a:t>параллельной </a:t>
            </a:r>
            <a:r>
              <a:rPr lang="ru-RU" sz="2000" b="1" i="1" dirty="0">
                <a:solidFill>
                  <a:srgbClr val="7030A0"/>
                </a:solidFill>
              </a:rPr>
              <a:t>основной</a:t>
            </a:r>
            <a:r>
              <a:rPr lang="ru-RU" sz="2000" b="1" i="1" dirty="0" smtClean="0"/>
              <a:t>.</a:t>
            </a:r>
            <a:endParaRPr lang="ru-RU" sz="2000" b="1" i="1" dirty="0"/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5334000" y="2857496"/>
            <a:ext cx="3810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000" i="1" dirty="0"/>
              <a:t>Прямые </a:t>
            </a:r>
            <a:r>
              <a:rPr lang="ru-RU" altLang="ru-RU" sz="2000" b="1" i="1" dirty="0" smtClean="0"/>
              <a:t>АА</a:t>
            </a:r>
            <a:r>
              <a:rPr lang="ru-RU" altLang="ru-RU" sz="2000" i="1" baseline="-25000" dirty="0" smtClean="0"/>
              <a:t>1 </a:t>
            </a:r>
            <a:r>
              <a:rPr lang="ru-RU" altLang="ru-RU" sz="2000" i="1" dirty="0" smtClean="0"/>
              <a:t>и </a:t>
            </a:r>
            <a:r>
              <a:rPr lang="ru-RU" altLang="ru-RU" sz="2000" b="1" i="1" dirty="0" smtClean="0"/>
              <a:t>ВВ</a:t>
            </a:r>
            <a:r>
              <a:rPr lang="ru-RU" altLang="ru-RU" sz="2000" b="1" i="1" baseline="-25000" dirty="0" smtClean="0"/>
              <a:t>1 </a:t>
            </a:r>
            <a:r>
              <a:rPr lang="ru-RU" altLang="ru-RU" sz="2000" b="1" i="1" dirty="0" smtClean="0">
                <a:solidFill>
                  <a:srgbClr val="FF0000"/>
                </a:solidFill>
              </a:rPr>
              <a:t>параллельны</a:t>
            </a:r>
            <a:r>
              <a:rPr lang="ru-RU" altLang="ru-RU" sz="2000" i="1" dirty="0" smtClean="0"/>
              <a:t> </a:t>
            </a:r>
            <a:r>
              <a:rPr lang="ru-RU" altLang="ru-RU" sz="2000" i="1" dirty="0"/>
              <a:t>, </a:t>
            </a:r>
            <a:r>
              <a:rPr lang="ru-RU" altLang="ru-RU" sz="2000" i="1" dirty="0" smtClean="0"/>
              <a:t>следовательно,  </a:t>
            </a:r>
            <a:r>
              <a:rPr lang="ru-RU" altLang="ru-RU" sz="2000" b="1" i="1" dirty="0"/>
              <a:t>движение</a:t>
            </a:r>
            <a:r>
              <a:rPr lang="ru-RU" altLang="ru-RU" sz="2000" i="1" dirty="0"/>
              <a:t> этих </a:t>
            </a:r>
            <a:r>
              <a:rPr lang="ru-RU" altLang="ru-RU" sz="2000" b="1" i="1" dirty="0" smtClean="0"/>
              <a:t>прямых</a:t>
            </a:r>
            <a:r>
              <a:rPr lang="ru-RU" altLang="ru-RU" sz="2000" i="1" dirty="0" smtClean="0"/>
              <a:t> </a:t>
            </a:r>
            <a:r>
              <a:rPr lang="ru-RU" altLang="ru-RU" sz="2000" b="1" i="1" dirty="0" smtClean="0">
                <a:solidFill>
                  <a:srgbClr val="FF0000"/>
                </a:solidFill>
              </a:rPr>
              <a:t>поступательное.</a:t>
            </a:r>
            <a:r>
              <a:rPr lang="ru-RU" altLang="ru-RU" sz="2000" i="1" dirty="0" smtClean="0"/>
              <a:t> </a:t>
            </a:r>
            <a:endParaRPr lang="ru-RU" sz="2000" dirty="0"/>
          </a:p>
        </p:txBody>
      </p:sp>
      <p:sp>
        <p:nvSpPr>
          <p:cNvPr id="44" name="Овал 43"/>
          <p:cNvSpPr/>
          <p:nvPr/>
        </p:nvSpPr>
        <p:spPr>
          <a:xfrm>
            <a:off x="1071563" y="5643563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1"/>
            <a:ext cx="8196262" cy="428603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2400" b="1" i="1" dirty="0" smtClean="0"/>
              <a:t>3.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Плоскопараллельное движение 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твердого тела (плоское)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214942" y="500042"/>
            <a:ext cx="39290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000" b="1" i="1" dirty="0" smtClean="0">
                <a:solidFill>
                  <a:srgbClr val="FF0000"/>
                </a:solidFill>
              </a:rPr>
              <a:t>Плоскопараллельным</a:t>
            </a:r>
            <a:r>
              <a:rPr lang="ru-RU" altLang="ru-RU" sz="2000" i="1" dirty="0" smtClean="0"/>
              <a:t> (плоским) движением твердого тела называется такое движение,</a:t>
            </a:r>
          </a:p>
          <a:p>
            <a:r>
              <a:rPr lang="ru-RU" altLang="ru-RU" sz="2000" i="1" dirty="0" smtClean="0"/>
              <a:t> при котором </a:t>
            </a:r>
            <a:r>
              <a:rPr lang="ru-RU" altLang="ru-RU" sz="2000" b="1" i="1" dirty="0" smtClean="0">
                <a:solidFill>
                  <a:srgbClr val="7030A0"/>
                </a:solidFill>
              </a:rPr>
              <a:t>все точки </a:t>
            </a:r>
            <a:r>
              <a:rPr lang="ru-RU" altLang="ru-RU" sz="2000" i="1" dirty="0" smtClean="0"/>
              <a:t>тела </a:t>
            </a:r>
            <a:r>
              <a:rPr lang="ru-RU" altLang="ru-RU" sz="2000" i="1" dirty="0" smtClean="0">
                <a:solidFill>
                  <a:srgbClr val="FF0000"/>
                </a:solidFill>
              </a:rPr>
              <a:t>движутся в </a:t>
            </a:r>
            <a:r>
              <a:rPr lang="ru-RU" altLang="ru-RU" sz="2000" b="1" i="1" dirty="0" smtClean="0">
                <a:solidFill>
                  <a:srgbClr val="FF0000"/>
                </a:solidFill>
              </a:rPr>
              <a:t>плоскостях</a:t>
            </a:r>
            <a:r>
              <a:rPr lang="ru-RU" altLang="ru-RU" sz="2000" i="1" dirty="0" smtClean="0"/>
              <a:t>, </a:t>
            </a:r>
            <a:r>
              <a:rPr lang="ru-RU" altLang="ru-RU" sz="2000" b="1" i="1" dirty="0" smtClean="0"/>
              <a:t>параллельных одной </a:t>
            </a:r>
            <a:r>
              <a:rPr lang="ru-RU" altLang="ru-RU" sz="2000" b="1" i="1" dirty="0" smtClean="0">
                <a:solidFill>
                  <a:srgbClr val="FF0000"/>
                </a:solidFill>
              </a:rPr>
              <a:t>неподвижной</a:t>
            </a:r>
            <a:r>
              <a:rPr lang="ru-RU" altLang="ru-RU" sz="2000" i="1" dirty="0" smtClean="0"/>
              <a:t> плоскости. </a:t>
            </a:r>
            <a:endParaRPr lang="ru-RU" sz="2000" dirty="0"/>
          </a:p>
        </p:txBody>
      </p:sp>
      <p:graphicFrame>
        <p:nvGraphicFramePr>
          <p:cNvPr id="2" name="Object 49"/>
          <p:cNvGraphicFramePr>
            <a:graphicFrameLocks noChangeAspect="1"/>
          </p:cNvGraphicFramePr>
          <p:nvPr/>
        </p:nvGraphicFramePr>
        <p:xfrm>
          <a:off x="2514600" y="1524000"/>
          <a:ext cx="173037" cy="234044"/>
        </p:xfrm>
        <a:graphic>
          <a:graphicData uri="http://schemas.openxmlformats.org/presentationml/2006/ole">
            <p:oleObj spid="_x0000_s96261" name="Формула" r:id="rId6" imgW="152280" imgH="164880" progId="Equation.3">
              <p:embed/>
            </p:oleObj>
          </a:graphicData>
        </a:graphic>
      </p:graphicFrame>
      <p:graphicFrame>
        <p:nvGraphicFramePr>
          <p:cNvPr id="1033" name="Object 49"/>
          <p:cNvGraphicFramePr>
            <a:graphicFrameLocks noChangeAspect="1"/>
          </p:cNvGraphicFramePr>
          <p:nvPr/>
        </p:nvGraphicFramePr>
        <p:xfrm>
          <a:off x="685800" y="2057400"/>
          <a:ext cx="173038" cy="233363"/>
        </p:xfrm>
        <a:graphic>
          <a:graphicData uri="http://schemas.openxmlformats.org/presentationml/2006/ole">
            <p:oleObj spid="_x0000_s96262" name="Формула" r:id="rId7" imgW="152280" imgH="164880" progId="Equation.3">
              <p:embed/>
            </p:oleObj>
          </a:graphicData>
        </a:graphic>
      </p:graphicFrame>
      <p:graphicFrame>
        <p:nvGraphicFramePr>
          <p:cNvPr id="1034" name="Object 49"/>
          <p:cNvGraphicFramePr>
            <a:graphicFrameLocks noChangeAspect="1"/>
          </p:cNvGraphicFramePr>
          <p:nvPr/>
        </p:nvGraphicFramePr>
        <p:xfrm>
          <a:off x="1752600" y="2895600"/>
          <a:ext cx="173038" cy="250825"/>
        </p:xfrm>
        <a:graphic>
          <a:graphicData uri="http://schemas.openxmlformats.org/presentationml/2006/ole">
            <p:oleObj spid="_x0000_s96263" name="Формула" r:id="rId8" imgW="152280" imgH="177480" progId="Equation.3">
              <p:embed/>
            </p:oleObj>
          </a:graphicData>
        </a:graphic>
      </p:graphicFrame>
      <p:graphicFrame>
        <p:nvGraphicFramePr>
          <p:cNvPr id="1035" name="Object 11"/>
          <p:cNvGraphicFramePr>
            <a:graphicFrameLocks noChangeAspect="1"/>
          </p:cNvGraphicFramePr>
          <p:nvPr/>
        </p:nvGraphicFramePr>
        <p:xfrm>
          <a:off x="2805113" y="5680075"/>
          <a:ext cx="201612" cy="304800"/>
        </p:xfrm>
        <a:graphic>
          <a:graphicData uri="http://schemas.openxmlformats.org/presentationml/2006/ole">
            <p:oleObj spid="_x0000_s96264" name="Формула" r:id="rId9" imgW="177480" imgH="215640" progId="Equation.3">
              <p:embed/>
            </p:oleObj>
          </a:graphicData>
        </a:graphic>
      </p:graphicFrame>
      <p:graphicFrame>
        <p:nvGraphicFramePr>
          <p:cNvPr id="1036" name="Object 49"/>
          <p:cNvGraphicFramePr>
            <a:graphicFrameLocks noChangeAspect="1"/>
          </p:cNvGraphicFramePr>
          <p:nvPr/>
        </p:nvGraphicFramePr>
        <p:xfrm>
          <a:off x="1128713" y="5754688"/>
          <a:ext cx="201612" cy="306387"/>
        </p:xfrm>
        <a:graphic>
          <a:graphicData uri="http://schemas.openxmlformats.org/presentationml/2006/ole">
            <p:oleObj spid="_x0000_s96265" name="Формула" r:id="rId10" imgW="177480" imgH="215640" progId="Equation.3">
              <p:embed/>
            </p:oleObj>
          </a:graphicData>
        </a:graphic>
      </p:graphicFrame>
      <p:sp>
        <p:nvSpPr>
          <p:cNvPr id="45" name="Овал 44"/>
          <p:cNvSpPr/>
          <p:nvPr/>
        </p:nvSpPr>
        <p:spPr>
          <a:xfrm>
            <a:off x="3657600" y="4419600"/>
            <a:ext cx="142875" cy="14287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037" name="Object 13"/>
          <p:cNvGraphicFramePr>
            <a:graphicFrameLocks noChangeAspect="1"/>
          </p:cNvGraphicFramePr>
          <p:nvPr/>
        </p:nvGraphicFramePr>
        <p:xfrm>
          <a:off x="3422650" y="4427538"/>
          <a:ext cx="187325" cy="233362"/>
        </p:xfrm>
        <a:graphic>
          <a:graphicData uri="http://schemas.openxmlformats.org/presentationml/2006/ole">
            <p:oleObj spid="_x0000_s96266" name="Формула" r:id="rId11" imgW="164880" imgH="164880" progId="Equation.3">
              <p:embed/>
            </p:oleObj>
          </a:graphicData>
        </a:graphic>
      </p:graphicFrame>
      <p:sp>
        <p:nvSpPr>
          <p:cNvPr id="49" name="Номер слайда 48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9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000"/>
                                        <p:tgtEl>
                                          <p:spTgt spid="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65" grpId="0" animBg="1"/>
      <p:bldP spid="67" grpId="0" animBg="1"/>
      <p:bldP spid="66" grpId="0" animBg="1"/>
      <p:bldP spid="69" grpId="0" animBg="1"/>
      <p:bldP spid="1066" grpId="0"/>
      <p:bldP spid="43" grpId="0"/>
      <p:bldP spid="44" grpId="0" animBg="1"/>
      <p:bldP spid="47" grpId="0"/>
      <p:bldP spid="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714375" y="3911600"/>
            <a:ext cx="2376488" cy="2303463"/>
          </a:xfrm>
          <a:prstGeom prst="ellipse">
            <a:avLst/>
          </a:prstGeom>
          <a:gradFill rotWithShape="1">
            <a:gsLst>
              <a:gs pos="0">
                <a:srgbClr val="FF9966"/>
              </a:gs>
              <a:gs pos="100000">
                <a:srgbClr val="76472F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1579563" y="4754563"/>
            <a:ext cx="647700" cy="668337"/>
          </a:xfrm>
          <a:prstGeom prst="ellipse">
            <a:avLst/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436" name="Rectangle 6" descr="Светлый диагональный 2"/>
          <p:cNvSpPr>
            <a:spLocks noChangeArrowheads="1"/>
          </p:cNvSpPr>
          <p:nvPr/>
        </p:nvSpPr>
        <p:spPr bwMode="auto">
          <a:xfrm>
            <a:off x="642938" y="6215063"/>
            <a:ext cx="7200900" cy="358775"/>
          </a:xfrm>
          <a:prstGeom prst="rect">
            <a:avLst/>
          </a:prstGeom>
          <a:pattFill prst="ltUpDiag">
            <a:fgClr>
              <a:schemeClr val="tx2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8437" name="Freeform 7"/>
          <p:cNvSpPr>
            <a:spLocks/>
          </p:cNvSpPr>
          <p:nvPr/>
        </p:nvSpPr>
        <p:spPr bwMode="auto">
          <a:xfrm>
            <a:off x="642938" y="6215063"/>
            <a:ext cx="7210425" cy="7937"/>
          </a:xfrm>
          <a:custGeom>
            <a:avLst/>
            <a:gdLst>
              <a:gd name="T0" fmla="*/ 0 w 4542"/>
              <a:gd name="T1" fmla="*/ 0 h 5"/>
              <a:gd name="T2" fmla="*/ 2147483647 w 4542"/>
              <a:gd name="T3" fmla="*/ 2147483647 h 5"/>
              <a:gd name="T4" fmla="*/ 0 60000 65536"/>
              <a:gd name="T5" fmla="*/ 0 60000 65536"/>
              <a:gd name="T6" fmla="*/ 0 w 4542"/>
              <a:gd name="T7" fmla="*/ 0 h 5"/>
              <a:gd name="T8" fmla="*/ 4542 w 4542"/>
              <a:gd name="T9" fmla="*/ 5 h 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42" h="5">
                <a:moveTo>
                  <a:pt x="0" y="0"/>
                </a:moveTo>
                <a:lnTo>
                  <a:pt x="4542" y="5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1214438"/>
            <a:ext cx="4859338" cy="232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5"/>
          <p:cNvSpPr txBox="1">
            <a:spLocks noChangeArrowheads="1"/>
          </p:cNvSpPr>
          <p:nvPr/>
        </p:nvSpPr>
        <p:spPr bwMode="auto">
          <a:xfrm>
            <a:off x="428596" y="260350"/>
            <a:ext cx="82470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/>
              <a:t> </a:t>
            </a:r>
            <a:r>
              <a:rPr lang="ru-RU" altLang="ru-RU" sz="2400" b="1" i="1" dirty="0"/>
              <a:t>Пример </a:t>
            </a:r>
            <a:r>
              <a:rPr lang="ru-RU" altLang="ru-RU" sz="2400" b="1" i="1" dirty="0">
                <a:solidFill>
                  <a:srgbClr val="FF0000"/>
                </a:solidFill>
              </a:rPr>
              <a:t>плоскопараллельного</a:t>
            </a:r>
            <a:r>
              <a:rPr lang="ru-RU" altLang="ru-RU" sz="2400" b="1" i="1" dirty="0"/>
              <a:t> движения твердого тела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501090" y="6215082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10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60643 0.0 " pathEditMode="relative" ptsTypes="AA">
                                      <p:cBhvr>
                                        <p:cTn id="8" dur="3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60643 0.0 " pathEditMode="relative" ptsTypes="AA">
                                      <p:cBhvr>
                                        <p:cTn id="10" dur="3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nimBg="1"/>
      <p:bldP spid="21509" grpId="0" animBg="1"/>
      <p:bldP spid="2150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429684" cy="1163638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2800" b="1" i="1" dirty="0" smtClean="0"/>
              <a:t>Теорема о </a:t>
            </a:r>
            <a:r>
              <a:rPr lang="ru-RU" altLang="ru-RU" sz="2800" b="1" i="1" dirty="0" smtClean="0">
                <a:solidFill>
                  <a:srgbClr val="7030A0"/>
                </a:solidFill>
              </a:rPr>
              <a:t>скоростях</a:t>
            </a:r>
            <a:r>
              <a:rPr lang="ru-RU" altLang="ru-RU" sz="2800" b="1" i="1" dirty="0" smtClean="0"/>
              <a:t> точек тела при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плоскопараллельном</a:t>
            </a:r>
            <a:r>
              <a:rPr lang="ru-RU" altLang="ru-RU" sz="2800" b="1" i="1" dirty="0" smtClean="0"/>
              <a:t> движении </a:t>
            </a:r>
            <a:br>
              <a:rPr lang="ru-RU" altLang="ru-RU" sz="2800" b="1" i="1" dirty="0" smtClean="0"/>
            </a:br>
            <a:r>
              <a:rPr lang="ru-RU" altLang="ru-RU" sz="2800" b="1" i="1" dirty="0" smtClean="0"/>
              <a:t>                          </a:t>
            </a:r>
            <a:r>
              <a:rPr lang="ru-RU" sz="2200" i="1" dirty="0" smtClean="0"/>
              <a:t>Уравнение движения тела в векторном виде</a:t>
            </a:r>
            <a:r>
              <a:rPr lang="ru-RU" sz="2800" i="1" dirty="0" smtClean="0"/>
              <a:t>:</a:t>
            </a:r>
            <a:endParaRPr lang="ru-RU" altLang="ru-RU" sz="2800" b="1" i="1" dirty="0" smtClean="0"/>
          </a:p>
        </p:txBody>
      </p:sp>
      <p:sp>
        <p:nvSpPr>
          <p:cNvPr id="3" name="Овал 2"/>
          <p:cNvSpPr/>
          <p:nvPr/>
        </p:nvSpPr>
        <p:spPr>
          <a:xfrm rot="20564502">
            <a:off x="-77788" y="1824038"/>
            <a:ext cx="4429126" cy="20716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33" name="TextBox 3"/>
          <p:cNvSpPr txBox="1">
            <a:spLocks noChangeArrowheads="1"/>
          </p:cNvSpPr>
          <p:nvPr/>
        </p:nvSpPr>
        <p:spPr bwMode="auto">
          <a:xfrm>
            <a:off x="0" y="4714875"/>
            <a:ext cx="384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 flipH="1" flipV="1">
            <a:off x="-167481" y="3667919"/>
            <a:ext cx="1571625" cy="80803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1000125" y="2643188"/>
            <a:ext cx="2357438" cy="6429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 flipH="1" flipV="1">
            <a:off x="654051" y="2203450"/>
            <a:ext cx="2214562" cy="309403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7" name="TextBox 10"/>
          <p:cNvSpPr txBox="1">
            <a:spLocks noChangeArrowheads="1"/>
          </p:cNvSpPr>
          <p:nvPr/>
        </p:nvSpPr>
        <p:spPr bwMode="auto">
          <a:xfrm>
            <a:off x="571500" y="3000375"/>
            <a:ext cx="371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A</a:t>
            </a:r>
            <a:endParaRPr lang="ru-RU" altLang="ru-RU" i="1"/>
          </a:p>
        </p:txBody>
      </p:sp>
      <p:sp>
        <p:nvSpPr>
          <p:cNvPr id="7184" name="TextBox 11"/>
          <p:cNvSpPr txBox="1">
            <a:spLocks noChangeArrowheads="1"/>
          </p:cNvSpPr>
          <p:nvPr/>
        </p:nvSpPr>
        <p:spPr bwMode="auto">
          <a:xfrm>
            <a:off x="2928938" y="2214563"/>
            <a:ext cx="371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B</a:t>
            </a:r>
            <a:endParaRPr lang="ru-RU" altLang="ru-RU" i="1"/>
          </a:p>
        </p:txBody>
      </p:sp>
      <p:sp>
        <p:nvSpPr>
          <p:cNvPr id="7185" name="TextBox 12"/>
          <p:cNvSpPr txBox="1">
            <a:spLocks noChangeArrowheads="1"/>
          </p:cNvSpPr>
          <p:nvPr/>
        </p:nvSpPr>
        <p:spPr bwMode="auto">
          <a:xfrm>
            <a:off x="142875" y="3929063"/>
            <a:ext cx="384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r</a:t>
            </a:r>
            <a:r>
              <a:rPr lang="en-US" altLang="ru-RU" baseline="-25000"/>
              <a:t>A</a:t>
            </a:r>
            <a:endParaRPr lang="ru-RU" altLang="ru-RU" baseline="-25000"/>
          </a:p>
        </p:txBody>
      </p:sp>
      <p:sp>
        <p:nvSpPr>
          <p:cNvPr id="7186" name="TextBox 13"/>
          <p:cNvSpPr txBox="1">
            <a:spLocks noChangeArrowheads="1"/>
          </p:cNvSpPr>
          <p:nvPr/>
        </p:nvSpPr>
        <p:spPr bwMode="auto">
          <a:xfrm>
            <a:off x="2143125" y="3429000"/>
            <a:ext cx="384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r</a:t>
            </a:r>
            <a:r>
              <a:rPr lang="en-US" altLang="ru-RU" baseline="-25000"/>
              <a:t>B</a:t>
            </a:r>
            <a:endParaRPr lang="ru-RU" altLang="ru-RU" baseline="-2500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214563" y="3500438"/>
            <a:ext cx="214312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14313" y="4000500"/>
            <a:ext cx="214312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3" name="TextBox 23"/>
          <p:cNvSpPr txBox="1">
            <a:spLocks noChangeArrowheads="1"/>
          </p:cNvSpPr>
          <p:nvPr/>
        </p:nvSpPr>
        <p:spPr bwMode="auto">
          <a:xfrm>
            <a:off x="4286250" y="5500688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7195" name="TextBox 35"/>
          <p:cNvSpPr txBox="1">
            <a:spLocks noChangeArrowheads="1"/>
          </p:cNvSpPr>
          <p:nvPr/>
        </p:nvSpPr>
        <p:spPr bwMode="auto">
          <a:xfrm>
            <a:off x="357188" y="1000125"/>
            <a:ext cx="40378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 dirty="0" smtClean="0"/>
              <a:t>(.)</a:t>
            </a:r>
            <a:r>
              <a:rPr lang="ru-RU" altLang="ru-RU" i="1" dirty="0" smtClean="0"/>
              <a:t> </a:t>
            </a:r>
            <a:r>
              <a:rPr lang="en-US" altLang="ru-RU" b="1" i="1" dirty="0" smtClean="0">
                <a:solidFill>
                  <a:srgbClr val="FF0000"/>
                </a:solidFill>
              </a:rPr>
              <a:t>A</a:t>
            </a:r>
            <a:r>
              <a:rPr lang="en-US" altLang="ru-RU" i="1" dirty="0" smtClean="0"/>
              <a:t> – </a:t>
            </a:r>
            <a:r>
              <a:rPr lang="ru-RU" altLang="ru-RU" b="1" i="1" dirty="0" smtClean="0">
                <a:solidFill>
                  <a:srgbClr val="FF0000"/>
                </a:solidFill>
              </a:rPr>
              <a:t>полюс,</a:t>
            </a:r>
          </a:p>
          <a:p>
            <a:r>
              <a:rPr lang="en-US" altLang="ru-RU" i="1" dirty="0" smtClean="0"/>
              <a:t>(.) </a:t>
            </a:r>
            <a:r>
              <a:rPr lang="ru-RU" altLang="ru-RU" b="1" i="1" dirty="0" smtClean="0"/>
              <a:t>В</a:t>
            </a:r>
            <a:r>
              <a:rPr lang="ru-RU" altLang="ru-RU" b="1" i="1" dirty="0" smtClean="0">
                <a:solidFill>
                  <a:srgbClr val="FF0000"/>
                </a:solidFill>
              </a:rPr>
              <a:t>  двигается относительно </a:t>
            </a:r>
            <a:r>
              <a:rPr lang="en-US" altLang="ru-RU" i="1" dirty="0" smtClean="0"/>
              <a:t>(.)</a:t>
            </a:r>
            <a:r>
              <a:rPr lang="ru-RU" altLang="ru-RU" i="1" dirty="0" smtClean="0"/>
              <a:t> </a:t>
            </a:r>
            <a:r>
              <a:rPr lang="en-US" altLang="ru-RU" b="1" i="1" dirty="0" smtClean="0">
                <a:solidFill>
                  <a:srgbClr val="FF0000"/>
                </a:solidFill>
              </a:rPr>
              <a:t>A</a:t>
            </a:r>
            <a:r>
              <a:rPr lang="ru-RU" altLang="ru-RU" b="1" i="1" dirty="0" smtClean="0">
                <a:solidFill>
                  <a:srgbClr val="FF0000"/>
                </a:solidFill>
              </a:rPr>
              <a:t>.</a:t>
            </a:r>
            <a:r>
              <a:rPr lang="ru-RU" altLang="ru-RU" i="1" dirty="0" smtClean="0"/>
              <a:t> </a:t>
            </a:r>
            <a:endParaRPr lang="ru-RU" altLang="ru-RU" i="1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5334000" y="1066800"/>
          <a:ext cx="2122488" cy="657225"/>
        </p:xfrm>
        <a:graphic>
          <a:graphicData uri="http://schemas.openxmlformats.org/presentationml/2006/ole">
            <p:oleObj spid="_x0000_s98306" name="Формула" r:id="rId3" imgW="698400" imgH="21564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5105400" y="1752600"/>
          <a:ext cx="2406650" cy="955675"/>
        </p:xfrm>
        <a:graphic>
          <a:graphicData uri="http://schemas.openxmlformats.org/presentationml/2006/ole">
            <p:oleObj spid="_x0000_s98307" name="Формула" r:id="rId4" imgW="990360" imgH="393480" progId="Equation.3">
              <p:embed/>
            </p:oleObj>
          </a:graphicData>
        </a:graphic>
      </p:graphicFrame>
      <p:graphicFrame>
        <p:nvGraphicFramePr>
          <p:cNvPr id="118788" name="Object 4"/>
          <p:cNvGraphicFramePr>
            <a:graphicFrameLocks noChangeAspect="1"/>
          </p:cNvGraphicFramePr>
          <p:nvPr/>
        </p:nvGraphicFramePr>
        <p:xfrm>
          <a:off x="4953000" y="3886200"/>
          <a:ext cx="2322513" cy="642937"/>
        </p:xfrm>
        <a:graphic>
          <a:graphicData uri="http://schemas.openxmlformats.org/presentationml/2006/ole">
            <p:oleObj spid="_x0000_s98308" name="Формула" r:id="rId5" imgW="825480" imgH="228600" progId="Equation.3">
              <p:embed/>
            </p:oleObj>
          </a:graphicData>
        </a:graphic>
      </p:graphicFrame>
      <p:cxnSp>
        <p:nvCxnSpPr>
          <p:cNvPr id="28" name="Прямая со стрелкой 27"/>
          <p:cNvCxnSpPr/>
          <p:nvPr/>
        </p:nvCxnSpPr>
        <p:spPr>
          <a:xfrm flipV="1">
            <a:off x="214313" y="4786313"/>
            <a:ext cx="3357562" cy="714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 flipH="1" flipV="1">
            <a:off x="-1214437" y="3357563"/>
            <a:ext cx="2928937" cy="714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26" name="Object 3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98309" name="Формула" r:id="rId6" imgW="114151" imgH="215619" progId="Equation.3">
              <p:embed/>
            </p:oleObj>
          </a:graphicData>
        </a:graphic>
      </p:graphicFrame>
      <p:graphicFrame>
        <p:nvGraphicFramePr>
          <p:cNvPr id="5127" name="Object 35"/>
          <p:cNvGraphicFramePr>
            <a:graphicFrameLocks noChangeAspect="1"/>
          </p:cNvGraphicFramePr>
          <p:nvPr/>
        </p:nvGraphicFramePr>
        <p:xfrm>
          <a:off x="3571875" y="4500563"/>
          <a:ext cx="206375" cy="284162"/>
        </p:xfrm>
        <a:graphic>
          <a:graphicData uri="http://schemas.openxmlformats.org/presentationml/2006/ole">
            <p:oleObj spid="_x0000_s98310" name="Формула" r:id="rId7" imgW="126720" imgH="139680" progId="Equation.3">
              <p:embed/>
            </p:oleObj>
          </a:graphicData>
        </a:graphic>
      </p:graphicFrame>
      <p:graphicFrame>
        <p:nvGraphicFramePr>
          <p:cNvPr id="5128" name="Object 36"/>
          <p:cNvGraphicFramePr>
            <a:graphicFrameLocks noChangeAspect="1"/>
          </p:cNvGraphicFramePr>
          <p:nvPr/>
        </p:nvGraphicFramePr>
        <p:xfrm>
          <a:off x="0" y="1928813"/>
          <a:ext cx="355600" cy="368300"/>
        </p:xfrm>
        <a:graphic>
          <a:graphicData uri="http://schemas.openxmlformats.org/presentationml/2006/ole">
            <p:oleObj spid="_x0000_s98311" name="Формула" r:id="rId8" imgW="139680" imgH="164880" progId="Equation.3">
              <p:embed/>
            </p:oleObj>
          </a:graphicData>
        </a:graphic>
      </p:graphicFrame>
      <p:sp>
        <p:nvSpPr>
          <p:cNvPr id="34" name="Овал 33"/>
          <p:cNvSpPr/>
          <p:nvPr/>
        </p:nvSpPr>
        <p:spPr>
          <a:xfrm>
            <a:off x="928688" y="3214688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3357563" y="2571750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9" name="Object 9"/>
          <p:cNvGraphicFramePr>
            <a:graphicFrameLocks noChangeAspect="1"/>
          </p:cNvGraphicFramePr>
          <p:nvPr/>
        </p:nvGraphicFramePr>
        <p:xfrm>
          <a:off x="1785938" y="2571750"/>
          <a:ext cx="290512" cy="381000"/>
        </p:xfrm>
        <a:graphic>
          <a:graphicData uri="http://schemas.openxmlformats.org/presentationml/2006/ole">
            <p:oleObj spid="_x0000_s98312" name="Формула" r:id="rId9" imgW="152280" imgH="190440" progId="Equation.3">
              <p:embed/>
            </p:oleObj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5072066" y="2786058"/>
          <a:ext cx="3061080" cy="807360"/>
        </p:xfrm>
        <a:graphic>
          <a:graphicData uri="http://schemas.openxmlformats.org/presentationml/2006/ole">
            <p:oleObj spid="_x0000_s98313" name="Формула" r:id="rId10" imgW="914400" imgH="241200" progId="Equation.3">
              <p:embed/>
            </p:oleObj>
          </a:graphicData>
        </a:graphic>
      </p:graphicFrame>
      <p:sp>
        <p:nvSpPr>
          <p:cNvPr id="31" name="Rectangle 2"/>
          <p:cNvSpPr txBox="1">
            <a:spLocks noChangeArrowheads="1"/>
          </p:cNvSpPr>
          <p:nvPr/>
        </p:nvSpPr>
        <p:spPr bwMode="auto">
          <a:xfrm>
            <a:off x="857224" y="5000636"/>
            <a:ext cx="7848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altLang="ru-RU" sz="2400" b="1" i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Теорема:</a:t>
            </a:r>
            <a:r>
              <a:rPr lang="ru-RU" altLang="ru-RU" sz="2400" b="1" i="1" kern="0" dirty="0" smtClean="0">
                <a:latin typeface="+mj-lt"/>
                <a:ea typeface="+mj-ea"/>
                <a:cs typeface="+mj-cs"/>
              </a:rPr>
              <a:t> </a:t>
            </a:r>
            <a:r>
              <a:rPr lang="ru-RU" altLang="ru-RU" sz="2400" b="1" i="1" kern="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Скорость</a:t>
            </a:r>
            <a:r>
              <a:rPr lang="ru-RU" altLang="ru-RU" sz="2400" b="1" i="1" kern="0" dirty="0" smtClean="0">
                <a:latin typeface="+mj-lt"/>
                <a:ea typeface="+mj-ea"/>
                <a:cs typeface="+mj-cs"/>
              </a:rPr>
              <a:t> 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произвольной </a:t>
            </a:r>
            <a:r>
              <a:rPr lang="ru-RU" altLang="ru-RU" sz="2400" b="1" i="1" kern="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точки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 </a:t>
            </a:r>
            <a:r>
              <a:rPr lang="ru-RU" altLang="ru-RU" sz="2400" b="1" i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плоской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 фигуры равна </a:t>
            </a:r>
            <a:r>
              <a:rPr lang="ru-RU" altLang="ru-RU" sz="2400" b="1" i="1" u="sng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геометрической</a:t>
            </a:r>
            <a:r>
              <a:rPr lang="ru-RU" altLang="ru-RU" sz="2400" b="1" i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сумме </a:t>
            </a:r>
            <a:r>
              <a:rPr lang="ru-RU" altLang="ru-RU" sz="2400" b="1" i="1" kern="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скорости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 </a:t>
            </a:r>
            <a:r>
              <a:rPr lang="ru-RU" altLang="ru-RU" sz="2400" b="1" i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полюса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 и </a:t>
            </a:r>
            <a:r>
              <a:rPr lang="ru-RU" altLang="ru-RU" sz="2400" b="1" i="1" kern="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вращательной скорости 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этой </a:t>
            </a:r>
            <a:r>
              <a:rPr lang="ru-RU" altLang="ru-RU" sz="2400" b="1" i="1" kern="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точки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 вокруг </a:t>
            </a:r>
            <a:r>
              <a:rPr lang="ru-RU" altLang="ru-RU" sz="2400" b="1" i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оси</a:t>
            </a:r>
            <a:r>
              <a:rPr lang="ru-RU" altLang="ru-RU" sz="2400" b="1" i="1" kern="0" dirty="0">
                <a:latin typeface="+mj-lt"/>
                <a:ea typeface="+mj-ea"/>
                <a:cs typeface="+mj-cs"/>
              </a:rPr>
              <a:t>, проходящей через </a:t>
            </a:r>
            <a:r>
              <a:rPr lang="ru-RU" altLang="ru-RU" sz="2400" b="1" i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полюс</a:t>
            </a:r>
            <a:r>
              <a:rPr lang="ru-RU" altLang="ru-RU" sz="2400" b="1" i="1" kern="0" dirty="0" smtClean="0">
                <a:latin typeface="+mj-lt"/>
                <a:ea typeface="+mj-ea"/>
                <a:cs typeface="+mj-cs"/>
              </a:rPr>
              <a:t>.</a:t>
            </a:r>
            <a:endParaRPr lang="ru-RU" altLang="ru-RU" sz="2400" b="1" i="1" kern="0" dirty="0">
              <a:latin typeface="+mj-lt"/>
              <a:ea typeface="+mj-ea"/>
              <a:cs typeface="+mj-cs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 rot="5400000" flipH="1" flipV="1">
            <a:off x="661987" y="2843213"/>
            <a:ext cx="733426" cy="762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954088" y="2019300"/>
          <a:ext cx="363537" cy="457200"/>
        </p:xfrm>
        <a:graphic>
          <a:graphicData uri="http://schemas.openxmlformats.org/presentationml/2006/ole">
            <p:oleObj spid="_x0000_s98314" name="Формула" r:id="rId11" imgW="190440" imgH="228600" progId="Equation.3">
              <p:embed/>
            </p:oleObj>
          </a:graphicData>
        </a:graphic>
      </p:graphicFrame>
      <p:cxnSp>
        <p:nvCxnSpPr>
          <p:cNvPr id="35" name="Прямая со стрелкой 34"/>
          <p:cNvCxnSpPr/>
          <p:nvPr/>
        </p:nvCxnSpPr>
        <p:spPr>
          <a:xfrm rot="16200000" flipH="1">
            <a:off x="3148013" y="2919413"/>
            <a:ext cx="790574" cy="2286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3686175" y="2819400"/>
          <a:ext cx="460375" cy="457200"/>
        </p:xfrm>
        <a:graphic>
          <a:graphicData uri="http://schemas.openxmlformats.org/presentationml/2006/ole">
            <p:oleObj spid="_x0000_s98315" name="Формула" r:id="rId12" imgW="241200" imgH="228600" progId="Equation.3">
              <p:embed/>
            </p:oleObj>
          </a:graphicData>
        </a:graphic>
      </p:graphicFrame>
      <p:sp>
        <p:nvSpPr>
          <p:cNvPr id="38" name="Дуга 37"/>
          <p:cNvSpPr/>
          <p:nvPr/>
        </p:nvSpPr>
        <p:spPr>
          <a:xfrm>
            <a:off x="762000" y="2971800"/>
            <a:ext cx="685800" cy="1143000"/>
          </a:xfrm>
          <a:prstGeom prst="arc">
            <a:avLst/>
          </a:prstGeom>
          <a:ln w="190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Object 9"/>
          <p:cNvGraphicFramePr>
            <a:graphicFrameLocks noChangeAspect="1"/>
          </p:cNvGraphicFramePr>
          <p:nvPr/>
        </p:nvGraphicFramePr>
        <p:xfrm>
          <a:off x="1524000" y="3175000"/>
          <a:ext cx="290513" cy="279400"/>
        </p:xfrm>
        <a:graphic>
          <a:graphicData uri="http://schemas.openxmlformats.org/presentationml/2006/ole">
            <p:oleObj spid="_x0000_s98316" name="Формула" r:id="rId13" imgW="152280" imgH="139680" progId="Equation.3">
              <p:embed/>
            </p:oleObj>
          </a:graphicData>
        </a:graphic>
      </p:graphicFrame>
      <p:sp>
        <p:nvSpPr>
          <p:cNvPr id="36" name="Номер слайда 35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11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14282" y="6242447"/>
            <a:ext cx="807249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srgbClr val="0070C0"/>
                </a:solidFill>
              </a:rPr>
              <a:t>Уравнение движения </a:t>
            </a:r>
            <a:r>
              <a:rPr lang="ru-RU" sz="1600" i="1" dirty="0" smtClean="0"/>
              <a:t>тела в </a:t>
            </a:r>
            <a:r>
              <a:rPr lang="ru-RU" sz="1600" b="1" i="1" dirty="0" smtClean="0">
                <a:solidFill>
                  <a:srgbClr val="7030A0"/>
                </a:solidFill>
              </a:rPr>
              <a:t>векторном виде </a:t>
            </a:r>
            <a:r>
              <a:rPr lang="ru-RU" sz="1600" i="1" dirty="0" smtClean="0"/>
              <a:t>при </a:t>
            </a:r>
            <a:r>
              <a:rPr lang="ru-RU" sz="1600" b="1" i="1" dirty="0" smtClean="0"/>
              <a:t>поступательном</a:t>
            </a:r>
            <a:r>
              <a:rPr lang="ru-RU" sz="1600" i="1" dirty="0" smtClean="0"/>
              <a:t> движении в </a:t>
            </a:r>
            <a:r>
              <a:rPr lang="ru-RU" sz="1600" b="1" i="1" dirty="0" smtClean="0">
                <a:solidFill>
                  <a:srgbClr val="0070C0"/>
                </a:solidFill>
              </a:rPr>
              <a:t>плоской</a:t>
            </a:r>
            <a:r>
              <a:rPr lang="ru-RU" sz="1600" i="1" dirty="0" smtClean="0"/>
              <a:t> системе координат :                            </a:t>
            </a:r>
            <a:r>
              <a:rPr lang="ru-RU" i="1" dirty="0" smtClean="0"/>
              <a:t>.</a:t>
            </a:r>
            <a:endParaRPr lang="ru-RU" dirty="0"/>
          </a:p>
        </p:txBody>
      </p:sp>
      <p:pic>
        <p:nvPicPr>
          <p:cNvPr id="41" name="Picture 6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214546" y="6599053"/>
            <a:ext cx="1143008" cy="258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4" grpId="0"/>
      <p:bldP spid="7185" grpId="0"/>
      <p:bldP spid="7186" grpId="0"/>
      <p:bldP spid="7195" grpId="0"/>
      <p:bldP spid="37" grpId="0" animBg="1"/>
      <p:bldP spid="31" grpId="0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7620000" cy="85725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ru-RU" sz="2800" i="1" dirty="0" smtClean="0">
                <a:solidFill>
                  <a:srgbClr val="FF0000"/>
                </a:solidFill>
              </a:rPr>
              <a:t>Геометрическая интерпретация теоремы 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altLang="ru-RU" sz="2000" b="1" i="1" dirty="0" smtClean="0"/>
              <a:t>о </a:t>
            </a:r>
            <a:r>
              <a:rPr lang="ru-RU" altLang="ru-RU" sz="2000" b="1" i="1" dirty="0" smtClean="0">
                <a:solidFill>
                  <a:srgbClr val="7030A0"/>
                </a:solidFill>
              </a:rPr>
              <a:t>скоростях</a:t>
            </a:r>
            <a:r>
              <a:rPr lang="ru-RU" altLang="ru-RU" sz="2000" b="1" i="1" dirty="0" smtClean="0"/>
              <a:t> точек тела при </a:t>
            </a:r>
            <a:r>
              <a:rPr lang="ru-RU" altLang="ru-RU" sz="2000" b="1" i="1" dirty="0" smtClean="0">
                <a:solidFill>
                  <a:srgbClr val="FF0000"/>
                </a:solidFill>
              </a:rPr>
              <a:t>плоскопараллельном</a:t>
            </a:r>
            <a:r>
              <a:rPr lang="ru-RU" altLang="ru-RU" sz="2000" b="1" i="1" dirty="0" smtClean="0"/>
              <a:t> движении</a:t>
            </a:r>
            <a:r>
              <a:rPr lang="ru-RU" sz="2000" i="1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Овал 2"/>
          <p:cNvSpPr/>
          <p:nvPr/>
        </p:nvSpPr>
        <p:spPr>
          <a:xfrm rot="19538029">
            <a:off x="4572000" y="1643063"/>
            <a:ext cx="3962400" cy="521493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4964906" y="3679032"/>
            <a:ext cx="32146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 flipH="1">
            <a:off x="6500813" y="5286375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500813" y="2071688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" name="Прямая со стрелкой 11"/>
          <p:cNvCxnSpPr>
            <a:stCxn id="8" idx="1"/>
          </p:cNvCxnSpPr>
          <p:nvPr/>
        </p:nvCxnSpPr>
        <p:spPr>
          <a:xfrm rot="16200000" flipH="1" flipV="1">
            <a:off x="5464969" y="5056982"/>
            <a:ext cx="908050" cy="140811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6200000" flipH="1" flipV="1">
            <a:off x="5393532" y="1893093"/>
            <a:ext cx="908050" cy="140811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Дуга 13"/>
          <p:cNvSpPr/>
          <p:nvPr/>
        </p:nvSpPr>
        <p:spPr>
          <a:xfrm rot="19479319">
            <a:off x="5999163" y="5126038"/>
            <a:ext cx="928687" cy="785812"/>
          </a:xfrm>
          <a:prstGeom prst="arc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181" name="TextBox 14"/>
          <p:cNvSpPr txBox="1">
            <a:spLocks noChangeArrowheads="1"/>
          </p:cNvSpPr>
          <p:nvPr/>
        </p:nvSpPr>
        <p:spPr bwMode="auto">
          <a:xfrm>
            <a:off x="5857875" y="5000625"/>
            <a:ext cx="403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i="1"/>
              <a:t>ω</a:t>
            </a:r>
            <a:endParaRPr lang="ru-RU" altLang="ru-RU" i="1"/>
          </a:p>
        </p:txBody>
      </p:sp>
      <p:cxnSp>
        <p:nvCxnSpPr>
          <p:cNvPr id="19" name="Прямая со стрелкой 18"/>
          <p:cNvCxnSpPr>
            <a:stCxn id="9" idx="2"/>
          </p:cNvCxnSpPr>
          <p:nvPr/>
        </p:nvCxnSpPr>
        <p:spPr>
          <a:xfrm rot="10800000">
            <a:off x="4929188" y="2143125"/>
            <a:ext cx="1571625" cy="1588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0800000" flipV="1">
            <a:off x="3643313" y="2143125"/>
            <a:ext cx="1285875" cy="857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10800000">
            <a:off x="3714750" y="3071813"/>
            <a:ext cx="1428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9" idx="2"/>
          </p:cNvCxnSpPr>
          <p:nvPr/>
        </p:nvCxnSpPr>
        <p:spPr>
          <a:xfrm rot="10800000" flipV="1">
            <a:off x="3571875" y="2143125"/>
            <a:ext cx="2928938" cy="928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8788" name="Object 4"/>
          <p:cNvGraphicFramePr>
            <a:graphicFrameLocks noChangeAspect="1"/>
          </p:cNvGraphicFramePr>
          <p:nvPr/>
        </p:nvGraphicFramePr>
        <p:xfrm>
          <a:off x="609600" y="1066800"/>
          <a:ext cx="2000250" cy="554037"/>
        </p:xfrm>
        <a:graphic>
          <a:graphicData uri="http://schemas.openxmlformats.org/presentationml/2006/ole">
            <p:oleObj spid="_x0000_s99330" name="Формула" r:id="rId3" imgW="825480" imgH="228600" progId="Equation.3">
              <p:embed/>
            </p:oleObj>
          </a:graphicData>
        </a:graphic>
      </p:graphicFrame>
      <p:graphicFrame>
        <p:nvGraphicFramePr>
          <p:cNvPr id="26" name="Object 26"/>
          <p:cNvGraphicFramePr>
            <a:graphicFrameLocks noChangeAspect="1"/>
          </p:cNvGraphicFramePr>
          <p:nvPr/>
        </p:nvGraphicFramePr>
        <p:xfrm>
          <a:off x="4714875" y="5786438"/>
          <a:ext cx="452438" cy="400050"/>
        </p:xfrm>
        <a:graphic>
          <a:graphicData uri="http://schemas.openxmlformats.org/presentationml/2006/ole">
            <p:oleObj spid="_x0000_s99331" name="Формула" r:id="rId4" imgW="190500" imgH="228600" progId="Equation.3">
              <p:embed/>
            </p:oleObj>
          </a:graphicData>
        </a:graphic>
      </p:graphicFrame>
      <p:graphicFrame>
        <p:nvGraphicFramePr>
          <p:cNvPr id="7195" name="Object 27"/>
          <p:cNvGraphicFramePr>
            <a:graphicFrameLocks noChangeAspect="1"/>
          </p:cNvGraphicFramePr>
          <p:nvPr/>
        </p:nvGraphicFramePr>
        <p:xfrm>
          <a:off x="5214938" y="2928938"/>
          <a:ext cx="452437" cy="400050"/>
        </p:xfrm>
        <a:graphic>
          <a:graphicData uri="http://schemas.openxmlformats.org/presentationml/2006/ole">
            <p:oleObj spid="_x0000_s99332" name="Формула" r:id="rId5" imgW="190500" imgH="228600" progId="Equation.3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6705600" y="5080103"/>
          <a:ext cx="304800" cy="411060"/>
        </p:xfrm>
        <a:graphic>
          <a:graphicData uri="http://schemas.openxmlformats.org/presentationml/2006/ole">
            <p:oleObj spid="_x0000_s99333" name="Формула" r:id="rId6" imgW="152280" imgH="16488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6705600" y="1905000"/>
          <a:ext cx="318374" cy="429367"/>
        </p:xfrm>
        <a:graphic>
          <a:graphicData uri="http://schemas.openxmlformats.org/presentationml/2006/ole">
            <p:oleObj spid="_x0000_s99334" name="Формула" r:id="rId7" imgW="152280" imgH="164880" progId="Equation.3">
              <p:embed/>
            </p:oleObj>
          </a:graphicData>
        </a:graphic>
      </p:graphicFrame>
      <p:graphicFrame>
        <p:nvGraphicFramePr>
          <p:cNvPr id="2" name="Object 27"/>
          <p:cNvGraphicFramePr>
            <a:graphicFrameLocks noChangeAspect="1"/>
          </p:cNvGraphicFramePr>
          <p:nvPr/>
        </p:nvGraphicFramePr>
        <p:xfrm>
          <a:off x="5273675" y="1600200"/>
          <a:ext cx="573088" cy="400050"/>
        </p:xfrm>
        <a:graphic>
          <a:graphicData uri="http://schemas.openxmlformats.org/presentationml/2006/ole">
            <p:oleObj spid="_x0000_s99335" name="Формула" r:id="rId8" imgW="241200" imgH="228600" progId="Equation.3">
              <p:embed/>
            </p:oleObj>
          </a:graphicData>
        </a:graphic>
      </p:graphicFrame>
      <p:graphicFrame>
        <p:nvGraphicFramePr>
          <p:cNvPr id="4" name="Object 27"/>
          <p:cNvGraphicFramePr>
            <a:graphicFrameLocks noChangeAspect="1"/>
          </p:cNvGraphicFramePr>
          <p:nvPr/>
        </p:nvGraphicFramePr>
        <p:xfrm>
          <a:off x="3048000" y="2819400"/>
          <a:ext cx="457199" cy="404261"/>
        </p:xfrm>
        <a:graphic>
          <a:graphicData uri="http://schemas.openxmlformats.org/presentationml/2006/ole">
            <p:oleObj spid="_x0000_s99336" name="Формула" r:id="rId9" imgW="190440" imgH="22860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457200" y="2133600"/>
          <a:ext cx="1630362" cy="945393"/>
        </p:xfrm>
        <a:graphic>
          <a:graphicData uri="http://schemas.openxmlformats.org/presentationml/2006/ole">
            <p:oleObj spid="_x0000_s99337" name="Формула" r:id="rId10" imgW="787320" imgH="457200" progId="Equation.3">
              <p:embed/>
            </p:oleObj>
          </a:graphicData>
        </a:graphic>
      </p:graphicFrame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358214" y="6356350"/>
            <a:ext cx="57150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12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143372" y="92867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ru-RU" i="1" dirty="0" smtClean="0"/>
              <a:t>(.)</a:t>
            </a:r>
            <a:r>
              <a:rPr lang="ru-RU" altLang="ru-RU" i="1" dirty="0" smtClean="0"/>
              <a:t> </a:t>
            </a:r>
            <a:r>
              <a:rPr lang="en-US" altLang="ru-RU" b="1" i="1" dirty="0" smtClean="0">
                <a:solidFill>
                  <a:srgbClr val="FF0000"/>
                </a:solidFill>
              </a:rPr>
              <a:t>A</a:t>
            </a:r>
            <a:r>
              <a:rPr lang="en-US" altLang="ru-RU" i="1" dirty="0" smtClean="0"/>
              <a:t> – </a:t>
            </a:r>
            <a:r>
              <a:rPr lang="ru-RU" altLang="ru-RU" b="1" i="1" dirty="0" smtClean="0">
                <a:solidFill>
                  <a:srgbClr val="FF0000"/>
                </a:solidFill>
              </a:rPr>
              <a:t>полюс,</a:t>
            </a:r>
          </a:p>
          <a:p>
            <a:r>
              <a:rPr lang="en-US" altLang="ru-RU" i="1" dirty="0" smtClean="0"/>
              <a:t>(.) </a:t>
            </a:r>
            <a:r>
              <a:rPr lang="ru-RU" altLang="ru-RU" b="1" i="1" dirty="0" smtClean="0"/>
              <a:t>В</a:t>
            </a:r>
            <a:r>
              <a:rPr lang="ru-RU" altLang="ru-RU" b="1" i="1" dirty="0" smtClean="0">
                <a:solidFill>
                  <a:srgbClr val="FF0000"/>
                </a:solidFill>
              </a:rPr>
              <a:t>  двигается относительно </a:t>
            </a:r>
            <a:r>
              <a:rPr lang="en-US" altLang="ru-RU" i="1" dirty="0" smtClean="0"/>
              <a:t>(.)</a:t>
            </a:r>
            <a:r>
              <a:rPr lang="ru-RU" altLang="ru-RU" i="1" dirty="0" smtClean="0"/>
              <a:t> </a:t>
            </a:r>
            <a:r>
              <a:rPr lang="en-US" altLang="ru-RU" b="1" i="1" dirty="0" smtClean="0">
                <a:solidFill>
                  <a:srgbClr val="FF0000"/>
                </a:solidFill>
              </a:rPr>
              <a:t>A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142852"/>
            <a:ext cx="8643938" cy="623887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2800" i="1" dirty="0" smtClean="0">
                <a:solidFill>
                  <a:schemeClr val="tx1"/>
                </a:solidFill>
              </a:rPr>
              <a:t>Теорема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 о проекциях </a:t>
            </a:r>
            <a:r>
              <a:rPr lang="ru-RU" altLang="ru-RU" sz="2800" i="1" dirty="0" smtClean="0">
                <a:solidFill>
                  <a:srgbClr val="7030A0"/>
                </a:solidFill>
              </a:rPr>
              <a:t>скоростей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smtClean="0"/>
              <a:t>двух</a:t>
            </a:r>
            <a:r>
              <a:rPr lang="ru-RU" altLang="ru-RU" sz="2800" i="1" dirty="0" smtClean="0"/>
              <a:t> точек тела 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на прямую, </a:t>
            </a:r>
            <a:r>
              <a:rPr lang="ru-RU" altLang="ru-RU" sz="2800" i="1" dirty="0" smtClean="0"/>
              <a:t>соединяющую эти точки</a:t>
            </a:r>
            <a:endParaRPr lang="ru-RU" altLang="ru-RU" sz="2800" b="1" i="1" u="sng" dirty="0" smtClean="0"/>
          </a:p>
        </p:txBody>
      </p:sp>
      <p:sp>
        <p:nvSpPr>
          <p:cNvPr id="31" name="Овал 30"/>
          <p:cNvSpPr/>
          <p:nvPr/>
        </p:nvSpPr>
        <p:spPr>
          <a:xfrm>
            <a:off x="1428750" y="3500438"/>
            <a:ext cx="6286500" cy="192881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1143000" y="4357688"/>
            <a:ext cx="7286625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2857500" y="3857625"/>
            <a:ext cx="857250" cy="500063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16200000" flipH="1">
            <a:off x="5286376" y="4572000"/>
            <a:ext cx="1357312" cy="9286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>
            <a:off x="3464718" y="4107657"/>
            <a:ext cx="500063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2857500" y="4357688"/>
            <a:ext cx="857250" cy="158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5500688" y="4357688"/>
            <a:ext cx="857250" cy="158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V="1">
            <a:off x="5500688" y="3857625"/>
            <a:ext cx="857250" cy="500063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rot="16200000" flipH="1">
            <a:off x="5467350" y="4743450"/>
            <a:ext cx="1785937" cy="714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058" name="Object 26"/>
          <p:cNvGraphicFramePr>
            <a:graphicFrameLocks noChangeAspect="1"/>
          </p:cNvGraphicFramePr>
          <p:nvPr/>
        </p:nvGraphicFramePr>
        <p:xfrm>
          <a:off x="214282" y="1142984"/>
          <a:ext cx="2232025" cy="595312"/>
        </p:xfrm>
        <a:graphic>
          <a:graphicData uri="http://schemas.openxmlformats.org/presentationml/2006/ole">
            <p:oleObj spid="_x0000_s100354" name="Equation" r:id="rId3" imgW="952087" imgH="253890" progId="">
              <p:embed/>
            </p:oleObj>
          </a:graphicData>
        </a:graphic>
      </p:graphicFrame>
      <p:graphicFrame>
        <p:nvGraphicFramePr>
          <p:cNvPr id="44059" name="Object 27"/>
          <p:cNvGraphicFramePr>
            <a:graphicFrameLocks noChangeAspect="1"/>
          </p:cNvGraphicFramePr>
          <p:nvPr/>
        </p:nvGraphicFramePr>
        <p:xfrm>
          <a:off x="357158" y="1857364"/>
          <a:ext cx="1152525" cy="419100"/>
        </p:xfrm>
        <a:graphic>
          <a:graphicData uri="http://schemas.openxmlformats.org/presentationml/2006/ole">
            <p:oleObj spid="_x0000_s100355" name="Equation" r:id="rId4" imgW="698197" imgH="253890" progId="">
              <p:embed/>
            </p:oleObj>
          </a:graphicData>
        </a:graphic>
      </p:graphicFrame>
      <p:graphicFrame>
        <p:nvGraphicFramePr>
          <p:cNvPr id="44055" name="Object 23"/>
          <p:cNvGraphicFramePr>
            <a:graphicFrameLocks noChangeAspect="1"/>
          </p:cNvGraphicFramePr>
          <p:nvPr/>
        </p:nvGraphicFramePr>
        <p:xfrm>
          <a:off x="4214810" y="1928802"/>
          <a:ext cx="2665412" cy="566737"/>
        </p:xfrm>
        <a:graphic>
          <a:graphicData uri="http://schemas.openxmlformats.org/presentationml/2006/ole">
            <p:oleObj spid="_x0000_s100356" name="Equation" r:id="rId5" imgW="1193800" imgH="254000" progId="">
              <p:embed/>
            </p:oleObj>
          </a:graphicData>
        </a:graphic>
      </p:graphicFrame>
      <p:sp>
        <p:nvSpPr>
          <p:cNvPr id="5153" name="TextBox 31"/>
          <p:cNvSpPr txBox="1">
            <a:spLocks noChangeArrowheads="1"/>
          </p:cNvSpPr>
          <p:nvPr/>
        </p:nvSpPr>
        <p:spPr bwMode="auto">
          <a:xfrm>
            <a:off x="5929313" y="3929063"/>
            <a:ext cx="346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</p:txBody>
      </p:sp>
      <p:sp>
        <p:nvSpPr>
          <p:cNvPr id="5154" name="TextBox 33"/>
          <p:cNvSpPr txBox="1">
            <a:spLocks noChangeArrowheads="1"/>
          </p:cNvSpPr>
          <p:nvPr/>
        </p:nvSpPr>
        <p:spPr bwMode="auto">
          <a:xfrm>
            <a:off x="5786438" y="4429125"/>
            <a:ext cx="3413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β</a:t>
            </a:r>
            <a:endParaRPr lang="ru-RU" altLang="ru-RU"/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2714612" y="857232"/>
            <a:ext cx="585791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Проекции</a:t>
            </a:r>
            <a:r>
              <a:rPr lang="ru-RU" alt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скоростей</a:t>
            </a:r>
            <a:r>
              <a:rPr lang="ru-RU" alt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двух точек тела на прямую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соединяющую эти точки, </a:t>
            </a:r>
            <a:r>
              <a:rPr lang="ru-RU" alt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равны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ru-RU" altLang="ru-RU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en-US" alt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ru-RU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b="1" i="1" dirty="0" smtClean="0"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оекция </a:t>
            </a:r>
            <a:r>
              <a:rPr lang="ru-RU" alt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скорости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точки </a:t>
            </a:r>
            <a:r>
              <a:rPr lang="ru-RU" alt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на прямую </a:t>
            </a:r>
            <a:r>
              <a:rPr lang="ru-RU" alt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Дуга 36"/>
          <p:cNvSpPr/>
          <p:nvPr/>
        </p:nvSpPr>
        <p:spPr>
          <a:xfrm rot="5617115">
            <a:off x="5373688" y="4087813"/>
            <a:ext cx="500062" cy="500062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Дуга 38"/>
          <p:cNvSpPr/>
          <p:nvPr/>
        </p:nvSpPr>
        <p:spPr>
          <a:xfrm>
            <a:off x="2928938" y="4143375"/>
            <a:ext cx="500062" cy="500063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Дуга 40"/>
          <p:cNvSpPr/>
          <p:nvPr/>
        </p:nvSpPr>
        <p:spPr>
          <a:xfrm>
            <a:off x="5572125" y="4143375"/>
            <a:ext cx="500063" cy="500063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60" name="TextBox 42"/>
          <p:cNvSpPr txBox="1">
            <a:spLocks noChangeArrowheads="1"/>
          </p:cNvSpPr>
          <p:nvPr/>
        </p:nvSpPr>
        <p:spPr bwMode="auto">
          <a:xfrm>
            <a:off x="3357563" y="3929063"/>
            <a:ext cx="2857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  <a:p>
            <a:endParaRPr lang="ru-RU" altLang="ru-RU"/>
          </a:p>
        </p:txBody>
      </p:sp>
      <p:graphicFrame>
        <p:nvGraphicFramePr>
          <p:cNvPr id="5125" name="Object 40"/>
          <p:cNvGraphicFramePr>
            <a:graphicFrameLocks noChangeAspect="1"/>
          </p:cNvGraphicFramePr>
          <p:nvPr/>
        </p:nvGraphicFramePr>
        <p:xfrm>
          <a:off x="8143875" y="4071938"/>
          <a:ext cx="206375" cy="284162"/>
        </p:xfrm>
        <a:graphic>
          <a:graphicData uri="http://schemas.openxmlformats.org/presentationml/2006/ole">
            <p:oleObj spid="_x0000_s100357" name="Формула" r:id="rId6" imgW="126720" imgH="139680" progId="Equation.3">
              <p:embed/>
            </p:oleObj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5715000" y="3571875"/>
          <a:ext cx="381000" cy="400050"/>
        </p:xfrm>
        <a:graphic>
          <a:graphicData uri="http://schemas.openxmlformats.org/presentationml/2006/ole">
            <p:oleObj spid="_x0000_s100358" name="Формула" r:id="rId7" imgW="190500" imgH="228600" progId="Equation.3">
              <p:embed/>
            </p:oleObj>
          </a:graphicData>
        </a:graphic>
      </p:graphicFrame>
      <p:graphicFrame>
        <p:nvGraphicFramePr>
          <p:cNvPr id="43" name="Объект 42"/>
          <p:cNvGraphicFramePr>
            <a:graphicFrameLocks noChangeAspect="1"/>
          </p:cNvGraphicFramePr>
          <p:nvPr/>
        </p:nvGraphicFramePr>
        <p:xfrm>
          <a:off x="1676399" y="5715000"/>
          <a:ext cx="2693147" cy="444500"/>
        </p:xfrm>
        <a:graphic>
          <a:graphicData uri="http://schemas.openxmlformats.org/presentationml/2006/ole">
            <p:oleObj spid="_x0000_s100359" name="Формула" r:id="rId8" imgW="1307880" imgH="215640" progId="Equation.3">
              <p:embed/>
            </p:oleObj>
          </a:graphicData>
        </a:graphic>
      </p:graphicFrame>
      <p:graphicFrame>
        <p:nvGraphicFramePr>
          <p:cNvPr id="5129" name="Object 6"/>
          <p:cNvGraphicFramePr>
            <a:graphicFrameLocks noChangeAspect="1"/>
          </p:cNvGraphicFramePr>
          <p:nvPr/>
        </p:nvGraphicFramePr>
        <p:xfrm>
          <a:off x="3429000" y="3429000"/>
          <a:ext cx="381000" cy="400050"/>
        </p:xfrm>
        <a:graphic>
          <a:graphicData uri="http://schemas.openxmlformats.org/presentationml/2006/ole">
            <p:oleObj spid="_x0000_s100360" name="Формула" r:id="rId9" imgW="190500" imgH="228600" progId="Equation.3">
              <p:embed/>
            </p:oleObj>
          </a:graphicData>
        </a:graphic>
      </p:graphicFrame>
      <p:graphicFrame>
        <p:nvGraphicFramePr>
          <p:cNvPr id="7195" name="Object 10"/>
          <p:cNvGraphicFramePr>
            <a:graphicFrameLocks noChangeAspect="1"/>
          </p:cNvGraphicFramePr>
          <p:nvPr/>
        </p:nvGraphicFramePr>
        <p:xfrm>
          <a:off x="6477000" y="5334000"/>
          <a:ext cx="457200" cy="400050"/>
        </p:xfrm>
        <a:graphic>
          <a:graphicData uri="http://schemas.openxmlformats.org/presentationml/2006/ole">
            <p:oleObj spid="_x0000_s100361" name="Формула" r:id="rId10" imgW="241200" imgH="228600" progId="Equation.3">
              <p:embed/>
            </p:oleObj>
          </a:graphicData>
        </a:graphic>
      </p:graphicFrame>
      <p:graphicFrame>
        <p:nvGraphicFramePr>
          <p:cNvPr id="6" name="Object 11"/>
          <p:cNvGraphicFramePr>
            <a:graphicFrameLocks noChangeAspect="1"/>
          </p:cNvGraphicFramePr>
          <p:nvPr/>
        </p:nvGraphicFramePr>
        <p:xfrm>
          <a:off x="5791200" y="5486400"/>
          <a:ext cx="381000" cy="404813"/>
        </p:xfrm>
        <a:graphic>
          <a:graphicData uri="http://schemas.openxmlformats.org/presentationml/2006/ole">
            <p:oleObj spid="_x0000_s100362" name="Формула" r:id="rId11" imgW="190440" imgH="228600" progId="Equation.3">
              <p:embed/>
            </p:oleObj>
          </a:graphicData>
        </a:graphic>
      </p:graphicFrame>
      <p:graphicFrame>
        <p:nvGraphicFramePr>
          <p:cNvPr id="5132" name="Object 12"/>
          <p:cNvGraphicFramePr>
            <a:graphicFrameLocks noChangeAspect="1"/>
          </p:cNvGraphicFramePr>
          <p:nvPr/>
        </p:nvGraphicFramePr>
        <p:xfrm>
          <a:off x="2590800" y="3962400"/>
          <a:ext cx="304800" cy="411163"/>
        </p:xfrm>
        <a:graphic>
          <a:graphicData uri="http://schemas.openxmlformats.org/presentationml/2006/ole">
            <p:oleObj spid="_x0000_s100363" name="Формула" r:id="rId12" imgW="152280" imgH="164880" progId="Equation.3">
              <p:embed/>
            </p:oleObj>
          </a:graphicData>
        </a:graphic>
      </p:graphicFrame>
      <p:graphicFrame>
        <p:nvGraphicFramePr>
          <p:cNvPr id="5133" name="Object 13"/>
          <p:cNvGraphicFramePr>
            <a:graphicFrameLocks noChangeAspect="1"/>
          </p:cNvGraphicFramePr>
          <p:nvPr/>
        </p:nvGraphicFramePr>
        <p:xfrm>
          <a:off x="5181600" y="3962400"/>
          <a:ext cx="319088" cy="428625"/>
        </p:xfrm>
        <a:graphic>
          <a:graphicData uri="http://schemas.openxmlformats.org/presentationml/2006/ole">
            <p:oleObj spid="_x0000_s100364" name="Формула" r:id="rId13" imgW="152280" imgH="164880" progId="Equation.3">
              <p:embed/>
            </p:oleObj>
          </a:graphicData>
        </a:graphic>
      </p:graphicFrame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6196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13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28662" y="2428868"/>
            <a:ext cx="75724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2000" i="1" dirty="0" smtClean="0">
                <a:latin typeface="Times New Roman" pitchFamily="18" charset="0"/>
                <a:cs typeface="Times New Roman" pitchFamily="18" charset="0"/>
              </a:rPr>
              <a:t>(.)</a:t>
            </a:r>
            <a:r>
              <a:rPr lang="ru-RU" alt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sz="2000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полюс</a:t>
            </a:r>
            <a:r>
              <a:rPr lang="ru-RU" altLang="ru-RU" sz="2000" i="1" dirty="0" smtClean="0">
                <a:latin typeface="Times New Roman" pitchFamily="18" charset="0"/>
                <a:cs typeface="Times New Roman" pitchFamily="18" charset="0"/>
              </a:rPr>
              <a:t>, который двигается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скоростью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ru-RU" sz="20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altLang="ru-RU" sz="2000" i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alt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ru-RU" sz="2000" i="1" dirty="0" smtClean="0">
                <a:latin typeface="Times New Roman" pitchFamily="18" charset="0"/>
                <a:cs typeface="Times New Roman" pitchFamily="18" charset="0"/>
              </a:rPr>
              <a:t>(.)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2000" i="1" dirty="0" smtClean="0">
                <a:latin typeface="Times New Roman" pitchFamily="18" charset="0"/>
                <a:cs typeface="Times New Roman" pitchFamily="18" charset="0"/>
              </a:rPr>
              <a:t>двигается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относительно </a:t>
            </a:r>
            <a:r>
              <a:rPr lang="en-US" altLang="ru-RU" sz="2000" i="1" dirty="0" smtClean="0">
                <a:latin typeface="Times New Roman" pitchFamily="18" charset="0"/>
                <a:cs typeface="Times New Roman" pitchFamily="18" charset="0"/>
              </a:rPr>
              <a:t>(.)</a:t>
            </a:r>
            <a:r>
              <a:rPr lang="ru-RU" alt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скоростью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altLang="ru-RU" sz="2000" b="1" i="1" baseline="-25000" dirty="0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en-US" sz="2000" dirty="0" smtClean="0"/>
              <a:t> ┴ </a:t>
            </a:r>
            <a:r>
              <a:rPr lang="ru-RU" altLang="ru-RU" sz="2000" i="1" dirty="0" smtClean="0"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altLang="ru-RU" sz="2000" b="1" i="1" baseline="-25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altLang="ru-RU" sz="2000" i="1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полная (результирующая) </a:t>
            </a:r>
            <a:r>
              <a:rPr lang="ru-RU" alt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скорость </a:t>
            </a:r>
            <a:r>
              <a:rPr lang="en-US" altLang="ru-RU" sz="2000" i="1" dirty="0" smtClean="0">
                <a:latin typeface="Times New Roman" pitchFamily="18" charset="0"/>
                <a:cs typeface="Times New Roman" pitchFamily="18" charset="0"/>
              </a:rPr>
              <a:t>(.)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428625" y="357188"/>
            <a:ext cx="3214688" cy="3429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642938" y="785813"/>
            <a:ext cx="1357312" cy="50006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5" idx="7"/>
          </p:cNvCxnSpPr>
          <p:nvPr/>
        </p:nvCxnSpPr>
        <p:spPr>
          <a:xfrm rot="16200000" flipH="1">
            <a:off x="3301207" y="729456"/>
            <a:ext cx="855662" cy="111442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6200000" flipH="1">
            <a:off x="35719" y="1893094"/>
            <a:ext cx="2071688" cy="8572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5" idx="7"/>
          </p:cNvCxnSpPr>
          <p:nvPr/>
        </p:nvCxnSpPr>
        <p:spPr>
          <a:xfrm rot="16200000" flipH="1" flipV="1">
            <a:off x="1015207" y="1058069"/>
            <a:ext cx="2355850" cy="19573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3" name="TextBox 19"/>
          <p:cNvSpPr txBox="1">
            <a:spLocks noChangeArrowheads="1"/>
          </p:cNvSpPr>
          <p:nvPr/>
        </p:nvSpPr>
        <p:spPr bwMode="auto">
          <a:xfrm>
            <a:off x="785813" y="2714625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dirty="0"/>
              <a:t>P</a:t>
            </a:r>
            <a:endParaRPr lang="ru-RU" alt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3857620" y="3500438"/>
            <a:ext cx="51435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defRPr/>
            </a:pPr>
            <a:r>
              <a:rPr lang="ru-RU" sz="2400" b="1" i="1" dirty="0" smtClean="0">
                <a:solidFill>
                  <a:srgbClr val="FF0000"/>
                </a:solidFill>
              </a:rPr>
              <a:t>МЦС </a:t>
            </a:r>
            <a:r>
              <a:rPr lang="ru-RU" sz="2400" i="1" dirty="0" smtClean="0"/>
              <a:t> (точка </a:t>
            </a:r>
            <a:r>
              <a:rPr lang="en-US" sz="2400" b="1" i="1" dirty="0">
                <a:solidFill>
                  <a:srgbClr val="FF0000"/>
                </a:solidFill>
              </a:rPr>
              <a:t>P</a:t>
            </a:r>
            <a:r>
              <a:rPr lang="ru-RU" sz="2400" i="1" dirty="0"/>
              <a:t> </a:t>
            </a:r>
            <a:r>
              <a:rPr lang="ru-RU" sz="2400" i="1" dirty="0" smtClean="0"/>
              <a:t>) находится </a:t>
            </a:r>
            <a:r>
              <a:rPr lang="ru-RU" sz="2400" i="1" dirty="0"/>
              <a:t>на </a:t>
            </a:r>
            <a:r>
              <a:rPr lang="ru-RU" sz="2400" b="1" i="1" dirty="0">
                <a:solidFill>
                  <a:srgbClr val="FF0000"/>
                </a:solidFill>
              </a:rPr>
              <a:t>пересечении </a:t>
            </a:r>
            <a:r>
              <a:rPr lang="ru-RU" sz="2400" b="1" i="1" dirty="0">
                <a:solidFill>
                  <a:srgbClr val="0070C0"/>
                </a:solidFill>
              </a:rPr>
              <a:t>перпендикуляров</a:t>
            </a:r>
            <a:r>
              <a:rPr lang="ru-RU" sz="2400" i="1" dirty="0"/>
              <a:t>, восстановленных к </a:t>
            </a:r>
            <a:r>
              <a:rPr lang="ru-RU" sz="2400" b="1" i="1" dirty="0">
                <a:solidFill>
                  <a:srgbClr val="7030A0"/>
                </a:solidFill>
              </a:rPr>
              <a:t>скоростям</a:t>
            </a:r>
            <a:r>
              <a:rPr lang="ru-RU" sz="2400" i="1" dirty="0"/>
              <a:t> в точках «</a:t>
            </a:r>
            <a:r>
              <a:rPr lang="ru-RU" sz="2400" b="1" i="1" dirty="0"/>
              <a:t>А</a:t>
            </a:r>
            <a:r>
              <a:rPr lang="ru-RU" sz="2400" i="1" dirty="0"/>
              <a:t>» и «</a:t>
            </a:r>
            <a:r>
              <a:rPr lang="ru-RU" sz="2400" b="1" i="1" dirty="0"/>
              <a:t>В</a:t>
            </a:r>
            <a:r>
              <a:rPr lang="ru-RU" sz="2400" i="1" dirty="0" smtClean="0"/>
              <a:t>»</a:t>
            </a:r>
            <a:endParaRPr lang="ru-RU" sz="2400" dirty="0"/>
          </a:p>
        </p:txBody>
      </p:sp>
      <p:sp>
        <p:nvSpPr>
          <p:cNvPr id="38" name="Овал 37"/>
          <p:cNvSpPr/>
          <p:nvPr/>
        </p:nvSpPr>
        <p:spPr>
          <a:xfrm>
            <a:off x="571500" y="1214438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124200" y="838200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1285875" y="2928938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46" name="Object 39"/>
          <p:cNvGraphicFramePr>
            <a:graphicFrameLocks noChangeAspect="1"/>
          </p:cNvGraphicFramePr>
          <p:nvPr/>
        </p:nvGraphicFramePr>
        <p:xfrm>
          <a:off x="4357686" y="2428868"/>
          <a:ext cx="1853173" cy="1066800"/>
        </p:xfrm>
        <a:graphic>
          <a:graphicData uri="http://schemas.openxmlformats.org/presentationml/2006/ole">
            <p:oleObj spid="_x0000_s101378" name="Формула" r:id="rId3" imgW="837836" imgH="482391" progId="Equation.3">
              <p:embed/>
            </p:oleObj>
          </a:graphicData>
        </a:graphic>
      </p:graphicFrame>
      <p:sp>
        <p:nvSpPr>
          <p:cNvPr id="47" name="Rectangle 2"/>
          <p:cNvSpPr txBox="1">
            <a:spLocks noChangeArrowheads="1"/>
          </p:cNvSpPr>
          <p:nvPr/>
        </p:nvSpPr>
        <p:spPr>
          <a:xfrm>
            <a:off x="3643306" y="142852"/>
            <a:ext cx="5219706" cy="50004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algn="ctr" eaLnBrk="0" hangingPunct="0">
              <a:defRPr/>
            </a:pPr>
            <a:r>
              <a:rPr lang="ru-RU" altLang="ru-RU" sz="2800" b="1" i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Мгновенный центр скоростей</a:t>
            </a: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>
          <a:xfrm>
            <a:off x="4500562" y="642918"/>
            <a:ext cx="4429155" cy="1285884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altLang="ru-RU" sz="2000" b="1" i="1" kern="0" dirty="0">
                <a:solidFill>
                  <a:srgbClr val="FF0000"/>
                </a:solidFill>
                <a:latin typeface="+mn-lt"/>
              </a:rPr>
              <a:t>Мгновенным центром скоростей </a:t>
            </a:r>
            <a:r>
              <a:rPr lang="ru-RU" altLang="ru-RU" sz="2000" i="1" kern="0" dirty="0">
                <a:latin typeface="+mn-lt"/>
              </a:rPr>
              <a:t>(</a:t>
            </a:r>
            <a:r>
              <a:rPr lang="ru-RU" altLang="ru-RU" sz="2000" b="1" i="1" kern="0" dirty="0">
                <a:solidFill>
                  <a:srgbClr val="FF0000"/>
                </a:solidFill>
                <a:latin typeface="+mn-lt"/>
              </a:rPr>
              <a:t>МЦС</a:t>
            </a:r>
            <a:r>
              <a:rPr lang="ru-RU" altLang="ru-RU" sz="2000" i="1" kern="0" dirty="0">
                <a:latin typeface="+mn-lt"/>
              </a:rPr>
              <a:t>) называется </a:t>
            </a:r>
            <a:r>
              <a:rPr lang="ru-RU" altLang="ru-RU" sz="2000" b="1" i="1" kern="0" dirty="0">
                <a:solidFill>
                  <a:srgbClr val="FF0000"/>
                </a:solidFill>
                <a:latin typeface="+mn-lt"/>
              </a:rPr>
              <a:t>точка</a:t>
            </a:r>
            <a:r>
              <a:rPr lang="ru-RU" altLang="ru-RU" sz="2000" i="1" kern="0" dirty="0">
                <a:latin typeface="+mn-lt"/>
              </a:rPr>
              <a:t> связанная с телом, </a:t>
            </a:r>
            <a:r>
              <a:rPr lang="ru-RU" altLang="ru-RU" sz="2000" b="1" i="1" kern="0" dirty="0">
                <a:solidFill>
                  <a:srgbClr val="7030A0"/>
                </a:solidFill>
                <a:latin typeface="+mn-lt"/>
              </a:rPr>
              <a:t>скорость</a:t>
            </a:r>
            <a:r>
              <a:rPr lang="ru-RU" altLang="ru-RU" sz="2000" i="1" kern="0" dirty="0">
                <a:latin typeface="+mn-lt"/>
              </a:rPr>
              <a:t> которой в данный момент времени равна </a:t>
            </a:r>
            <a:r>
              <a:rPr lang="ru-RU" altLang="ru-RU" sz="2000" b="1" i="1" kern="0" dirty="0">
                <a:solidFill>
                  <a:srgbClr val="FF0000"/>
                </a:solidFill>
                <a:latin typeface="+mn-lt"/>
              </a:rPr>
              <a:t>нулю</a:t>
            </a:r>
            <a:r>
              <a:rPr lang="ru-RU" altLang="ru-RU" sz="2000" i="1" kern="0" dirty="0" smtClean="0">
                <a:latin typeface="+mn-lt"/>
              </a:rPr>
              <a:t>.</a:t>
            </a:r>
            <a:endParaRPr lang="ru-RU" altLang="ru-RU" sz="2000" i="1" kern="0" dirty="0">
              <a:latin typeface="+mn-lt"/>
            </a:endParaRPr>
          </a:p>
        </p:txBody>
      </p:sp>
      <p:graphicFrame>
        <p:nvGraphicFramePr>
          <p:cNvPr id="23" name="Object 23"/>
          <p:cNvGraphicFramePr>
            <a:graphicFrameLocks noChangeAspect="1"/>
          </p:cNvGraphicFramePr>
          <p:nvPr/>
        </p:nvGraphicFramePr>
        <p:xfrm>
          <a:off x="7072330" y="2428868"/>
          <a:ext cx="1214437" cy="904875"/>
        </p:xfrm>
        <a:graphic>
          <a:graphicData uri="http://schemas.openxmlformats.org/presentationml/2006/ole">
            <p:oleObj spid="_x0000_s101379" name="Формула" r:id="rId4" imgW="647640" imgH="482400" progId="Equation.3">
              <p:embed/>
            </p:oleObj>
          </a:graphicData>
        </a:graphic>
      </p:graphicFrame>
      <p:graphicFrame>
        <p:nvGraphicFramePr>
          <p:cNvPr id="26" name="Object 26"/>
          <p:cNvGraphicFramePr>
            <a:graphicFrameLocks noChangeAspect="1"/>
          </p:cNvGraphicFramePr>
          <p:nvPr/>
        </p:nvGraphicFramePr>
        <p:xfrm>
          <a:off x="1447800" y="381000"/>
          <a:ext cx="452438" cy="400050"/>
        </p:xfrm>
        <a:graphic>
          <a:graphicData uri="http://schemas.openxmlformats.org/presentationml/2006/ole">
            <p:oleObj spid="_x0000_s101380" name="Формула" r:id="rId5" imgW="190500" imgH="228600" progId="Equation.3">
              <p:embed/>
            </p:oleObj>
          </a:graphicData>
        </a:graphic>
      </p:graphicFrame>
      <p:graphicFrame>
        <p:nvGraphicFramePr>
          <p:cNvPr id="7195" name="Object 5"/>
          <p:cNvGraphicFramePr>
            <a:graphicFrameLocks noChangeAspect="1"/>
          </p:cNvGraphicFramePr>
          <p:nvPr/>
        </p:nvGraphicFramePr>
        <p:xfrm>
          <a:off x="3810000" y="1600200"/>
          <a:ext cx="457200" cy="404813"/>
        </p:xfrm>
        <a:graphic>
          <a:graphicData uri="http://schemas.openxmlformats.org/presentationml/2006/ole">
            <p:oleObj spid="_x0000_s101381" name="Формула" r:id="rId6" imgW="190440" imgH="228600" progId="Equation.3">
              <p:embed/>
            </p:oleObj>
          </a:graphicData>
        </a:graphic>
      </p:graphicFrame>
      <p:graphicFrame>
        <p:nvGraphicFramePr>
          <p:cNvPr id="6150" name="Object 6"/>
          <p:cNvGraphicFramePr>
            <a:graphicFrameLocks noChangeAspect="1"/>
          </p:cNvGraphicFramePr>
          <p:nvPr/>
        </p:nvGraphicFramePr>
        <p:xfrm>
          <a:off x="228600" y="990600"/>
          <a:ext cx="304800" cy="411163"/>
        </p:xfrm>
        <a:graphic>
          <a:graphicData uri="http://schemas.openxmlformats.org/presentationml/2006/ole">
            <p:oleObj spid="_x0000_s101382" name="Формула" r:id="rId7" imgW="152280" imgH="164880" progId="Equation.3">
              <p:embed/>
            </p:oleObj>
          </a:graphicData>
        </a:graphic>
      </p:graphicFrame>
      <p:graphicFrame>
        <p:nvGraphicFramePr>
          <p:cNvPr id="6151" name="Object 7"/>
          <p:cNvGraphicFramePr>
            <a:graphicFrameLocks noChangeAspect="1"/>
          </p:cNvGraphicFramePr>
          <p:nvPr/>
        </p:nvGraphicFramePr>
        <p:xfrm>
          <a:off x="3352800" y="578751"/>
          <a:ext cx="228600" cy="307074"/>
        </p:xfrm>
        <a:graphic>
          <a:graphicData uri="http://schemas.openxmlformats.org/presentationml/2006/ole">
            <p:oleObj spid="_x0000_s101383" name="Формула" r:id="rId8" imgW="152280" imgH="164880" progId="Equation.3">
              <p:embed/>
            </p:oleObj>
          </a:graphicData>
        </a:graphic>
      </p:graphicFrame>
      <p:graphicFrame>
        <p:nvGraphicFramePr>
          <p:cNvPr id="45091" name="Object 35"/>
          <p:cNvGraphicFramePr>
            <a:graphicFrameLocks noChangeAspect="1"/>
          </p:cNvGraphicFramePr>
          <p:nvPr/>
        </p:nvGraphicFramePr>
        <p:xfrm>
          <a:off x="357158" y="5786454"/>
          <a:ext cx="2223420" cy="696911"/>
        </p:xfrm>
        <a:graphic>
          <a:graphicData uri="http://schemas.openxmlformats.org/presentationml/2006/ole">
            <p:oleObj spid="_x0000_s101384" name="Equation" r:id="rId9" imgW="1460500" imgH="457200" progId="">
              <p:embed/>
            </p:oleObj>
          </a:graphicData>
        </a:graphic>
      </p:graphicFrame>
      <p:sp>
        <p:nvSpPr>
          <p:cNvPr id="29" name="Овал 28"/>
          <p:cNvSpPr/>
          <p:nvPr/>
        </p:nvSpPr>
        <p:spPr>
          <a:xfrm>
            <a:off x="2743200" y="2743200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V="1">
            <a:off x="1371600" y="2819400"/>
            <a:ext cx="1500188" cy="2143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H="1">
            <a:off x="2438400" y="3200400"/>
            <a:ext cx="914400" cy="1524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2743200" y="3722688"/>
          <a:ext cx="457200" cy="427037"/>
        </p:xfrm>
        <a:graphic>
          <a:graphicData uri="http://schemas.openxmlformats.org/presentationml/2006/ole">
            <p:oleObj spid="_x0000_s101385" name="Формула" r:id="rId10" imgW="190440" imgH="241200" progId="Equation.3">
              <p:embed/>
            </p:oleObj>
          </a:graphicData>
        </a:graphic>
      </p:graphicFrame>
      <p:sp>
        <p:nvSpPr>
          <p:cNvPr id="34" name="TextBox 34"/>
          <p:cNvSpPr txBox="1">
            <a:spLocks noChangeArrowheads="1"/>
          </p:cNvSpPr>
          <p:nvPr/>
        </p:nvSpPr>
        <p:spPr bwMode="auto">
          <a:xfrm>
            <a:off x="2857488" y="5000636"/>
            <a:ext cx="564360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400" b="1" i="1" dirty="0" smtClean="0"/>
              <a:t>Вывод:</a:t>
            </a:r>
            <a:r>
              <a:rPr lang="ru-RU" altLang="ru-RU" sz="2400" i="1" dirty="0" smtClean="0"/>
              <a:t> </a:t>
            </a:r>
            <a:r>
              <a:rPr lang="ru-RU" altLang="ru-RU" sz="2400" b="1" i="1" u="sng" dirty="0" smtClean="0">
                <a:solidFill>
                  <a:srgbClr val="C00000"/>
                </a:solidFill>
              </a:rPr>
              <a:t>Плоскопараллельное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400" i="1" dirty="0">
                <a:solidFill>
                  <a:srgbClr val="C00000"/>
                </a:solidFill>
              </a:rPr>
              <a:t>движение можно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рассматривать как </a:t>
            </a:r>
            <a:r>
              <a:rPr lang="ru-RU" altLang="ru-RU" sz="2400" b="1" i="1" dirty="0">
                <a:solidFill>
                  <a:srgbClr val="7030A0"/>
                </a:solidFill>
              </a:rPr>
              <a:t>мгновенное вращение</a:t>
            </a:r>
            <a:r>
              <a:rPr lang="ru-RU" altLang="ru-RU" sz="2400" i="1" dirty="0">
                <a:solidFill>
                  <a:srgbClr val="C00000"/>
                </a:solidFill>
              </a:rPr>
              <a:t> вокруг </a:t>
            </a:r>
            <a:r>
              <a:rPr lang="ru-RU" altLang="ru-RU" sz="2400" b="1" i="1" dirty="0">
                <a:solidFill>
                  <a:srgbClr val="FF0000"/>
                </a:solidFill>
              </a:rPr>
              <a:t>мгновенной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оси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400" i="1" dirty="0">
                <a:solidFill>
                  <a:srgbClr val="C00000"/>
                </a:solidFill>
              </a:rPr>
              <a:t>(ось, проходящая через </a:t>
            </a:r>
            <a:r>
              <a:rPr lang="ru-RU" altLang="ru-RU" sz="2400" b="1" i="1" dirty="0">
                <a:solidFill>
                  <a:srgbClr val="C00000"/>
                </a:solidFill>
              </a:rPr>
              <a:t>МЦС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) со скоростью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.</a:t>
            </a:r>
            <a:endParaRPr lang="ru-RU" altLang="ru-RU" sz="2400" i="1" dirty="0">
              <a:solidFill>
                <a:srgbClr val="C00000"/>
              </a:solidFill>
            </a:endParaRPr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/>
        </p:nvGraphicFramePr>
        <p:xfrm>
          <a:off x="357158" y="4643446"/>
          <a:ext cx="1638117" cy="457200"/>
        </p:xfrm>
        <a:graphic>
          <a:graphicData uri="http://schemas.openxmlformats.org/presentationml/2006/ole">
            <p:oleObj spid="_x0000_s101386" name="Формула" r:id="rId11" imgW="774360" imgH="215640" progId="Equation.3">
              <p:embed/>
            </p:oleObj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4383466" y="2000240"/>
            <a:ext cx="4760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Выберем </a:t>
            </a:r>
            <a:r>
              <a:rPr lang="ru-RU" b="1" i="1" dirty="0" smtClean="0">
                <a:solidFill>
                  <a:srgbClr val="FF0000"/>
                </a:solidFill>
              </a:rPr>
              <a:t>МЦС</a:t>
            </a:r>
            <a:r>
              <a:rPr lang="ru-RU" i="1" dirty="0" smtClean="0"/>
              <a:t> за </a:t>
            </a:r>
            <a:r>
              <a:rPr lang="ru-RU" b="1" i="1" dirty="0" smtClean="0">
                <a:solidFill>
                  <a:srgbClr val="FF0000"/>
                </a:solidFill>
              </a:rPr>
              <a:t>полюс</a:t>
            </a:r>
            <a:r>
              <a:rPr lang="ru-RU" b="1" i="1" dirty="0" smtClean="0"/>
              <a:t>, обозначим буквой </a:t>
            </a:r>
            <a:r>
              <a:rPr lang="ru-RU" b="1" i="1" dirty="0" smtClean="0">
                <a:solidFill>
                  <a:srgbClr val="FF0000"/>
                </a:solidFill>
              </a:rPr>
              <a:t>Р</a:t>
            </a:r>
            <a:r>
              <a:rPr lang="ru-RU" b="1" i="1" dirty="0" smtClean="0"/>
              <a:t>.</a:t>
            </a:r>
            <a:endParaRPr lang="ru-RU" b="1" i="1" dirty="0"/>
          </a:p>
        </p:txBody>
      </p:sp>
      <p:graphicFrame>
        <p:nvGraphicFramePr>
          <p:cNvPr id="6156" name="Object 12"/>
          <p:cNvGraphicFramePr>
            <a:graphicFrameLocks noChangeAspect="1"/>
          </p:cNvGraphicFramePr>
          <p:nvPr/>
        </p:nvGraphicFramePr>
        <p:xfrm>
          <a:off x="428596" y="5072074"/>
          <a:ext cx="1371600" cy="762683"/>
        </p:xfrm>
        <a:graphic>
          <a:graphicData uri="http://schemas.openxmlformats.org/presentationml/2006/ole">
            <p:oleObj spid="_x0000_s101387" name="Формула" r:id="rId12" imgW="457200" imgH="253800" progId="Equation.3">
              <p:embed/>
            </p:oleObj>
          </a:graphicData>
        </a:graphic>
      </p:graphicFrame>
      <p:sp>
        <p:nvSpPr>
          <p:cNvPr id="32" name="Дуга 31"/>
          <p:cNvSpPr/>
          <p:nvPr/>
        </p:nvSpPr>
        <p:spPr>
          <a:xfrm>
            <a:off x="381000" y="2514600"/>
            <a:ext cx="1371600" cy="1371600"/>
          </a:xfrm>
          <a:prstGeom prst="arc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Object 13"/>
          <p:cNvGraphicFramePr>
            <a:graphicFrameLocks noChangeAspect="1"/>
          </p:cNvGraphicFramePr>
          <p:nvPr/>
        </p:nvGraphicFramePr>
        <p:xfrm>
          <a:off x="1341438" y="2222500"/>
          <a:ext cx="365125" cy="247650"/>
        </p:xfrm>
        <a:graphic>
          <a:graphicData uri="http://schemas.openxmlformats.org/presentationml/2006/ole">
            <p:oleObj spid="_x0000_s101388" name="Формула" r:id="rId13" imgW="152280" imgH="139680" progId="Equation.3">
              <p:embed/>
            </p:oleObj>
          </a:graphicData>
        </a:graphic>
      </p:graphicFrame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14</a:t>
            </a:fld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01390" name="Picture 1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428860" y="2428868"/>
            <a:ext cx="28983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1391" name="Object 15"/>
          <p:cNvGraphicFramePr>
            <a:graphicFrameLocks noChangeAspect="1"/>
          </p:cNvGraphicFramePr>
          <p:nvPr/>
        </p:nvGraphicFramePr>
        <p:xfrm>
          <a:off x="428596" y="4214818"/>
          <a:ext cx="2925762" cy="433388"/>
        </p:xfrm>
        <a:graphic>
          <a:graphicData uri="http://schemas.openxmlformats.org/presentationml/2006/ole">
            <p:oleObj spid="_x0000_s101391" name="Формула" r:id="rId15" imgW="1892160" imgH="279360" progId="Equation.3">
              <p:embed/>
            </p:oleObj>
          </a:graphicData>
        </a:graphic>
      </p:graphicFrame>
      <p:pic>
        <p:nvPicPr>
          <p:cNvPr id="101392" name="Picture 16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000100" y="2857496"/>
            <a:ext cx="285752" cy="30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45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0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3" grpId="0"/>
      <p:bldP spid="37" grpId="0"/>
      <p:bldP spid="40" grpId="0" animBg="1"/>
      <p:bldP spid="48" grpId="0" build="p"/>
      <p:bldP spid="29" grpId="0" animBg="1"/>
      <p:bldP spid="34" grpId="0"/>
      <p:bldP spid="28" grpId="0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142852"/>
            <a:ext cx="8786874" cy="10001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2400" b="1" i="1" dirty="0" smtClean="0">
                <a:solidFill>
                  <a:srgbClr val="FF0000"/>
                </a:solidFill>
              </a:rPr>
              <a:t>Пример 1:</a:t>
            </a:r>
            <a:r>
              <a:rPr lang="ru-RU" altLang="ru-RU" sz="2400" i="1" dirty="0" smtClean="0"/>
              <a:t> Тело (цилиндр с осью в точке </a:t>
            </a:r>
            <a:r>
              <a:rPr lang="ru-RU" altLang="ru-RU" sz="2400" b="1" i="1" dirty="0" smtClean="0"/>
              <a:t>О</a:t>
            </a:r>
            <a:r>
              <a:rPr lang="ru-RU" altLang="ru-RU" sz="2400" i="1" dirty="0" smtClean="0"/>
              <a:t>) катится без скольжения по неподвижной поверхности. </a:t>
            </a:r>
            <a:br>
              <a:rPr lang="ru-RU" altLang="ru-RU" sz="2400" i="1" dirty="0" smtClean="0"/>
            </a:br>
            <a:r>
              <a:rPr lang="ru-RU" altLang="ru-RU" sz="2400" b="1" i="1" dirty="0" smtClean="0">
                <a:solidFill>
                  <a:srgbClr val="FF0000"/>
                </a:solidFill>
              </a:rPr>
              <a:t>Определить</a:t>
            </a:r>
            <a:r>
              <a:rPr lang="ru-RU" altLang="ru-RU" sz="2400" i="1" dirty="0" smtClean="0"/>
              <a:t> направление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скорости</a:t>
            </a:r>
            <a:r>
              <a:rPr lang="ru-RU" altLang="ru-RU" sz="2400" i="1" dirty="0" smtClean="0"/>
              <a:t> точки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А</a:t>
            </a:r>
            <a:r>
              <a:rPr lang="ru-RU" altLang="ru-RU" sz="2400" i="1" dirty="0" smtClean="0"/>
              <a:t>. </a:t>
            </a:r>
            <a:endParaRPr lang="ru-RU" altLang="ru-RU" sz="2400" b="1" i="1" dirty="0" smtClean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49300" y="5989638"/>
            <a:ext cx="7513638" cy="14287"/>
          </a:xfrm>
          <a:prstGeom prst="line">
            <a:avLst/>
          </a:prstGeom>
          <a:noFill/>
          <a:ln w="76200">
            <a:solidFill>
              <a:srgbClr val="FFFF66"/>
            </a:solidFill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>
            <a:flatTx/>
          </a:bodyPr>
          <a:lstStyle/>
          <a:p>
            <a:endParaRPr lang="ru-RU"/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2428875" y="1571625"/>
            <a:ext cx="4457700" cy="44259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8EDD8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10249" name="Line 4"/>
          <p:cNvSpPr>
            <a:spLocks noChangeShapeType="1"/>
          </p:cNvSpPr>
          <p:nvPr/>
        </p:nvSpPr>
        <p:spPr bwMode="auto">
          <a:xfrm flipV="1">
            <a:off x="1798638" y="6027738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0" name="Line 5"/>
          <p:cNvSpPr>
            <a:spLocks noChangeShapeType="1"/>
          </p:cNvSpPr>
          <p:nvPr/>
        </p:nvSpPr>
        <p:spPr bwMode="auto">
          <a:xfrm flipV="1">
            <a:off x="2233613" y="6035675"/>
            <a:ext cx="450850" cy="439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1" name="Line 6"/>
          <p:cNvSpPr>
            <a:spLocks noChangeShapeType="1"/>
          </p:cNvSpPr>
          <p:nvPr/>
        </p:nvSpPr>
        <p:spPr bwMode="auto">
          <a:xfrm flipV="1">
            <a:off x="2681288" y="6029325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2" name="Line 7"/>
          <p:cNvSpPr>
            <a:spLocks noChangeShapeType="1"/>
          </p:cNvSpPr>
          <p:nvPr/>
        </p:nvSpPr>
        <p:spPr bwMode="auto">
          <a:xfrm flipV="1">
            <a:off x="3094038" y="6024563"/>
            <a:ext cx="463550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3" name="Line 8"/>
          <p:cNvSpPr>
            <a:spLocks noChangeShapeType="1"/>
          </p:cNvSpPr>
          <p:nvPr/>
        </p:nvSpPr>
        <p:spPr bwMode="auto">
          <a:xfrm flipV="1">
            <a:off x="3500438" y="6000750"/>
            <a:ext cx="441325" cy="439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4" name="Line 9"/>
          <p:cNvSpPr>
            <a:spLocks noChangeShapeType="1"/>
          </p:cNvSpPr>
          <p:nvPr/>
        </p:nvSpPr>
        <p:spPr bwMode="auto">
          <a:xfrm flipV="1">
            <a:off x="3921125" y="6032500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5" name="Line 10"/>
          <p:cNvSpPr>
            <a:spLocks noChangeShapeType="1"/>
          </p:cNvSpPr>
          <p:nvPr/>
        </p:nvSpPr>
        <p:spPr bwMode="auto">
          <a:xfrm flipV="1">
            <a:off x="4306888" y="6034088"/>
            <a:ext cx="450850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6" name="Line 11"/>
          <p:cNvSpPr>
            <a:spLocks noChangeShapeType="1"/>
          </p:cNvSpPr>
          <p:nvPr/>
        </p:nvSpPr>
        <p:spPr bwMode="auto">
          <a:xfrm flipV="1">
            <a:off x="4706938" y="6032500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7" name="Line 12"/>
          <p:cNvSpPr>
            <a:spLocks noChangeShapeType="1"/>
          </p:cNvSpPr>
          <p:nvPr/>
        </p:nvSpPr>
        <p:spPr bwMode="auto">
          <a:xfrm flipV="1">
            <a:off x="5083175" y="6024563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8" name="Line 13"/>
          <p:cNvSpPr>
            <a:spLocks noChangeShapeType="1"/>
          </p:cNvSpPr>
          <p:nvPr/>
        </p:nvSpPr>
        <p:spPr bwMode="auto">
          <a:xfrm flipV="1">
            <a:off x="5467350" y="6015038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9" name="Line 14"/>
          <p:cNvSpPr>
            <a:spLocks noChangeShapeType="1"/>
          </p:cNvSpPr>
          <p:nvPr/>
        </p:nvSpPr>
        <p:spPr bwMode="auto">
          <a:xfrm flipV="1">
            <a:off x="5857875" y="6022975"/>
            <a:ext cx="450850" cy="439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0" name="Line 15"/>
          <p:cNvSpPr>
            <a:spLocks noChangeShapeType="1"/>
          </p:cNvSpPr>
          <p:nvPr/>
        </p:nvSpPr>
        <p:spPr bwMode="auto">
          <a:xfrm flipV="1">
            <a:off x="6269038" y="6030913"/>
            <a:ext cx="428625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1" name="Line 16"/>
          <p:cNvSpPr>
            <a:spLocks noChangeShapeType="1"/>
          </p:cNvSpPr>
          <p:nvPr/>
        </p:nvSpPr>
        <p:spPr bwMode="auto">
          <a:xfrm flipV="1">
            <a:off x="6694488" y="6024563"/>
            <a:ext cx="463550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" name="Line 20"/>
          <p:cNvSpPr>
            <a:spLocks noChangeShapeType="1"/>
          </p:cNvSpPr>
          <p:nvPr/>
        </p:nvSpPr>
        <p:spPr bwMode="auto">
          <a:xfrm>
            <a:off x="4699000" y="3976688"/>
            <a:ext cx="0" cy="20589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20" name="Line 21"/>
          <p:cNvSpPr>
            <a:spLocks noChangeShapeType="1"/>
          </p:cNvSpPr>
          <p:nvPr/>
        </p:nvSpPr>
        <p:spPr bwMode="auto">
          <a:xfrm flipV="1">
            <a:off x="4743451" y="3808730"/>
            <a:ext cx="1581149" cy="4571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 type="triangle" w="lg" len="lg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1" name="Object 2"/>
          <p:cNvGraphicFramePr>
            <a:graphicFrameLocks noChangeAspect="1"/>
          </p:cNvGraphicFramePr>
          <p:nvPr/>
        </p:nvGraphicFramePr>
        <p:xfrm>
          <a:off x="5791200" y="3352800"/>
          <a:ext cx="355600" cy="450850"/>
        </p:xfrm>
        <a:graphic>
          <a:graphicData uri="http://schemas.openxmlformats.org/presentationml/2006/ole">
            <p:oleObj spid="_x0000_s102402" name="Формула" r:id="rId3" imgW="190440" imgH="241200" progId="Equation.3">
              <p:embed/>
            </p:oleObj>
          </a:graphicData>
        </a:graphic>
      </p:graphicFrame>
      <p:graphicFrame>
        <p:nvGraphicFramePr>
          <p:cNvPr id="22" name="Object 4"/>
          <p:cNvGraphicFramePr>
            <a:graphicFrameLocks noChangeAspect="1"/>
          </p:cNvGraphicFramePr>
          <p:nvPr/>
        </p:nvGraphicFramePr>
        <p:xfrm>
          <a:off x="4429125" y="3423285"/>
          <a:ext cx="371475" cy="396240"/>
        </p:xfrm>
        <a:graphic>
          <a:graphicData uri="http://schemas.openxmlformats.org/presentationml/2006/ole">
            <p:oleObj spid="_x0000_s102403" name="Формула" r:id="rId4" imgW="190417" imgH="203112" progId="Equation.3">
              <p:embed/>
            </p:oleObj>
          </a:graphicData>
        </a:graphic>
      </p:graphicFrame>
      <p:sp>
        <p:nvSpPr>
          <p:cNvPr id="23" name="Oval 29"/>
          <p:cNvSpPr>
            <a:spLocks noChangeArrowheads="1"/>
          </p:cNvSpPr>
          <p:nvPr/>
        </p:nvSpPr>
        <p:spPr bwMode="auto">
          <a:xfrm>
            <a:off x="4552950" y="3748088"/>
            <a:ext cx="261938" cy="233362"/>
          </a:xfrm>
          <a:prstGeom prst="ellipse">
            <a:avLst/>
          </a:prstGeom>
          <a:solidFill>
            <a:srgbClr val="00FF00">
              <a:alpha val="98822"/>
            </a:srgbClr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ru-RU" altLang="ru-RU"/>
          </a:p>
        </p:txBody>
      </p:sp>
      <p:sp>
        <p:nvSpPr>
          <p:cNvPr id="13338" name="Oval 30"/>
          <p:cNvSpPr>
            <a:spLocks noChangeArrowheads="1"/>
          </p:cNvSpPr>
          <p:nvPr/>
        </p:nvSpPr>
        <p:spPr bwMode="auto">
          <a:xfrm>
            <a:off x="4613275" y="5969000"/>
            <a:ext cx="173038" cy="131763"/>
          </a:xfrm>
          <a:prstGeom prst="ellipse">
            <a:avLst/>
          </a:prstGeom>
          <a:solidFill>
            <a:srgbClr val="FF0000">
              <a:alpha val="98822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ru-RU" altLang="ru-RU"/>
          </a:p>
        </p:txBody>
      </p:sp>
      <p:sp>
        <p:nvSpPr>
          <p:cNvPr id="26" name="Arc 38"/>
          <p:cNvSpPr>
            <a:spLocks/>
          </p:cNvSpPr>
          <p:nvPr/>
        </p:nvSpPr>
        <p:spPr bwMode="auto">
          <a:xfrm rot="-2567868">
            <a:off x="3965575" y="5210175"/>
            <a:ext cx="1223963" cy="1008063"/>
          </a:xfrm>
          <a:custGeom>
            <a:avLst/>
            <a:gdLst>
              <a:gd name="T0" fmla="*/ 0 w 23086"/>
              <a:gd name="T1" fmla="*/ 2147483647 h 21600"/>
              <a:gd name="T2" fmla="*/ 2147483647 w 23086"/>
              <a:gd name="T3" fmla="*/ 2147483647 h 21600"/>
              <a:gd name="T4" fmla="*/ 2147483647 w 23086"/>
              <a:gd name="T5" fmla="*/ 2147483647 h 21600"/>
              <a:gd name="T6" fmla="*/ 0 60000 65536"/>
              <a:gd name="T7" fmla="*/ 0 60000 65536"/>
              <a:gd name="T8" fmla="*/ 0 60000 65536"/>
              <a:gd name="T9" fmla="*/ 0 w 23086"/>
              <a:gd name="T10" fmla="*/ 0 h 21600"/>
              <a:gd name="T11" fmla="*/ 23086 w 23086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86" h="21600" fill="none" extrusionOk="0">
                <a:moveTo>
                  <a:pt x="0" y="51"/>
                </a:moveTo>
                <a:cubicBezTo>
                  <a:pt x="494" y="17"/>
                  <a:pt x="990" y="-1"/>
                  <a:pt x="1486" y="0"/>
                </a:cubicBezTo>
                <a:cubicBezTo>
                  <a:pt x="13415" y="0"/>
                  <a:pt x="23086" y="9670"/>
                  <a:pt x="23086" y="21600"/>
                </a:cubicBezTo>
              </a:path>
              <a:path w="23086" h="21600" stroke="0" extrusionOk="0">
                <a:moveTo>
                  <a:pt x="0" y="51"/>
                </a:moveTo>
                <a:cubicBezTo>
                  <a:pt x="494" y="17"/>
                  <a:pt x="990" y="-1"/>
                  <a:pt x="1486" y="0"/>
                </a:cubicBezTo>
                <a:cubicBezTo>
                  <a:pt x="13415" y="0"/>
                  <a:pt x="23086" y="9670"/>
                  <a:pt x="23086" y="21600"/>
                </a:cubicBezTo>
                <a:lnTo>
                  <a:pt x="1486" y="21600"/>
                </a:lnTo>
                <a:lnTo>
                  <a:pt x="0" y="51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0000" tIns="46800" rIns="90000" bIns="46800" anchor="ctr"/>
          <a:lstStyle/>
          <a:p>
            <a:endParaRPr lang="ru-RU"/>
          </a:p>
        </p:txBody>
      </p:sp>
      <p:graphicFrame>
        <p:nvGraphicFramePr>
          <p:cNvPr id="166936" name="Object 3"/>
          <p:cNvGraphicFramePr>
            <a:graphicFrameLocks noChangeAspect="1"/>
          </p:cNvGraphicFramePr>
          <p:nvPr/>
        </p:nvGraphicFramePr>
        <p:xfrm>
          <a:off x="4786313" y="5893672"/>
          <a:ext cx="319087" cy="342028"/>
        </p:xfrm>
        <a:graphic>
          <a:graphicData uri="http://schemas.openxmlformats.org/presentationml/2006/ole">
            <p:oleObj spid="_x0000_s102404" name="Формула" r:id="rId5" imgW="177646" imgH="190335" progId="Equation.3">
              <p:embed/>
            </p:oleObj>
          </a:graphicData>
        </a:graphic>
      </p:graphicFrame>
      <p:graphicFrame>
        <p:nvGraphicFramePr>
          <p:cNvPr id="166939" name="Object 5"/>
          <p:cNvGraphicFramePr>
            <a:graphicFrameLocks noChangeAspect="1"/>
          </p:cNvGraphicFramePr>
          <p:nvPr/>
        </p:nvGraphicFramePr>
        <p:xfrm>
          <a:off x="2286000" y="5410200"/>
          <a:ext cx="948146" cy="474663"/>
        </p:xfrm>
        <a:graphic>
          <a:graphicData uri="http://schemas.openxmlformats.org/presentationml/2006/ole">
            <p:oleObj spid="_x0000_s102405" name="Формула" r:id="rId6" imgW="431640" imgH="215640" progId="Equation.3">
              <p:embed/>
            </p:oleObj>
          </a:graphicData>
        </a:graphic>
      </p:graphicFrame>
      <p:cxnSp>
        <p:nvCxnSpPr>
          <p:cNvPr id="30" name="Прямая со стрелкой 29"/>
          <p:cNvCxnSpPr/>
          <p:nvPr/>
        </p:nvCxnSpPr>
        <p:spPr>
          <a:xfrm flipV="1">
            <a:off x="2500313" y="2571750"/>
            <a:ext cx="1357312" cy="121443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endCxn id="13338" idx="1"/>
          </p:cNvCxnSpPr>
          <p:nvPr/>
        </p:nvCxnSpPr>
        <p:spPr>
          <a:xfrm rot="16200000" flipH="1">
            <a:off x="2539848" y="3889527"/>
            <a:ext cx="2130671" cy="20668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0"/>
          <p:cNvSpPr>
            <a:spLocks noChangeArrowheads="1"/>
          </p:cNvSpPr>
          <p:nvPr/>
        </p:nvSpPr>
        <p:spPr bwMode="auto">
          <a:xfrm>
            <a:off x="2428875" y="3714750"/>
            <a:ext cx="173038" cy="131763"/>
          </a:xfrm>
          <a:prstGeom prst="ellipse">
            <a:avLst/>
          </a:prstGeom>
          <a:solidFill>
            <a:srgbClr val="FF0000">
              <a:alpha val="98822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ru-RU" altLang="ru-RU"/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2057400" y="3429000"/>
          <a:ext cx="296862" cy="322262"/>
        </p:xfrm>
        <a:graphic>
          <a:graphicData uri="http://schemas.openxmlformats.org/presentationml/2006/ole">
            <p:oleObj spid="_x0000_s102406" name="Формула" r:id="rId7" imgW="152280" imgH="16488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953000" y="5029200"/>
          <a:ext cx="284163" cy="260350"/>
        </p:xfrm>
        <a:graphic>
          <a:graphicData uri="http://schemas.openxmlformats.org/presentationml/2006/ole">
            <p:oleObj spid="_x0000_s102407" name="Формула" r:id="rId8" imgW="152280" imgH="139680" progId="Equation.3">
              <p:embed/>
            </p:oleObj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3657600" y="2068513"/>
          <a:ext cx="355600" cy="427037"/>
        </p:xfrm>
        <a:graphic>
          <a:graphicData uri="http://schemas.openxmlformats.org/presentationml/2006/ole">
            <p:oleObj spid="_x0000_s102408" name="Формула" r:id="rId9" imgW="190440" imgH="228600" progId="Equation.3">
              <p:embed/>
            </p:oleObj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6248400" y="5486400"/>
          <a:ext cx="1752600" cy="343218"/>
        </p:xfrm>
        <a:graphic>
          <a:graphicData uri="http://schemas.openxmlformats.org/presentationml/2006/ole">
            <p:oleObj spid="_x0000_s102409" name="Формула" r:id="rId10" imgW="1041120" imgH="203040" progId="Equation.3">
              <p:embed/>
            </p:oleObj>
          </a:graphicData>
        </a:graphic>
      </p:graphicFrame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15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6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66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13338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/>
          <p:cNvSpPr/>
          <p:nvPr/>
        </p:nvSpPr>
        <p:spPr>
          <a:xfrm>
            <a:off x="214313" y="2214563"/>
            <a:ext cx="428625" cy="285750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" name="Прямая соединительная линия 4"/>
          <p:cNvCxnSpPr>
            <a:stCxn id="3" idx="0"/>
          </p:cNvCxnSpPr>
          <p:nvPr/>
        </p:nvCxnSpPr>
        <p:spPr>
          <a:xfrm rot="5400000" flipH="1" flipV="1">
            <a:off x="-321469" y="1464469"/>
            <a:ext cx="15001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357188" y="571500"/>
            <a:ext cx="142875" cy="1428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" name="Прямая соединительная линия 7"/>
          <p:cNvCxnSpPr>
            <a:stCxn id="6" idx="6"/>
          </p:cNvCxnSpPr>
          <p:nvPr/>
        </p:nvCxnSpPr>
        <p:spPr>
          <a:xfrm>
            <a:off x="500063" y="642938"/>
            <a:ext cx="3286125" cy="15716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3643313" y="2071688"/>
            <a:ext cx="214312" cy="214312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357563" y="2000250"/>
            <a:ext cx="71437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3178969" y="2178844"/>
            <a:ext cx="35718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357563" y="2357438"/>
            <a:ext cx="71437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3893344" y="2178844"/>
            <a:ext cx="35718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286125" y="1857375"/>
            <a:ext cx="8572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286125" y="2500313"/>
            <a:ext cx="9286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3" idx="0"/>
            <a:endCxn id="9" idx="3"/>
          </p:cNvCxnSpPr>
          <p:nvPr/>
        </p:nvCxnSpPr>
        <p:spPr>
          <a:xfrm rot="16200000" flipH="1">
            <a:off x="2032000" y="611188"/>
            <a:ext cx="39687" cy="3246438"/>
          </a:xfrm>
          <a:prstGeom prst="line">
            <a:avLst/>
          </a:prstGeom>
          <a:ln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357188" y="2143125"/>
            <a:ext cx="142875" cy="1428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Равнобедренный треугольник 33"/>
          <p:cNvSpPr/>
          <p:nvPr/>
        </p:nvSpPr>
        <p:spPr>
          <a:xfrm>
            <a:off x="3714750" y="3714750"/>
            <a:ext cx="428625" cy="285750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rot="5400000" flipH="1" flipV="1">
            <a:off x="4107656" y="2678907"/>
            <a:ext cx="928687" cy="1143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5072063" y="27860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5143500" y="2857500"/>
            <a:ext cx="3357563" cy="9286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8286750" y="3643313"/>
            <a:ext cx="214313" cy="214312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7929563" y="3571875"/>
            <a:ext cx="7143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>
            <a:off x="7746206" y="3759994"/>
            <a:ext cx="3571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7929563" y="3929063"/>
            <a:ext cx="7143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>
            <a:off x="8465344" y="3750469"/>
            <a:ext cx="3571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7786688" y="3500438"/>
            <a:ext cx="8572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7858125" y="4000500"/>
            <a:ext cx="9286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6139656" y="1575594"/>
            <a:ext cx="39688" cy="4318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Овал 45"/>
          <p:cNvSpPr/>
          <p:nvPr/>
        </p:nvSpPr>
        <p:spPr>
          <a:xfrm>
            <a:off x="3857625" y="3643313"/>
            <a:ext cx="142875" cy="1428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" name="Равнобедренный треугольник 49"/>
          <p:cNvSpPr/>
          <p:nvPr/>
        </p:nvSpPr>
        <p:spPr>
          <a:xfrm>
            <a:off x="928688" y="4857750"/>
            <a:ext cx="428625" cy="285750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1" name="Прямая соединительная линия 50"/>
          <p:cNvCxnSpPr>
            <a:stCxn id="50" idx="0"/>
          </p:cNvCxnSpPr>
          <p:nvPr/>
        </p:nvCxnSpPr>
        <p:spPr>
          <a:xfrm rot="5400000" flipH="1" flipV="1">
            <a:off x="2035969" y="3964781"/>
            <a:ext cx="0" cy="17859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Овал 51"/>
          <p:cNvSpPr/>
          <p:nvPr/>
        </p:nvSpPr>
        <p:spPr>
          <a:xfrm>
            <a:off x="2928938" y="4786313"/>
            <a:ext cx="142875" cy="1428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3071813" y="4857750"/>
            <a:ext cx="3468687" cy="396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Овал 53"/>
          <p:cNvSpPr/>
          <p:nvPr/>
        </p:nvSpPr>
        <p:spPr>
          <a:xfrm>
            <a:off x="6429375" y="4786313"/>
            <a:ext cx="214313" cy="214312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6143625" y="4643438"/>
            <a:ext cx="71437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6679406" y="4822032"/>
            <a:ext cx="357187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6143625" y="5000625"/>
            <a:ext cx="71437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5965031" y="4822032"/>
            <a:ext cx="357187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6000750" y="4572000"/>
            <a:ext cx="8572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6000750" y="5072063"/>
            <a:ext cx="9286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Овал 61"/>
          <p:cNvSpPr/>
          <p:nvPr/>
        </p:nvSpPr>
        <p:spPr>
          <a:xfrm>
            <a:off x="1071563" y="4786313"/>
            <a:ext cx="142875" cy="1428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73" name="Прямая со стрелкой 72"/>
          <p:cNvCxnSpPr>
            <a:stCxn id="6" idx="6"/>
          </p:cNvCxnSpPr>
          <p:nvPr/>
        </p:nvCxnSpPr>
        <p:spPr>
          <a:xfrm>
            <a:off x="500063" y="642938"/>
            <a:ext cx="1143000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stCxn id="9" idx="2"/>
          </p:cNvCxnSpPr>
          <p:nvPr/>
        </p:nvCxnSpPr>
        <p:spPr>
          <a:xfrm rot="10800000" flipH="1">
            <a:off x="3643313" y="2143125"/>
            <a:ext cx="1000125" cy="3492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rot="16200000" flipH="1">
            <a:off x="5003007" y="2997994"/>
            <a:ext cx="908050" cy="55086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5400000" flipH="1">
            <a:off x="6572251" y="2000250"/>
            <a:ext cx="3397250" cy="1111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flipV="1">
            <a:off x="5029200" y="304800"/>
            <a:ext cx="3214688" cy="25717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>
            <a:stCxn id="38" idx="2"/>
          </p:cNvCxnSpPr>
          <p:nvPr/>
        </p:nvCxnSpPr>
        <p:spPr>
          <a:xfrm rot="10800000" flipH="1">
            <a:off x="8286750" y="3714750"/>
            <a:ext cx="857250" cy="3651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 rot="5400000">
            <a:off x="2570957" y="5287169"/>
            <a:ext cx="857250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>
            <a:off x="2143125" y="1428750"/>
            <a:ext cx="1143000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 rot="5400000">
            <a:off x="6036469" y="1178719"/>
            <a:ext cx="3000375" cy="1357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>
            <a:off x="6858000" y="3357563"/>
            <a:ext cx="785813" cy="3571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>
            <a:endCxn id="54" idx="3"/>
          </p:cNvCxnSpPr>
          <p:nvPr/>
        </p:nvCxnSpPr>
        <p:spPr>
          <a:xfrm flipV="1">
            <a:off x="3000375" y="4968875"/>
            <a:ext cx="3460750" cy="7461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 rot="5400000">
            <a:off x="4465638" y="5108575"/>
            <a:ext cx="500062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09" name="TextBox 101"/>
          <p:cNvSpPr txBox="1">
            <a:spLocks noChangeArrowheads="1"/>
          </p:cNvSpPr>
          <p:nvPr/>
        </p:nvSpPr>
        <p:spPr bwMode="auto">
          <a:xfrm>
            <a:off x="642938" y="4572000"/>
            <a:ext cx="4079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O</a:t>
            </a:r>
            <a:endParaRPr lang="ru-RU" altLang="ru-RU" i="1"/>
          </a:p>
        </p:txBody>
      </p:sp>
      <p:sp>
        <p:nvSpPr>
          <p:cNvPr id="19510" name="TextBox 102"/>
          <p:cNvSpPr txBox="1">
            <a:spLocks noChangeArrowheads="1"/>
          </p:cNvSpPr>
          <p:nvPr/>
        </p:nvSpPr>
        <p:spPr bwMode="auto">
          <a:xfrm>
            <a:off x="0" y="1857375"/>
            <a:ext cx="407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O</a:t>
            </a:r>
            <a:endParaRPr lang="ru-RU" altLang="ru-RU" i="1"/>
          </a:p>
        </p:txBody>
      </p:sp>
      <p:sp>
        <p:nvSpPr>
          <p:cNvPr id="19511" name="TextBox 103"/>
          <p:cNvSpPr txBox="1">
            <a:spLocks noChangeArrowheads="1"/>
          </p:cNvSpPr>
          <p:nvPr/>
        </p:nvSpPr>
        <p:spPr bwMode="auto">
          <a:xfrm>
            <a:off x="3500438" y="3429000"/>
            <a:ext cx="4079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O</a:t>
            </a:r>
            <a:endParaRPr lang="ru-RU" altLang="ru-RU" i="1"/>
          </a:p>
        </p:txBody>
      </p:sp>
      <p:sp>
        <p:nvSpPr>
          <p:cNvPr id="19512" name="TextBox 104"/>
          <p:cNvSpPr txBox="1">
            <a:spLocks noChangeArrowheads="1"/>
          </p:cNvSpPr>
          <p:nvPr/>
        </p:nvSpPr>
        <p:spPr bwMode="auto">
          <a:xfrm>
            <a:off x="2819400" y="4191000"/>
            <a:ext cx="371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A</a:t>
            </a:r>
            <a:endParaRPr lang="ru-RU" altLang="ru-RU" i="1"/>
          </a:p>
        </p:txBody>
      </p:sp>
      <p:sp>
        <p:nvSpPr>
          <p:cNvPr id="19513" name="TextBox 105"/>
          <p:cNvSpPr txBox="1">
            <a:spLocks noChangeArrowheads="1"/>
          </p:cNvSpPr>
          <p:nvPr/>
        </p:nvSpPr>
        <p:spPr bwMode="auto">
          <a:xfrm>
            <a:off x="4800600" y="2362200"/>
            <a:ext cx="466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2400" i="1" dirty="0"/>
              <a:t>A</a:t>
            </a:r>
            <a:endParaRPr lang="ru-RU" altLang="ru-RU" sz="2400" i="1" dirty="0"/>
          </a:p>
        </p:txBody>
      </p:sp>
      <p:sp>
        <p:nvSpPr>
          <p:cNvPr id="19514" name="TextBox 106"/>
          <p:cNvSpPr txBox="1">
            <a:spLocks noChangeArrowheads="1"/>
          </p:cNvSpPr>
          <p:nvPr/>
        </p:nvSpPr>
        <p:spPr bwMode="auto">
          <a:xfrm>
            <a:off x="0" y="428625"/>
            <a:ext cx="371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A</a:t>
            </a:r>
            <a:endParaRPr lang="ru-RU" altLang="ru-RU" i="1"/>
          </a:p>
        </p:txBody>
      </p:sp>
      <p:sp>
        <p:nvSpPr>
          <p:cNvPr id="19515" name="TextBox 107"/>
          <p:cNvSpPr txBox="1">
            <a:spLocks noChangeArrowheads="1"/>
          </p:cNvSpPr>
          <p:nvPr/>
        </p:nvSpPr>
        <p:spPr bwMode="auto">
          <a:xfrm>
            <a:off x="3429000" y="2071688"/>
            <a:ext cx="71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i="1"/>
              <a:t>B</a:t>
            </a:r>
            <a:endParaRPr lang="ru-RU" altLang="ru-RU" i="1"/>
          </a:p>
        </p:txBody>
      </p:sp>
      <p:sp>
        <p:nvSpPr>
          <p:cNvPr id="19516" name="TextBox 108"/>
          <p:cNvSpPr txBox="1">
            <a:spLocks noChangeArrowheads="1"/>
          </p:cNvSpPr>
          <p:nvPr/>
        </p:nvSpPr>
        <p:spPr bwMode="auto">
          <a:xfrm>
            <a:off x="6286500" y="4500563"/>
            <a:ext cx="71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i="1"/>
              <a:t>B</a:t>
            </a:r>
            <a:endParaRPr lang="ru-RU" altLang="ru-RU" i="1"/>
          </a:p>
        </p:txBody>
      </p:sp>
      <p:sp>
        <p:nvSpPr>
          <p:cNvPr id="19517" name="TextBox 109"/>
          <p:cNvSpPr txBox="1">
            <a:spLocks noChangeArrowheads="1"/>
          </p:cNvSpPr>
          <p:nvPr/>
        </p:nvSpPr>
        <p:spPr bwMode="auto">
          <a:xfrm>
            <a:off x="8001000" y="3571875"/>
            <a:ext cx="71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2400" i="1" dirty="0"/>
              <a:t>B</a:t>
            </a:r>
            <a:endParaRPr lang="ru-RU" altLang="ru-RU" sz="2400" i="1" dirty="0"/>
          </a:p>
        </p:txBody>
      </p:sp>
      <p:sp>
        <p:nvSpPr>
          <p:cNvPr id="37951" name="TextBox 110"/>
          <p:cNvSpPr txBox="1">
            <a:spLocks noChangeArrowheads="1"/>
          </p:cNvSpPr>
          <p:nvPr/>
        </p:nvSpPr>
        <p:spPr bwMode="auto">
          <a:xfrm>
            <a:off x="2500313" y="5286375"/>
            <a:ext cx="4746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 dirty="0"/>
              <a:t>V</a:t>
            </a:r>
            <a:r>
              <a:rPr lang="en-US" altLang="ru-RU" i="1" baseline="-25000" dirty="0"/>
              <a:t>A</a:t>
            </a:r>
            <a:endParaRPr lang="ru-RU" altLang="ru-RU" i="1" baseline="-25000" dirty="0"/>
          </a:p>
        </p:txBody>
      </p:sp>
      <p:sp>
        <p:nvSpPr>
          <p:cNvPr id="37952" name="TextBox 111"/>
          <p:cNvSpPr txBox="1">
            <a:spLocks noChangeArrowheads="1"/>
          </p:cNvSpPr>
          <p:nvPr/>
        </p:nvSpPr>
        <p:spPr bwMode="auto">
          <a:xfrm>
            <a:off x="5357813" y="3643313"/>
            <a:ext cx="4746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 dirty="0"/>
              <a:t>V</a:t>
            </a:r>
            <a:r>
              <a:rPr lang="en-US" altLang="ru-RU" i="1" baseline="-25000" dirty="0"/>
              <a:t>A</a:t>
            </a:r>
            <a:endParaRPr lang="ru-RU" altLang="ru-RU" i="1" baseline="-25000" dirty="0"/>
          </a:p>
        </p:txBody>
      </p:sp>
      <p:sp>
        <p:nvSpPr>
          <p:cNvPr id="37953" name="TextBox 112"/>
          <p:cNvSpPr txBox="1">
            <a:spLocks noChangeArrowheads="1"/>
          </p:cNvSpPr>
          <p:nvPr/>
        </p:nvSpPr>
        <p:spPr bwMode="auto">
          <a:xfrm>
            <a:off x="1714500" y="357188"/>
            <a:ext cx="4746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 dirty="0"/>
              <a:t>V</a:t>
            </a:r>
            <a:r>
              <a:rPr lang="en-US" altLang="ru-RU" i="1" baseline="-25000" dirty="0"/>
              <a:t>A</a:t>
            </a:r>
            <a:endParaRPr lang="ru-RU" altLang="ru-RU" i="1" baseline="-25000" dirty="0"/>
          </a:p>
        </p:txBody>
      </p:sp>
      <p:sp>
        <p:nvSpPr>
          <p:cNvPr id="19521" name="TextBox 113"/>
          <p:cNvSpPr txBox="1">
            <a:spLocks noChangeArrowheads="1"/>
          </p:cNvSpPr>
          <p:nvPr/>
        </p:nvSpPr>
        <p:spPr bwMode="auto">
          <a:xfrm>
            <a:off x="4500563" y="4429125"/>
            <a:ext cx="3905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C</a:t>
            </a:r>
            <a:endParaRPr lang="ru-RU" altLang="ru-RU" i="1"/>
          </a:p>
        </p:txBody>
      </p:sp>
      <p:sp>
        <p:nvSpPr>
          <p:cNvPr id="19522" name="TextBox 114"/>
          <p:cNvSpPr txBox="1">
            <a:spLocks noChangeArrowheads="1"/>
          </p:cNvSpPr>
          <p:nvPr/>
        </p:nvSpPr>
        <p:spPr bwMode="auto">
          <a:xfrm>
            <a:off x="6572250" y="2857500"/>
            <a:ext cx="3449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 dirty="0"/>
              <a:t>C</a:t>
            </a:r>
            <a:endParaRPr lang="ru-RU" altLang="ru-RU" sz="2400" i="1" dirty="0"/>
          </a:p>
        </p:txBody>
      </p:sp>
      <p:sp>
        <p:nvSpPr>
          <p:cNvPr id="19523" name="TextBox 115"/>
          <p:cNvSpPr txBox="1">
            <a:spLocks noChangeArrowheads="1"/>
          </p:cNvSpPr>
          <p:nvPr/>
        </p:nvSpPr>
        <p:spPr bwMode="auto">
          <a:xfrm>
            <a:off x="1785938" y="1285875"/>
            <a:ext cx="3905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C</a:t>
            </a:r>
            <a:endParaRPr lang="ru-RU" altLang="ru-RU" i="1"/>
          </a:p>
        </p:txBody>
      </p:sp>
      <p:sp>
        <p:nvSpPr>
          <p:cNvPr id="37957" name="TextBox 116"/>
          <p:cNvSpPr txBox="1">
            <a:spLocks noChangeArrowheads="1"/>
          </p:cNvSpPr>
          <p:nvPr/>
        </p:nvSpPr>
        <p:spPr bwMode="auto">
          <a:xfrm>
            <a:off x="6858000" y="4429125"/>
            <a:ext cx="857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i="1"/>
              <a:t>V</a:t>
            </a:r>
            <a:r>
              <a:rPr lang="en-US" altLang="ru-RU" i="1" baseline="-25000"/>
              <a:t>B</a:t>
            </a:r>
            <a:r>
              <a:rPr lang="en-US" altLang="ru-RU" i="1"/>
              <a:t>  </a:t>
            </a:r>
            <a:endParaRPr lang="ru-RU" altLang="ru-RU" i="1" baseline="-25000"/>
          </a:p>
        </p:txBody>
      </p:sp>
      <p:sp>
        <p:nvSpPr>
          <p:cNvPr id="37958" name="TextBox 117"/>
          <p:cNvSpPr txBox="1">
            <a:spLocks noChangeArrowheads="1"/>
          </p:cNvSpPr>
          <p:nvPr/>
        </p:nvSpPr>
        <p:spPr bwMode="auto">
          <a:xfrm>
            <a:off x="8674100" y="3286125"/>
            <a:ext cx="496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V</a:t>
            </a:r>
            <a:r>
              <a:rPr lang="en-US" altLang="ru-RU" i="1" baseline="-25000"/>
              <a:t>B</a:t>
            </a:r>
            <a:endParaRPr lang="ru-RU" altLang="ru-RU" i="1" baseline="-25000"/>
          </a:p>
        </p:txBody>
      </p:sp>
      <p:sp>
        <p:nvSpPr>
          <p:cNvPr id="37959" name="TextBox 118"/>
          <p:cNvSpPr txBox="1">
            <a:spLocks noChangeArrowheads="1"/>
          </p:cNvSpPr>
          <p:nvPr/>
        </p:nvSpPr>
        <p:spPr bwMode="auto">
          <a:xfrm>
            <a:off x="4643438" y="1857375"/>
            <a:ext cx="4968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V</a:t>
            </a:r>
            <a:r>
              <a:rPr lang="en-US" altLang="ru-RU" i="1" baseline="-25000"/>
              <a:t>B</a:t>
            </a:r>
            <a:endParaRPr lang="ru-RU" altLang="ru-RU" i="1" baseline="-25000"/>
          </a:p>
        </p:txBody>
      </p:sp>
      <p:sp>
        <p:nvSpPr>
          <p:cNvPr id="37960" name="TextBox 119"/>
          <p:cNvSpPr txBox="1">
            <a:spLocks noChangeArrowheads="1"/>
          </p:cNvSpPr>
          <p:nvPr/>
        </p:nvSpPr>
        <p:spPr bwMode="auto">
          <a:xfrm>
            <a:off x="4643438" y="5286375"/>
            <a:ext cx="508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V</a:t>
            </a:r>
            <a:r>
              <a:rPr lang="en-US" altLang="ru-RU" i="1" baseline="-25000"/>
              <a:t>C</a:t>
            </a:r>
            <a:endParaRPr lang="ru-RU" altLang="ru-RU" i="1" baseline="-25000"/>
          </a:p>
        </p:txBody>
      </p:sp>
      <p:sp>
        <p:nvSpPr>
          <p:cNvPr id="37961" name="TextBox 120"/>
          <p:cNvSpPr txBox="1">
            <a:spLocks noChangeArrowheads="1"/>
          </p:cNvSpPr>
          <p:nvPr/>
        </p:nvSpPr>
        <p:spPr bwMode="auto">
          <a:xfrm>
            <a:off x="7072313" y="3643313"/>
            <a:ext cx="508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V</a:t>
            </a:r>
            <a:r>
              <a:rPr lang="en-US" altLang="ru-RU" i="1" baseline="-25000"/>
              <a:t>C</a:t>
            </a:r>
            <a:endParaRPr lang="ru-RU" altLang="ru-RU" i="1" baseline="-25000"/>
          </a:p>
        </p:txBody>
      </p:sp>
      <p:sp>
        <p:nvSpPr>
          <p:cNvPr id="37962" name="TextBox 121"/>
          <p:cNvSpPr txBox="1">
            <a:spLocks noChangeArrowheads="1"/>
          </p:cNvSpPr>
          <p:nvPr/>
        </p:nvSpPr>
        <p:spPr bwMode="auto">
          <a:xfrm>
            <a:off x="2857500" y="928688"/>
            <a:ext cx="508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V</a:t>
            </a:r>
            <a:r>
              <a:rPr lang="en-US" altLang="ru-RU" i="1" baseline="-25000"/>
              <a:t>C</a:t>
            </a:r>
            <a:endParaRPr lang="ru-RU" altLang="ru-RU" i="1" baseline="-25000"/>
          </a:p>
        </p:txBody>
      </p:sp>
      <p:sp>
        <p:nvSpPr>
          <p:cNvPr id="123" name="Дуга 122"/>
          <p:cNvSpPr/>
          <p:nvPr/>
        </p:nvSpPr>
        <p:spPr>
          <a:xfrm>
            <a:off x="-142875" y="1857375"/>
            <a:ext cx="785813" cy="571500"/>
          </a:xfrm>
          <a:prstGeom prst="arc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" name="Дуга 123"/>
          <p:cNvSpPr/>
          <p:nvPr/>
        </p:nvSpPr>
        <p:spPr>
          <a:xfrm>
            <a:off x="642938" y="4643438"/>
            <a:ext cx="785812" cy="571500"/>
          </a:xfrm>
          <a:prstGeom prst="arc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5" name="Дуга 124"/>
          <p:cNvSpPr/>
          <p:nvPr/>
        </p:nvSpPr>
        <p:spPr>
          <a:xfrm>
            <a:off x="3429000" y="3500438"/>
            <a:ext cx="785813" cy="571500"/>
          </a:xfrm>
          <a:prstGeom prst="arc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533" name="TextBox 125"/>
          <p:cNvSpPr txBox="1">
            <a:spLocks noChangeArrowheads="1"/>
          </p:cNvSpPr>
          <p:nvPr/>
        </p:nvSpPr>
        <p:spPr bwMode="auto">
          <a:xfrm>
            <a:off x="928688" y="4214813"/>
            <a:ext cx="665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sz="2400" b="1" i="1" dirty="0"/>
              <a:t>ω</a:t>
            </a:r>
            <a:r>
              <a:rPr lang="en-US" altLang="ru-RU" sz="2400" b="1" i="1" baseline="-25000" dirty="0"/>
              <a:t>OA</a:t>
            </a:r>
            <a:endParaRPr lang="ru-RU" altLang="ru-RU" sz="2400" b="1" i="1" baseline="-25000" dirty="0"/>
          </a:p>
        </p:txBody>
      </p:sp>
      <p:sp>
        <p:nvSpPr>
          <p:cNvPr id="19534" name="TextBox 126"/>
          <p:cNvSpPr txBox="1">
            <a:spLocks noChangeArrowheads="1"/>
          </p:cNvSpPr>
          <p:nvPr/>
        </p:nvSpPr>
        <p:spPr bwMode="auto">
          <a:xfrm>
            <a:off x="3714744" y="3000372"/>
            <a:ext cx="6912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sz="2400" b="1" i="1" dirty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altLang="ru-RU" sz="2400" b="1" i="1" baseline="-25000" dirty="0">
                <a:latin typeface="Times New Roman" pitchFamily="18" charset="0"/>
                <a:cs typeface="Times New Roman" pitchFamily="18" charset="0"/>
              </a:rPr>
              <a:t>OA</a:t>
            </a:r>
            <a:endParaRPr lang="ru-RU" altLang="ru-RU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535" name="TextBox 127"/>
          <p:cNvSpPr txBox="1">
            <a:spLocks noChangeArrowheads="1"/>
          </p:cNvSpPr>
          <p:nvPr/>
        </p:nvSpPr>
        <p:spPr bwMode="auto">
          <a:xfrm>
            <a:off x="571472" y="1643050"/>
            <a:ext cx="6912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sz="2400" b="1" i="1" dirty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altLang="ru-RU" sz="2400" b="1" i="1" baseline="-25000" dirty="0">
                <a:latin typeface="Times New Roman" pitchFamily="18" charset="0"/>
                <a:cs typeface="Times New Roman" pitchFamily="18" charset="0"/>
              </a:rPr>
              <a:t>OA</a:t>
            </a:r>
            <a:endParaRPr lang="ru-RU" altLang="ru-RU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536" name="TextBox 128"/>
          <p:cNvSpPr txBox="1">
            <a:spLocks noChangeArrowheads="1"/>
          </p:cNvSpPr>
          <p:nvPr/>
        </p:nvSpPr>
        <p:spPr bwMode="auto">
          <a:xfrm>
            <a:off x="1571625" y="2357438"/>
            <a:ext cx="10550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sz="2400" i="1" dirty="0"/>
              <a:t>ω</a:t>
            </a:r>
            <a:r>
              <a:rPr lang="en-US" altLang="ru-RU" sz="2400" i="1" baseline="-25000" dirty="0"/>
              <a:t>AB </a:t>
            </a:r>
            <a:r>
              <a:rPr lang="en-US" altLang="ru-RU" sz="2400" i="1" dirty="0"/>
              <a:t>= </a:t>
            </a:r>
            <a:r>
              <a:rPr lang="en-US" altLang="ru-RU" sz="2400" b="1" i="1" dirty="0" smtClean="0">
                <a:solidFill>
                  <a:srgbClr val="FF0000"/>
                </a:solidFill>
              </a:rPr>
              <a:t>0</a:t>
            </a:r>
            <a:endParaRPr lang="ru-RU" altLang="ru-RU" baseline="-25000" dirty="0"/>
          </a:p>
        </p:txBody>
      </p:sp>
      <p:sp>
        <p:nvSpPr>
          <p:cNvPr id="37970" name="TextBox 129"/>
          <p:cNvSpPr txBox="1">
            <a:spLocks noChangeArrowheads="1"/>
          </p:cNvSpPr>
          <p:nvPr/>
        </p:nvSpPr>
        <p:spPr bwMode="auto">
          <a:xfrm>
            <a:off x="5929313" y="5072063"/>
            <a:ext cx="6524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i="1"/>
              <a:t>ω</a:t>
            </a:r>
            <a:r>
              <a:rPr lang="en-US" altLang="ru-RU" i="1" baseline="-25000"/>
              <a:t>AB</a:t>
            </a:r>
            <a:endParaRPr lang="ru-RU" altLang="ru-RU" i="1" baseline="-25000"/>
          </a:p>
        </p:txBody>
      </p:sp>
      <p:sp>
        <p:nvSpPr>
          <p:cNvPr id="37971" name="TextBox 130"/>
          <p:cNvSpPr txBox="1">
            <a:spLocks noChangeArrowheads="1"/>
          </p:cNvSpPr>
          <p:nvPr/>
        </p:nvSpPr>
        <p:spPr bwMode="auto">
          <a:xfrm>
            <a:off x="8215313" y="642938"/>
            <a:ext cx="6524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i="1"/>
              <a:t>ω</a:t>
            </a:r>
            <a:r>
              <a:rPr lang="en-US" altLang="ru-RU" i="1" baseline="-25000"/>
              <a:t>AB</a:t>
            </a:r>
            <a:endParaRPr lang="ru-RU" altLang="ru-RU" i="1" baseline="-25000"/>
          </a:p>
        </p:txBody>
      </p:sp>
      <p:sp>
        <p:nvSpPr>
          <p:cNvPr id="132" name="Дуга 131"/>
          <p:cNvSpPr/>
          <p:nvPr/>
        </p:nvSpPr>
        <p:spPr>
          <a:xfrm rot="10800000">
            <a:off x="8001000" y="142875"/>
            <a:ext cx="785813" cy="571500"/>
          </a:xfrm>
          <a:prstGeom prst="arc">
            <a:avLst/>
          </a:prstGeom>
          <a:ln w="28575">
            <a:solidFill>
              <a:srgbClr val="00206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" name="Дуга 132"/>
          <p:cNvSpPr/>
          <p:nvPr/>
        </p:nvSpPr>
        <p:spPr>
          <a:xfrm rot="12610552">
            <a:off x="6091238" y="4659313"/>
            <a:ext cx="785812" cy="571500"/>
          </a:xfrm>
          <a:prstGeom prst="arc">
            <a:avLst/>
          </a:prstGeom>
          <a:ln w="28575">
            <a:solidFill>
              <a:srgbClr val="00206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902" name="TextBox 133"/>
          <p:cNvSpPr txBox="1">
            <a:spLocks noChangeArrowheads="1"/>
          </p:cNvSpPr>
          <p:nvPr/>
        </p:nvSpPr>
        <p:spPr bwMode="auto">
          <a:xfrm>
            <a:off x="500034" y="2857496"/>
            <a:ext cx="32004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i="1" dirty="0"/>
              <a:t>(.) </a:t>
            </a:r>
            <a:r>
              <a:rPr lang="en-US" altLang="ru-RU" sz="2400" b="1" i="1" dirty="0">
                <a:solidFill>
                  <a:srgbClr val="C00000"/>
                </a:solidFill>
              </a:rPr>
              <a:t>P</a:t>
            </a:r>
            <a:r>
              <a:rPr lang="ru-RU" altLang="ru-RU" sz="2400" i="1" dirty="0"/>
              <a:t> в </a:t>
            </a:r>
            <a:r>
              <a:rPr lang="ru-RU" altLang="ru-RU" sz="2400" b="1" i="1" dirty="0">
                <a:solidFill>
                  <a:srgbClr val="C00000"/>
                </a:solidFill>
              </a:rPr>
              <a:t>∞</a:t>
            </a:r>
            <a:r>
              <a:rPr lang="ru-RU" altLang="ru-RU" sz="2400" i="1" dirty="0"/>
              <a:t> </a:t>
            </a:r>
            <a:r>
              <a:rPr lang="ru-RU" altLang="ru-RU" sz="2400" i="1" dirty="0" err="1"/>
              <a:t>мгн.пост</a:t>
            </a:r>
            <a:r>
              <a:rPr lang="ru-RU" altLang="ru-RU" sz="2400" i="1" dirty="0"/>
              <a:t>. </a:t>
            </a:r>
            <a:r>
              <a:rPr lang="ru-RU" altLang="ru-RU" sz="2400" i="1" dirty="0" err="1"/>
              <a:t>дв</a:t>
            </a:r>
            <a:r>
              <a:rPr lang="ru-RU" altLang="ru-RU" sz="2400" i="1" dirty="0"/>
              <a:t>. </a:t>
            </a:r>
            <a:r>
              <a:rPr lang="en-US" altLang="ru-RU" sz="2400" i="1" dirty="0"/>
              <a:t> </a:t>
            </a:r>
            <a:endParaRPr lang="ru-RU" altLang="ru-RU" sz="2400" i="1" dirty="0"/>
          </a:p>
        </p:txBody>
      </p:sp>
      <p:sp>
        <p:nvSpPr>
          <p:cNvPr id="37975" name="TextBox 134"/>
          <p:cNvSpPr txBox="1">
            <a:spLocks noChangeArrowheads="1"/>
          </p:cNvSpPr>
          <p:nvPr/>
        </p:nvSpPr>
        <p:spPr bwMode="auto">
          <a:xfrm>
            <a:off x="6643688" y="5143500"/>
            <a:ext cx="13211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i="1" dirty="0"/>
              <a:t>(.)</a:t>
            </a:r>
            <a:r>
              <a:rPr lang="en-US" altLang="ru-RU" sz="2400" b="1" i="1" dirty="0">
                <a:solidFill>
                  <a:srgbClr val="C00000"/>
                </a:solidFill>
              </a:rPr>
              <a:t>P</a:t>
            </a:r>
            <a:r>
              <a:rPr lang="en-US" altLang="ru-RU" sz="2400" i="1" dirty="0"/>
              <a:t> </a:t>
            </a:r>
            <a:r>
              <a:rPr lang="ru-RU" altLang="ru-RU" sz="2400" i="1" dirty="0"/>
              <a:t>в (.)</a:t>
            </a:r>
            <a:r>
              <a:rPr lang="ru-RU" altLang="ru-RU" sz="2400" b="1" i="1" dirty="0"/>
              <a:t>В</a:t>
            </a:r>
          </a:p>
        </p:txBody>
      </p:sp>
      <p:sp>
        <p:nvSpPr>
          <p:cNvPr id="37976" name="TextBox 135"/>
          <p:cNvSpPr txBox="1">
            <a:spLocks noChangeArrowheads="1"/>
          </p:cNvSpPr>
          <p:nvPr/>
        </p:nvSpPr>
        <p:spPr bwMode="auto">
          <a:xfrm>
            <a:off x="8215313" y="214313"/>
            <a:ext cx="4492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/>
              <a:t>P</a:t>
            </a:r>
            <a:r>
              <a:rPr lang="en-US" altLang="ru-RU"/>
              <a:t> </a:t>
            </a:r>
            <a:endParaRPr lang="ru-RU" altLang="ru-RU"/>
          </a:p>
        </p:txBody>
      </p:sp>
      <p:sp>
        <p:nvSpPr>
          <p:cNvPr id="19544" name="TextBox 136"/>
          <p:cNvSpPr txBox="1">
            <a:spLocks noChangeArrowheads="1"/>
          </p:cNvSpPr>
          <p:nvPr/>
        </p:nvSpPr>
        <p:spPr bwMode="auto">
          <a:xfrm>
            <a:off x="2928926" y="0"/>
            <a:ext cx="464347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000" b="1" i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Пример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2. </a:t>
            </a:r>
            <a:r>
              <a:rPr lang="ru-RU" altLang="ru-RU" sz="2000" i="1" dirty="0" smtClean="0">
                <a:latin typeface="+mj-lt"/>
                <a:cs typeface="Times New Roman" pitchFamily="18" charset="0"/>
              </a:rPr>
              <a:t>Определить направление </a:t>
            </a:r>
            <a:r>
              <a:rPr lang="ru-RU" altLang="ru-RU" sz="2000" i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скоростей</a:t>
            </a:r>
            <a:r>
              <a:rPr lang="ru-RU" altLang="ru-RU" sz="2000" i="1" dirty="0" smtClean="0">
                <a:latin typeface="+mj-lt"/>
                <a:cs typeface="Times New Roman" pitchFamily="18" charset="0"/>
              </a:rPr>
              <a:t> точек частей кривошипно-шатунного механизма (</a:t>
            </a:r>
            <a:r>
              <a:rPr lang="ru-RU" altLang="ru-RU" sz="2000" b="1" i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КШМ</a:t>
            </a:r>
            <a:r>
              <a:rPr lang="ru-RU" altLang="ru-RU" sz="2000" i="1" dirty="0" smtClean="0">
                <a:latin typeface="+mj-lt"/>
                <a:cs typeface="Times New Roman" pitchFamily="18" charset="0"/>
              </a:rPr>
              <a:t>) и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МЦС</a:t>
            </a:r>
            <a:r>
              <a:rPr lang="ru-RU" altLang="ru-RU" sz="2000" i="1" dirty="0" smtClean="0">
                <a:latin typeface="+mj-lt"/>
                <a:cs typeface="Times New Roman" pitchFamily="18" charset="0"/>
              </a:rPr>
              <a:t>.</a:t>
            </a:r>
            <a:endParaRPr lang="ru-RU" altLang="ru-RU" sz="2000" i="1" dirty="0">
              <a:latin typeface="+mj-lt"/>
              <a:cs typeface="Times New Roman" pitchFamily="18" charset="0"/>
            </a:endParaRPr>
          </a:p>
        </p:txBody>
      </p:sp>
      <p:cxnSp>
        <p:nvCxnSpPr>
          <p:cNvPr id="91" name="Прямая соединительная линия 90"/>
          <p:cNvCxnSpPr/>
          <p:nvPr/>
        </p:nvCxnSpPr>
        <p:spPr>
          <a:xfrm rot="5400000">
            <a:off x="5786438" y="5000625"/>
            <a:ext cx="1428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>
            <a:off x="6500813" y="4929188"/>
            <a:ext cx="785812" cy="1587"/>
          </a:xfrm>
          <a:prstGeom prst="straightConnector1">
            <a:avLst/>
          </a:prstGeom>
          <a:ln w="28575">
            <a:solidFill>
              <a:srgbClr val="C00000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>
            <a:stCxn id="19510" idx="3"/>
          </p:cNvCxnSpPr>
          <p:nvPr/>
        </p:nvCxnSpPr>
        <p:spPr>
          <a:xfrm flipH="1">
            <a:off x="357188" y="2089150"/>
            <a:ext cx="50800" cy="14112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>
            <a:stCxn id="9" idx="3"/>
            <a:endCxn id="19511" idx="0"/>
          </p:cNvCxnSpPr>
          <p:nvPr/>
        </p:nvCxnSpPr>
        <p:spPr>
          <a:xfrm rot="16200000" flipH="1">
            <a:off x="3102769" y="2826544"/>
            <a:ext cx="1174750" cy="30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Номер слайда 91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C00000"/>
                </a:solidFill>
              </a:rPr>
              <a:pPr/>
              <a:t>16</a:t>
            </a:fld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29652" y="214290"/>
            <a:ext cx="214314" cy="27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8" name="Прямоугольник 97"/>
          <p:cNvSpPr/>
          <p:nvPr/>
        </p:nvSpPr>
        <p:spPr>
          <a:xfrm>
            <a:off x="0" y="3357562"/>
            <a:ext cx="33972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400" i="1" dirty="0" smtClean="0">
                <a:cs typeface="Times New Roman" pitchFamily="18" charset="0"/>
              </a:rPr>
              <a:t>(.) </a:t>
            </a:r>
            <a:r>
              <a:rPr lang="en-US" altLang="ru-RU" sz="2400" b="1" i="1" dirty="0" smtClean="0">
                <a:solidFill>
                  <a:srgbClr val="C00000"/>
                </a:solidFill>
                <a:cs typeface="Times New Roman" pitchFamily="18" charset="0"/>
              </a:rPr>
              <a:t>P</a:t>
            </a:r>
            <a:r>
              <a:rPr lang="ru-RU" altLang="ru-RU" sz="2400" i="1" dirty="0" smtClean="0">
                <a:cs typeface="Times New Roman" pitchFamily="18" charset="0"/>
              </a:rPr>
              <a:t> (</a:t>
            </a:r>
            <a:r>
              <a:rPr lang="ru-RU" altLang="ru-RU" sz="2400" b="1" i="1" dirty="0" smtClean="0">
                <a:solidFill>
                  <a:srgbClr val="FF0000"/>
                </a:solidFill>
                <a:cs typeface="Times New Roman" pitchFamily="18" charset="0"/>
              </a:rPr>
              <a:t>МЦС</a:t>
            </a:r>
            <a:r>
              <a:rPr lang="ru-RU" altLang="ru-RU" sz="2400" i="1" dirty="0" smtClean="0">
                <a:cs typeface="Times New Roman" pitchFamily="18" charset="0"/>
              </a:rPr>
              <a:t>)</a:t>
            </a:r>
            <a:r>
              <a:rPr lang="ru-RU" altLang="ru-RU" sz="2400" b="1" i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altLang="ru-RU" sz="2400" i="1" dirty="0" smtClean="0">
                <a:cs typeface="Times New Roman" pitchFamily="18" charset="0"/>
              </a:rPr>
              <a:t>в </a:t>
            </a:r>
            <a:r>
              <a:rPr lang="ru-RU" altLang="ru-RU" sz="2400" b="1" i="1" dirty="0" smtClean="0">
                <a:solidFill>
                  <a:srgbClr val="C00000"/>
                </a:solidFill>
                <a:cs typeface="Times New Roman" pitchFamily="18" charset="0"/>
              </a:rPr>
              <a:t>∞</a:t>
            </a:r>
            <a:r>
              <a:rPr lang="ru-RU" altLang="ru-RU" sz="2400" i="1" dirty="0" smtClean="0">
                <a:cs typeface="Times New Roman" pitchFamily="18" charset="0"/>
              </a:rPr>
              <a:t> пост. </a:t>
            </a:r>
            <a:r>
              <a:rPr lang="ru-RU" altLang="ru-RU" sz="2400" i="1" dirty="0" err="1" smtClean="0">
                <a:cs typeface="Times New Roman" pitchFamily="18" charset="0"/>
              </a:rPr>
              <a:t>дв</a:t>
            </a:r>
            <a:r>
              <a:rPr lang="ru-RU" altLang="ru-RU" sz="2400" i="1" dirty="0" smtClean="0">
                <a:cs typeface="Times New Roman" pitchFamily="18" charset="0"/>
              </a:rPr>
              <a:t>.</a:t>
            </a:r>
            <a:endParaRPr lang="ru-RU" sz="2400" dirty="0"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7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37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4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37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37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37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37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37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000"/>
                                        <p:tgtEl>
                                          <p:spTgt spid="37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2000"/>
                                        <p:tgtEl>
                                          <p:spTgt spid="37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000"/>
                                        <p:tgtEl>
                                          <p:spTgt spid="37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2000"/>
                                        <p:tgtEl>
                                          <p:spTgt spid="37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2000"/>
                                        <p:tgtEl>
                                          <p:spTgt spid="37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2000"/>
                                        <p:tgtEl>
                                          <p:spTgt spid="37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51" grpId="0"/>
      <p:bldP spid="37952" grpId="0"/>
      <p:bldP spid="37953" grpId="0"/>
      <p:bldP spid="37957" grpId="0"/>
      <p:bldP spid="37958" grpId="0"/>
      <p:bldP spid="37959" grpId="0"/>
      <p:bldP spid="37960" grpId="0"/>
      <p:bldP spid="37961" grpId="0"/>
      <p:bldP spid="37962" grpId="0"/>
      <p:bldP spid="37970" grpId="0"/>
      <p:bldP spid="37971" grpId="0"/>
      <p:bldP spid="34902" grpId="0"/>
      <p:bldP spid="37975" grpId="0"/>
      <p:bldP spid="379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Заголовок 1"/>
          <p:cNvSpPr>
            <a:spLocks noGrp="1"/>
          </p:cNvSpPr>
          <p:nvPr>
            <p:ph type="title"/>
          </p:nvPr>
        </p:nvSpPr>
        <p:spPr>
          <a:xfrm>
            <a:off x="214282" y="285750"/>
            <a:ext cx="8715436" cy="1000125"/>
          </a:xfrm>
        </p:spPr>
        <p:txBody>
          <a:bodyPr>
            <a:normAutofit fontScale="90000"/>
          </a:bodyPr>
          <a:lstStyle/>
          <a:p>
            <a:r>
              <a:rPr lang="ru-RU" altLang="ru-RU" sz="2800" i="1" dirty="0" smtClean="0">
                <a:solidFill>
                  <a:srgbClr val="C00000"/>
                </a:solidFill>
              </a:rPr>
              <a:t>Постановка задачи:</a:t>
            </a:r>
            <a:r>
              <a:rPr lang="ru-RU" alt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altLang="ru-RU" sz="2800" b="1" i="1" dirty="0" smtClean="0">
                <a:solidFill>
                  <a:srgbClr val="C00000"/>
                </a:solidFill>
              </a:rPr>
            </a:br>
            <a:r>
              <a:rPr lang="ru-RU" alt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altLang="ru-RU" sz="2700" i="1" dirty="0" smtClean="0"/>
              <a:t>Найти для  заданного положения механизма </a:t>
            </a:r>
            <a:r>
              <a:rPr lang="ru-RU" altLang="ru-RU" sz="2700" b="1" i="1" dirty="0" smtClean="0">
                <a:solidFill>
                  <a:srgbClr val="FF0000"/>
                </a:solidFill>
              </a:rPr>
              <a:t>скорости</a:t>
            </a:r>
            <a:r>
              <a:rPr lang="ru-RU" altLang="ru-RU" sz="2700" i="1" dirty="0" smtClean="0"/>
              <a:t> всех указанных точек  и </a:t>
            </a:r>
            <a:r>
              <a:rPr lang="ru-RU" altLang="ru-RU" sz="2700" b="1" i="1" dirty="0" smtClean="0">
                <a:solidFill>
                  <a:srgbClr val="7030A0"/>
                </a:solidFill>
              </a:rPr>
              <a:t>угловые скорости </a:t>
            </a:r>
            <a:r>
              <a:rPr lang="ru-RU" altLang="ru-RU" sz="2700" i="1" dirty="0" smtClean="0"/>
              <a:t>всех звеньев.</a:t>
            </a:r>
            <a:r>
              <a:rPr lang="ru-RU" altLang="ru-RU" sz="2000" i="1" dirty="0" smtClean="0">
                <a:solidFill>
                  <a:srgbClr val="FF0000"/>
                </a:solidFill>
              </a:rPr>
              <a:t/>
            </a:r>
            <a:br>
              <a:rPr lang="ru-RU" altLang="ru-RU" sz="2000" i="1" dirty="0" smtClean="0">
                <a:solidFill>
                  <a:srgbClr val="FF0000"/>
                </a:solidFill>
              </a:rPr>
            </a:br>
            <a:endParaRPr lang="ru-RU" altLang="ru-RU" sz="2000" i="1" dirty="0" smtClean="0">
              <a:solidFill>
                <a:srgbClr val="FF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6200000" flipH="1">
            <a:off x="1178719" y="4464844"/>
            <a:ext cx="1357313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Равнобедренный треугольник 11"/>
          <p:cNvSpPr/>
          <p:nvPr/>
        </p:nvSpPr>
        <p:spPr>
          <a:xfrm>
            <a:off x="2214563" y="5786438"/>
            <a:ext cx="357187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286000" y="5643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285875" y="42148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608013" y="2249488"/>
            <a:ext cx="17859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Дуга 27"/>
          <p:cNvSpPr/>
          <p:nvPr/>
        </p:nvSpPr>
        <p:spPr>
          <a:xfrm rot="14485572">
            <a:off x="1954473" y="5107261"/>
            <a:ext cx="428625" cy="714375"/>
          </a:xfrm>
          <a:prstGeom prst="arc">
            <a:avLst>
              <a:gd name="adj1" fmla="val 16200000"/>
              <a:gd name="adj2" fmla="val 5117547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278" name="TextBox 77"/>
          <p:cNvSpPr txBox="1">
            <a:spLocks noChangeArrowheads="1"/>
          </p:cNvSpPr>
          <p:nvPr/>
        </p:nvSpPr>
        <p:spPr bwMode="auto">
          <a:xfrm>
            <a:off x="857250" y="4071938"/>
            <a:ext cx="4079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A</a:t>
            </a:r>
            <a:endParaRPr lang="ru-RU" altLang="ru-RU"/>
          </a:p>
        </p:txBody>
      </p:sp>
      <p:sp>
        <p:nvSpPr>
          <p:cNvPr id="11280" name="TextBox 65"/>
          <p:cNvSpPr txBox="1">
            <a:spLocks noChangeArrowheads="1"/>
          </p:cNvSpPr>
          <p:nvPr/>
        </p:nvSpPr>
        <p:spPr bwMode="auto">
          <a:xfrm>
            <a:off x="2514600" y="5410200"/>
            <a:ext cx="4079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dirty="0"/>
              <a:t>O</a:t>
            </a:r>
            <a:endParaRPr lang="ru-RU" altLang="ru-RU" dirty="0"/>
          </a:p>
        </p:txBody>
      </p:sp>
      <p:sp>
        <p:nvSpPr>
          <p:cNvPr id="11281" name="TextBox 72"/>
          <p:cNvSpPr txBox="1">
            <a:spLocks noChangeArrowheads="1"/>
          </p:cNvSpPr>
          <p:nvPr/>
        </p:nvSpPr>
        <p:spPr bwMode="auto">
          <a:xfrm>
            <a:off x="2286000" y="1857375"/>
            <a:ext cx="319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sp>
        <p:nvSpPr>
          <p:cNvPr id="38" name="Овал 37"/>
          <p:cNvSpPr/>
          <p:nvPr/>
        </p:nvSpPr>
        <p:spPr>
          <a:xfrm>
            <a:off x="1500188" y="1500188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49" name="Прямая соединительная линия 48"/>
          <p:cNvCxnSpPr>
            <a:endCxn id="15" idx="0"/>
          </p:cNvCxnSpPr>
          <p:nvPr/>
        </p:nvCxnSpPr>
        <p:spPr>
          <a:xfrm rot="5400000">
            <a:off x="903287" y="2740026"/>
            <a:ext cx="1928813" cy="10207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stCxn id="38" idx="6"/>
            <a:endCxn id="38" idx="2"/>
          </p:cNvCxnSpPr>
          <p:nvPr/>
        </p:nvCxnSpPr>
        <p:spPr>
          <a:xfrm flipH="1">
            <a:off x="1500188" y="2286000"/>
            <a:ext cx="17145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38" idx="0"/>
            <a:endCxn id="38" idx="4"/>
          </p:cNvCxnSpPr>
          <p:nvPr/>
        </p:nvCxnSpPr>
        <p:spPr>
          <a:xfrm rot="16200000" flipH="1">
            <a:off x="1570831" y="2285207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1321594" y="175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1321594" y="217884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>
            <a:off x="1321594" y="2464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1321595" y="2821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5400000">
            <a:off x="1321595" y="13930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5400000">
            <a:off x="2107406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rot="5400000">
            <a:off x="2250281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5400000">
            <a:off x="2393156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4" name="TextBox 68"/>
          <p:cNvSpPr txBox="1">
            <a:spLocks noChangeArrowheads="1"/>
          </p:cNvSpPr>
          <p:nvPr/>
        </p:nvSpPr>
        <p:spPr bwMode="auto">
          <a:xfrm>
            <a:off x="2071688" y="1000125"/>
            <a:ext cx="342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/>
              <a:t>с</a:t>
            </a:r>
          </a:p>
        </p:txBody>
      </p:sp>
      <p:cxnSp>
        <p:nvCxnSpPr>
          <p:cNvPr id="54" name="Прямая соединительная линия 53"/>
          <p:cNvCxnSpPr>
            <a:stCxn id="15" idx="6"/>
          </p:cNvCxnSpPr>
          <p:nvPr/>
        </p:nvCxnSpPr>
        <p:spPr>
          <a:xfrm>
            <a:off x="1428750" y="4286250"/>
            <a:ext cx="7858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Дуга 62"/>
          <p:cNvSpPr/>
          <p:nvPr/>
        </p:nvSpPr>
        <p:spPr>
          <a:xfrm rot="3036542">
            <a:off x="1201738" y="4203700"/>
            <a:ext cx="642938" cy="642937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5" name="Дуга 64"/>
          <p:cNvSpPr/>
          <p:nvPr/>
        </p:nvSpPr>
        <p:spPr>
          <a:xfrm rot="1476937">
            <a:off x="1176338" y="3819525"/>
            <a:ext cx="642937" cy="642938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1266" name="Object 53"/>
          <p:cNvGraphicFramePr>
            <a:graphicFrameLocks noChangeAspect="1"/>
          </p:cNvGraphicFramePr>
          <p:nvPr/>
        </p:nvGraphicFramePr>
        <p:xfrm>
          <a:off x="1428750" y="3929063"/>
          <a:ext cx="412750" cy="330200"/>
        </p:xfrm>
        <a:graphic>
          <a:graphicData uri="http://schemas.openxmlformats.org/presentationml/2006/ole">
            <p:oleObj spid="_x0000_s103426" name="Формула" r:id="rId3" imgW="253780" imgH="203024" progId="Equation.3">
              <p:embed/>
            </p:oleObj>
          </a:graphicData>
        </a:graphic>
      </p:graphicFrame>
      <p:graphicFrame>
        <p:nvGraphicFramePr>
          <p:cNvPr id="11267" name="Object 14"/>
          <p:cNvGraphicFramePr>
            <a:graphicFrameLocks noChangeAspect="1"/>
          </p:cNvGraphicFramePr>
          <p:nvPr/>
        </p:nvGraphicFramePr>
        <p:xfrm>
          <a:off x="1500188" y="4357688"/>
          <a:ext cx="412750" cy="330200"/>
        </p:xfrm>
        <a:graphic>
          <a:graphicData uri="http://schemas.openxmlformats.org/presentationml/2006/ole">
            <p:oleObj spid="_x0000_s103427" name="Формула" r:id="rId4" imgW="253780" imgH="203024" progId="Equation.3">
              <p:embed/>
            </p:oleObj>
          </a:graphicData>
        </a:graphic>
      </p:graphicFrame>
      <p:sp>
        <p:nvSpPr>
          <p:cNvPr id="11298" name="TextBox 66"/>
          <p:cNvSpPr txBox="1">
            <a:spLocks noChangeArrowheads="1"/>
          </p:cNvSpPr>
          <p:nvPr/>
        </p:nvSpPr>
        <p:spPr bwMode="auto">
          <a:xfrm>
            <a:off x="3357554" y="3571876"/>
            <a:ext cx="50720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ru-RU" altLang="ru-RU" sz="2400" i="1" dirty="0" smtClean="0"/>
              <a:t>2.  Аналитическое решение (МЦС);</a:t>
            </a:r>
          </a:p>
        </p:txBody>
      </p:sp>
      <p:graphicFrame>
        <p:nvGraphicFramePr>
          <p:cNvPr id="11269" name="Object 17"/>
          <p:cNvGraphicFramePr>
            <a:graphicFrameLocks noChangeAspect="1"/>
          </p:cNvGraphicFramePr>
          <p:nvPr/>
        </p:nvGraphicFramePr>
        <p:xfrm>
          <a:off x="1295400" y="5334000"/>
          <a:ext cx="466725" cy="400050"/>
        </p:xfrm>
        <a:graphic>
          <a:graphicData uri="http://schemas.openxmlformats.org/presentationml/2006/ole">
            <p:oleObj spid="_x0000_s103428" name="Формула" r:id="rId5" imgW="266400" imgH="228600" progId="Equation.3">
              <p:embed/>
            </p:oleObj>
          </a:graphicData>
        </a:graphic>
      </p:graphicFrame>
      <p:sp>
        <p:nvSpPr>
          <p:cNvPr id="72" name="Овал 71"/>
          <p:cNvSpPr/>
          <p:nvPr/>
        </p:nvSpPr>
        <p:spPr>
          <a:xfrm>
            <a:off x="2357438" y="142875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2286000" y="2214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303" name="TextBox 79"/>
          <p:cNvSpPr txBox="1">
            <a:spLocks noChangeArrowheads="1"/>
          </p:cNvSpPr>
          <p:nvPr/>
        </p:nvSpPr>
        <p:spPr bwMode="auto">
          <a:xfrm>
            <a:off x="4214810" y="2357430"/>
            <a:ext cx="395262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 dirty="0" smtClean="0"/>
              <a:t>Определение </a:t>
            </a:r>
            <a:r>
              <a:rPr lang="ru-RU" sz="2800" b="1" i="1" dirty="0">
                <a:solidFill>
                  <a:srgbClr val="7030A0"/>
                </a:solidFill>
              </a:rPr>
              <a:t>скоростей</a:t>
            </a:r>
          </a:p>
        </p:txBody>
      </p:sp>
      <p:sp>
        <p:nvSpPr>
          <p:cNvPr id="11304" name="TextBox 80"/>
          <p:cNvSpPr txBox="1">
            <a:spLocks noChangeArrowheads="1"/>
          </p:cNvSpPr>
          <p:nvPr/>
        </p:nvSpPr>
        <p:spPr bwMode="auto">
          <a:xfrm>
            <a:off x="3236870" y="4071942"/>
            <a:ext cx="59840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 dirty="0" smtClean="0"/>
              <a:t>3.   Графическое решение </a:t>
            </a:r>
            <a:r>
              <a:rPr lang="ru-RU" sz="2400" dirty="0" smtClean="0"/>
              <a:t>(</a:t>
            </a:r>
            <a:r>
              <a:rPr lang="ru-RU" altLang="ru-RU" sz="2400" i="1" dirty="0" smtClean="0"/>
              <a:t>план скоростей).</a:t>
            </a:r>
            <a:endParaRPr lang="ru-RU" sz="2400" dirty="0"/>
          </a:p>
        </p:txBody>
      </p:sp>
      <p:sp>
        <p:nvSpPr>
          <p:cNvPr id="11308" name="TextBox 72"/>
          <p:cNvSpPr txBox="1">
            <a:spLocks noChangeArrowheads="1"/>
          </p:cNvSpPr>
          <p:nvPr/>
        </p:nvSpPr>
        <p:spPr bwMode="auto">
          <a:xfrm>
            <a:off x="2438400" y="1981200"/>
            <a:ext cx="319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dirty="0"/>
              <a:t>В</a:t>
            </a:r>
          </a:p>
        </p:txBody>
      </p:sp>
      <p:graphicFrame>
        <p:nvGraphicFramePr>
          <p:cNvPr id="11270" name="Object 12"/>
          <p:cNvGraphicFramePr>
            <a:graphicFrameLocks noChangeAspect="1"/>
          </p:cNvGraphicFramePr>
          <p:nvPr/>
        </p:nvGraphicFramePr>
        <p:xfrm>
          <a:off x="3357554" y="1285860"/>
          <a:ext cx="5480050" cy="882650"/>
        </p:xfrm>
        <a:graphic>
          <a:graphicData uri="http://schemas.openxmlformats.org/presentationml/2006/ole">
            <p:oleObj spid="_x0000_s103429" name="Формула" r:id="rId6" imgW="2997000" imgH="482400" progId="Equation.3">
              <p:embed/>
            </p:oleObj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3428992" y="3000372"/>
            <a:ext cx="5253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1. Построить механизм в масштабе;</a:t>
            </a:r>
            <a:endParaRPr lang="ru-RU" sz="2400" i="1" dirty="0"/>
          </a:p>
        </p:txBody>
      </p:sp>
      <p:graphicFrame>
        <p:nvGraphicFramePr>
          <p:cNvPr id="2" name="Object 77"/>
          <p:cNvGraphicFramePr>
            <a:graphicFrameLocks noChangeAspect="1"/>
          </p:cNvGraphicFramePr>
          <p:nvPr/>
        </p:nvGraphicFramePr>
        <p:xfrm>
          <a:off x="1828800" y="3352800"/>
          <a:ext cx="203200" cy="225425"/>
        </p:xfrm>
        <a:graphic>
          <a:graphicData uri="http://schemas.openxmlformats.org/presentationml/2006/ole">
            <p:oleObj spid="_x0000_s103430" name="Формула" r:id="rId7" imgW="139680" imgH="164880" progId="Equation.3">
              <p:embed/>
            </p:oleObj>
          </a:graphicData>
        </a:graphic>
      </p:graphicFrame>
      <p:sp>
        <p:nvSpPr>
          <p:cNvPr id="42" name="Овал 41"/>
          <p:cNvSpPr/>
          <p:nvPr/>
        </p:nvSpPr>
        <p:spPr>
          <a:xfrm>
            <a:off x="1752600" y="3352800"/>
            <a:ext cx="71437" cy="7143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Номер слайда 40"/>
          <p:cNvSpPr>
            <a:spLocks noGrp="1"/>
          </p:cNvSpPr>
          <p:nvPr>
            <p:ph type="sldNum" sz="quarter" idx="12"/>
          </p:nvPr>
        </p:nvSpPr>
        <p:spPr>
          <a:xfrm>
            <a:off x="8358214" y="628652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17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886200" cy="919146"/>
          </a:xfrm>
        </p:spPr>
        <p:txBody>
          <a:bodyPr>
            <a:noAutofit/>
          </a:bodyPr>
          <a:lstStyle/>
          <a:p>
            <a:r>
              <a:rPr lang="ru-RU" altLang="ru-RU" sz="2200" i="1" dirty="0" smtClean="0">
                <a:solidFill>
                  <a:srgbClr val="C00000"/>
                </a:solidFill>
              </a:rPr>
              <a:t>1.</a:t>
            </a:r>
            <a:r>
              <a:rPr lang="en-US" altLang="ru-RU" sz="2200" i="1" dirty="0" smtClean="0">
                <a:solidFill>
                  <a:srgbClr val="C00000"/>
                </a:solidFill>
              </a:rPr>
              <a:t>1.</a:t>
            </a:r>
            <a:r>
              <a:rPr lang="ru-RU" altLang="ru-RU" sz="2200" i="1" dirty="0" smtClean="0">
                <a:solidFill>
                  <a:srgbClr val="C00000"/>
                </a:solidFill>
              </a:rPr>
              <a:t> Аналитическое определение скоростей точек </a:t>
            </a:r>
            <a:r>
              <a:rPr lang="ru-RU" altLang="ru-RU" sz="2200" b="1" i="1" dirty="0" smtClean="0"/>
              <a:t>А</a:t>
            </a:r>
            <a:r>
              <a:rPr lang="ru-RU" altLang="ru-RU" sz="2200" i="1" dirty="0" smtClean="0">
                <a:solidFill>
                  <a:srgbClr val="C00000"/>
                </a:solidFill>
              </a:rPr>
              <a:t> и </a:t>
            </a:r>
            <a:r>
              <a:rPr lang="ru-RU" altLang="ru-RU" sz="2200" b="1" i="1" dirty="0" smtClean="0"/>
              <a:t>В, </a:t>
            </a:r>
            <a:r>
              <a:rPr lang="en-US" sz="2200" dirty="0" smtClean="0"/>
              <a:t>ω</a:t>
            </a:r>
            <a:r>
              <a:rPr lang="ru-RU" sz="2200" i="1" baseline="-25000" dirty="0" smtClean="0"/>
              <a:t>АВ</a:t>
            </a:r>
            <a:r>
              <a:rPr lang="en-US" sz="2200" i="1" baseline="-25000" dirty="0" smtClean="0"/>
              <a:t> </a:t>
            </a:r>
            <a:r>
              <a:rPr lang="ru-RU" sz="2200" i="1" dirty="0" smtClean="0"/>
              <a:t>, </a:t>
            </a:r>
            <a:r>
              <a:rPr lang="en-US" sz="2200" b="1" i="1" dirty="0" smtClean="0">
                <a:solidFill>
                  <a:srgbClr val="C00000"/>
                </a:solidFill>
              </a:rPr>
              <a:t>L</a:t>
            </a:r>
            <a:r>
              <a:rPr lang="en-US" sz="2200" i="1" dirty="0" smtClean="0"/>
              <a:t>.</a:t>
            </a:r>
            <a:endParaRPr lang="ru-RU" altLang="ru-RU" sz="2200" b="1" i="1" dirty="0" smtClean="0"/>
          </a:p>
        </p:txBody>
      </p:sp>
      <p:cxnSp>
        <p:nvCxnSpPr>
          <p:cNvPr id="32" name="Прямая со стрелкой 31"/>
          <p:cNvCxnSpPr/>
          <p:nvPr/>
        </p:nvCxnSpPr>
        <p:spPr>
          <a:xfrm rot="10800000" flipV="1">
            <a:off x="1071563" y="4214813"/>
            <a:ext cx="785812" cy="6111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9" name="TextBox 72"/>
          <p:cNvSpPr txBox="1">
            <a:spLocks noChangeArrowheads="1"/>
          </p:cNvSpPr>
          <p:nvPr/>
        </p:nvSpPr>
        <p:spPr bwMode="auto">
          <a:xfrm>
            <a:off x="2571750" y="1000125"/>
            <a:ext cx="319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i="1" dirty="0"/>
              <a:t>С</a:t>
            </a:r>
          </a:p>
        </p:txBody>
      </p:sp>
      <p:graphicFrame>
        <p:nvGraphicFramePr>
          <p:cNvPr id="75" name="Object 7"/>
          <p:cNvGraphicFramePr>
            <a:graphicFrameLocks noChangeAspect="1"/>
          </p:cNvGraphicFramePr>
          <p:nvPr/>
        </p:nvGraphicFramePr>
        <p:xfrm>
          <a:off x="3214678" y="1000108"/>
          <a:ext cx="5722937" cy="420687"/>
        </p:xfrm>
        <a:graphic>
          <a:graphicData uri="http://schemas.openxmlformats.org/presentationml/2006/ole">
            <p:oleObj spid="_x0000_s104450" name="Формула" r:id="rId3" imgW="3314520" imgH="253800" progId="Equation.3">
              <p:embed/>
            </p:oleObj>
          </a:graphicData>
        </a:graphic>
      </p:graphicFrame>
      <p:graphicFrame>
        <p:nvGraphicFramePr>
          <p:cNvPr id="78" name="Object 9"/>
          <p:cNvGraphicFramePr>
            <a:graphicFrameLocks noChangeAspect="1"/>
          </p:cNvGraphicFramePr>
          <p:nvPr/>
        </p:nvGraphicFramePr>
        <p:xfrm>
          <a:off x="4214810" y="2428868"/>
          <a:ext cx="4371367" cy="782646"/>
        </p:xfrm>
        <a:graphic>
          <a:graphicData uri="http://schemas.openxmlformats.org/presentationml/2006/ole">
            <p:oleObj spid="_x0000_s104451" name="Формула" r:id="rId4" imgW="2412720" imgH="431640" progId="Equation.3">
              <p:embed/>
            </p:oleObj>
          </a:graphicData>
        </a:graphic>
      </p:graphicFrame>
      <p:graphicFrame>
        <p:nvGraphicFramePr>
          <p:cNvPr id="79" name="Object 10"/>
          <p:cNvGraphicFramePr>
            <a:graphicFrameLocks noChangeAspect="1"/>
          </p:cNvGraphicFramePr>
          <p:nvPr/>
        </p:nvGraphicFramePr>
        <p:xfrm>
          <a:off x="642911" y="4629117"/>
          <a:ext cx="404840" cy="485808"/>
        </p:xfrm>
        <a:graphic>
          <a:graphicData uri="http://schemas.openxmlformats.org/presentationml/2006/ole">
            <p:oleObj spid="_x0000_s104452" name="Формула" r:id="rId5" imgW="190500" imgH="228600" progId="Equation.3">
              <p:embed/>
            </p:oleObj>
          </a:graphicData>
        </a:graphic>
      </p:graphicFrame>
      <p:cxnSp>
        <p:nvCxnSpPr>
          <p:cNvPr id="66" name="Прямая соединительная линия 65"/>
          <p:cNvCxnSpPr/>
          <p:nvPr/>
        </p:nvCxnSpPr>
        <p:spPr>
          <a:xfrm rot="16200000" flipV="1">
            <a:off x="71438" y="2500312"/>
            <a:ext cx="2000250" cy="1571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0" y="1714488"/>
            <a:ext cx="5514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dirty="0"/>
              <a:t>P</a:t>
            </a:r>
            <a:r>
              <a:rPr lang="en-US" altLang="ru-RU" sz="2400" baseline="-25000" dirty="0"/>
              <a:t>AB</a:t>
            </a:r>
            <a:endParaRPr lang="ru-RU" altLang="ru-RU" sz="2400" baseline="-25000" dirty="0"/>
          </a:p>
        </p:txBody>
      </p:sp>
      <p:sp>
        <p:nvSpPr>
          <p:cNvPr id="101" name="Дуга 100"/>
          <p:cNvSpPr/>
          <p:nvPr/>
        </p:nvSpPr>
        <p:spPr>
          <a:xfrm rot="3036542">
            <a:off x="-83366" y="2059781"/>
            <a:ext cx="642937" cy="642938"/>
          </a:xfrm>
          <a:prstGeom prst="arc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208" name="Object 47"/>
          <p:cNvGraphicFramePr>
            <a:graphicFrameLocks noChangeAspect="1"/>
          </p:cNvGraphicFramePr>
          <p:nvPr/>
        </p:nvGraphicFramePr>
        <p:xfrm>
          <a:off x="142844" y="2428868"/>
          <a:ext cx="571504" cy="462646"/>
        </p:xfrm>
        <a:graphic>
          <a:graphicData uri="http://schemas.openxmlformats.org/presentationml/2006/ole">
            <p:oleObj spid="_x0000_s104453" name="Формула" r:id="rId6" imgW="266353" imgH="215619" progId="Equation.3">
              <p:embed/>
            </p:oleObj>
          </a:graphicData>
        </a:graphic>
      </p:graphicFrame>
      <p:graphicFrame>
        <p:nvGraphicFramePr>
          <p:cNvPr id="45071" name="Object 15"/>
          <p:cNvGraphicFramePr>
            <a:graphicFrameLocks noChangeAspect="1"/>
          </p:cNvGraphicFramePr>
          <p:nvPr/>
        </p:nvGraphicFramePr>
        <p:xfrm>
          <a:off x="642938" y="2357438"/>
          <a:ext cx="412750" cy="330200"/>
        </p:xfrm>
        <a:graphic>
          <a:graphicData uri="http://schemas.openxmlformats.org/presentationml/2006/ole">
            <p:oleObj spid="_x0000_s104454" name="Формула" r:id="rId7" imgW="253780" imgH="203024" progId="Equation.3">
              <p:embed/>
            </p:oleObj>
          </a:graphicData>
        </a:graphic>
      </p:graphicFrame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1678781" y="4464844"/>
            <a:ext cx="1357313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Равнобедренный треугольник 82"/>
          <p:cNvSpPr/>
          <p:nvPr/>
        </p:nvSpPr>
        <p:spPr>
          <a:xfrm>
            <a:off x="2714625" y="5786438"/>
            <a:ext cx="357188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2786063" y="5643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1785938" y="42148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 rot="5400000">
            <a:off x="1108075" y="2249488"/>
            <a:ext cx="1785937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Дуга 86"/>
          <p:cNvSpPr/>
          <p:nvPr/>
        </p:nvSpPr>
        <p:spPr>
          <a:xfrm rot="14485572">
            <a:off x="2273300" y="4716463"/>
            <a:ext cx="428625" cy="714375"/>
          </a:xfrm>
          <a:prstGeom prst="arc">
            <a:avLst>
              <a:gd name="adj1" fmla="val 16200000"/>
              <a:gd name="adj2" fmla="val 5117547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22" name="TextBox 77"/>
          <p:cNvSpPr txBox="1">
            <a:spLocks noChangeArrowheads="1"/>
          </p:cNvSpPr>
          <p:nvPr/>
        </p:nvSpPr>
        <p:spPr bwMode="auto">
          <a:xfrm>
            <a:off x="1357290" y="4000504"/>
            <a:ext cx="362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 dirty="0"/>
              <a:t>A</a:t>
            </a:r>
            <a:endParaRPr lang="ru-RU" altLang="ru-RU" sz="2400" i="1" dirty="0"/>
          </a:p>
        </p:txBody>
      </p:sp>
      <p:sp>
        <p:nvSpPr>
          <p:cNvPr id="12324" name="TextBox 65"/>
          <p:cNvSpPr txBox="1">
            <a:spLocks noChangeArrowheads="1"/>
          </p:cNvSpPr>
          <p:nvPr/>
        </p:nvSpPr>
        <p:spPr bwMode="auto">
          <a:xfrm>
            <a:off x="2286000" y="5572125"/>
            <a:ext cx="3882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 dirty="0"/>
              <a:t>O</a:t>
            </a:r>
            <a:endParaRPr lang="ru-RU" altLang="ru-RU" sz="2400" i="1" dirty="0"/>
          </a:p>
        </p:txBody>
      </p:sp>
      <p:sp>
        <p:nvSpPr>
          <p:cNvPr id="12325" name="TextBox 72"/>
          <p:cNvSpPr txBox="1">
            <a:spLocks noChangeArrowheads="1"/>
          </p:cNvSpPr>
          <p:nvPr/>
        </p:nvSpPr>
        <p:spPr bwMode="auto">
          <a:xfrm>
            <a:off x="2786063" y="1857375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sp>
        <p:nvSpPr>
          <p:cNvPr id="93" name="Овал 92"/>
          <p:cNvSpPr/>
          <p:nvPr/>
        </p:nvSpPr>
        <p:spPr>
          <a:xfrm>
            <a:off x="2000250" y="1428750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94" name="Прямая соединительная линия 93"/>
          <p:cNvCxnSpPr>
            <a:endCxn id="85" idx="0"/>
          </p:cNvCxnSpPr>
          <p:nvPr/>
        </p:nvCxnSpPr>
        <p:spPr>
          <a:xfrm rot="5400000">
            <a:off x="1403350" y="2740025"/>
            <a:ext cx="1928813" cy="1020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stCxn id="93" idx="6"/>
            <a:endCxn id="93" idx="2"/>
          </p:cNvCxnSpPr>
          <p:nvPr/>
        </p:nvCxnSpPr>
        <p:spPr>
          <a:xfrm flipH="1">
            <a:off x="2000250" y="2214563"/>
            <a:ext cx="1714500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rot="16200000" flipH="1">
            <a:off x="2072481" y="2213769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rot="5400000">
            <a:off x="1821656" y="175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>
            <a:off x="1821656" y="217884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5400000">
            <a:off x="1821656" y="2464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rot="5400000">
            <a:off x="1821657" y="2821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rot="5400000">
            <a:off x="1821657" y="13930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rot="5400000">
            <a:off x="2607469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 rot="5400000">
            <a:off x="2750344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 rot="5400000">
            <a:off x="2893219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>
            <a:stCxn id="85" idx="6"/>
          </p:cNvCxnSpPr>
          <p:nvPr/>
        </p:nvCxnSpPr>
        <p:spPr>
          <a:xfrm>
            <a:off x="1928813" y="4286250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Дуга 112"/>
          <p:cNvSpPr/>
          <p:nvPr/>
        </p:nvSpPr>
        <p:spPr>
          <a:xfrm rot="3036542">
            <a:off x="1701800" y="4203700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4" name="Дуга 113"/>
          <p:cNvSpPr/>
          <p:nvPr/>
        </p:nvSpPr>
        <p:spPr>
          <a:xfrm rot="1476937">
            <a:off x="1676400" y="3819525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2298" name="Object 53"/>
          <p:cNvGraphicFramePr>
            <a:graphicFrameLocks noChangeAspect="1"/>
          </p:cNvGraphicFramePr>
          <p:nvPr/>
        </p:nvGraphicFramePr>
        <p:xfrm>
          <a:off x="1981200" y="3962400"/>
          <a:ext cx="412750" cy="330200"/>
        </p:xfrm>
        <a:graphic>
          <a:graphicData uri="http://schemas.openxmlformats.org/presentationml/2006/ole">
            <p:oleObj spid="_x0000_s104455" name="Формула" r:id="rId8" imgW="253780" imgH="203024" progId="Equation.3">
              <p:embed/>
            </p:oleObj>
          </a:graphicData>
        </a:graphic>
      </p:graphicFrame>
      <p:graphicFrame>
        <p:nvGraphicFramePr>
          <p:cNvPr id="12299" name="Object 14"/>
          <p:cNvGraphicFramePr>
            <a:graphicFrameLocks noChangeAspect="1"/>
          </p:cNvGraphicFramePr>
          <p:nvPr/>
        </p:nvGraphicFramePr>
        <p:xfrm>
          <a:off x="2000250" y="4286250"/>
          <a:ext cx="412750" cy="330200"/>
        </p:xfrm>
        <a:graphic>
          <a:graphicData uri="http://schemas.openxmlformats.org/presentationml/2006/ole">
            <p:oleObj spid="_x0000_s104456" name="Формула" r:id="rId9" imgW="253780" imgH="203024" progId="Equation.3">
              <p:embed/>
            </p:oleObj>
          </a:graphicData>
        </a:graphic>
      </p:graphicFrame>
      <p:graphicFrame>
        <p:nvGraphicFramePr>
          <p:cNvPr id="12301" name="Object 17"/>
          <p:cNvGraphicFramePr>
            <a:graphicFrameLocks noChangeAspect="1"/>
          </p:cNvGraphicFramePr>
          <p:nvPr/>
        </p:nvGraphicFramePr>
        <p:xfrm>
          <a:off x="1537506" y="4929198"/>
          <a:ext cx="550057" cy="471477"/>
        </p:xfrm>
        <a:graphic>
          <a:graphicData uri="http://schemas.openxmlformats.org/presentationml/2006/ole">
            <p:oleObj spid="_x0000_s104457" name="Формула" r:id="rId10" imgW="266400" imgH="228600" progId="Equation.3">
              <p:embed/>
            </p:oleObj>
          </a:graphicData>
        </a:graphic>
      </p:graphicFrame>
      <p:sp>
        <p:nvSpPr>
          <p:cNvPr id="120" name="Овал 119"/>
          <p:cNvSpPr/>
          <p:nvPr/>
        </p:nvSpPr>
        <p:spPr>
          <a:xfrm>
            <a:off x="2857500" y="142875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" name="Овал 121"/>
          <p:cNvSpPr/>
          <p:nvPr/>
        </p:nvSpPr>
        <p:spPr>
          <a:xfrm>
            <a:off x="2786063" y="2214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45" name="TextBox 72"/>
          <p:cNvSpPr txBox="1">
            <a:spLocks noChangeArrowheads="1"/>
          </p:cNvSpPr>
          <p:nvPr/>
        </p:nvSpPr>
        <p:spPr bwMode="auto">
          <a:xfrm>
            <a:off x="2786063" y="1857364"/>
            <a:ext cx="3571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i="1" dirty="0"/>
              <a:t>В</a:t>
            </a:r>
          </a:p>
        </p:txBody>
      </p:sp>
      <p:cxnSp>
        <p:nvCxnSpPr>
          <p:cNvPr id="126" name="Прямая со стрелкой 125"/>
          <p:cNvCxnSpPr/>
          <p:nvPr/>
        </p:nvCxnSpPr>
        <p:spPr>
          <a:xfrm rot="5400000">
            <a:off x="2355850" y="2825750"/>
            <a:ext cx="928687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3"/>
          <p:cNvGraphicFramePr>
            <a:graphicFrameLocks noChangeAspect="1"/>
          </p:cNvGraphicFramePr>
          <p:nvPr/>
        </p:nvGraphicFramePr>
        <p:xfrm>
          <a:off x="2928938" y="3000374"/>
          <a:ext cx="416719" cy="500063"/>
        </p:xfrm>
        <a:graphic>
          <a:graphicData uri="http://schemas.openxmlformats.org/presentationml/2006/ole">
            <p:oleObj spid="_x0000_s104458" name="Формула" r:id="rId11" imgW="190500" imgH="228600" progId="Equation.3">
              <p:embed/>
            </p:oleObj>
          </a:graphicData>
        </a:graphic>
      </p:graphicFrame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4357686" y="1500174"/>
          <a:ext cx="3719513" cy="468313"/>
        </p:xfrm>
        <a:graphic>
          <a:graphicData uri="http://schemas.openxmlformats.org/presentationml/2006/ole">
            <p:oleObj spid="_x0000_s104459" name="Формула" r:id="rId12" imgW="1917360" imgH="241200" progId="Equation.3">
              <p:embed/>
            </p:oleObj>
          </a:graphicData>
        </a:graphic>
      </p:graphicFrame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6215074" y="3286124"/>
          <a:ext cx="2747962" cy="571500"/>
        </p:xfrm>
        <a:graphic>
          <a:graphicData uri="http://schemas.openxmlformats.org/presentationml/2006/ole">
            <p:oleObj spid="_x0000_s104460" name="Формула" r:id="rId13" imgW="1346040" imgH="279360" progId="Equation.3">
              <p:embed/>
            </p:oleObj>
          </a:graphicData>
        </a:graphic>
      </p:graphicFrame>
      <p:cxnSp>
        <p:nvCxnSpPr>
          <p:cNvPr id="65" name="Прямая соединительная линия 64"/>
          <p:cNvCxnSpPr/>
          <p:nvPr/>
        </p:nvCxnSpPr>
        <p:spPr>
          <a:xfrm flipH="1">
            <a:off x="228600" y="2209800"/>
            <a:ext cx="26431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21"/>
          <p:cNvGraphicFramePr>
            <a:graphicFrameLocks noChangeAspect="1"/>
          </p:cNvGraphicFramePr>
          <p:nvPr/>
        </p:nvGraphicFramePr>
        <p:xfrm>
          <a:off x="3643306" y="3286124"/>
          <a:ext cx="2546350" cy="660400"/>
        </p:xfrm>
        <a:graphic>
          <a:graphicData uri="http://schemas.openxmlformats.org/presentationml/2006/ole">
            <p:oleObj spid="_x0000_s104461" name="Формула" r:id="rId14" imgW="1079280" imgH="279360" progId="Equation.3">
              <p:embed/>
            </p:oleObj>
          </a:graphicData>
        </a:graphic>
      </p:graphicFrame>
      <p:graphicFrame>
        <p:nvGraphicFramePr>
          <p:cNvPr id="9" name="Object 22"/>
          <p:cNvGraphicFramePr>
            <a:graphicFrameLocks noChangeAspect="1"/>
          </p:cNvGraphicFramePr>
          <p:nvPr/>
        </p:nvGraphicFramePr>
        <p:xfrm>
          <a:off x="3803650" y="4327525"/>
          <a:ext cx="5053013" cy="595313"/>
        </p:xfrm>
        <a:graphic>
          <a:graphicData uri="http://schemas.openxmlformats.org/presentationml/2006/ole">
            <p:oleObj spid="_x0000_s104462" name="Формула" r:id="rId15" imgW="2044440" imgH="241200" progId="Equation.3">
              <p:embed/>
            </p:oleObj>
          </a:graphicData>
        </a:graphic>
      </p:graphicFrame>
      <p:sp>
        <p:nvSpPr>
          <p:cNvPr id="61" name="Овал 60"/>
          <p:cNvSpPr/>
          <p:nvPr/>
        </p:nvSpPr>
        <p:spPr>
          <a:xfrm>
            <a:off x="2286000" y="3352800"/>
            <a:ext cx="71437" cy="7143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2314" name="Object 77"/>
          <p:cNvGraphicFramePr>
            <a:graphicFrameLocks noChangeAspect="1"/>
          </p:cNvGraphicFramePr>
          <p:nvPr/>
        </p:nvGraphicFramePr>
        <p:xfrm>
          <a:off x="2362200" y="3352800"/>
          <a:ext cx="280974" cy="311706"/>
        </p:xfrm>
        <a:graphic>
          <a:graphicData uri="http://schemas.openxmlformats.org/presentationml/2006/ole">
            <p:oleObj spid="_x0000_s104463" name="Формула" r:id="rId16" imgW="139680" imgH="164880" progId="Equation.3">
              <p:embed/>
            </p:oleObj>
          </a:graphicData>
        </a:graphic>
      </p:graphicFrame>
      <p:cxnSp>
        <p:nvCxnSpPr>
          <p:cNvPr id="63" name="Прямая соединительная линия 62"/>
          <p:cNvCxnSpPr>
            <a:stCxn id="61" idx="3"/>
          </p:cNvCxnSpPr>
          <p:nvPr/>
        </p:nvCxnSpPr>
        <p:spPr>
          <a:xfrm rot="5400000" flipH="1">
            <a:off x="660543" y="1777857"/>
            <a:ext cx="1203976" cy="20678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rot="5400000">
            <a:off x="1829593" y="3504407"/>
            <a:ext cx="533402" cy="382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3"/>
          <p:cNvGraphicFramePr>
            <a:graphicFrameLocks noChangeAspect="1"/>
          </p:cNvGraphicFramePr>
          <p:nvPr/>
        </p:nvGraphicFramePr>
        <p:xfrm>
          <a:off x="1620837" y="3357562"/>
          <a:ext cx="366713" cy="471488"/>
        </p:xfrm>
        <a:graphic>
          <a:graphicData uri="http://schemas.openxmlformats.org/presentationml/2006/ole">
            <p:oleObj spid="_x0000_s104464" name="Формула" r:id="rId17" imgW="177480" imgH="228600" progId="Equation.3">
              <p:embed/>
            </p:oleObj>
          </a:graphicData>
        </a:graphic>
      </p:graphicFrame>
      <p:graphicFrame>
        <p:nvGraphicFramePr>
          <p:cNvPr id="14" name="Object 28"/>
          <p:cNvGraphicFramePr>
            <a:graphicFrameLocks noChangeAspect="1"/>
          </p:cNvGraphicFramePr>
          <p:nvPr/>
        </p:nvGraphicFramePr>
        <p:xfrm>
          <a:off x="3857620" y="4929198"/>
          <a:ext cx="2510128" cy="571504"/>
        </p:xfrm>
        <a:graphic>
          <a:graphicData uri="http://schemas.openxmlformats.org/presentationml/2006/ole">
            <p:oleObj spid="_x0000_s104465" name="Формула" r:id="rId18" imgW="977760" imgH="215640" progId="Equation.3">
              <p:embed/>
            </p:oleObj>
          </a:graphicData>
        </a:graphic>
      </p:graphicFrame>
      <p:sp>
        <p:nvSpPr>
          <p:cNvPr id="56" name="Номер слайда 55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18</a:t>
            </a:fld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04466" name="Object 12"/>
          <p:cNvGraphicFramePr>
            <a:graphicFrameLocks noChangeAspect="1"/>
          </p:cNvGraphicFramePr>
          <p:nvPr/>
        </p:nvGraphicFramePr>
        <p:xfrm>
          <a:off x="4000496" y="142852"/>
          <a:ext cx="4786314" cy="770912"/>
        </p:xfrm>
        <a:graphic>
          <a:graphicData uri="http://schemas.openxmlformats.org/presentationml/2006/ole">
            <p:oleObj spid="_x0000_s104466" name="Формула" r:id="rId19" imgW="299700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4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886200" cy="976290"/>
          </a:xfrm>
        </p:spPr>
        <p:txBody>
          <a:bodyPr>
            <a:normAutofit fontScale="90000"/>
          </a:bodyPr>
          <a:lstStyle/>
          <a:p>
            <a:r>
              <a:rPr lang="ru-RU" altLang="ru-RU" sz="2700" i="1" dirty="0" smtClean="0">
                <a:solidFill>
                  <a:srgbClr val="C00000"/>
                </a:solidFill>
              </a:rPr>
              <a:t>1.</a:t>
            </a:r>
            <a:r>
              <a:rPr lang="en-US" altLang="ru-RU" sz="2700" i="1" dirty="0" smtClean="0">
                <a:solidFill>
                  <a:srgbClr val="C00000"/>
                </a:solidFill>
              </a:rPr>
              <a:t>2.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 Аналитическое определение скоростей </a:t>
            </a:r>
            <a:r>
              <a:rPr lang="ru-RU" altLang="ru-RU" sz="2700" b="1" i="1" dirty="0" smtClean="0">
                <a:solidFill>
                  <a:srgbClr val="C00000"/>
                </a:solidFill>
              </a:rPr>
              <a:t>диска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 (продолжение)</a:t>
            </a:r>
            <a:endParaRPr lang="ru-RU" altLang="ru-RU" sz="2000" i="1" dirty="0" smtClean="0">
              <a:solidFill>
                <a:schemeClr val="tx1"/>
              </a:solidFill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 rot="10800000" flipV="1">
            <a:off x="1071563" y="4214813"/>
            <a:ext cx="785812" cy="6111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9" name="TextBox 72"/>
          <p:cNvSpPr txBox="1">
            <a:spLocks noChangeArrowheads="1"/>
          </p:cNvSpPr>
          <p:nvPr/>
        </p:nvSpPr>
        <p:spPr bwMode="auto">
          <a:xfrm>
            <a:off x="2571750" y="1000125"/>
            <a:ext cx="319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i="1" dirty="0"/>
              <a:t>С</a:t>
            </a:r>
          </a:p>
        </p:txBody>
      </p:sp>
      <p:graphicFrame>
        <p:nvGraphicFramePr>
          <p:cNvPr id="77" name="Object 8"/>
          <p:cNvGraphicFramePr>
            <a:graphicFrameLocks noChangeAspect="1"/>
          </p:cNvGraphicFramePr>
          <p:nvPr/>
        </p:nvGraphicFramePr>
        <p:xfrm>
          <a:off x="4429124" y="1142984"/>
          <a:ext cx="3505704" cy="798532"/>
        </p:xfrm>
        <a:graphic>
          <a:graphicData uri="http://schemas.openxmlformats.org/presentationml/2006/ole">
            <p:oleObj spid="_x0000_s105474" name="Формула" r:id="rId3" imgW="1892160" imgH="431640" progId="Equation.3">
              <p:embed/>
            </p:oleObj>
          </a:graphicData>
        </a:graphic>
      </p:graphicFrame>
      <p:graphicFrame>
        <p:nvGraphicFramePr>
          <p:cNvPr id="79" name="Object 10"/>
          <p:cNvGraphicFramePr>
            <a:graphicFrameLocks noChangeAspect="1"/>
          </p:cNvGraphicFramePr>
          <p:nvPr/>
        </p:nvGraphicFramePr>
        <p:xfrm>
          <a:off x="714375" y="4714875"/>
          <a:ext cx="333375" cy="400050"/>
        </p:xfrm>
        <a:graphic>
          <a:graphicData uri="http://schemas.openxmlformats.org/presentationml/2006/ole">
            <p:oleObj spid="_x0000_s105475" name="Формула" r:id="rId4" imgW="190500" imgH="228600" progId="Equation.3">
              <p:embed/>
            </p:oleObj>
          </a:graphicData>
        </a:graphic>
      </p:graphicFrame>
      <p:cxnSp>
        <p:nvCxnSpPr>
          <p:cNvPr id="66" name="Прямая соединительная линия 65"/>
          <p:cNvCxnSpPr/>
          <p:nvPr/>
        </p:nvCxnSpPr>
        <p:spPr>
          <a:xfrm rot="16200000" flipV="1">
            <a:off x="71438" y="2500312"/>
            <a:ext cx="2000250" cy="1571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0" y="2000250"/>
            <a:ext cx="5413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000" dirty="0"/>
              <a:t>P</a:t>
            </a:r>
            <a:r>
              <a:rPr lang="en-US" altLang="ru-RU" sz="2000" baseline="-25000" dirty="0"/>
              <a:t>AB</a:t>
            </a:r>
            <a:endParaRPr lang="ru-RU" altLang="ru-RU" sz="2000" baseline="-25000" dirty="0"/>
          </a:p>
        </p:txBody>
      </p:sp>
      <p:graphicFrame>
        <p:nvGraphicFramePr>
          <p:cNvPr id="100" name="Object 44"/>
          <p:cNvGraphicFramePr>
            <a:graphicFrameLocks noChangeAspect="1"/>
          </p:cNvGraphicFramePr>
          <p:nvPr/>
        </p:nvGraphicFramePr>
        <p:xfrm>
          <a:off x="1500166" y="1714488"/>
          <a:ext cx="452459" cy="600087"/>
        </p:xfrm>
        <a:graphic>
          <a:graphicData uri="http://schemas.openxmlformats.org/presentationml/2006/ole">
            <p:oleObj spid="_x0000_s105476" name="Формула" r:id="rId5" imgW="190500" imgH="228600" progId="Equation.3">
              <p:embed/>
            </p:oleObj>
          </a:graphicData>
        </a:graphic>
      </p:graphicFrame>
      <p:sp>
        <p:nvSpPr>
          <p:cNvPr id="101" name="Дуга 100"/>
          <p:cNvSpPr/>
          <p:nvPr/>
        </p:nvSpPr>
        <p:spPr>
          <a:xfrm rot="3036542">
            <a:off x="-155575" y="1989138"/>
            <a:ext cx="642937" cy="642938"/>
          </a:xfrm>
          <a:prstGeom prst="arc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208" name="Object 47"/>
          <p:cNvGraphicFramePr>
            <a:graphicFrameLocks noChangeAspect="1"/>
          </p:cNvGraphicFramePr>
          <p:nvPr/>
        </p:nvGraphicFramePr>
        <p:xfrm>
          <a:off x="428625" y="1785938"/>
          <a:ext cx="533400" cy="431800"/>
        </p:xfrm>
        <a:graphic>
          <a:graphicData uri="http://schemas.openxmlformats.org/presentationml/2006/ole">
            <p:oleObj spid="_x0000_s105477" name="Формула" r:id="rId6" imgW="266353" imgH="215619" progId="Equation.3">
              <p:embed/>
            </p:oleObj>
          </a:graphicData>
        </a:graphic>
      </p:graphicFrame>
      <p:graphicFrame>
        <p:nvGraphicFramePr>
          <p:cNvPr id="45071" name="Object 15"/>
          <p:cNvGraphicFramePr>
            <a:graphicFrameLocks noChangeAspect="1"/>
          </p:cNvGraphicFramePr>
          <p:nvPr/>
        </p:nvGraphicFramePr>
        <p:xfrm>
          <a:off x="642938" y="2357438"/>
          <a:ext cx="412750" cy="330200"/>
        </p:xfrm>
        <a:graphic>
          <a:graphicData uri="http://schemas.openxmlformats.org/presentationml/2006/ole">
            <p:oleObj spid="_x0000_s105478" name="Формула" r:id="rId7" imgW="253780" imgH="203024" progId="Equation.3">
              <p:embed/>
            </p:oleObj>
          </a:graphicData>
        </a:graphic>
      </p:graphicFrame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1678781" y="4464844"/>
            <a:ext cx="1357313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Равнобедренный треугольник 82"/>
          <p:cNvSpPr/>
          <p:nvPr/>
        </p:nvSpPr>
        <p:spPr>
          <a:xfrm>
            <a:off x="2714625" y="5786438"/>
            <a:ext cx="357188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2786063" y="5643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1785938" y="42148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 rot="5400000">
            <a:off x="1108075" y="2249488"/>
            <a:ext cx="1785937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Дуга 86"/>
          <p:cNvSpPr/>
          <p:nvPr/>
        </p:nvSpPr>
        <p:spPr>
          <a:xfrm rot="14485572">
            <a:off x="2273300" y="4716463"/>
            <a:ext cx="428625" cy="714375"/>
          </a:xfrm>
          <a:prstGeom prst="arc">
            <a:avLst>
              <a:gd name="adj1" fmla="val 16200000"/>
              <a:gd name="adj2" fmla="val 5117547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22" name="TextBox 77"/>
          <p:cNvSpPr txBox="1">
            <a:spLocks noChangeArrowheads="1"/>
          </p:cNvSpPr>
          <p:nvPr/>
        </p:nvSpPr>
        <p:spPr bwMode="auto">
          <a:xfrm>
            <a:off x="1428728" y="3929066"/>
            <a:ext cx="362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 dirty="0"/>
              <a:t>A</a:t>
            </a:r>
            <a:endParaRPr lang="ru-RU" altLang="ru-RU" sz="2400" i="1" dirty="0"/>
          </a:p>
        </p:txBody>
      </p:sp>
      <p:sp>
        <p:nvSpPr>
          <p:cNvPr id="12324" name="TextBox 65"/>
          <p:cNvSpPr txBox="1">
            <a:spLocks noChangeArrowheads="1"/>
          </p:cNvSpPr>
          <p:nvPr/>
        </p:nvSpPr>
        <p:spPr bwMode="auto">
          <a:xfrm>
            <a:off x="2428860" y="5429264"/>
            <a:ext cx="3882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 dirty="0"/>
              <a:t>O</a:t>
            </a:r>
            <a:endParaRPr lang="ru-RU" altLang="ru-RU" sz="2400" i="1" dirty="0"/>
          </a:p>
        </p:txBody>
      </p:sp>
      <p:sp>
        <p:nvSpPr>
          <p:cNvPr id="12325" name="TextBox 72"/>
          <p:cNvSpPr txBox="1">
            <a:spLocks noChangeArrowheads="1"/>
          </p:cNvSpPr>
          <p:nvPr/>
        </p:nvSpPr>
        <p:spPr bwMode="auto">
          <a:xfrm>
            <a:off x="2786063" y="1857375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sp>
        <p:nvSpPr>
          <p:cNvPr id="93" name="Овал 92"/>
          <p:cNvSpPr/>
          <p:nvPr/>
        </p:nvSpPr>
        <p:spPr>
          <a:xfrm>
            <a:off x="2000250" y="1428750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94" name="Прямая соединительная линия 93"/>
          <p:cNvCxnSpPr>
            <a:endCxn id="85" idx="0"/>
          </p:cNvCxnSpPr>
          <p:nvPr/>
        </p:nvCxnSpPr>
        <p:spPr>
          <a:xfrm rot="5400000">
            <a:off x="1403350" y="2740025"/>
            <a:ext cx="1928813" cy="1020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stCxn id="93" idx="6"/>
            <a:endCxn id="93" idx="2"/>
          </p:cNvCxnSpPr>
          <p:nvPr/>
        </p:nvCxnSpPr>
        <p:spPr>
          <a:xfrm flipH="1">
            <a:off x="2000250" y="2214563"/>
            <a:ext cx="1714500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rot="16200000" flipH="1">
            <a:off x="2072481" y="2213769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rot="5400000">
            <a:off x="1821656" y="175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>
            <a:off x="1821656" y="217884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5400000">
            <a:off x="1821656" y="2464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rot="5400000">
            <a:off x="1821657" y="2821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rot="5400000">
            <a:off x="1821657" y="13930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rot="5400000">
            <a:off x="2607469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 rot="5400000">
            <a:off x="2750344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 rot="5400000">
            <a:off x="2893219" y="6036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>
            <a:stCxn id="85" idx="6"/>
          </p:cNvCxnSpPr>
          <p:nvPr/>
        </p:nvCxnSpPr>
        <p:spPr>
          <a:xfrm>
            <a:off x="1928813" y="4286250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Дуга 112"/>
          <p:cNvSpPr/>
          <p:nvPr/>
        </p:nvSpPr>
        <p:spPr>
          <a:xfrm rot="3036542">
            <a:off x="1701800" y="4203700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4" name="Дуга 113"/>
          <p:cNvSpPr/>
          <p:nvPr/>
        </p:nvSpPr>
        <p:spPr>
          <a:xfrm rot="1476937">
            <a:off x="1676400" y="3819525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2298" name="Object 53"/>
          <p:cNvGraphicFramePr>
            <a:graphicFrameLocks noChangeAspect="1"/>
          </p:cNvGraphicFramePr>
          <p:nvPr/>
        </p:nvGraphicFramePr>
        <p:xfrm>
          <a:off x="1981200" y="3962400"/>
          <a:ext cx="412750" cy="330200"/>
        </p:xfrm>
        <a:graphic>
          <a:graphicData uri="http://schemas.openxmlformats.org/presentationml/2006/ole">
            <p:oleObj spid="_x0000_s105479" name="Формула" r:id="rId8" imgW="253780" imgH="203024" progId="Equation.3">
              <p:embed/>
            </p:oleObj>
          </a:graphicData>
        </a:graphic>
      </p:graphicFrame>
      <p:graphicFrame>
        <p:nvGraphicFramePr>
          <p:cNvPr id="12299" name="Object 14"/>
          <p:cNvGraphicFramePr>
            <a:graphicFrameLocks noChangeAspect="1"/>
          </p:cNvGraphicFramePr>
          <p:nvPr/>
        </p:nvGraphicFramePr>
        <p:xfrm>
          <a:off x="2000250" y="4286250"/>
          <a:ext cx="412750" cy="330200"/>
        </p:xfrm>
        <a:graphic>
          <a:graphicData uri="http://schemas.openxmlformats.org/presentationml/2006/ole">
            <p:oleObj spid="_x0000_s105480" name="Формула" r:id="rId9" imgW="253780" imgH="203024" progId="Equation.3">
              <p:embed/>
            </p:oleObj>
          </a:graphicData>
        </a:graphic>
      </p:graphicFrame>
      <p:graphicFrame>
        <p:nvGraphicFramePr>
          <p:cNvPr id="12301" name="Object 17"/>
          <p:cNvGraphicFramePr>
            <a:graphicFrameLocks noChangeAspect="1"/>
          </p:cNvGraphicFramePr>
          <p:nvPr/>
        </p:nvGraphicFramePr>
        <p:xfrm>
          <a:off x="1620838" y="5000625"/>
          <a:ext cx="466725" cy="400050"/>
        </p:xfrm>
        <a:graphic>
          <a:graphicData uri="http://schemas.openxmlformats.org/presentationml/2006/ole">
            <p:oleObj spid="_x0000_s105481" name="Формула" r:id="rId10" imgW="266400" imgH="228600" progId="Equation.3">
              <p:embed/>
            </p:oleObj>
          </a:graphicData>
        </a:graphic>
      </p:graphicFrame>
      <p:sp>
        <p:nvSpPr>
          <p:cNvPr id="120" name="Овал 119"/>
          <p:cNvSpPr/>
          <p:nvPr/>
        </p:nvSpPr>
        <p:spPr>
          <a:xfrm>
            <a:off x="2857500" y="142875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" name="Овал 121"/>
          <p:cNvSpPr/>
          <p:nvPr/>
        </p:nvSpPr>
        <p:spPr>
          <a:xfrm>
            <a:off x="2786063" y="2214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45" name="TextBox 72"/>
          <p:cNvSpPr txBox="1">
            <a:spLocks noChangeArrowheads="1"/>
          </p:cNvSpPr>
          <p:nvPr/>
        </p:nvSpPr>
        <p:spPr bwMode="auto">
          <a:xfrm>
            <a:off x="2786063" y="1857375"/>
            <a:ext cx="3190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i="1" dirty="0"/>
              <a:t>В</a:t>
            </a:r>
          </a:p>
        </p:txBody>
      </p:sp>
      <p:cxnSp>
        <p:nvCxnSpPr>
          <p:cNvPr id="126" name="Прямая со стрелкой 125"/>
          <p:cNvCxnSpPr/>
          <p:nvPr/>
        </p:nvCxnSpPr>
        <p:spPr>
          <a:xfrm rot="5400000">
            <a:off x="2355850" y="2825750"/>
            <a:ext cx="928687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Дуга 127"/>
          <p:cNvSpPr/>
          <p:nvPr/>
        </p:nvSpPr>
        <p:spPr>
          <a:xfrm rot="2456844">
            <a:off x="1512888" y="1909763"/>
            <a:ext cx="642937" cy="714375"/>
          </a:xfrm>
          <a:prstGeom prst="arc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39" name="Прямая со стрелкой 138"/>
          <p:cNvCxnSpPr>
            <a:stCxn id="120" idx="1"/>
          </p:cNvCxnSpPr>
          <p:nvPr/>
        </p:nvCxnSpPr>
        <p:spPr>
          <a:xfrm rot="16200000" flipH="1">
            <a:off x="2832894" y="1475582"/>
            <a:ext cx="560387" cy="48895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>
            <a:stCxn id="93" idx="2"/>
            <a:endCxn id="120" idx="1"/>
          </p:cNvCxnSpPr>
          <p:nvPr/>
        </p:nvCxnSpPr>
        <p:spPr>
          <a:xfrm rot="10800000" flipH="1">
            <a:off x="2000250" y="1439863"/>
            <a:ext cx="868363" cy="774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3"/>
          <p:cNvGraphicFramePr>
            <a:graphicFrameLocks noChangeAspect="1"/>
          </p:cNvGraphicFramePr>
          <p:nvPr/>
        </p:nvGraphicFramePr>
        <p:xfrm>
          <a:off x="2928938" y="3000375"/>
          <a:ext cx="333375" cy="400050"/>
        </p:xfrm>
        <a:graphic>
          <a:graphicData uri="http://schemas.openxmlformats.org/presentationml/2006/ole">
            <p:oleObj spid="_x0000_s105482" name="Формула" r:id="rId11" imgW="190500" imgH="228600" progId="Equation.3">
              <p:embed/>
            </p:oleObj>
          </a:graphicData>
        </a:graphic>
      </p:graphicFrame>
      <p:graphicFrame>
        <p:nvGraphicFramePr>
          <p:cNvPr id="3" name="Object 64"/>
          <p:cNvGraphicFramePr>
            <a:graphicFrameLocks noChangeAspect="1"/>
          </p:cNvGraphicFramePr>
          <p:nvPr/>
        </p:nvGraphicFramePr>
        <p:xfrm>
          <a:off x="3357554" y="1785926"/>
          <a:ext cx="324613" cy="411176"/>
        </p:xfrm>
        <a:graphic>
          <a:graphicData uri="http://schemas.openxmlformats.org/presentationml/2006/ole">
            <p:oleObj spid="_x0000_s105483" name="Формула" r:id="rId12" imgW="190440" imgH="241200" progId="Equation.3">
              <p:embed/>
            </p:oleObj>
          </a:graphicData>
        </a:graphic>
      </p:graphicFrame>
      <p:graphicFrame>
        <p:nvGraphicFramePr>
          <p:cNvPr id="5" name="Object 46"/>
          <p:cNvGraphicFramePr>
            <a:graphicFrameLocks noChangeAspect="1"/>
          </p:cNvGraphicFramePr>
          <p:nvPr/>
        </p:nvGraphicFramePr>
        <p:xfrm>
          <a:off x="2143108" y="2071678"/>
          <a:ext cx="440540" cy="528648"/>
        </p:xfrm>
        <a:graphic>
          <a:graphicData uri="http://schemas.openxmlformats.org/presentationml/2006/ole">
            <p:oleObj spid="_x0000_s105484" name="Формула" r:id="rId13" imgW="190500" imgH="228600" progId="Equation.3">
              <p:embed/>
            </p:oleObj>
          </a:graphicData>
        </a:graphic>
      </p:graphicFrame>
      <p:graphicFrame>
        <p:nvGraphicFramePr>
          <p:cNvPr id="8" name="Object 48"/>
          <p:cNvGraphicFramePr>
            <a:graphicFrameLocks noChangeAspect="1"/>
          </p:cNvGraphicFramePr>
          <p:nvPr/>
        </p:nvGraphicFramePr>
        <p:xfrm>
          <a:off x="5410200" y="2500306"/>
          <a:ext cx="2345796" cy="768356"/>
        </p:xfrm>
        <a:graphic>
          <a:graphicData uri="http://schemas.openxmlformats.org/presentationml/2006/ole">
            <p:oleObj spid="_x0000_s105485" name="Формула" r:id="rId14" imgW="850680" imgH="279360" progId="Equation.3">
              <p:embed/>
            </p:oleObj>
          </a:graphicData>
        </a:graphic>
      </p:graphicFrame>
      <p:cxnSp>
        <p:nvCxnSpPr>
          <p:cNvPr id="65" name="Прямая соединительная линия 64"/>
          <p:cNvCxnSpPr/>
          <p:nvPr/>
        </p:nvCxnSpPr>
        <p:spPr>
          <a:xfrm flipH="1">
            <a:off x="228600" y="2209800"/>
            <a:ext cx="26431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5429256" y="2000240"/>
          <a:ext cx="1561562" cy="528630"/>
        </p:xfrm>
        <a:graphic>
          <a:graphicData uri="http://schemas.openxmlformats.org/presentationml/2006/ole">
            <p:oleObj spid="_x0000_s105486" name="Формула" r:id="rId15" imgW="711000" imgH="241200" progId="Equation.3">
              <p:embed/>
            </p:oleObj>
          </a:graphicData>
        </a:graphic>
      </p:graphicFrame>
      <p:graphicFrame>
        <p:nvGraphicFramePr>
          <p:cNvPr id="11" name="Object 48"/>
          <p:cNvGraphicFramePr>
            <a:graphicFrameLocks noChangeAspect="1"/>
          </p:cNvGraphicFramePr>
          <p:nvPr/>
        </p:nvGraphicFramePr>
        <p:xfrm>
          <a:off x="3562350" y="3340100"/>
          <a:ext cx="5280025" cy="785813"/>
        </p:xfrm>
        <a:graphic>
          <a:graphicData uri="http://schemas.openxmlformats.org/presentationml/2006/ole">
            <p:oleObj spid="_x0000_s105487" name="Формула" r:id="rId16" imgW="1968480" imgH="291960" progId="Equation.3">
              <p:embed/>
            </p:oleObj>
          </a:graphicData>
        </a:graphic>
      </p:graphicFrame>
      <p:graphicFrame>
        <p:nvGraphicFramePr>
          <p:cNvPr id="12" name="Object 48"/>
          <p:cNvGraphicFramePr>
            <a:graphicFrameLocks noChangeAspect="1"/>
          </p:cNvGraphicFramePr>
          <p:nvPr/>
        </p:nvGraphicFramePr>
        <p:xfrm>
          <a:off x="3786182" y="4214818"/>
          <a:ext cx="5062538" cy="644525"/>
        </p:xfrm>
        <a:graphic>
          <a:graphicData uri="http://schemas.openxmlformats.org/presentationml/2006/ole">
            <p:oleObj spid="_x0000_s105488" name="Формула" r:id="rId17" imgW="2095200" imgH="266400" progId="Equation.3">
              <p:embed/>
            </p:oleObj>
          </a:graphicData>
        </a:graphic>
      </p:graphicFrame>
      <p:sp>
        <p:nvSpPr>
          <p:cNvPr id="61" name="Овал 60"/>
          <p:cNvSpPr/>
          <p:nvPr/>
        </p:nvSpPr>
        <p:spPr>
          <a:xfrm>
            <a:off x="2286000" y="335280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2314" name="Object 77"/>
          <p:cNvGraphicFramePr>
            <a:graphicFrameLocks noChangeAspect="1"/>
          </p:cNvGraphicFramePr>
          <p:nvPr/>
        </p:nvGraphicFramePr>
        <p:xfrm>
          <a:off x="2362199" y="3352800"/>
          <a:ext cx="326267" cy="361952"/>
        </p:xfrm>
        <a:graphic>
          <a:graphicData uri="http://schemas.openxmlformats.org/presentationml/2006/ole">
            <p:oleObj spid="_x0000_s105489" name="Формула" r:id="rId18" imgW="139680" imgH="164880" progId="Equation.3">
              <p:embed/>
            </p:oleObj>
          </a:graphicData>
        </a:graphic>
      </p:graphicFrame>
      <p:cxnSp>
        <p:nvCxnSpPr>
          <p:cNvPr id="63" name="Прямая соединительная линия 62"/>
          <p:cNvCxnSpPr>
            <a:stCxn id="61" idx="3"/>
          </p:cNvCxnSpPr>
          <p:nvPr/>
        </p:nvCxnSpPr>
        <p:spPr>
          <a:xfrm rot="5400000" flipH="1">
            <a:off x="660543" y="1777857"/>
            <a:ext cx="1203976" cy="20678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rot="5400000">
            <a:off x="1829593" y="3504407"/>
            <a:ext cx="533402" cy="382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3"/>
          <p:cNvGraphicFramePr>
            <a:graphicFrameLocks noChangeAspect="1"/>
          </p:cNvGraphicFramePr>
          <p:nvPr/>
        </p:nvGraphicFramePr>
        <p:xfrm>
          <a:off x="1687513" y="3429000"/>
          <a:ext cx="311150" cy="400050"/>
        </p:xfrm>
        <a:graphic>
          <a:graphicData uri="http://schemas.openxmlformats.org/presentationml/2006/ole">
            <p:oleObj spid="_x0000_s105490" name="Формула" r:id="rId19" imgW="177480" imgH="228600" progId="Equation.3">
              <p:embed/>
            </p:oleObj>
          </a:graphicData>
        </a:graphic>
      </p:graphicFrame>
      <p:sp>
        <p:nvSpPr>
          <p:cNvPr id="60" name="Номер слайда 59"/>
          <p:cNvSpPr>
            <a:spLocks noGrp="1"/>
          </p:cNvSpPr>
          <p:nvPr>
            <p:ph type="sldNum" sz="quarter" idx="12"/>
          </p:nvPr>
        </p:nvSpPr>
        <p:spPr>
          <a:xfrm>
            <a:off x="8215338" y="6356350"/>
            <a:ext cx="71438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19</a:t>
            </a:fld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05491" name="Object 12"/>
          <p:cNvGraphicFramePr>
            <a:graphicFrameLocks noChangeAspect="1"/>
          </p:cNvGraphicFramePr>
          <p:nvPr/>
        </p:nvGraphicFramePr>
        <p:xfrm>
          <a:off x="4000496" y="142852"/>
          <a:ext cx="4786313" cy="771525"/>
        </p:xfrm>
        <a:graphic>
          <a:graphicData uri="http://schemas.openxmlformats.org/presentationml/2006/ole">
            <p:oleObj spid="_x0000_s105491" name="Формула" r:id="rId20" imgW="299700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 стрелкой 3"/>
          <p:cNvCxnSpPr/>
          <p:nvPr/>
        </p:nvCxnSpPr>
        <p:spPr>
          <a:xfrm rot="10800000" flipV="1">
            <a:off x="428625" y="4572000"/>
            <a:ext cx="785813" cy="6111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Object 10"/>
          <p:cNvGraphicFramePr>
            <a:graphicFrameLocks noChangeAspect="1"/>
          </p:cNvGraphicFramePr>
          <p:nvPr/>
        </p:nvGraphicFramePr>
        <p:xfrm>
          <a:off x="142875" y="5000625"/>
          <a:ext cx="333375" cy="400050"/>
        </p:xfrm>
        <a:graphic>
          <a:graphicData uri="http://schemas.openxmlformats.org/presentationml/2006/ole">
            <p:oleObj spid="_x0000_s106498" name="Формула" r:id="rId3" imgW="190500" imgH="228600" progId="Equation.3">
              <p:embed/>
            </p:oleObj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1107281" y="4750594"/>
            <a:ext cx="1357313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внобедренный треугольник 13"/>
          <p:cNvSpPr/>
          <p:nvPr/>
        </p:nvSpPr>
        <p:spPr>
          <a:xfrm>
            <a:off x="2143125" y="6072188"/>
            <a:ext cx="357188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214563" y="59293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214438" y="4500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>
            <a:off x="536575" y="2535238"/>
            <a:ext cx="1785937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Дуга 17"/>
          <p:cNvSpPr/>
          <p:nvPr/>
        </p:nvSpPr>
        <p:spPr>
          <a:xfrm rot="14485572">
            <a:off x="1701800" y="5002213"/>
            <a:ext cx="428625" cy="714375"/>
          </a:xfrm>
          <a:prstGeom prst="arc">
            <a:avLst>
              <a:gd name="adj1" fmla="val 16200000"/>
              <a:gd name="adj2" fmla="val 5117547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66" name="TextBox 77"/>
          <p:cNvSpPr txBox="1">
            <a:spLocks noChangeArrowheads="1"/>
          </p:cNvSpPr>
          <p:nvPr/>
        </p:nvSpPr>
        <p:spPr bwMode="auto">
          <a:xfrm>
            <a:off x="785813" y="4357688"/>
            <a:ext cx="3177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 dirty="0"/>
              <a:t>A</a:t>
            </a:r>
            <a:endParaRPr lang="ru-RU" altLang="ru-RU" i="1" dirty="0"/>
          </a:p>
        </p:txBody>
      </p:sp>
      <p:sp>
        <p:nvSpPr>
          <p:cNvPr id="14368" name="TextBox 65"/>
          <p:cNvSpPr txBox="1">
            <a:spLocks noChangeArrowheads="1"/>
          </p:cNvSpPr>
          <p:nvPr/>
        </p:nvSpPr>
        <p:spPr bwMode="auto">
          <a:xfrm>
            <a:off x="1857356" y="5786454"/>
            <a:ext cx="3353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i="1" dirty="0"/>
              <a:t>O</a:t>
            </a:r>
            <a:endParaRPr lang="ru-RU" altLang="ru-RU" i="1" dirty="0"/>
          </a:p>
        </p:txBody>
      </p:sp>
      <p:sp>
        <p:nvSpPr>
          <p:cNvPr id="14369" name="TextBox 72"/>
          <p:cNvSpPr txBox="1">
            <a:spLocks noChangeArrowheads="1"/>
          </p:cNvSpPr>
          <p:nvPr/>
        </p:nvSpPr>
        <p:spPr bwMode="auto">
          <a:xfrm>
            <a:off x="2214563" y="2143125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sp>
        <p:nvSpPr>
          <p:cNvPr id="23" name="Овал 22"/>
          <p:cNvSpPr/>
          <p:nvPr/>
        </p:nvSpPr>
        <p:spPr>
          <a:xfrm>
            <a:off x="1428750" y="1714500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24" name="Прямая соединительная линия 23"/>
          <p:cNvCxnSpPr>
            <a:endCxn id="16" idx="0"/>
          </p:cNvCxnSpPr>
          <p:nvPr/>
        </p:nvCxnSpPr>
        <p:spPr>
          <a:xfrm rot="5400000">
            <a:off x="831850" y="3025775"/>
            <a:ext cx="1928813" cy="1020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23" idx="6"/>
            <a:endCxn id="23" idx="2"/>
          </p:cNvCxnSpPr>
          <p:nvPr/>
        </p:nvCxnSpPr>
        <p:spPr>
          <a:xfrm flipH="1">
            <a:off x="1428750" y="2500313"/>
            <a:ext cx="1714500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6200000" flipH="1">
            <a:off x="1500981" y="2499519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1250156" y="20359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1250156" y="2464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1250156" y="275034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1250157" y="31075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1250157" y="1678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2035969" y="6322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2178844" y="6322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5400000">
            <a:off x="2321719" y="6322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16" idx="6"/>
          </p:cNvCxnSpPr>
          <p:nvPr/>
        </p:nvCxnSpPr>
        <p:spPr>
          <a:xfrm>
            <a:off x="1357313" y="4572000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Дуга 35"/>
          <p:cNvSpPr/>
          <p:nvPr/>
        </p:nvSpPr>
        <p:spPr>
          <a:xfrm rot="3036542">
            <a:off x="1130300" y="4489450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Дуга 36"/>
          <p:cNvSpPr/>
          <p:nvPr/>
        </p:nvSpPr>
        <p:spPr>
          <a:xfrm rot="1476937">
            <a:off x="1104900" y="4105275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4339" name="Object 53"/>
          <p:cNvGraphicFramePr>
            <a:graphicFrameLocks noChangeAspect="1"/>
          </p:cNvGraphicFramePr>
          <p:nvPr/>
        </p:nvGraphicFramePr>
        <p:xfrm>
          <a:off x="1285875" y="4214813"/>
          <a:ext cx="412750" cy="330200"/>
        </p:xfrm>
        <a:graphic>
          <a:graphicData uri="http://schemas.openxmlformats.org/presentationml/2006/ole">
            <p:oleObj spid="_x0000_s106499" name="Формула" r:id="rId4" imgW="253780" imgH="203024" progId="Equation.3">
              <p:embed/>
            </p:oleObj>
          </a:graphicData>
        </a:graphic>
      </p:graphicFrame>
      <p:graphicFrame>
        <p:nvGraphicFramePr>
          <p:cNvPr id="14340" name="Object 14"/>
          <p:cNvGraphicFramePr>
            <a:graphicFrameLocks noChangeAspect="1"/>
          </p:cNvGraphicFramePr>
          <p:nvPr/>
        </p:nvGraphicFramePr>
        <p:xfrm>
          <a:off x="1428750" y="4572000"/>
          <a:ext cx="412750" cy="330200"/>
        </p:xfrm>
        <a:graphic>
          <a:graphicData uri="http://schemas.openxmlformats.org/presentationml/2006/ole">
            <p:oleObj spid="_x0000_s106500" name="Формула" r:id="rId5" imgW="253780" imgH="203024" progId="Equation.3">
              <p:embed/>
            </p:oleObj>
          </a:graphicData>
        </a:graphic>
      </p:graphicFrame>
      <p:graphicFrame>
        <p:nvGraphicFramePr>
          <p:cNvPr id="14342" name="Object 17"/>
          <p:cNvGraphicFramePr>
            <a:graphicFrameLocks noChangeAspect="1"/>
          </p:cNvGraphicFramePr>
          <p:nvPr/>
        </p:nvGraphicFramePr>
        <p:xfrm>
          <a:off x="1049338" y="5286375"/>
          <a:ext cx="466725" cy="400050"/>
        </p:xfrm>
        <a:graphic>
          <a:graphicData uri="http://schemas.openxmlformats.org/presentationml/2006/ole">
            <p:oleObj spid="_x0000_s106501" name="Формула" r:id="rId6" imgW="266400" imgH="228600" progId="Equation.3">
              <p:embed/>
            </p:oleObj>
          </a:graphicData>
        </a:graphic>
      </p:graphicFrame>
      <p:sp>
        <p:nvSpPr>
          <p:cNvPr id="43" name="Овал 42"/>
          <p:cNvSpPr/>
          <p:nvPr/>
        </p:nvSpPr>
        <p:spPr>
          <a:xfrm>
            <a:off x="2286000" y="171450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2214563" y="25003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89" name="TextBox 72"/>
          <p:cNvSpPr txBox="1">
            <a:spLocks noChangeArrowheads="1"/>
          </p:cNvSpPr>
          <p:nvPr/>
        </p:nvSpPr>
        <p:spPr bwMode="auto">
          <a:xfrm>
            <a:off x="2357438" y="2071688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i="1" dirty="0"/>
              <a:t>В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 rot="5400000">
            <a:off x="1822450" y="2963863"/>
            <a:ext cx="928687" cy="1588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43" idx="1"/>
          </p:cNvCxnSpPr>
          <p:nvPr/>
        </p:nvCxnSpPr>
        <p:spPr>
          <a:xfrm rot="5400000" flipH="1" flipV="1">
            <a:off x="2786062" y="1225551"/>
            <a:ext cx="11113" cy="989012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Object 13"/>
          <p:cNvGraphicFramePr>
            <a:graphicFrameLocks noChangeAspect="1"/>
          </p:cNvGraphicFramePr>
          <p:nvPr/>
        </p:nvGraphicFramePr>
        <p:xfrm>
          <a:off x="2357438" y="2857500"/>
          <a:ext cx="333375" cy="400050"/>
        </p:xfrm>
        <a:graphic>
          <a:graphicData uri="http://schemas.openxmlformats.org/presentationml/2006/ole">
            <p:oleObj spid="_x0000_s106502" name="Формула" r:id="rId7" imgW="190500" imgH="228600" progId="Equation.3">
              <p:embed/>
            </p:oleObj>
          </a:graphicData>
        </a:graphic>
      </p:graphicFrame>
      <p:graphicFrame>
        <p:nvGraphicFramePr>
          <p:cNvPr id="52" name="Object 12"/>
          <p:cNvGraphicFramePr>
            <a:graphicFrameLocks noChangeAspect="1"/>
          </p:cNvGraphicFramePr>
          <p:nvPr/>
        </p:nvGraphicFramePr>
        <p:xfrm>
          <a:off x="3241675" y="1500188"/>
          <a:ext cx="422275" cy="422275"/>
        </p:xfrm>
        <a:graphic>
          <a:graphicData uri="http://schemas.openxmlformats.org/presentationml/2006/ole">
            <p:oleObj spid="_x0000_s106503" name="Формула" r:id="rId8" imgW="241200" imgH="241200" progId="Equation.3">
              <p:embed/>
            </p:oleObj>
          </a:graphicData>
        </a:graphic>
      </p:graphicFrame>
      <p:sp>
        <p:nvSpPr>
          <p:cNvPr id="5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32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2.</a:t>
            </a:r>
            <a:r>
              <a:rPr lang="en-US" altLang="ru-RU" sz="27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Графическое решение. </a:t>
            </a:r>
            <a:r>
              <a:rPr lang="ru-RU" altLang="ru-RU" sz="2700" i="1" dirty="0" smtClean="0"/>
              <a:t>Построение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700" b="1" i="1" dirty="0" smtClean="0">
                <a:solidFill>
                  <a:srgbClr val="C00000"/>
                </a:solidFill>
              </a:rPr>
              <a:t>плана </a:t>
            </a:r>
            <a:r>
              <a:rPr lang="ru-RU" altLang="ru-RU" sz="2700" b="1" i="1" dirty="0" smtClean="0">
                <a:solidFill>
                  <a:srgbClr val="7030A0"/>
                </a:solidFill>
              </a:rPr>
              <a:t>скоростей</a:t>
            </a:r>
            <a:r>
              <a:rPr lang="ru-RU" altLang="ru-RU" sz="2000" b="1" i="1" dirty="0" smtClean="0">
                <a:solidFill>
                  <a:srgbClr val="7030A0"/>
                </a:solidFill>
              </a:rPr>
              <a:t/>
            </a:r>
            <a:br>
              <a:rPr lang="ru-RU" altLang="ru-RU" sz="2000" b="1" i="1" dirty="0" smtClean="0">
                <a:solidFill>
                  <a:srgbClr val="7030A0"/>
                </a:solidFill>
              </a:rPr>
            </a:br>
            <a:r>
              <a:rPr lang="ru-RU" altLang="ru-RU" sz="2000" i="1" dirty="0" smtClean="0"/>
              <a:t>Графическое изображение векторов скоростей точек плоской </a:t>
            </a:r>
            <a:r>
              <a:rPr lang="ru-RU" altLang="ru-RU" sz="2000" i="1" dirty="0" smtClean="0"/>
              <a:t>фигуры</a:t>
            </a:r>
            <a:endParaRPr lang="ru-RU" altLang="ru-RU" sz="2000" i="1" dirty="0" smtClean="0"/>
          </a:p>
        </p:txBody>
      </p:sp>
      <p:cxnSp>
        <p:nvCxnSpPr>
          <p:cNvPr id="55" name="Прямая со стрелкой 54"/>
          <p:cNvCxnSpPr/>
          <p:nvPr/>
        </p:nvCxnSpPr>
        <p:spPr>
          <a:xfrm rot="16200000" flipH="1">
            <a:off x="5754688" y="3770313"/>
            <a:ext cx="1762125" cy="127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6545263" y="2771775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7" name="Прямая со стрелкой 56"/>
          <p:cNvCxnSpPr/>
          <p:nvPr/>
        </p:nvCxnSpPr>
        <p:spPr>
          <a:xfrm rot="10800000" flipV="1">
            <a:off x="5057775" y="2819400"/>
            <a:ext cx="1500188" cy="107156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9"/>
          <p:cNvGraphicFramePr>
            <a:graphicFrameLocks noChangeAspect="1"/>
          </p:cNvGraphicFramePr>
          <p:nvPr/>
        </p:nvGraphicFramePr>
        <p:xfrm>
          <a:off x="4772025" y="3819525"/>
          <a:ext cx="277813" cy="355600"/>
        </p:xfrm>
        <a:graphic>
          <a:graphicData uri="http://schemas.openxmlformats.org/presentationml/2006/ole">
            <p:oleObj spid="_x0000_s106504" name="Формула" r:id="rId9" imgW="126835" imgH="139518" progId="Equation.3">
              <p:embed/>
            </p:oleObj>
          </a:graphicData>
        </a:graphic>
      </p:graphicFrame>
      <p:cxnSp>
        <p:nvCxnSpPr>
          <p:cNvPr id="59" name="Прямая со стрелкой 58"/>
          <p:cNvCxnSpPr/>
          <p:nvPr/>
        </p:nvCxnSpPr>
        <p:spPr>
          <a:xfrm rot="5400000">
            <a:off x="5772150" y="3748088"/>
            <a:ext cx="1716087" cy="1588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5057775" y="3890963"/>
            <a:ext cx="1571625" cy="785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Object 15"/>
          <p:cNvGraphicFramePr>
            <a:graphicFrameLocks noChangeAspect="1"/>
          </p:cNvGraphicFramePr>
          <p:nvPr/>
        </p:nvGraphicFramePr>
        <p:xfrm>
          <a:off x="6700838" y="4605338"/>
          <a:ext cx="277812" cy="452437"/>
        </p:xfrm>
        <a:graphic>
          <a:graphicData uri="http://schemas.openxmlformats.org/presentationml/2006/ole">
            <p:oleObj spid="_x0000_s106505" name="Формула" r:id="rId10" imgW="126725" imgH="177415" progId="Equation.3">
              <p:embed/>
            </p:oleObj>
          </a:graphicData>
        </a:graphic>
      </p:graphicFrame>
      <p:graphicFrame>
        <p:nvGraphicFramePr>
          <p:cNvPr id="62" name="Object 19"/>
          <p:cNvGraphicFramePr>
            <a:graphicFrameLocks noChangeAspect="1"/>
          </p:cNvGraphicFramePr>
          <p:nvPr/>
        </p:nvGraphicFramePr>
        <p:xfrm>
          <a:off x="8629650" y="4462463"/>
          <a:ext cx="250825" cy="355600"/>
        </p:xfrm>
        <a:graphic>
          <a:graphicData uri="http://schemas.openxmlformats.org/presentationml/2006/ole">
            <p:oleObj spid="_x0000_s106506" name="Формула" r:id="rId11" imgW="114201" imgH="139579" progId="Equation.3">
              <p:embed/>
            </p:oleObj>
          </a:graphicData>
        </a:graphic>
      </p:graphicFrame>
      <p:cxnSp>
        <p:nvCxnSpPr>
          <p:cNvPr id="64" name="Прямая соединительная линия 63"/>
          <p:cNvCxnSpPr/>
          <p:nvPr/>
        </p:nvCxnSpPr>
        <p:spPr>
          <a:xfrm rot="10800000" flipV="1">
            <a:off x="6629400" y="4676775"/>
            <a:ext cx="200025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6629400" y="2819400"/>
            <a:ext cx="1857375" cy="1857375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Object 7"/>
          <p:cNvGraphicFramePr>
            <a:graphicFrameLocks noChangeAspect="1"/>
          </p:cNvGraphicFramePr>
          <p:nvPr/>
        </p:nvGraphicFramePr>
        <p:xfrm>
          <a:off x="3657600" y="762000"/>
          <a:ext cx="5275300" cy="809612"/>
        </p:xfrm>
        <a:graphic>
          <a:graphicData uri="http://schemas.openxmlformats.org/presentationml/2006/ole">
            <p:oleObj spid="_x0000_s106507" name="Формула" r:id="rId12" imgW="3136680" imgH="482400" progId="Equation.3">
              <p:embed/>
            </p:oleObj>
          </a:graphicData>
        </a:graphic>
      </p:graphicFrame>
      <p:graphicFrame>
        <p:nvGraphicFramePr>
          <p:cNvPr id="71" name="Object 43"/>
          <p:cNvGraphicFramePr>
            <a:graphicFrameLocks noChangeAspect="1"/>
          </p:cNvGraphicFramePr>
          <p:nvPr/>
        </p:nvGraphicFramePr>
        <p:xfrm>
          <a:off x="4048125" y="1571625"/>
          <a:ext cx="2630488" cy="574675"/>
        </p:xfrm>
        <a:graphic>
          <a:graphicData uri="http://schemas.openxmlformats.org/presentationml/2006/ole">
            <p:oleObj spid="_x0000_s106508" name="Формула" r:id="rId13" imgW="1218960" imgH="266400" progId="Equation.3">
              <p:embed/>
            </p:oleObj>
          </a:graphicData>
        </a:graphic>
      </p:graphicFrame>
      <p:graphicFrame>
        <p:nvGraphicFramePr>
          <p:cNvPr id="72" name="Object 20"/>
          <p:cNvGraphicFramePr>
            <a:graphicFrameLocks noChangeAspect="1"/>
          </p:cNvGraphicFramePr>
          <p:nvPr/>
        </p:nvGraphicFramePr>
        <p:xfrm>
          <a:off x="228600" y="762000"/>
          <a:ext cx="1830387" cy="857250"/>
        </p:xfrm>
        <a:graphic>
          <a:graphicData uri="http://schemas.openxmlformats.org/presentationml/2006/ole">
            <p:oleObj spid="_x0000_s106509" name="Формула" r:id="rId14" imgW="1028520" imgH="482400" progId="Equation.3">
              <p:embed/>
            </p:oleObj>
          </a:graphicData>
        </a:graphic>
      </p:graphicFrame>
      <p:sp>
        <p:nvSpPr>
          <p:cNvPr id="74" name="Овал 73"/>
          <p:cNvSpPr/>
          <p:nvPr/>
        </p:nvSpPr>
        <p:spPr>
          <a:xfrm>
            <a:off x="1357313" y="2428875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402" name="TextBox 75"/>
          <p:cNvSpPr txBox="1">
            <a:spLocks noChangeArrowheads="1"/>
          </p:cNvSpPr>
          <p:nvPr/>
        </p:nvSpPr>
        <p:spPr bwMode="auto">
          <a:xfrm>
            <a:off x="928688" y="2286000"/>
            <a:ext cx="455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000" i="1" dirty="0"/>
              <a:t>О</a:t>
            </a:r>
            <a:r>
              <a:rPr lang="ru-RU" altLang="ru-RU" sz="2000" baseline="-25000" dirty="0"/>
              <a:t>1</a:t>
            </a:r>
          </a:p>
        </p:txBody>
      </p:sp>
      <p:graphicFrame>
        <p:nvGraphicFramePr>
          <p:cNvPr id="73" name="Object 48"/>
          <p:cNvGraphicFramePr>
            <a:graphicFrameLocks noChangeAspect="1"/>
          </p:cNvGraphicFramePr>
          <p:nvPr/>
        </p:nvGraphicFramePr>
        <p:xfrm>
          <a:off x="5286380" y="2071678"/>
          <a:ext cx="3576638" cy="469900"/>
        </p:xfrm>
        <a:graphic>
          <a:graphicData uri="http://schemas.openxmlformats.org/presentationml/2006/ole">
            <p:oleObj spid="_x0000_s106510" name="Формула" r:id="rId15" imgW="1828800" imgH="241200" progId="Equation.3">
              <p:embed/>
            </p:oleObj>
          </a:graphicData>
        </a:graphic>
      </p:graphicFrame>
      <p:graphicFrame>
        <p:nvGraphicFramePr>
          <p:cNvPr id="47123" name="Object 22"/>
          <p:cNvGraphicFramePr>
            <a:graphicFrameLocks noChangeAspect="1"/>
          </p:cNvGraphicFramePr>
          <p:nvPr/>
        </p:nvGraphicFramePr>
        <p:xfrm>
          <a:off x="6215074" y="2571744"/>
          <a:ext cx="422520" cy="365132"/>
        </p:xfrm>
        <a:graphic>
          <a:graphicData uri="http://schemas.openxmlformats.org/presentationml/2006/ole">
            <p:oleObj spid="_x0000_s106511" name="Формула" r:id="rId16" imgW="126720" imgH="139680" progId="Equation.3">
              <p:embed/>
            </p:oleObj>
          </a:graphicData>
        </a:graphic>
      </p:graphicFrame>
      <p:graphicFrame>
        <p:nvGraphicFramePr>
          <p:cNvPr id="78" name="Object 24"/>
          <p:cNvGraphicFramePr>
            <a:graphicFrameLocks noChangeAspect="1"/>
          </p:cNvGraphicFramePr>
          <p:nvPr/>
        </p:nvGraphicFramePr>
        <p:xfrm>
          <a:off x="2358452" y="4286256"/>
          <a:ext cx="3177373" cy="919157"/>
        </p:xfrm>
        <a:graphic>
          <a:graphicData uri="http://schemas.openxmlformats.org/presentationml/2006/ole">
            <p:oleObj spid="_x0000_s106512" name="Формула" r:id="rId17" imgW="1752480" imgH="507960" progId="Equation.3">
              <p:embed/>
            </p:oleObj>
          </a:graphicData>
        </a:graphic>
      </p:graphicFrame>
      <p:cxnSp>
        <p:nvCxnSpPr>
          <p:cNvPr id="83" name="Прямая со стрелкой 82"/>
          <p:cNvCxnSpPr/>
          <p:nvPr/>
        </p:nvCxnSpPr>
        <p:spPr>
          <a:xfrm rot="16200000" flipH="1">
            <a:off x="2201069" y="1820068"/>
            <a:ext cx="550863" cy="38100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525" name="Object 25"/>
          <p:cNvGraphicFramePr>
            <a:graphicFrameLocks noChangeAspect="1"/>
          </p:cNvGraphicFramePr>
          <p:nvPr/>
        </p:nvGraphicFramePr>
        <p:xfrm>
          <a:off x="2644775" y="1970088"/>
          <a:ext cx="488950" cy="444500"/>
        </p:xfrm>
        <a:graphic>
          <a:graphicData uri="http://schemas.openxmlformats.org/presentationml/2006/ole">
            <p:oleObj spid="_x0000_s106513" name="Формула" r:id="rId18" imgW="279360" imgH="253800" progId="Equation.3">
              <p:embed/>
            </p:oleObj>
          </a:graphicData>
        </a:graphic>
      </p:graphicFrame>
      <p:cxnSp>
        <p:nvCxnSpPr>
          <p:cNvPr id="90" name="Прямая со стрелкой 89"/>
          <p:cNvCxnSpPr/>
          <p:nvPr/>
        </p:nvCxnSpPr>
        <p:spPr>
          <a:xfrm rot="16200000" flipH="1">
            <a:off x="6627813" y="2817813"/>
            <a:ext cx="1984374" cy="1981200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" name="Object 26"/>
          <p:cNvGraphicFramePr>
            <a:graphicFrameLocks noChangeAspect="1"/>
          </p:cNvGraphicFramePr>
          <p:nvPr/>
        </p:nvGraphicFramePr>
        <p:xfrm>
          <a:off x="5429256" y="5143512"/>
          <a:ext cx="3459900" cy="428628"/>
        </p:xfrm>
        <a:graphic>
          <a:graphicData uri="http://schemas.openxmlformats.org/presentationml/2006/ole">
            <p:oleObj spid="_x0000_s106514" name="Формула" r:id="rId19" imgW="1841400" imgH="228600" progId="Equation.3">
              <p:embed/>
            </p:oleObj>
          </a:graphicData>
        </a:graphic>
      </p:graphicFrame>
      <p:cxnSp>
        <p:nvCxnSpPr>
          <p:cNvPr id="98" name="Прямая со стрелкой 97"/>
          <p:cNvCxnSpPr/>
          <p:nvPr/>
        </p:nvCxnSpPr>
        <p:spPr>
          <a:xfrm>
            <a:off x="2286000" y="2571750"/>
            <a:ext cx="714375" cy="5715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7" name="Object 27"/>
          <p:cNvGraphicFramePr>
            <a:graphicFrameLocks noChangeAspect="1"/>
          </p:cNvGraphicFramePr>
          <p:nvPr/>
        </p:nvGraphicFramePr>
        <p:xfrm>
          <a:off x="2955925" y="2786063"/>
          <a:ext cx="422275" cy="400050"/>
        </p:xfrm>
        <a:graphic>
          <a:graphicData uri="http://schemas.openxmlformats.org/presentationml/2006/ole">
            <p:oleObj spid="_x0000_s106515" name="Формула" r:id="rId20" imgW="241200" imgH="228600" progId="Equation.3">
              <p:embed/>
            </p:oleObj>
          </a:graphicData>
        </a:graphic>
      </p:graphicFrame>
      <p:sp>
        <p:nvSpPr>
          <p:cNvPr id="14407" name="TextBox 72"/>
          <p:cNvSpPr txBox="1">
            <a:spLocks noChangeArrowheads="1"/>
          </p:cNvSpPr>
          <p:nvPr/>
        </p:nvSpPr>
        <p:spPr bwMode="auto">
          <a:xfrm>
            <a:off x="2143125" y="1285875"/>
            <a:ext cx="319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i="1" dirty="0"/>
              <a:t>С</a:t>
            </a:r>
          </a:p>
        </p:txBody>
      </p:sp>
      <p:cxnSp>
        <p:nvCxnSpPr>
          <p:cNvPr id="84" name="Прямая соединительная линия 83"/>
          <p:cNvCxnSpPr>
            <a:stCxn id="74" idx="7"/>
            <a:endCxn id="43" idx="2"/>
          </p:cNvCxnSpPr>
          <p:nvPr/>
        </p:nvCxnSpPr>
        <p:spPr>
          <a:xfrm rot="5400000" flipH="1" flipV="1">
            <a:off x="1507585" y="1660922"/>
            <a:ext cx="689118" cy="8677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Овал 64"/>
          <p:cNvSpPr/>
          <p:nvPr/>
        </p:nvSpPr>
        <p:spPr>
          <a:xfrm>
            <a:off x="1600200" y="3810000"/>
            <a:ext cx="71437" cy="7143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4359" name="Object 77"/>
          <p:cNvGraphicFramePr>
            <a:graphicFrameLocks noChangeAspect="1"/>
          </p:cNvGraphicFramePr>
          <p:nvPr/>
        </p:nvGraphicFramePr>
        <p:xfrm>
          <a:off x="1295400" y="3733800"/>
          <a:ext cx="203200" cy="225425"/>
        </p:xfrm>
        <a:graphic>
          <a:graphicData uri="http://schemas.openxmlformats.org/presentationml/2006/ole">
            <p:oleObj spid="_x0000_s106516" name="Формула" r:id="rId21" imgW="139680" imgH="164880" progId="Equation.3">
              <p:embed/>
            </p:oleObj>
          </a:graphicData>
        </a:graphic>
      </p:graphicFrame>
      <p:sp>
        <p:nvSpPr>
          <p:cNvPr id="68" name="Овал 67"/>
          <p:cNvSpPr/>
          <p:nvPr/>
        </p:nvSpPr>
        <p:spPr>
          <a:xfrm>
            <a:off x="5486400" y="411480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70" name="Прямая со стрелкой 69"/>
          <p:cNvCxnSpPr>
            <a:stCxn id="56" idx="3"/>
            <a:endCxn id="68" idx="7"/>
          </p:cNvCxnSpPr>
          <p:nvPr/>
        </p:nvCxnSpPr>
        <p:spPr>
          <a:xfrm rot="5400000">
            <a:off x="5441013" y="3000088"/>
            <a:ext cx="1231536" cy="1018812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22"/>
          <p:cNvGraphicFramePr>
            <a:graphicFrameLocks noChangeAspect="1"/>
          </p:cNvGraphicFramePr>
          <p:nvPr/>
        </p:nvGraphicFramePr>
        <p:xfrm>
          <a:off x="5461752" y="4219575"/>
          <a:ext cx="184986" cy="276226"/>
        </p:xfrm>
        <a:graphic>
          <a:graphicData uri="http://schemas.openxmlformats.org/presentationml/2006/ole">
            <p:oleObj spid="_x0000_s106517" name="Формула" r:id="rId22" imgW="88560" imgH="177480" progId="Equation.3">
              <p:embed/>
            </p:oleObj>
          </a:graphicData>
        </a:graphic>
      </p:graphicFrame>
      <p:graphicFrame>
        <p:nvGraphicFramePr>
          <p:cNvPr id="14361" name="Object 25"/>
          <p:cNvGraphicFramePr>
            <a:graphicFrameLocks noChangeAspect="1"/>
          </p:cNvGraphicFramePr>
          <p:nvPr/>
        </p:nvGraphicFramePr>
        <p:xfrm>
          <a:off x="3581400" y="5486399"/>
          <a:ext cx="1419228" cy="729941"/>
        </p:xfrm>
        <a:graphic>
          <a:graphicData uri="http://schemas.openxmlformats.org/presentationml/2006/ole">
            <p:oleObj spid="_x0000_s106518" name="Формула" r:id="rId23" imgW="444240" imgH="228600" progId="Equation.3">
              <p:embed/>
            </p:oleObj>
          </a:graphicData>
        </a:graphic>
      </p:graphicFrame>
      <p:sp>
        <p:nvSpPr>
          <p:cNvPr id="76" name="Номер слайда 75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20</a:t>
            </a:fld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06519" name="Picture 23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5000628" y="3286124"/>
            <a:ext cx="304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6520" name="Picture 24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6715140" y="4143380"/>
            <a:ext cx="2762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6521" name="Picture 25"/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5286380" y="3000372"/>
            <a:ext cx="571501" cy="281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6522" name="Picture 26"/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6715140" y="3857628"/>
            <a:ext cx="571504" cy="230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6523" name="Picture 27"/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8143900" y="3929066"/>
            <a:ext cx="3238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6526" name="Picture 30"/>
          <p:cNvPicPr>
            <a:picLocks noChangeAspect="1" noChangeArrowheads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7572396" y="3500438"/>
            <a:ext cx="6286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" name="Прямоугольник 80"/>
          <p:cNvSpPr/>
          <p:nvPr/>
        </p:nvSpPr>
        <p:spPr>
          <a:xfrm>
            <a:off x="5643570" y="3786190"/>
            <a:ext cx="5000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20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ru-RU" sz="2000" b="1" i="1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endParaRPr lang="ru-RU" sz="2000" b="1" dirty="0"/>
          </a:p>
        </p:txBody>
      </p:sp>
      <p:pic>
        <p:nvPicPr>
          <p:cNvPr id="106527" name="Picture 31"/>
          <p:cNvPicPr>
            <a:picLocks noChangeAspect="1" noChangeArrowheads="1"/>
          </p:cNvPicPr>
          <p:nvPr/>
        </p:nvPicPr>
        <p:blipFill>
          <a:blip r:embed="rId30"/>
          <a:srcRect/>
          <a:stretch>
            <a:fillRect/>
          </a:stretch>
        </p:blipFill>
        <p:spPr bwMode="auto">
          <a:xfrm>
            <a:off x="7286644" y="4714884"/>
            <a:ext cx="857256" cy="302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6528" name="Picture 32"/>
          <p:cNvPicPr>
            <a:picLocks noChangeAspect="1" noChangeArrowheads="1"/>
          </p:cNvPicPr>
          <p:nvPr/>
        </p:nvPicPr>
        <p:blipFill>
          <a:blip r:embed="rId31"/>
          <a:srcRect/>
          <a:stretch>
            <a:fillRect/>
          </a:stretch>
        </p:blipFill>
        <p:spPr bwMode="auto">
          <a:xfrm>
            <a:off x="7643834" y="4357694"/>
            <a:ext cx="298157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64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 стрелкой 3"/>
          <p:cNvCxnSpPr/>
          <p:nvPr/>
        </p:nvCxnSpPr>
        <p:spPr>
          <a:xfrm rot="10800000" flipV="1">
            <a:off x="285750" y="3810000"/>
            <a:ext cx="785813" cy="6111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Object 10"/>
          <p:cNvGraphicFramePr>
            <a:graphicFrameLocks noChangeAspect="1"/>
          </p:cNvGraphicFramePr>
          <p:nvPr/>
        </p:nvGraphicFramePr>
        <p:xfrm>
          <a:off x="0" y="4238625"/>
          <a:ext cx="333375" cy="400050"/>
        </p:xfrm>
        <a:graphic>
          <a:graphicData uri="http://schemas.openxmlformats.org/presentationml/2006/ole">
            <p:oleObj spid="_x0000_s107522" name="Формула" r:id="rId3" imgW="190500" imgH="228600" progId="Equation.3">
              <p:embed/>
            </p:oleObj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964406" y="3988594"/>
            <a:ext cx="1357313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внобедренный треугольник 13"/>
          <p:cNvSpPr/>
          <p:nvPr/>
        </p:nvSpPr>
        <p:spPr>
          <a:xfrm>
            <a:off x="2000250" y="5310188"/>
            <a:ext cx="357188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071688" y="51673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071563" y="3738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>
            <a:off x="393700" y="1773238"/>
            <a:ext cx="1785937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Дуга 17"/>
          <p:cNvSpPr/>
          <p:nvPr/>
        </p:nvSpPr>
        <p:spPr>
          <a:xfrm rot="14485572">
            <a:off x="1558925" y="4240213"/>
            <a:ext cx="428625" cy="714375"/>
          </a:xfrm>
          <a:prstGeom prst="arc">
            <a:avLst>
              <a:gd name="adj1" fmla="val 16200000"/>
              <a:gd name="adj2" fmla="val 5117547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66" name="TextBox 77"/>
          <p:cNvSpPr txBox="1">
            <a:spLocks noChangeArrowheads="1"/>
          </p:cNvSpPr>
          <p:nvPr/>
        </p:nvSpPr>
        <p:spPr bwMode="auto">
          <a:xfrm>
            <a:off x="642938" y="3595688"/>
            <a:ext cx="407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A</a:t>
            </a:r>
            <a:endParaRPr lang="ru-RU" altLang="ru-RU"/>
          </a:p>
        </p:txBody>
      </p:sp>
      <p:sp>
        <p:nvSpPr>
          <p:cNvPr id="14368" name="TextBox 65"/>
          <p:cNvSpPr txBox="1">
            <a:spLocks noChangeArrowheads="1"/>
          </p:cNvSpPr>
          <p:nvPr/>
        </p:nvSpPr>
        <p:spPr bwMode="auto">
          <a:xfrm>
            <a:off x="1571625" y="5095875"/>
            <a:ext cx="407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sp>
        <p:nvSpPr>
          <p:cNvPr id="14369" name="TextBox 72"/>
          <p:cNvSpPr txBox="1">
            <a:spLocks noChangeArrowheads="1"/>
          </p:cNvSpPr>
          <p:nvPr/>
        </p:nvSpPr>
        <p:spPr bwMode="auto">
          <a:xfrm>
            <a:off x="2071688" y="1381125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sp>
        <p:nvSpPr>
          <p:cNvPr id="23" name="Овал 22"/>
          <p:cNvSpPr/>
          <p:nvPr/>
        </p:nvSpPr>
        <p:spPr>
          <a:xfrm>
            <a:off x="1285875" y="952500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24" name="Прямая соединительная линия 23"/>
          <p:cNvCxnSpPr>
            <a:endCxn id="16" idx="0"/>
          </p:cNvCxnSpPr>
          <p:nvPr/>
        </p:nvCxnSpPr>
        <p:spPr>
          <a:xfrm rot="5400000">
            <a:off x="688975" y="2263775"/>
            <a:ext cx="1928813" cy="1020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23" idx="6"/>
            <a:endCxn id="23" idx="2"/>
          </p:cNvCxnSpPr>
          <p:nvPr/>
        </p:nvCxnSpPr>
        <p:spPr>
          <a:xfrm flipH="1">
            <a:off x="1285875" y="1738313"/>
            <a:ext cx="1714500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6200000" flipH="1">
            <a:off x="1358106" y="1737519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1107281" y="12739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1107281" y="1702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1107281" y="198834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1107282" y="23455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1107282" y="916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1893094" y="556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2035969" y="556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5400000">
            <a:off x="2178844" y="556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16" idx="6"/>
          </p:cNvCxnSpPr>
          <p:nvPr/>
        </p:nvCxnSpPr>
        <p:spPr>
          <a:xfrm>
            <a:off x="1214438" y="3810000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Дуга 35"/>
          <p:cNvSpPr/>
          <p:nvPr/>
        </p:nvSpPr>
        <p:spPr>
          <a:xfrm rot="3036542">
            <a:off x="987425" y="3727450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Дуга 36"/>
          <p:cNvSpPr/>
          <p:nvPr/>
        </p:nvSpPr>
        <p:spPr>
          <a:xfrm rot="1476937">
            <a:off x="962025" y="3343275"/>
            <a:ext cx="642938" cy="642938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4339" name="Object 53"/>
          <p:cNvGraphicFramePr>
            <a:graphicFrameLocks noChangeAspect="1"/>
          </p:cNvGraphicFramePr>
          <p:nvPr/>
        </p:nvGraphicFramePr>
        <p:xfrm>
          <a:off x="1143000" y="3452813"/>
          <a:ext cx="412750" cy="330200"/>
        </p:xfrm>
        <a:graphic>
          <a:graphicData uri="http://schemas.openxmlformats.org/presentationml/2006/ole">
            <p:oleObj spid="_x0000_s107523" name="Формула" r:id="rId4" imgW="253780" imgH="203024" progId="Equation.3">
              <p:embed/>
            </p:oleObj>
          </a:graphicData>
        </a:graphic>
      </p:graphicFrame>
      <p:graphicFrame>
        <p:nvGraphicFramePr>
          <p:cNvPr id="14340" name="Object 14"/>
          <p:cNvGraphicFramePr>
            <a:graphicFrameLocks noChangeAspect="1"/>
          </p:cNvGraphicFramePr>
          <p:nvPr/>
        </p:nvGraphicFramePr>
        <p:xfrm>
          <a:off x="1285875" y="3810000"/>
          <a:ext cx="412750" cy="330200"/>
        </p:xfrm>
        <a:graphic>
          <a:graphicData uri="http://schemas.openxmlformats.org/presentationml/2006/ole">
            <p:oleObj spid="_x0000_s107524" name="Формула" r:id="rId5" imgW="253780" imgH="203024" progId="Equation.3">
              <p:embed/>
            </p:oleObj>
          </a:graphicData>
        </a:graphic>
      </p:graphicFrame>
      <p:graphicFrame>
        <p:nvGraphicFramePr>
          <p:cNvPr id="14342" name="Object 17"/>
          <p:cNvGraphicFramePr>
            <a:graphicFrameLocks noChangeAspect="1"/>
          </p:cNvGraphicFramePr>
          <p:nvPr/>
        </p:nvGraphicFramePr>
        <p:xfrm>
          <a:off x="906463" y="4524375"/>
          <a:ext cx="466725" cy="400050"/>
        </p:xfrm>
        <a:graphic>
          <a:graphicData uri="http://schemas.openxmlformats.org/presentationml/2006/ole">
            <p:oleObj spid="_x0000_s107525" name="Формула" r:id="rId6" imgW="266400" imgH="228600" progId="Equation.3">
              <p:embed/>
            </p:oleObj>
          </a:graphicData>
        </a:graphic>
      </p:graphicFrame>
      <p:sp>
        <p:nvSpPr>
          <p:cNvPr id="43" name="Овал 42"/>
          <p:cNvSpPr/>
          <p:nvPr/>
        </p:nvSpPr>
        <p:spPr>
          <a:xfrm>
            <a:off x="2143125" y="95250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2071688" y="173831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89" name="TextBox 72"/>
          <p:cNvSpPr txBox="1">
            <a:spLocks noChangeArrowheads="1"/>
          </p:cNvSpPr>
          <p:nvPr/>
        </p:nvSpPr>
        <p:spPr bwMode="auto">
          <a:xfrm>
            <a:off x="2214563" y="1309688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 rot="5400000">
            <a:off x="1679575" y="2201863"/>
            <a:ext cx="928687" cy="1588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43" idx="1"/>
          </p:cNvCxnSpPr>
          <p:nvPr/>
        </p:nvCxnSpPr>
        <p:spPr>
          <a:xfrm rot="5400000" flipH="1" flipV="1">
            <a:off x="2643187" y="463551"/>
            <a:ext cx="11113" cy="989012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Object 13"/>
          <p:cNvGraphicFramePr>
            <a:graphicFrameLocks noChangeAspect="1"/>
          </p:cNvGraphicFramePr>
          <p:nvPr/>
        </p:nvGraphicFramePr>
        <p:xfrm>
          <a:off x="2214563" y="2095500"/>
          <a:ext cx="333375" cy="400050"/>
        </p:xfrm>
        <a:graphic>
          <a:graphicData uri="http://schemas.openxmlformats.org/presentationml/2006/ole">
            <p:oleObj spid="_x0000_s107526" name="Формула" r:id="rId7" imgW="190500" imgH="228600" progId="Equation.3">
              <p:embed/>
            </p:oleObj>
          </a:graphicData>
        </a:graphic>
      </p:graphicFrame>
      <p:graphicFrame>
        <p:nvGraphicFramePr>
          <p:cNvPr id="52" name="Object 12"/>
          <p:cNvGraphicFramePr>
            <a:graphicFrameLocks noChangeAspect="1"/>
          </p:cNvGraphicFramePr>
          <p:nvPr/>
        </p:nvGraphicFramePr>
        <p:xfrm>
          <a:off x="3098800" y="738188"/>
          <a:ext cx="422275" cy="422275"/>
        </p:xfrm>
        <a:graphic>
          <a:graphicData uri="http://schemas.openxmlformats.org/presentationml/2006/ole">
            <p:oleObj spid="_x0000_s107527" name="Формула" r:id="rId8" imgW="241200" imgH="241200" progId="Equation.3">
              <p:embed/>
            </p:oleObj>
          </a:graphicData>
        </a:graphic>
      </p:graphicFrame>
      <p:sp>
        <p:nvSpPr>
          <p:cNvPr id="54" name="Заголовок 1"/>
          <p:cNvSpPr>
            <a:spLocks noGrp="1"/>
          </p:cNvSpPr>
          <p:nvPr>
            <p:ph type="title"/>
          </p:nvPr>
        </p:nvSpPr>
        <p:spPr>
          <a:xfrm>
            <a:off x="2143108" y="0"/>
            <a:ext cx="4071934" cy="45719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32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Свойства </a:t>
            </a:r>
            <a:r>
              <a:rPr lang="ru-RU" altLang="ru-RU" sz="2700" b="1" i="1" dirty="0" smtClean="0">
                <a:solidFill>
                  <a:srgbClr val="C00000"/>
                </a:solidFill>
              </a:rPr>
              <a:t>плана</a:t>
            </a:r>
            <a:r>
              <a:rPr lang="ru-RU" altLang="ru-RU" sz="27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700" b="1" i="1" dirty="0" smtClean="0">
                <a:solidFill>
                  <a:srgbClr val="7030A0"/>
                </a:solidFill>
              </a:rPr>
              <a:t>скоростей</a:t>
            </a:r>
            <a:endParaRPr lang="ru-RU" altLang="ru-RU" sz="2000" b="1" i="1" dirty="0" smtClean="0">
              <a:solidFill>
                <a:srgbClr val="7030A0"/>
              </a:solidFill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rot="16200000" flipH="1">
            <a:off x="5607050" y="2365375"/>
            <a:ext cx="1762125" cy="127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6397625" y="1366837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7" name="Прямая со стрелкой 56"/>
          <p:cNvCxnSpPr/>
          <p:nvPr/>
        </p:nvCxnSpPr>
        <p:spPr>
          <a:xfrm rot="10800000" flipV="1">
            <a:off x="4910137" y="1414462"/>
            <a:ext cx="1500188" cy="107156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9"/>
          <p:cNvGraphicFramePr>
            <a:graphicFrameLocks noChangeAspect="1"/>
          </p:cNvGraphicFramePr>
          <p:nvPr/>
        </p:nvGraphicFramePr>
        <p:xfrm>
          <a:off x="4624387" y="2414587"/>
          <a:ext cx="277813" cy="355600"/>
        </p:xfrm>
        <a:graphic>
          <a:graphicData uri="http://schemas.openxmlformats.org/presentationml/2006/ole">
            <p:oleObj spid="_x0000_s107528" name="Формула" r:id="rId9" imgW="126835" imgH="139518" progId="Equation.3">
              <p:embed/>
            </p:oleObj>
          </a:graphicData>
        </a:graphic>
      </p:graphicFrame>
      <p:cxnSp>
        <p:nvCxnSpPr>
          <p:cNvPr id="59" name="Прямая со стрелкой 58"/>
          <p:cNvCxnSpPr/>
          <p:nvPr/>
        </p:nvCxnSpPr>
        <p:spPr>
          <a:xfrm rot="5400000">
            <a:off x="5624512" y="2343150"/>
            <a:ext cx="1716087" cy="1588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4910137" y="2486025"/>
            <a:ext cx="1571625" cy="785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Object 15"/>
          <p:cNvGraphicFramePr>
            <a:graphicFrameLocks noChangeAspect="1"/>
          </p:cNvGraphicFramePr>
          <p:nvPr/>
        </p:nvGraphicFramePr>
        <p:xfrm>
          <a:off x="6553200" y="3200400"/>
          <a:ext cx="277812" cy="452437"/>
        </p:xfrm>
        <a:graphic>
          <a:graphicData uri="http://schemas.openxmlformats.org/presentationml/2006/ole">
            <p:oleObj spid="_x0000_s107529" name="Формула" r:id="rId10" imgW="126725" imgH="177415" progId="Equation.3">
              <p:embed/>
            </p:oleObj>
          </a:graphicData>
        </a:graphic>
      </p:graphicFrame>
      <p:graphicFrame>
        <p:nvGraphicFramePr>
          <p:cNvPr id="62" name="Object 19"/>
          <p:cNvGraphicFramePr>
            <a:graphicFrameLocks noChangeAspect="1"/>
          </p:cNvGraphicFramePr>
          <p:nvPr/>
        </p:nvGraphicFramePr>
        <p:xfrm>
          <a:off x="8482012" y="3057525"/>
          <a:ext cx="250825" cy="355600"/>
        </p:xfrm>
        <a:graphic>
          <a:graphicData uri="http://schemas.openxmlformats.org/presentationml/2006/ole">
            <p:oleObj spid="_x0000_s107530" name="Формула" r:id="rId11" imgW="114201" imgH="139579" progId="Equation.3">
              <p:embed/>
            </p:oleObj>
          </a:graphicData>
        </a:graphic>
      </p:graphicFrame>
      <p:cxnSp>
        <p:nvCxnSpPr>
          <p:cNvPr id="64" name="Прямая соединительная линия 63"/>
          <p:cNvCxnSpPr/>
          <p:nvPr/>
        </p:nvCxnSpPr>
        <p:spPr>
          <a:xfrm rot="10800000">
            <a:off x="6481762" y="3271838"/>
            <a:ext cx="1824038" cy="476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6481762" y="1414462"/>
            <a:ext cx="1857375" cy="1857375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Овал 73"/>
          <p:cNvSpPr/>
          <p:nvPr/>
        </p:nvSpPr>
        <p:spPr>
          <a:xfrm>
            <a:off x="1214438" y="1666875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402" name="TextBox 75"/>
          <p:cNvSpPr txBox="1">
            <a:spLocks noChangeArrowheads="1"/>
          </p:cNvSpPr>
          <p:nvPr/>
        </p:nvSpPr>
        <p:spPr bwMode="auto">
          <a:xfrm>
            <a:off x="785813" y="1524000"/>
            <a:ext cx="455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000"/>
              <a:t>О</a:t>
            </a:r>
            <a:r>
              <a:rPr lang="ru-RU" altLang="ru-RU" sz="2000" baseline="-25000"/>
              <a:t>1</a:t>
            </a:r>
          </a:p>
        </p:txBody>
      </p:sp>
      <p:graphicFrame>
        <p:nvGraphicFramePr>
          <p:cNvPr id="47123" name="Object 22"/>
          <p:cNvGraphicFramePr>
            <a:graphicFrameLocks noChangeAspect="1"/>
          </p:cNvGraphicFramePr>
          <p:nvPr/>
        </p:nvGraphicFramePr>
        <p:xfrm>
          <a:off x="6253162" y="1057275"/>
          <a:ext cx="279400" cy="355600"/>
        </p:xfrm>
        <a:graphic>
          <a:graphicData uri="http://schemas.openxmlformats.org/presentationml/2006/ole">
            <p:oleObj spid="_x0000_s107531" name="Формула" r:id="rId12" imgW="126720" imgH="139680" progId="Equation.3">
              <p:embed/>
            </p:oleObj>
          </a:graphicData>
        </a:graphic>
      </p:graphicFrame>
      <p:cxnSp>
        <p:nvCxnSpPr>
          <p:cNvPr id="83" name="Прямая со стрелкой 82"/>
          <p:cNvCxnSpPr/>
          <p:nvPr/>
        </p:nvCxnSpPr>
        <p:spPr>
          <a:xfrm rot="16200000" flipH="1">
            <a:off x="2058194" y="1058068"/>
            <a:ext cx="550863" cy="38100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525" name="Object 25"/>
          <p:cNvGraphicFramePr>
            <a:graphicFrameLocks noChangeAspect="1"/>
          </p:cNvGraphicFramePr>
          <p:nvPr/>
        </p:nvGraphicFramePr>
        <p:xfrm>
          <a:off x="2501900" y="1208088"/>
          <a:ext cx="488950" cy="444500"/>
        </p:xfrm>
        <a:graphic>
          <a:graphicData uri="http://schemas.openxmlformats.org/presentationml/2006/ole">
            <p:oleObj spid="_x0000_s107532" name="Формула" r:id="rId13" imgW="279360" imgH="253800" progId="Equation.3">
              <p:embed/>
            </p:oleObj>
          </a:graphicData>
        </a:graphic>
      </p:graphicFrame>
      <p:cxnSp>
        <p:nvCxnSpPr>
          <p:cNvPr id="90" name="Прямая со стрелкой 89"/>
          <p:cNvCxnSpPr/>
          <p:nvPr/>
        </p:nvCxnSpPr>
        <p:spPr>
          <a:xfrm rot="16200000" flipH="1">
            <a:off x="6480175" y="1412875"/>
            <a:ext cx="1984374" cy="1981200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>
            <a:off x="2143125" y="1809750"/>
            <a:ext cx="714375" cy="5715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7" name="Object 27"/>
          <p:cNvGraphicFramePr>
            <a:graphicFrameLocks noChangeAspect="1"/>
          </p:cNvGraphicFramePr>
          <p:nvPr/>
        </p:nvGraphicFramePr>
        <p:xfrm>
          <a:off x="2813050" y="2024063"/>
          <a:ext cx="422275" cy="400050"/>
        </p:xfrm>
        <a:graphic>
          <a:graphicData uri="http://schemas.openxmlformats.org/presentationml/2006/ole">
            <p:oleObj spid="_x0000_s107533" name="Формула" r:id="rId14" imgW="241200" imgH="228600" progId="Equation.3">
              <p:embed/>
            </p:oleObj>
          </a:graphicData>
        </a:graphic>
      </p:graphicFrame>
      <p:sp>
        <p:nvSpPr>
          <p:cNvPr id="14407" name="TextBox 72"/>
          <p:cNvSpPr txBox="1">
            <a:spLocks noChangeArrowheads="1"/>
          </p:cNvSpPr>
          <p:nvPr/>
        </p:nvSpPr>
        <p:spPr bwMode="auto">
          <a:xfrm>
            <a:off x="2000250" y="523875"/>
            <a:ext cx="319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dirty="0"/>
              <a:t>С</a:t>
            </a:r>
          </a:p>
        </p:txBody>
      </p:sp>
      <p:cxnSp>
        <p:nvCxnSpPr>
          <p:cNvPr id="84" name="Прямая соединительная линия 83"/>
          <p:cNvCxnSpPr>
            <a:stCxn id="74" idx="7"/>
            <a:endCxn id="43" idx="2"/>
          </p:cNvCxnSpPr>
          <p:nvPr/>
        </p:nvCxnSpPr>
        <p:spPr>
          <a:xfrm rot="5400000" flipH="1" flipV="1">
            <a:off x="1364710" y="898922"/>
            <a:ext cx="689118" cy="8677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Овал 64"/>
          <p:cNvSpPr/>
          <p:nvPr/>
        </p:nvSpPr>
        <p:spPr>
          <a:xfrm>
            <a:off x="1457325" y="304800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4359" name="Object 77"/>
          <p:cNvGraphicFramePr>
            <a:graphicFrameLocks noChangeAspect="1"/>
          </p:cNvGraphicFramePr>
          <p:nvPr/>
        </p:nvGraphicFramePr>
        <p:xfrm>
          <a:off x="1152525" y="2971800"/>
          <a:ext cx="203200" cy="225425"/>
        </p:xfrm>
        <a:graphic>
          <a:graphicData uri="http://schemas.openxmlformats.org/presentationml/2006/ole">
            <p:oleObj spid="_x0000_s107534" name="Формула" r:id="rId15" imgW="139680" imgH="164880" progId="Equation.3">
              <p:embed/>
            </p:oleObj>
          </a:graphicData>
        </a:graphic>
      </p:graphicFrame>
      <p:sp>
        <p:nvSpPr>
          <p:cNvPr id="68" name="Овал 67"/>
          <p:cNvSpPr/>
          <p:nvPr/>
        </p:nvSpPr>
        <p:spPr>
          <a:xfrm>
            <a:off x="5410200" y="274320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70" name="Прямая со стрелкой 69"/>
          <p:cNvCxnSpPr/>
          <p:nvPr/>
        </p:nvCxnSpPr>
        <p:spPr>
          <a:xfrm rot="5400000">
            <a:off x="5303838" y="1630362"/>
            <a:ext cx="1231536" cy="1018812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22"/>
          <p:cNvGraphicFramePr>
            <a:graphicFrameLocks noChangeAspect="1"/>
          </p:cNvGraphicFramePr>
          <p:nvPr/>
        </p:nvGraphicFramePr>
        <p:xfrm>
          <a:off x="5334000" y="2895600"/>
          <a:ext cx="184986" cy="276226"/>
        </p:xfrm>
        <a:graphic>
          <a:graphicData uri="http://schemas.openxmlformats.org/presentationml/2006/ole">
            <p:oleObj spid="_x0000_s107535" name="Формула" r:id="rId16" imgW="88560" imgH="177480" progId="Equation.3">
              <p:embed/>
            </p:oleObj>
          </a:graphicData>
        </a:graphic>
      </p:graphicFrame>
      <p:graphicFrame>
        <p:nvGraphicFramePr>
          <p:cNvPr id="14361" name="Object 25"/>
          <p:cNvGraphicFramePr>
            <a:graphicFrameLocks noChangeAspect="1"/>
          </p:cNvGraphicFramePr>
          <p:nvPr/>
        </p:nvGraphicFramePr>
        <p:xfrm>
          <a:off x="7315200" y="685800"/>
          <a:ext cx="1219200" cy="627062"/>
        </p:xfrm>
        <a:graphic>
          <a:graphicData uri="http://schemas.openxmlformats.org/presentationml/2006/ole">
            <p:oleObj spid="_x0000_s107536" name="Формула" r:id="rId17" imgW="444240" imgH="228600" progId="Equation.3">
              <p:embed/>
            </p:oleObj>
          </a:graphicData>
        </a:graphic>
      </p:graphicFrame>
      <p:sp>
        <p:nvSpPr>
          <p:cNvPr id="76" name="TextBox 75"/>
          <p:cNvSpPr txBox="1"/>
          <p:nvPr/>
        </p:nvSpPr>
        <p:spPr>
          <a:xfrm>
            <a:off x="2714612" y="3714752"/>
            <a:ext cx="609904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</a:rPr>
              <a:t>Одноименные</a:t>
            </a:r>
            <a:r>
              <a:rPr lang="ru-RU" altLang="ru-RU" sz="2400" i="1" dirty="0" smtClean="0"/>
              <a:t> отрезки </a:t>
            </a:r>
            <a:r>
              <a:rPr lang="ru-RU" altLang="ru-RU" sz="2400" b="1" i="1" dirty="0" smtClean="0"/>
              <a:t>плана</a:t>
            </a:r>
            <a:r>
              <a:rPr lang="ru-RU" altLang="ru-RU" sz="2400" i="1" dirty="0" smtClean="0"/>
              <a:t>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скоростей </a:t>
            </a:r>
            <a:endParaRPr lang="en-US" altLang="ru-RU" sz="2400" b="1" i="1" dirty="0" smtClean="0">
              <a:solidFill>
                <a:srgbClr val="7030A0"/>
              </a:solidFill>
            </a:endParaRPr>
          </a:p>
          <a:p>
            <a:pPr marL="342900" indent="-342900">
              <a:defRPr/>
            </a:pPr>
            <a:r>
              <a:rPr lang="ru-RU" altLang="ru-RU" sz="2400" i="1" dirty="0" smtClean="0"/>
              <a:t>и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механизма</a:t>
            </a:r>
            <a:r>
              <a:rPr lang="en-US" altLang="ru-RU" sz="2400" i="1" dirty="0" smtClean="0"/>
              <a:t> </a:t>
            </a:r>
            <a:r>
              <a:rPr lang="ru-RU" altLang="ru-RU" sz="2400" i="1" dirty="0" smtClean="0"/>
              <a:t> </a:t>
            </a:r>
            <a:r>
              <a:rPr lang="ru-RU" altLang="ru-RU" sz="2400" b="1" i="1" dirty="0" smtClean="0"/>
              <a:t>взаимно перпендикулярны</a:t>
            </a:r>
            <a:r>
              <a:rPr lang="ru-RU" altLang="ru-RU" sz="1800" i="1" dirty="0" smtClean="0"/>
              <a:t>.</a:t>
            </a:r>
            <a:endParaRPr lang="ru-RU" sz="1800" dirty="0"/>
          </a:p>
        </p:txBody>
      </p:sp>
      <p:sp>
        <p:nvSpPr>
          <p:cNvPr id="77" name="TextBox 76"/>
          <p:cNvSpPr txBox="1"/>
          <p:nvPr/>
        </p:nvSpPr>
        <p:spPr>
          <a:xfrm>
            <a:off x="2819400" y="4648200"/>
            <a:ext cx="598522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400" dirty="0"/>
              <a:t>2. </a:t>
            </a:r>
            <a:r>
              <a:rPr lang="ru-RU" altLang="ru-RU" sz="2400" b="1" i="1" dirty="0">
                <a:solidFill>
                  <a:srgbClr val="7030A0"/>
                </a:solidFill>
              </a:rPr>
              <a:t>Одноименные</a:t>
            </a:r>
            <a:r>
              <a:rPr lang="ru-RU" altLang="ru-RU" sz="2400" i="1" dirty="0"/>
              <a:t> отрезки </a:t>
            </a:r>
            <a:r>
              <a:rPr lang="ru-RU" altLang="ru-RU" sz="2400" b="1" i="1" dirty="0"/>
              <a:t>плана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скоростей</a:t>
            </a:r>
            <a:endParaRPr lang="en-US" altLang="ru-RU" sz="2400" b="1" i="1" dirty="0" smtClean="0">
              <a:solidFill>
                <a:srgbClr val="7030A0"/>
              </a:solidFill>
            </a:endParaRPr>
          </a:p>
          <a:p>
            <a:pPr>
              <a:defRPr/>
            </a:pPr>
            <a:r>
              <a:rPr lang="ru-RU" altLang="ru-RU" sz="2400" i="1" dirty="0" smtClean="0"/>
              <a:t> </a:t>
            </a:r>
            <a:r>
              <a:rPr lang="ru-RU" altLang="ru-RU" sz="2400" i="1" dirty="0"/>
              <a:t>и </a:t>
            </a:r>
            <a:r>
              <a:rPr lang="ru-RU" altLang="ru-RU" sz="2400" b="1" i="1" dirty="0">
                <a:solidFill>
                  <a:srgbClr val="FF0000"/>
                </a:solidFill>
              </a:rPr>
              <a:t>механизма</a:t>
            </a:r>
            <a:r>
              <a:rPr lang="ru-RU" altLang="ru-RU" sz="2400" i="1" dirty="0"/>
              <a:t> </a:t>
            </a:r>
            <a:r>
              <a:rPr lang="ru-RU" altLang="ru-RU" sz="2400" b="1" i="1" dirty="0" smtClean="0"/>
              <a:t>прямо </a:t>
            </a:r>
            <a:r>
              <a:rPr lang="ru-RU" altLang="ru-RU" sz="2400" b="1" i="1" dirty="0">
                <a:solidFill>
                  <a:srgbClr val="7030A0"/>
                </a:solidFill>
              </a:rPr>
              <a:t>пропорциональны</a:t>
            </a:r>
            <a:r>
              <a:rPr lang="ru-RU" altLang="ru-RU" sz="2400" i="1" dirty="0" smtClean="0"/>
              <a:t>.</a:t>
            </a:r>
            <a:endParaRPr lang="ru-RU" sz="2400" dirty="0"/>
          </a:p>
        </p:txBody>
      </p:sp>
      <p:sp>
        <p:nvSpPr>
          <p:cNvPr id="81" name="TextBox 80"/>
          <p:cNvSpPr txBox="1"/>
          <p:nvPr/>
        </p:nvSpPr>
        <p:spPr>
          <a:xfrm>
            <a:off x="2643174" y="5429264"/>
            <a:ext cx="6003567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400" dirty="0"/>
              <a:t>3. </a:t>
            </a:r>
            <a:r>
              <a:rPr lang="ru-RU" altLang="ru-RU" sz="2400" b="1" i="1" dirty="0">
                <a:solidFill>
                  <a:srgbClr val="7030A0"/>
                </a:solidFill>
              </a:rPr>
              <a:t>Одноименные</a:t>
            </a:r>
            <a:r>
              <a:rPr lang="ru-RU" altLang="ru-RU" sz="2400" i="1" dirty="0"/>
              <a:t> </a:t>
            </a:r>
            <a:r>
              <a:rPr lang="ru-RU" altLang="ru-RU" sz="2400" b="1" i="1" dirty="0">
                <a:solidFill>
                  <a:srgbClr val="0070C0"/>
                </a:solidFill>
              </a:rPr>
              <a:t>фигуры</a:t>
            </a:r>
            <a:r>
              <a:rPr lang="ru-RU" altLang="ru-RU" sz="2400" i="1" dirty="0"/>
              <a:t> </a:t>
            </a:r>
            <a:r>
              <a:rPr lang="ru-RU" altLang="ru-RU" sz="2400" b="1" i="1" dirty="0"/>
              <a:t>плана </a:t>
            </a:r>
            <a:r>
              <a:rPr lang="ru-RU" altLang="ru-RU" sz="2400" b="1" i="1" dirty="0">
                <a:solidFill>
                  <a:srgbClr val="7030A0"/>
                </a:solidFill>
              </a:rPr>
              <a:t>скоростей</a:t>
            </a:r>
            <a:r>
              <a:rPr lang="ru-RU" altLang="ru-RU" sz="2400" b="1" i="1" dirty="0"/>
              <a:t> </a:t>
            </a:r>
            <a:endParaRPr lang="en-US" altLang="ru-RU" sz="2400" b="1" i="1" dirty="0" smtClean="0"/>
          </a:p>
          <a:p>
            <a:pPr>
              <a:defRPr/>
            </a:pPr>
            <a:r>
              <a:rPr lang="ru-RU" altLang="ru-RU" sz="2400" i="1" dirty="0" smtClean="0"/>
              <a:t>и </a:t>
            </a:r>
            <a:r>
              <a:rPr lang="ru-RU" altLang="ru-RU" sz="2400" b="1" i="1" dirty="0">
                <a:solidFill>
                  <a:srgbClr val="FF0000"/>
                </a:solidFill>
              </a:rPr>
              <a:t>механизма </a:t>
            </a:r>
            <a:r>
              <a:rPr lang="ru-RU" altLang="ru-RU" sz="2400" b="1" i="1" dirty="0" smtClean="0">
                <a:solidFill>
                  <a:srgbClr val="0070C0"/>
                </a:solidFill>
              </a:rPr>
              <a:t>подобны</a:t>
            </a:r>
            <a:r>
              <a:rPr lang="en-US" altLang="ru-RU" sz="2400" i="1" dirty="0" smtClean="0"/>
              <a:t> </a:t>
            </a:r>
            <a:r>
              <a:rPr lang="ru-RU" altLang="ru-RU" sz="2400" i="1" dirty="0" smtClean="0"/>
              <a:t> </a:t>
            </a:r>
            <a:r>
              <a:rPr lang="ru-RU" altLang="ru-RU" sz="2400" i="1" dirty="0"/>
              <a:t>и повернуты друг </a:t>
            </a:r>
            <a:endParaRPr lang="en-US" altLang="ru-RU" sz="2400" i="1" dirty="0" smtClean="0"/>
          </a:p>
          <a:p>
            <a:pPr>
              <a:defRPr/>
            </a:pPr>
            <a:r>
              <a:rPr lang="ru-RU" altLang="ru-RU" sz="2400" i="1" dirty="0" smtClean="0"/>
              <a:t>относительно </a:t>
            </a:r>
            <a:r>
              <a:rPr lang="ru-RU" altLang="ru-RU" sz="2400" i="1" dirty="0"/>
              <a:t>друга </a:t>
            </a:r>
            <a:r>
              <a:rPr lang="ru-RU" altLang="ru-RU" sz="2400" b="1" i="1" dirty="0">
                <a:solidFill>
                  <a:srgbClr val="FF0000"/>
                </a:solidFill>
              </a:rPr>
              <a:t>на угол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90</a:t>
            </a:r>
            <a:r>
              <a:rPr lang="ru-RU" altLang="ru-RU" sz="2400" b="1" i="1" baseline="30000" dirty="0" smtClean="0">
                <a:solidFill>
                  <a:srgbClr val="FF0000"/>
                </a:solidFill>
              </a:rPr>
              <a:t>0</a:t>
            </a:r>
            <a:r>
              <a:rPr lang="en-US" altLang="ru-RU" sz="2400" b="1" i="1" dirty="0" smtClean="0"/>
              <a:t>.</a:t>
            </a:r>
            <a:endParaRPr lang="ru-RU" sz="2400" b="1" i="1" dirty="0"/>
          </a:p>
        </p:txBody>
      </p:sp>
      <p:sp>
        <p:nvSpPr>
          <p:cNvPr id="82" name="Овал 81"/>
          <p:cNvSpPr/>
          <p:nvPr/>
        </p:nvSpPr>
        <p:spPr>
          <a:xfrm>
            <a:off x="2133600" y="251460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2791" name="Object 77"/>
          <p:cNvGraphicFramePr>
            <a:graphicFrameLocks noChangeAspect="1"/>
          </p:cNvGraphicFramePr>
          <p:nvPr/>
        </p:nvGraphicFramePr>
        <p:xfrm>
          <a:off x="2192338" y="2514600"/>
          <a:ext cx="239712" cy="225425"/>
        </p:xfrm>
        <a:graphic>
          <a:graphicData uri="http://schemas.openxmlformats.org/presentationml/2006/ole">
            <p:oleObj spid="_x0000_s107537" name="Формула" r:id="rId18" imgW="164880" imgH="164880" progId="Equation.3">
              <p:embed/>
            </p:oleObj>
          </a:graphicData>
        </a:graphic>
      </p:graphicFrame>
      <p:cxnSp>
        <p:nvCxnSpPr>
          <p:cNvPr id="86" name="Прямая соединительная линия 85"/>
          <p:cNvCxnSpPr/>
          <p:nvPr/>
        </p:nvCxnSpPr>
        <p:spPr>
          <a:xfrm rot="10800000">
            <a:off x="4648200" y="3276600"/>
            <a:ext cx="1824038" cy="476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792" name="Object 77"/>
          <p:cNvGraphicFramePr>
            <a:graphicFrameLocks noChangeAspect="1"/>
          </p:cNvGraphicFramePr>
          <p:nvPr/>
        </p:nvGraphicFramePr>
        <p:xfrm>
          <a:off x="4267200" y="3192463"/>
          <a:ext cx="296863" cy="354843"/>
        </p:xfrm>
        <a:graphic>
          <a:graphicData uri="http://schemas.openxmlformats.org/presentationml/2006/ole">
            <p:oleObj spid="_x0000_s107538" name="Формула" r:id="rId19" imgW="139680" imgH="177480" progId="Equation.3">
              <p:embed/>
            </p:oleObj>
          </a:graphicData>
        </a:graphic>
      </p:graphicFrame>
      <p:cxnSp>
        <p:nvCxnSpPr>
          <p:cNvPr id="88" name="Прямая со стрелкой 87"/>
          <p:cNvCxnSpPr/>
          <p:nvPr/>
        </p:nvCxnSpPr>
        <p:spPr>
          <a:xfrm rot="10800000" flipV="1">
            <a:off x="4572000" y="1447800"/>
            <a:ext cx="1857012" cy="182880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793" name="Object 25"/>
          <p:cNvGraphicFramePr>
            <a:graphicFrameLocks noChangeAspect="1"/>
          </p:cNvGraphicFramePr>
          <p:nvPr/>
        </p:nvGraphicFramePr>
        <p:xfrm>
          <a:off x="7415213" y="1447800"/>
          <a:ext cx="1323975" cy="627063"/>
        </p:xfrm>
        <a:graphic>
          <a:graphicData uri="http://schemas.openxmlformats.org/presentationml/2006/ole">
            <p:oleObj spid="_x0000_s107539" name="Формула" r:id="rId20" imgW="482400" imgH="228600" progId="Equation.3">
              <p:embed/>
            </p:oleObj>
          </a:graphicData>
        </a:graphic>
      </p:graphicFrame>
      <p:sp>
        <p:nvSpPr>
          <p:cNvPr id="75" name="Номер слайда 74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500066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21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8" grpId="0" animBg="1"/>
      <p:bldP spid="76" grpId="0"/>
      <p:bldP spid="77" grpId="0"/>
      <p:bldP spid="81" grpId="0"/>
      <p:bldP spid="8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714375" y="142875"/>
            <a:ext cx="7772400" cy="857233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i="1" dirty="0" smtClean="0">
                <a:solidFill>
                  <a:srgbClr val="FF0000"/>
                </a:solidFill>
              </a:rPr>
              <a:t>Теорема </a:t>
            </a:r>
            <a:r>
              <a:rPr lang="ru-RU" sz="2800" b="1" i="1" dirty="0" smtClean="0">
                <a:solidFill>
                  <a:srgbClr val="7030A0"/>
                </a:solidFill>
              </a:rPr>
              <a:t>ускорений</a:t>
            </a:r>
            <a:r>
              <a:rPr lang="ru-RU" sz="2800" i="1" dirty="0" smtClean="0">
                <a:solidFill>
                  <a:srgbClr val="FF0000"/>
                </a:solidFill>
              </a:rPr>
              <a:t> точек тела при его </a:t>
            </a:r>
            <a:r>
              <a:rPr lang="ru-RU" sz="2800" b="1" i="1" dirty="0" smtClean="0">
                <a:solidFill>
                  <a:srgbClr val="FF0000"/>
                </a:solidFill>
              </a:rPr>
              <a:t>плоскопараллельном</a:t>
            </a:r>
            <a:r>
              <a:rPr lang="ru-RU" sz="2800" i="1" dirty="0" smtClean="0">
                <a:solidFill>
                  <a:srgbClr val="FF0000"/>
                </a:solidFill>
              </a:rPr>
              <a:t> движении </a:t>
            </a:r>
            <a:r>
              <a:rPr lang="ru-RU" sz="2800" i="1" dirty="0" smtClean="0"/>
              <a:t>и</a:t>
            </a:r>
            <a:r>
              <a:rPr lang="ru-RU" sz="2800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smtClean="0">
                <a:solidFill>
                  <a:srgbClr val="0070C0"/>
                </a:solidFill>
              </a:rPr>
              <a:t>вращении</a:t>
            </a:r>
          </a:p>
        </p:txBody>
      </p:sp>
      <p:sp>
        <p:nvSpPr>
          <p:cNvPr id="5" name="Овал 4"/>
          <p:cNvSpPr/>
          <p:nvPr/>
        </p:nvSpPr>
        <p:spPr>
          <a:xfrm rot="1388076">
            <a:off x="285750" y="1643063"/>
            <a:ext cx="2357438" cy="41433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42938" y="4786313"/>
            <a:ext cx="71437" cy="7143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928813" y="2214563"/>
            <a:ext cx="71437" cy="7143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" name="Прямая со стрелкой 8"/>
          <p:cNvCxnSpPr>
            <a:stCxn id="6" idx="5"/>
          </p:cNvCxnSpPr>
          <p:nvPr/>
        </p:nvCxnSpPr>
        <p:spPr>
          <a:xfrm rot="16200000" flipH="1">
            <a:off x="346075" y="5203826"/>
            <a:ext cx="1011237" cy="29686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000250" y="2286000"/>
            <a:ext cx="1071563" cy="64293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6" idx="1"/>
            <a:endCxn id="7" idx="3"/>
          </p:cNvCxnSpPr>
          <p:nvPr/>
        </p:nvCxnSpPr>
        <p:spPr>
          <a:xfrm rot="5400000" flipH="1" flipV="1">
            <a:off x="35719" y="2893219"/>
            <a:ext cx="2522537" cy="1285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Дуга 16"/>
          <p:cNvSpPr/>
          <p:nvPr/>
        </p:nvSpPr>
        <p:spPr>
          <a:xfrm>
            <a:off x="0" y="4429125"/>
            <a:ext cx="1000125" cy="1000125"/>
          </a:xfrm>
          <a:prstGeom prst="arc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85750" y="4643438"/>
          <a:ext cx="361950" cy="368300"/>
        </p:xfrm>
        <a:graphic>
          <a:graphicData uri="http://schemas.openxmlformats.org/presentationml/2006/ole">
            <p:oleObj spid="_x0000_s108546" name="Формула" r:id="rId3" imgW="152268" imgH="164957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571625" y="1857375"/>
          <a:ext cx="361950" cy="368300"/>
        </p:xfrm>
        <a:graphic>
          <a:graphicData uri="http://schemas.openxmlformats.org/presentationml/2006/ole">
            <p:oleObj spid="_x0000_s108547" name="Формула" r:id="rId4" imgW="152268" imgH="164957" progId="Equation.3">
              <p:embed/>
            </p:oleObj>
          </a:graphicData>
        </a:graphic>
      </p:graphicFrame>
      <p:graphicFrame>
        <p:nvGraphicFramePr>
          <p:cNvPr id="79" name="Object 10"/>
          <p:cNvGraphicFramePr>
            <a:graphicFrameLocks noChangeAspect="1"/>
          </p:cNvGraphicFramePr>
          <p:nvPr/>
        </p:nvGraphicFramePr>
        <p:xfrm>
          <a:off x="1071563" y="5726113"/>
          <a:ext cx="333375" cy="377825"/>
        </p:xfrm>
        <a:graphic>
          <a:graphicData uri="http://schemas.openxmlformats.org/presentationml/2006/ole">
            <p:oleObj spid="_x0000_s108548" name="Формула" r:id="rId5" imgW="190335" imgH="215713" progId="Equation.3">
              <p:embed/>
            </p:oleObj>
          </a:graphicData>
        </a:graphic>
      </p:graphicFrame>
      <p:graphicFrame>
        <p:nvGraphicFramePr>
          <p:cNvPr id="20" name="Object 6"/>
          <p:cNvGraphicFramePr>
            <a:graphicFrameLocks noChangeAspect="1"/>
          </p:cNvGraphicFramePr>
          <p:nvPr/>
        </p:nvGraphicFramePr>
        <p:xfrm>
          <a:off x="2857500" y="2214563"/>
          <a:ext cx="622300" cy="355600"/>
        </p:xfrm>
        <a:graphic>
          <a:graphicData uri="http://schemas.openxmlformats.org/presentationml/2006/ole">
            <p:oleObj spid="_x0000_s108549" name="Формула" r:id="rId6" imgW="355292" imgH="203024" progId="Equation.3">
              <p:embed/>
            </p:oleObj>
          </a:graphicData>
        </a:graphic>
      </p:graphicFrame>
      <p:graphicFrame>
        <p:nvGraphicFramePr>
          <p:cNvPr id="21" name="Object 7"/>
          <p:cNvGraphicFramePr>
            <a:graphicFrameLocks noChangeAspect="1"/>
          </p:cNvGraphicFramePr>
          <p:nvPr/>
        </p:nvGraphicFramePr>
        <p:xfrm>
          <a:off x="846138" y="2643188"/>
          <a:ext cx="555625" cy="355600"/>
        </p:xfrm>
        <a:graphic>
          <a:graphicData uri="http://schemas.openxmlformats.org/presentationml/2006/ole">
            <p:oleObj spid="_x0000_s108550" name="Формула" r:id="rId7" imgW="317225" imgH="203024" progId="Equation.3">
              <p:embed/>
            </p:oleObj>
          </a:graphicData>
        </a:graphic>
      </p:graphicFrame>
      <p:cxnSp>
        <p:nvCxnSpPr>
          <p:cNvPr id="24" name="Прямая со стрелкой 23"/>
          <p:cNvCxnSpPr/>
          <p:nvPr/>
        </p:nvCxnSpPr>
        <p:spPr>
          <a:xfrm rot="5400000">
            <a:off x="1259681" y="2526507"/>
            <a:ext cx="919163" cy="43815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3500430" y="1071546"/>
            <a:ext cx="53578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i="1" dirty="0">
                <a:solidFill>
                  <a:srgbClr val="7030A0"/>
                </a:solidFill>
              </a:rPr>
              <a:t>Ускорение</a:t>
            </a:r>
            <a:r>
              <a:rPr lang="ru-RU" sz="2000" i="1" dirty="0"/>
              <a:t> произвольной точки тела </a:t>
            </a:r>
          </a:p>
          <a:p>
            <a:pPr>
              <a:defRPr/>
            </a:pPr>
            <a:r>
              <a:rPr lang="ru-RU" sz="2000" i="1" dirty="0"/>
              <a:t>при его </a:t>
            </a:r>
            <a:r>
              <a:rPr lang="ru-RU" sz="2000" b="1" i="1" dirty="0">
                <a:solidFill>
                  <a:srgbClr val="FF0000"/>
                </a:solidFill>
              </a:rPr>
              <a:t>плоскопараллельном</a:t>
            </a:r>
            <a:r>
              <a:rPr lang="ru-RU" sz="2000" i="1" dirty="0"/>
              <a:t> движении равно</a:t>
            </a:r>
          </a:p>
          <a:p>
            <a:pPr>
              <a:defRPr/>
            </a:pPr>
            <a:r>
              <a:rPr lang="ru-RU" sz="2000" b="1" i="1" dirty="0">
                <a:solidFill>
                  <a:srgbClr val="FF0000"/>
                </a:solidFill>
              </a:rPr>
              <a:t>векторной сумме </a:t>
            </a:r>
            <a:r>
              <a:rPr lang="ru-RU" sz="2000" b="1" i="1" dirty="0">
                <a:solidFill>
                  <a:srgbClr val="7030A0"/>
                </a:solidFill>
              </a:rPr>
              <a:t>ускорения</a:t>
            </a:r>
            <a:r>
              <a:rPr lang="ru-RU" sz="2000" i="1" dirty="0"/>
              <a:t> </a:t>
            </a:r>
            <a:r>
              <a:rPr lang="ru-RU" sz="2000" b="1" i="1" dirty="0">
                <a:solidFill>
                  <a:srgbClr val="FF0000"/>
                </a:solidFill>
              </a:rPr>
              <a:t>полюса</a:t>
            </a:r>
            <a:r>
              <a:rPr lang="ru-RU" sz="2000" i="1" dirty="0"/>
              <a:t>, </a:t>
            </a:r>
            <a:r>
              <a:rPr lang="ru-RU" sz="2000" b="1" i="1" dirty="0">
                <a:solidFill>
                  <a:srgbClr val="0070C0"/>
                </a:solidFill>
              </a:rPr>
              <a:t>вращательного</a:t>
            </a:r>
            <a:r>
              <a:rPr lang="ru-RU" sz="2000" i="1" dirty="0"/>
              <a:t>  и </a:t>
            </a:r>
            <a:r>
              <a:rPr lang="ru-RU" sz="2000" b="1" i="1" dirty="0">
                <a:solidFill>
                  <a:srgbClr val="C00000"/>
                </a:solidFill>
              </a:rPr>
              <a:t>центростремительного</a:t>
            </a:r>
            <a:r>
              <a:rPr lang="ru-RU" sz="2000" i="1" dirty="0"/>
              <a:t> </a:t>
            </a:r>
            <a:r>
              <a:rPr lang="ru-RU" sz="2000" b="1" i="1" dirty="0">
                <a:solidFill>
                  <a:srgbClr val="7030A0"/>
                </a:solidFill>
              </a:rPr>
              <a:t>ускорений</a:t>
            </a:r>
            <a:r>
              <a:rPr lang="ru-RU" sz="2000" i="1" dirty="0"/>
              <a:t> этой точки при вращении </a:t>
            </a:r>
            <a:r>
              <a:rPr lang="ru-RU" sz="2000" b="1" i="1" dirty="0"/>
              <a:t>вокруг </a:t>
            </a:r>
            <a:r>
              <a:rPr lang="ru-RU" sz="2000" b="1" i="1" dirty="0">
                <a:solidFill>
                  <a:srgbClr val="FF0000"/>
                </a:solidFill>
              </a:rPr>
              <a:t>полюса</a:t>
            </a:r>
            <a:r>
              <a:rPr lang="ru-RU" sz="2000" i="1" dirty="0"/>
              <a:t>.</a:t>
            </a:r>
          </a:p>
        </p:txBody>
      </p:sp>
      <p:graphicFrame>
        <p:nvGraphicFramePr>
          <p:cNvPr id="215050" name="Object 5"/>
          <p:cNvGraphicFramePr>
            <a:graphicFrameLocks noChangeAspect="1"/>
          </p:cNvGraphicFramePr>
          <p:nvPr/>
        </p:nvGraphicFramePr>
        <p:xfrm>
          <a:off x="3810000" y="3200400"/>
          <a:ext cx="3429000" cy="671513"/>
        </p:xfrm>
        <a:graphic>
          <a:graphicData uri="http://schemas.openxmlformats.org/presentationml/2006/ole">
            <p:oleObj spid="_x0000_s108551" name="Формула" r:id="rId8" imgW="1168400" imgH="228600" progId="Equation.3">
              <p:embed/>
            </p:oleObj>
          </a:graphicData>
        </a:graphic>
      </p:graphicFrame>
      <p:graphicFrame>
        <p:nvGraphicFramePr>
          <p:cNvPr id="215046" name="Object 8"/>
          <p:cNvGraphicFramePr>
            <a:graphicFrameLocks noChangeAspect="1"/>
          </p:cNvGraphicFramePr>
          <p:nvPr/>
        </p:nvGraphicFramePr>
        <p:xfrm>
          <a:off x="3514725" y="4699000"/>
          <a:ext cx="4870450" cy="1035050"/>
        </p:xfrm>
        <a:graphic>
          <a:graphicData uri="http://schemas.openxmlformats.org/presentationml/2006/ole">
            <p:oleObj spid="_x0000_s108552" name="Формула" r:id="rId9" imgW="2387520" imgH="507960" progId="Equation.3">
              <p:embed/>
            </p:oleObj>
          </a:graphicData>
        </a:graphic>
      </p:graphicFrame>
      <p:graphicFrame>
        <p:nvGraphicFramePr>
          <p:cNvPr id="215044" name="Object 9"/>
          <p:cNvGraphicFramePr>
            <a:graphicFrameLocks noChangeAspect="1"/>
          </p:cNvGraphicFramePr>
          <p:nvPr/>
        </p:nvGraphicFramePr>
        <p:xfrm>
          <a:off x="3929058" y="4071942"/>
          <a:ext cx="3619500" cy="547688"/>
        </p:xfrm>
        <a:graphic>
          <a:graphicData uri="http://schemas.openxmlformats.org/presentationml/2006/ole">
            <p:oleObj spid="_x0000_s108553" name="Формула" r:id="rId10" imgW="1511280" imgH="228600" progId="Equation.3">
              <p:embed/>
            </p:oleObj>
          </a:graphicData>
        </a:graphic>
      </p:graphicFrame>
      <p:graphicFrame>
        <p:nvGraphicFramePr>
          <p:cNvPr id="22" name="Object 11"/>
          <p:cNvGraphicFramePr>
            <a:graphicFrameLocks noChangeAspect="1"/>
          </p:cNvGraphicFramePr>
          <p:nvPr/>
        </p:nvGraphicFramePr>
        <p:xfrm>
          <a:off x="1857375" y="2428875"/>
          <a:ext cx="422275" cy="355600"/>
        </p:xfrm>
        <a:graphic>
          <a:graphicData uri="http://schemas.openxmlformats.org/presentationml/2006/ole">
            <p:oleObj spid="_x0000_s108554" name="Формула" r:id="rId11" imgW="241195" imgH="203112" progId="Equation.3">
              <p:embed/>
            </p:oleObj>
          </a:graphicData>
        </a:graphic>
      </p:graphicFrame>
      <p:graphicFrame>
        <p:nvGraphicFramePr>
          <p:cNvPr id="23" name="Object 12"/>
          <p:cNvGraphicFramePr>
            <a:graphicFrameLocks noChangeAspect="1"/>
          </p:cNvGraphicFramePr>
          <p:nvPr/>
        </p:nvGraphicFramePr>
        <p:xfrm>
          <a:off x="1033463" y="4424363"/>
          <a:ext cx="266700" cy="244475"/>
        </p:xfrm>
        <a:graphic>
          <a:graphicData uri="http://schemas.openxmlformats.org/presentationml/2006/ole">
            <p:oleObj spid="_x0000_s108555" name="Формула" r:id="rId12" imgW="152334" imgH="139639" progId="Equation.3">
              <p:embed/>
            </p:oleObj>
          </a:graphicData>
        </a:graphic>
      </p:graphicFrame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22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928926" y="58578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/>
              <a:t>– </a:t>
            </a:r>
            <a:r>
              <a:rPr lang="ru-RU" b="1" i="1" dirty="0" smtClean="0">
                <a:solidFill>
                  <a:srgbClr val="C00000"/>
                </a:solidFill>
              </a:rPr>
              <a:t>центростремительное</a:t>
            </a:r>
            <a:r>
              <a:rPr lang="ru-RU" i="1" dirty="0" smtClean="0"/>
              <a:t> </a:t>
            </a:r>
            <a:r>
              <a:rPr lang="ru-RU" b="1" i="1" dirty="0" smtClean="0">
                <a:solidFill>
                  <a:srgbClr val="7030A0"/>
                </a:solidFill>
              </a:rPr>
              <a:t>ускорение</a:t>
            </a:r>
            <a:r>
              <a:rPr lang="ru-RU" i="1" dirty="0" smtClean="0"/>
              <a:t> точки В </a:t>
            </a:r>
            <a:r>
              <a:rPr lang="ru-RU" b="1" i="1" dirty="0" smtClean="0">
                <a:solidFill>
                  <a:srgbClr val="0070C0"/>
                </a:solidFill>
              </a:rPr>
              <a:t>относительно</a:t>
            </a:r>
            <a:r>
              <a:rPr lang="ru-RU" i="1" dirty="0" smtClean="0"/>
              <a:t> точки А. </a:t>
            </a:r>
            <a:endParaRPr lang="ru-RU" dirty="0"/>
          </a:p>
        </p:txBody>
      </p:sp>
      <p:pic>
        <p:nvPicPr>
          <p:cNvPr id="108556" name="Picture 1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500298" y="5857892"/>
            <a:ext cx="4476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215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215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215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072330" cy="5000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Аналитическое определение ускорений. </a:t>
            </a:r>
            <a:r>
              <a:rPr lang="ru-RU" altLang="ru-RU" sz="2400" b="1" dirty="0" smtClean="0"/>
              <a:t>Пример 1.</a:t>
            </a:r>
            <a:endParaRPr lang="ru-RU" altLang="ru-RU" sz="2400" i="1" dirty="0" smtClean="0">
              <a:solidFill>
                <a:schemeClr val="accent6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6200000" flipH="1">
            <a:off x="824706" y="3845718"/>
            <a:ext cx="1357312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Равнобедренный треугольник 11"/>
          <p:cNvSpPr/>
          <p:nvPr/>
        </p:nvSpPr>
        <p:spPr>
          <a:xfrm>
            <a:off x="1860549" y="5167312"/>
            <a:ext cx="357188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931987" y="5024437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931862" y="3595687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003424" y="1666875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253999" y="1701800"/>
            <a:ext cx="1785937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Дуга 27"/>
          <p:cNvSpPr/>
          <p:nvPr/>
        </p:nvSpPr>
        <p:spPr>
          <a:xfrm rot="16200000">
            <a:off x="1646237" y="4310062"/>
            <a:ext cx="428625" cy="714375"/>
          </a:xfrm>
          <a:prstGeom prst="arc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2" name="Прямая со стрелкой 31"/>
          <p:cNvCxnSpPr/>
          <p:nvPr/>
        </p:nvCxnSpPr>
        <p:spPr>
          <a:xfrm rot="10800000" flipV="1">
            <a:off x="288924" y="3627437"/>
            <a:ext cx="785813" cy="6111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31" name="TextBox 65"/>
          <p:cNvSpPr txBox="1">
            <a:spLocks noChangeArrowheads="1"/>
          </p:cNvSpPr>
          <p:nvPr/>
        </p:nvSpPr>
        <p:spPr bwMode="auto">
          <a:xfrm>
            <a:off x="1431924" y="4953000"/>
            <a:ext cx="4079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graphicFrame>
        <p:nvGraphicFramePr>
          <p:cNvPr id="4098" name="Object 9"/>
          <p:cNvGraphicFramePr>
            <a:graphicFrameLocks noChangeAspect="1"/>
          </p:cNvGraphicFramePr>
          <p:nvPr/>
        </p:nvGraphicFramePr>
        <p:xfrm>
          <a:off x="6215074" y="1214422"/>
          <a:ext cx="1228725" cy="368300"/>
        </p:xfrm>
        <a:graphic>
          <a:graphicData uri="http://schemas.openxmlformats.org/presentationml/2006/ole">
            <p:oleObj spid="_x0000_s109570" name="Формула" r:id="rId3" imgW="761669" imgH="228501" progId="Equation.3">
              <p:embed/>
            </p:oleObj>
          </a:graphicData>
        </a:graphic>
      </p:graphicFrame>
      <p:graphicFrame>
        <p:nvGraphicFramePr>
          <p:cNvPr id="5123" name="Object 10"/>
          <p:cNvGraphicFramePr>
            <a:graphicFrameLocks noChangeAspect="1"/>
          </p:cNvGraphicFramePr>
          <p:nvPr/>
        </p:nvGraphicFramePr>
        <p:xfrm>
          <a:off x="788987" y="3881437"/>
          <a:ext cx="369887" cy="500063"/>
        </p:xfrm>
        <a:graphic>
          <a:graphicData uri="http://schemas.openxmlformats.org/presentationml/2006/ole">
            <p:oleObj spid="_x0000_s109571" name="Формула" r:id="rId4" imgW="241195" imgH="241195" progId="Equation.3">
              <p:embed/>
            </p:oleObj>
          </a:graphicData>
        </a:graphic>
      </p:graphicFrame>
      <p:sp>
        <p:nvSpPr>
          <p:cNvPr id="38" name="Овал 37"/>
          <p:cNvSpPr/>
          <p:nvPr/>
        </p:nvSpPr>
        <p:spPr>
          <a:xfrm>
            <a:off x="1146174" y="952500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 rot="5400000">
            <a:off x="574675" y="2238374"/>
            <a:ext cx="1827212" cy="9699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stCxn id="38" idx="6"/>
            <a:endCxn id="38" idx="2"/>
          </p:cNvCxnSpPr>
          <p:nvPr/>
        </p:nvCxnSpPr>
        <p:spPr>
          <a:xfrm flipH="1">
            <a:off x="1146174" y="1738312"/>
            <a:ext cx="17145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38" idx="0"/>
            <a:endCxn id="38" idx="4"/>
          </p:cNvCxnSpPr>
          <p:nvPr/>
        </p:nvCxnSpPr>
        <p:spPr>
          <a:xfrm rot="16200000" flipH="1">
            <a:off x="1216818" y="1737519"/>
            <a:ext cx="1571625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967580" y="1059656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967581" y="1416843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>
            <a:off x="967581" y="1702593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967580" y="2059781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5400000">
            <a:off x="967580" y="2345531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>
            <a:stCxn id="12" idx="2"/>
          </p:cNvCxnSpPr>
          <p:nvPr/>
        </p:nvCxnSpPr>
        <p:spPr>
          <a:xfrm rot="5400000">
            <a:off x="1753393" y="5488781"/>
            <a:ext cx="142875" cy="714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>
            <a:stCxn id="12" idx="3"/>
          </p:cNvCxnSpPr>
          <p:nvPr/>
        </p:nvCxnSpPr>
        <p:spPr>
          <a:xfrm rot="5400000">
            <a:off x="1914524" y="5470525"/>
            <a:ext cx="142875" cy="107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>
            <a:stCxn id="12" idx="4"/>
          </p:cNvCxnSpPr>
          <p:nvPr/>
        </p:nvCxnSpPr>
        <p:spPr>
          <a:xfrm rot="5400000">
            <a:off x="2074862" y="5453062"/>
            <a:ext cx="1428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0" name="Object 48"/>
          <p:cNvGraphicFramePr>
            <a:graphicFrameLocks noChangeAspect="1"/>
          </p:cNvGraphicFramePr>
          <p:nvPr/>
        </p:nvGraphicFramePr>
        <p:xfrm>
          <a:off x="7572396" y="1214422"/>
          <a:ext cx="1042987" cy="387350"/>
        </p:xfrm>
        <a:graphic>
          <a:graphicData uri="http://schemas.openxmlformats.org/presentationml/2006/ole">
            <p:oleObj spid="_x0000_s109572" name="Формула" r:id="rId5" imgW="647700" imgH="241300" progId="Equation.3">
              <p:embed/>
            </p:oleObj>
          </a:graphicData>
        </a:graphic>
      </p:graphicFrame>
      <p:cxnSp>
        <p:nvCxnSpPr>
          <p:cNvPr id="52" name="Прямая соединительная линия 51"/>
          <p:cNvCxnSpPr/>
          <p:nvPr/>
        </p:nvCxnSpPr>
        <p:spPr>
          <a:xfrm>
            <a:off x="1074737" y="3667125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1" name="Object 14"/>
          <p:cNvGraphicFramePr>
            <a:graphicFrameLocks noChangeAspect="1"/>
          </p:cNvGraphicFramePr>
          <p:nvPr/>
        </p:nvGraphicFramePr>
        <p:xfrm>
          <a:off x="1217612" y="3309937"/>
          <a:ext cx="412750" cy="330200"/>
        </p:xfrm>
        <a:graphic>
          <a:graphicData uri="http://schemas.openxmlformats.org/presentationml/2006/ole">
            <p:oleObj spid="_x0000_s109573" name="Формула" r:id="rId6" imgW="253780" imgH="203024" progId="Equation.3">
              <p:embed/>
            </p:oleObj>
          </a:graphicData>
        </a:graphic>
      </p:graphicFrame>
      <p:graphicFrame>
        <p:nvGraphicFramePr>
          <p:cNvPr id="4102" name="Object 15"/>
          <p:cNvGraphicFramePr>
            <a:graphicFrameLocks noChangeAspect="1"/>
          </p:cNvGraphicFramePr>
          <p:nvPr/>
        </p:nvGraphicFramePr>
        <p:xfrm>
          <a:off x="1289049" y="3738562"/>
          <a:ext cx="412750" cy="330200"/>
        </p:xfrm>
        <a:graphic>
          <a:graphicData uri="http://schemas.openxmlformats.org/presentationml/2006/ole">
            <p:oleObj spid="_x0000_s109574" name="Формула" r:id="rId7" imgW="253780" imgH="203024" progId="Equation.3">
              <p:embed/>
            </p:oleObj>
          </a:graphicData>
        </a:graphic>
      </p:graphicFrame>
      <p:graphicFrame>
        <p:nvGraphicFramePr>
          <p:cNvPr id="4103" name="Object 12"/>
          <p:cNvGraphicFramePr>
            <a:graphicFrameLocks noChangeAspect="1"/>
          </p:cNvGraphicFramePr>
          <p:nvPr/>
        </p:nvGraphicFramePr>
        <p:xfrm>
          <a:off x="5643570" y="428604"/>
          <a:ext cx="3157537" cy="784225"/>
        </p:xfrm>
        <a:graphic>
          <a:graphicData uri="http://schemas.openxmlformats.org/presentationml/2006/ole">
            <p:oleObj spid="_x0000_s109575" name="Формула" r:id="rId8" imgW="1841500" imgH="457200" progId="Equation.3">
              <p:embed/>
            </p:oleObj>
          </a:graphicData>
        </a:graphic>
      </p:graphicFrame>
      <p:graphicFrame>
        <p:nvGraphicFramePr>
          <p:cNvPr id="23590" name="Object 38"/>
          <p:cNvGraphicFramePr>
            <a:graphicFrameLocks noChangeAspect="1"/>
          </p:cNvGraphicFramePr>
          <p:nvPr/>
        </p:nvGraphicFramePr>
        <p:xfrm>
          <a:off x="4143372" y="2500306"/>
          <a:ext cx="2854325" cy="479425"/>
        </p:xfrm>
        <a:graphic>
          <a:graphicData uri="http://schemas.openxmlformats.org/presentationml/2006/ole">
            <p:oleObj spid="_x0000_s109576" name="Формула" r:id="rId9" imgW="1358900" imgH="228600" progId="Equation.3">
              <p:embed/>
            </p:oleObj>
          </a:graphicData>
        </a:graphic>
      </p:graphicFrame>
      <p:graphicFrame>
        <p:nvGraphicFramePr>
          <p:cNvPr id="42" name="Object 39"/>
          <p:cNvGraphicFramePr>
            <a:graphicFrameLocks noChangeAspect="1"/>
          </p:cNvGraphicFramePr>
          <p:nvPr/>
        </p:nvGraphicFramePr>
        <p:xfrm>
          <a:off x="3857620" y="3214686"/>
          <a:ext cx="3660775" cy="423863"/>
        </p:xfrm>
        <a:graphic>
          <a:graphicData uri="http://schemas.openxmlformats.org/presentationml/2006/ole">
            <p:oleObj spid="_x0000_s109577" name="Формула" r:id="rId10" imgW="2082800" imgH="241300" progId="Equation.3">
              <p:embed/>
            </p:oleObj>
          </a:graphicData>
        </a:graphic>
      </p:graphicFrame>
      <p:graphicFrame>
        <p:nvGraphicFramePr>
          <p:cNvPr id="45" name="Object 40"/>
          <p:cNvGraphicFramePr>
            <a:graphicFrameLocks noChangeAspect="1"/>
          </p:cNvGraphicFramePr>
          <p:nvPr/>
        </p:nvGraphicFramePr>
        <p:xfrm>
          <a:off x="3657600" y="4876800"/>
          <a:ext cx="5114925" cy="1773237"/>
        </p:xfrm>
        <a:graphic>
          <a:graphicData uri="http://schemas.openxmlformats.org/presentationml/2006/ole">
            <p:oleObj spid="_x0000_s109578" name="Формула" r:id="rId11" imgW="2857500" imgH="990600" progId="Equation.3">
              <p:embed/>
            </p:oleObj>
          </a:graphicData>
        </a:graphic>
      </p:graphicFrame>
      <p:graphicFrame>
        <p:nvGraphicFramePr>
          <p:cNvPr id="4107" name="Object 63"/>
          <p:cNvGraphicFramePr>
            <a:graphicFrameLocks noChangeAspect="1"/>
          </p:cNvGraphicFramePr>
          <p:nvPr/>
        </p:nvGraphicFramePr>
        <p:xfrm>
          <a:off x="931862" y="4381500"/>
          <a:ext cx="533400" cy="457200"/>
        </p:xfrm>
        <a:graphic>
          <a:graphicData uri="http://schemas.openxmlformats.org/presentationml/2006/ole">
            <p:oleObj spid="_x0000_s109579" name="Формула" r:id="rId12" imgW="266584" imgH="228501" progId="Equation.3">
              <p:embed/>
            </p:oleObj>
          </a:graphicData>
        </a:graphic>
      </p:graphicFrame>
      <p:graphicFrame>
        <p:nvGraphicFramePr>
          <p:cNvPr id="5132" name="Object 65"/>
          <p:cNvGraphicFramePr>
            <a:graphicFrameLocks noChangeAspect="1"/>
          </p:cNvGraphicFramePr>
          <p:nvPr/>
        </p:nvGraphicFramePr>
        <p:xfrm>
          <a:off x="228600" y="3581400"/>
          <a:ext cx="422275" cy="422275"/>
        </p:xfrm>
        <a:graphic>
          <a:graphicData uri="http://schemas.openxmlformats.org/presentationml/2006/ole">
            <p:oleObj spid="_x0000_s109580" name="Формула" r:id="rId13" imgW="241195" imgH="241195" progId="Equation.3">
              <p:embed/>
            </p:oleObj>
          </a:graphicData>
        </a:graphic>
      </p:graphicFrame>
      <p:sp>
        <p:nvSpPr>
          <p:cNvPr id="67" name="Дуга 66"/>
          <p:cNvSpPr/>
          <p:nvPr/>
        </p:nvSpPr>
        <p:spPr>
          <a:xfrm rot="16200000">
            <a:off x="1798637" y="4462462"/>
            <a:ext cx="428625" cy="714375"/>
          </a:xfrm>
          <a:prstGeom prst="arc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4109" name="Object 66"/>
          <p:cNvGraphicFramePr>
            <a:graphicFrameLocks noChangeAspect="1"/>
          </p:cNvGraphicFramePr>
          <p:nvPr/>
        </p:nvGraphicFramePr>
        <p:xfrm>
          <a:off x="2028824" y="4381500"/>
          <a:ext cx="482600" cy="457200"/>
        </p:xfrm>
        <a:graphic>
          <a:graphicData uri="http://schemas.openxmlformats.org/presentationml/2006/ole">
            <p:oleObj spid="_x0000_s109581" name="Формула" r:id="rId14" imgW="241300" imgH="228600" progId="Equation.3">
              <p:embed/>
            </p:oleObj>
          </a:graphicData>
        </a:graphic>
      </p:graphicFrame>
      <p:cxnSp>
        <p:nvCxnSpPr>
          <p:cNvPr id="68" name="Прямая со стрелкой 67"/>
          <p:cNvCxnSpPr>
            <a:stCxn id="15" idx="1"/>
          </p:cNvCxnSpPr>
          <p:nvPr/>
        </p:nvCxnSpPr>
        <p:spPr>
          <a:xfrm rot="16200000" flipH="1">
            <a:off x="845343" y="3723481"/>
            <a:ext cx="765175" cy="55086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10" name="Object 67"/>
          <p:cNvGraphicFramePr>
            <a:graphicFrameLocks noChangeAspect="1"/>
          </p:cNvGraphicFramePr>
          <p:nvPr/>
        </p:nvGraphicFramePr>
        <p:xfrm>
          <a:off x="2003424" y="1452562"/>
          <a:ext cx="247650" cy="268288"/>
        </p:xfrm>
        <a:graphic>
          <a:graphicData uri="http://schemas.openxmlformats.org/presentationml/2006/ole">
            <p:oleObj spid="_x0000_s109582" name="Формула" r:id="rId15" imgW="152268" imgH="164957" progId="Equation.3">
              <p:embed/>
            </p:oleObj>
          </a:graphicData>
        </a:graphic>
      </p:graphicFrame>
      <p:graphicFrame>
        <p:nvGraphicFramePr>
          <p:cNvPr id="4111" name="Object 68"/>
          <p:cNvGraphicFramePr>
            <a:graphicFrameLocks noChangeAspect="1"/>
          </p:cNvGraphicFramePr>
          <p:nvPr/>
        </p:nvGraphicFramePr>
        <p:xfrm>
          <a:off x="646112" y="3452812"/>
          <a:ext cx="247650" cy="268288"/>
        </p:xfrm>
        <a:graphic>
          <a:graphicData uri="http://schemas.openxmlformats.org/presentationml/2006/ole">
            <p:oleObj spid="_x0000_s109583" name="Формула" r:id="rId16" imgW="152268" imgH="164957" progId="Equation.3">
              <p:embed/>
            </p:oleObj>
          </a:graphicData>
        </a:graphic>
      </p:graphicFrame>
      <p:graphicFrame>
        <p:nvGraphicFramePr>
          <p:cNvPr id="5136" name="Object 69"/>
          <p:cNvGraphicFramePr>
            <a:graphicFrameLocks noChangeAspect="1"/>
          </p:cNvGraphicFramePr>
          <p:nvPr/>
        </p:nvGraphicFramePr>
        <p:xfrm>
          <a:off x="1289049" y="1738312"/>
          <a:ext cx="447675" cy="500063"/>
        </p:xfrm>
        <a:graphic>
          <a:graphicData uri="http://schemas.openxmlformats.org/presentationml/2006/ole">
            <p:oleObj spid="_x0000_s109584" name="Формула" r:id="rId17" imgW="291973" imgH="241195" progId="Equation.3">
              <p:embed/>
            </p:oleObj>
          </a:graphicData>
        </a:graphic>
      </p:graphicFrame>
      <p:graphicFrame>
        <p:nvGraphicFramePr>
          <p:cNvPr id="5137" name="Object 70"/>
          <p:cNvGraphicFramePr>
            <a:graphicFrameLocks noChangeAspect="1"/>
          </p:cNvGraphicFramePr>
          <p:nvPr/>
        </p:nvGraphicFramePr>
        <p:xfrm>
          <a:off x="2546349" y="1624012"/>
          <a:ext cx="577850" cy="422275"/>
        </p:xfrm>
        <a:graphic>
          <a:graphicData uri="http://schemas.openxmlformats.org/presentationml/2006/ole">
            <p:oleObj spid="_x0000_s109585" name="Формула" r:id="rId18" imgW="330057" imgH="241195" progId="Equation.3">
              <p:embed/>
            </p:oleObj>
          </a:graphicData>
        </a:graphic>
      </p:graphicFrame>
      <p:graphicFrame>
        <p:nvGraphicFramePr>
          <p:cNvPr id="6" name="Object 71"/>
          <p:cNvGraphicFramePr>
            <a:graphicFrameLocks noChangeAspect="1"/>
          </p:cNvGraphicFramePr>
          <p:nvPr/>
        </p:nvGraphicFramePr>
        <p:xfrm>
          <a:off x="3214678" y="1285860"/>
          <a:ext cx="3327400" cy="1258888"/>
        </p:xfrm>
        <a:graphic>
          <a:graphicData uri="http://schemas.openxmlformats.org/presentationml/2006/ole">
            <p:oleObj spid="_x0000_s109586" name="Формула" r:id="rId19" imgW="2044700" imgH="774700" progId="Equation.3">
              <p:embed/>
            </p:oleObj>
          </a:graphicData>
        </a:graphic>
      </p:graphicFrame>
      <p:cxnSp>
        <p:nvCxnSpPr>
          <p:cNvPr id="84" name="Прямая со стрелкой 83"/>
          <p:cNvCxnSpPr/>
          <p:nvPr/>
        </p:nvCxnSpPr>
        <p:spPr>
          <a:xfrm rot="5400000">
            <a:off x="-122237" y="2955925"/>
            <a:ext cx="2271713" cy="12652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39" name="Object 72"/>
          <p:cNvGraphicFramePr>
            <a:graphicFrameLocks noChangeAspect="1"/>
          </p:cNvGraphicFramePr>
          <p:nvPr/>
        </p:nvGraphicFramePr>
        <p:xfrm>
          <a:off x="457200" y="4724400"/>
          <a:ext cx="206375" cy="227013"/>
        </p:xfrm>
        <a:graphic>
          <a:graphicData uri="http://schemas.openxmlformats.org/presentationml/2006/ole">
            <p:oleObj spid="_x0000_s109587" name="Формула" r:id="rId20" imgW="126835" imgH="139518" progId="Equation.3">
              <p:embed/>
            </p:oleObj>
          </a:graphicData>
        </a:graphic>
      </p:graphicFrame>
      <p:graphicFrame>
        <p:nvGraphicFramePr>
          <p:cNvPr id="5140" name="Object 73"/>
          <p:cNvGraphicFramePr>
            <a:graphicFrameLocks noChangeAspect="1"/>
          </p:cNvGraphicFramePr>
          <p:nvPr/>
        </p:nvGraphicFramePr>
        <p:xfrm>
          <a:off x="2667000" y="2286000"/>
          <a:ext cx="227012" cy="268288"/>
        </p:xfrm>
        <a:graphic>
          <a:graphicData uri="http://schemas.openxmlformats.org/presentationml/2006/ole">
            <p:oleObj spid="_x0000_s109588" name="Формула" r:id="rId21" imgW="139579" imgH="164957" progId="Equation.3">
              <p:embed/>
            </p:oleObj>
          </a:graphicData>
        </a:graphic>
      </p:graphicFrame>
      <p:sp>
        <p:nvSpPr>
          <p:cNvPr id="95" name="Овал 94"/>
          <p:cNvSpPr/>
          <p:nvPr/>
        </p:nvSpPr>
        <p:spPr>
          <a:xfrm>
            <a:off x="1931987" y="1738312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7" name="Прямая со стрелкой 96"/>
          <p:cNvCxnSpPr/>
          <p:nvPr/>
        </p:nvCxnSpPr>
        <p:spPr>
          <a:xfrm rot="5400000">
            <a:off x="1538287" y="2273300"/>
            <a:ext cx="928687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>
            <a:off x="2003424" y="1809750"/>
            <a:ext cx="571500" cy="2857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>
            <a:stCxn id="95" idx="2"/>
          </p:cNvCxnSpPr>
          <p:nvPr/>
        </p:nvCxnSpPr>
        <p:spPr>
          <a:xfrm rot="10800000" flipV="1">
            <a:off x="1503362" y="1809750"/>
            <a:ext cx="428625" cy="8572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>
            <a:off x="2074862" y="1809750"/>
            <a:ext cx="896938" cy="4762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41" name="Object 74"/>
          <p:cNvGraphicFramePr>
            <a:graphicFrameLocks noChangeAspect="1"/>
          </p:cNvGraphicFramePr>
          <p:nvPr/>
        </p:nvGraphicFramePr>
        <p:xfrm>
          <a:off x="2119312" y="2617787"/>
          <a:ext cx="333375" cy="377825"/>
        </p:xfrm>
        <a:graphic>
          <a:graphicData uri="http://schemas.openxmlformats.org/presentationml/2006/ole">
            <p:oleObj spid="_x0000_s109589" name="Формула" r:id="rId22" imgW="190335" imgH="215713" progId="Equation.3">
              <p:embed/>
            </p:oleObj>
          </a:graphicData>
        </a:graphic>
      </p:graphicFrame>
      <p:graphicFrame>
        <p:nvGraphicFramePr>
          <p:cNvPr id="4119" name="Object 24"/>
          <p:cNvGraphicFramePr>
            <a:graphicFrameLocks noChangeAspect="1"/>
          </p:cNvGraphicFramePr>
          <p:nvPr/>
        </p:nvGraphicFramePr>
        <p:xfrm>
          <a:off x="1931987" y="666750"/>
          <a:ext cx="231775" cy="254000"/>
        </p:xfrm>
        <a:graphic>
          <a:graphicData uri="http://schemas.openxmlformats.org/presentationml/2006/ole">
            <p:oleObj spid="_x0000_s109590" name="Формула" r:id="rId23" imgW="152202" imgH="177569" progId="Equation.3">
              <p:embed/>
            </p:oleObj>
          </a:graphicData>
        </a:graphic>
      </p:graphicFrame>
      <p:sp>
        <p:nvSpPr>
          <p:cNvPr id="5177" name="TextBox 62"/>
          <p:cNvSpPr txBox="1">
            <a:spLocks noChangeArrowheads="1"/>
          </p:cNvSpPr>
          <p:nvPr/>
        </p:nvSpPr>
        <p:spPr bwMode="auto">
          <a:xfrm>
            <a:off x="2857488" y="3571876"/>
            <a:ext cx="57007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800" i="1" dirty="0">
                <a:solidFill>
                  <a:srgbClr val="FF0000"/>
                </a:solidFill>
              </a:rPr>
              <a:t>Проведем</a:t>
            </a:r>
            <a:r>
              <a:rPr lang="ru-RU" altLang="ru-RU" sz="1800" dirty="0">
                <a:solidFill>
                  <a:srgbClr val="FF0000"/>
                </a:solidFill>
              </a:rPr>
              <a:t> </a:t>
            </a:r>
            <a:r>
              <a:rPr lang="ru-RU" altLang="ru-RU" sz="1800" i="1" dirty="0">
                <a:solidFill>
                  <a:srgbClr val="FF0000"/>
                </a:solidFill>
              </a:rPr>
              <a:t>оси координат и спроецируем (*) на эти оси</a:t>
            </a:r>
          </a:p>
        </p:txBody>
      </p:sp>
      <p:sp>
        <p:nvSpPr>
          <p:cNvPr id="5178" name="TextBox 63"/>
          <p:cNvSpPr txBox="1">
            <a:spLocks noChangeArrowheads="1"/>
          </p:cNvSpPr>
          <p:nvPr/>
        </p:nvSpPr>
        <p:spPr bwMode="auto">
          <a:xfrm>
            <a:off x="7162800" y="2133600"/>
            <a:ext cx="454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800" dirty="0"/>
              <a:t>(*)</a:t>
            </a:r>
          </a:p>
        </p:txBody>
      </p:sp>
      <p:graphicFrame>
        <p:nvGraphicFramePr>
          <p:cNvPr id="5144" name="Object 25"/>
          <p:cNvGraphicFramePr>
            <a:graphicFrameLocks noChangeAspect="1"/>
          </p:cNvGraphicFramePr>
          <p:nvPr/>
        </p:nvGraphicFramePr>
        <p:xfrm>
          <a:off x="6705600" y="1785926"/>
          <a:ext cx="2438400" cy="357963"/>
        </p:xfrm>
        <a:graphic>
          <a:graphicData uri="http://schemas.openxmlformats.org/presentationml/2006/ole">
            <p:oleObj spid="_x0000_s109591" name="Формула" r:id="rId24" imgW="1815312" imgH="266584" progId="Equation.3">
              <p:embed/>
            </p:oleObj>
          </a:graphicData>
        </a:graphic>
      </p:graphicFrame>
      <p:graphicFrame>
        <p:nvGraphicFramePr>
          <p:cNvPr id="2" name="Object 26"/>
          <p:cNvGraphicFramePr>
            <a:graphicFrameLocks noChangeAspect="1"/>
          </p:cNvGraphicFramePr>
          <p:nvPr/>
        </p:nvGraphicFramePr>
        <p:xfrm>
          <a:off x="3657600" y="3886200"/>
          <a:ext cx="4886325" cy="954087"/>
        </p:xfrm>
        <a:graphic>
          <a:graphicData uri="http://schemas.openxmlformats.org/presentationml/2006/ole">
            <p:oleObj spid="_x0000_s109592" name="Формула" r:id="rId25" imgW="2730500" imgH="533400" progId="Equation.3">
              <p:embed/>
            </p:oleObj>
          </a:graphicData>
        </a:graphic>
      </p:graphicFrame>
      <p:sp>
        <p:nvSpPr>
          <p:cNvPr id="63" name="Овал 62"/>
          <p:cNvSpPr/>
          <p:nvPr/>
        </p:nvSpPr>
        <p:spPr>
          <a:xfrm>
            <a:off x="1931987" y="881062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6" name="TextBox 65"/>
          <p:cNvSpPr txBox="1"/>
          <p:nvPr/>
        </p:nvSpPr>
        <p:spPr>
          <a:xfrm>
            <a:off x="3500430" y="2857496"/>
            <a:ext cx="4421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Направление ускорения точки В известно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357422" y="3929066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Проекции </a:t>
            </a:r>
          </a:p>
          <a:p>
            <a:r>
              <a:rPr lang="ru-RU" i="1" dirty="0" smtClean="0"/>
              <a:t>на ось </a:t>
            </a:r>
            <a:r>
              <a:rPr lang="en-US" i="1" dirty="0" smtClean="0"/>
              <a:t>x</a:t>
            </a:r>
            <a:r>
              <a:rPr lang="ru-RU" i="1" dirty="0" smtClean="0"/>
              <a:t>:</a:t>
            </a:r>
            <a:endParaRPr lang="ru-RU" i="1" dirty="0"/>
          </a:p>
        </p:txBody>
      </p:sp>
      <p:sp>
        <p:nvSpPr>
          <p:cNvPr id="70" name="TextBox 69"/>
          <p:cNvSpPr txBox="1"/>
          <p:nvPr/>
        </p:nvSpPr>
        <p:spPr>
          <a:xfrm>
            <a:off x="2500298" y="5286388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Проекции </a:t>
            </a:r>
          </a:p>
          <a:p>
            <a:r>
              <a:rPr lang="ru-RU" i="1" dirty="0" smtClean="0"/>
              <a:t>на ось </a:t>
            </a:r>
            <a:r>
              <a:rPr lang="en-US" i="1" dirty="0" smtClean="0"/>
              <a:t>y</a:t>
            </a:r>
            <a:r>
              <a:rPr lang="ru-RU" i="1" dirty="0" smtClean="0"/>
              <a:t>:</a:t>
            </a:r>
            <a:endParaRPr lang="ru-RU" i="1" dirty="0"/>
          </a:p>
        </p:txBody>
      </p:sp>
      <p:sp>
        <p:nvSpPr>
          <p:cNvPr id="64" name="Номер слайда 63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23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5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7" grpId="0"/>
      <p:bldP spid="5178" grpId="0"/>
      <p:bldP spid="66" grpId="0"/>
      <p:bldP spid="69" grpId="0"/>
      <p:bldP spid="7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2925"/>
          </a:xfrm>
        </p:spPr>
        <p:txBody>
          <a:bodyPr>
            <a:normAutofit fontScale="90000"/>
          </a:bodyPr>
          <a:lstStyle/>
          <a:p>
            <a:r>
              <a:rPr lang="ru-RU" altLang="ru-RU" sz="2000" b="1" dirty="0" smtClean="0"/>
              <a:t>Пример 1</a:t>
            </a:r>
            <a:r>
              <a:rPr lang="ru-RU" altLang="ru-RU" sz="2700" b="1" dirty="0" smtClean="0"/>
              <a:t> </a:t>
            </a:r>
            <a:r>
              <a:rPr lang="ru-RU" altLang="ru-RU" sz="1300" b="1" dirty="0" smtClean="0"/>
              <a:t>(продолжение)</a:t>
            </a:r>
            <a:r>
              <a:rPr lang="ru-RU" altLang="ru-RU" sz="2700" b="1" dirty="0" smtClean="0"/>
              <a:t>.</a:t>
            </a:r>
            <a:r>
              <a:rPr lang="ru-RU" altLang="ru-RU" sz="2000" i="1" dirty="0" smtClean="0">
                <a:solidFill>
                  <a:srgbClr val="FF0000"/>
                </a:solidFill>
              </a:rPr>
              <a:t> Для диска: </a:t>
            </a:r>
            <a:r>
              <a:rPr lang="ru-RU" altLang="ru-RU" sz="2200" i="1" dirty="0" smtClean="0">
                <a:solidFill>
                  <a:schemeClr val="tx1"/>
                </a:solidFill>
              </a:rPr>
              <a:t>Найти </a:t>
            </a:r>
            <a:r>
              <a:rPr lang="ru-RU" altLang="ru-RU" sz="2200" i="1" dirty="0" smtClean="0"/>
              <a:t>угловое </a:t>
            </a:r>
            <a:r>
              <a:rPr lang="ru-RU" altLang="ru-RU" sz="2200" b="1" i="1" dirty="0" smtClean="0"/>
              <a:t>ускорение</a:t>
            </a:r>
            <a:r>
              <a:rPr lang="ru-RU" altLang="ru-RU" sz="2200" i="1" dirty="0" smtClean="0"/>
              <a:t> </a:t>
            </a:r>
            <a:r>
              <a:rPr lang="ru-RU" altLang="ru-RU" sz="2200" b="1" i="1" dirty="0" smtClean="0">
                <a:solidFill>
                  <a:srgbClr val="FF0000"/>
                </a:solidFill>
              </a:rPr>
              <a:t>диска</a:t>
            </a:r>
            <a:r>
              <a:rPr lang="ru-RU" altLang="ru-RU" sz="2200" i="1" dirty="0" smtClean="0"/>
              <a:t> </a:t>
            </a:r>
            <a:r>
              <a:rPr lang="en-US" altLang="ru-RU" sz="2200" i="1" dirty="0" smtClean="0"/>
              <a:t>D </a:t>
            </a:r>
            <a:r>
              <a:rPr lang="ru-RU" altLang="ru-RU" sz="2200" i="1" dirty="0" smtClean="0"/>
              <a:t>и </a:t>
            </a:r>
            <a:r>
              <a:rPr lang="ru-RU" altLang="ru-RU" sz="2200" b="1" i="1" dirty="0" smtClean="0"/>
              <a:t>ускорение </a:t>
            </a:r>
            <a:r>
              <a:rPr lang="ru-RU" altLang="ru-RU" sz="2200" b="1" i="1" dirty="0" smtClean="0">
                <a:solidFill>
                  <a:srgbClr val="7030A0"/>
                </a:solidFill>
              </a:rPr>
              <a:t>точки</a:t>
            </a:r>
            <a:r>
              <a:rPr lang="ru-RU" altLang="ru-RU" sz="2200" b="1" i="1" dirty="0" smtClean="0">
                <a:solidFill>
                  <a:schemeClr val="tx1"/>
                </a:solidFill>
              </a:rPr>
              <a:t> С</a:t>
            </a:r>
            <a:r>
              <a:rPr lang="ru-RU" altLang="ru-RU" sz="2200" i="1" dirty="0" smtClean="0">
                <a:solidFill>
                  <a:schemeClr val="tx1"/>
                </a:solidFill>
              </a:rPr>
              <a:t> .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-320675" y="2249488"/>
            <a:ext cx="1785937" cy="158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9" name="TextBox 72"/>
          <p:cNvSpPr txBox="1">
            <a:spLocks noChangeArrowheads="1"/>
          </p:cNvSpPr>
          <p:nvPr/>
        </p:nvSpPr>
        <p:spPr bwMode="auto">
          <a:xfrm>
            <a:off x="1357313" y="1857375"/>
            <a:ext cx="319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В</a:t>
            </a:r>
          </a:p>
        </p:txBody>
      </p:sp>
      <p:sp>
        <p:nvSpPr>
          <p:cNvPr id="38" name="Овал 37"/>
          <p:cNvSpPr/>
          <p:nvPr/>
        </p:nvSpPr>
        <p:spPr>
          <a:xfrm>
            <a:off x="571500" y="1500188"/>
            <a:ext cx="1714500" cy="15716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51" name="Прямая соединительная линия 50"/>
          <p:cNvCxnSpPr>
            <a:stCxn id="38" idx="6"/>
            <a:endCxn id="38" idx="2"/>
          </p:cNvCxnSpPr>
          <p:nvPr/>
        </p:nvCxnSpPr>
        <p:spPr>
          <a:xfrm flipH="1">
            <a:off x="571500" y="2286000"/>
            <a:ext cx="17145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38" idx="0"/>
            <a:endCxn id="38" idx="4"/>
          </p:cNvCxnSpPr>
          <p:nvPr/>
        </p:nvCxnSpPr>
        <p:spPr>
          <a:xfrm rot="16200000" flipH="1">
            <a:off x="642144" y="2285207"/>
            <a:ext cx="1571625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392906" y="17502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392906" y="217884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>
            <a:off x="392906" y="2464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392907" y="2821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5400000">
            <a:off x="392907" y="13930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Овал 71"/>
          <p:cNvSpPr/>
          <p:nvPr/>
        </p:nvSpPr>
        <p:spPr>
          <a:xfrm>
            <a:off x="1428750" y="1428750"/>
            <a:ext cx="71438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1357313" y="2214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5122" name="Object 12"/>
          <p:cNvGraphicFramePr>
            <a:graphicFrameLocks noChangeAspect="1"/>
          </p:cNvGraphicFramePr>
          <p:nvPr/>
        </p:nvGraphicFramePr>
        <p:xfrm>
          <a:off x="3071802" y="1000108"/>
          <a:ext cx="5572164" cy="1098306"/>
        </p:xfrm>
        <a:graphic>
          <a:graphicData uri="http://schemas.openxmlformats.org/presentationml/2006/ole">
            <p:oleObj spid="_x0000_s110594" name="Формула" r:id="rId3" imgW="2857320" imgH="507960" progId="Equation.3">
              <p:embed/>
            </p:oleObj>
          </a:graphicData>
        </a:graphic>
      </p:graphicFrame>
      <p:graphicFrame>
        <p:nvGraphicFramePr>
          <p:cNvPr id="5123" name="Object 9"/>
          <p:cNvGraphicFramePr>
            <a:graphicFrameLocks noChangeAspect="1"/>
          </p:cNvGraphicFramePr>
          <p:nvPr/>
        </p:nvGraphicFramePr>
        <p:xfrm>
          <a:off x="1500188" y="3000375"/>
          <a:ext cx="333375" cy="377825"/>
        </p:xfrm>
        <a:graphic>
          <a:graphicData uri="http://schemas.openxmlformats.org/presentationml/2006/ole">
            <p:oleObj spid="_x0000_s110595" name="Формула" r:id="rId4" imgW="190335" imgH="215713" progId="Equation.3">
              <p:embed/>
            </p:oleObj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/>
        </p:nvGraphicFramePr>
        <p:xfrm>
          <a:off x="1000125" y="1141413"/>
          <a:ext cx="285750" cy="312737"/>
        </p:xfrm>
        <a:graphic>
          <a:graphicData uri="http://schemas.openxmlformats.org/presentationml/2006/ole">
            <p:oleObj spid="_x0000_s110596" name="Формула" r:id="rId5" imgW="152202" imgH="177569" progId="Equation.3">
              <p:embed/>
            </p:oleObj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1428750" y="2286000"/>
          <a:ext cx="292100" cy="296863"/>
        </p:xfrm>
        <a:graphic>
          <a:graphicData uri="http://schemas.openxmlformats.org/presentationml/2006/ole">
            <p:oleObj spid="_x0000_s110597" name="Формула" r:id="rId6" imgW="152268" imgH="164957" progId="Equation.3">
              <p:embed/>
            </p:oleObj>
          </a:graphicData>
        </a:graphic>
      </p:graphicFrame>
      <p:cxnSp>
        <p:nvCxnSpPr>
          <p:cNvPr id="82" name="Прямая со стрелкой 81"/>
          <p:cNvCxnSpPr/>
          <p:nvPr/>
        </p:nvCxnSpPr>
        <p:spPr>
          <a:xfrm rot="5400000">
            <a:off x="927894" y="2785269"/>
            <a:ext cx="1000125" cy="15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rot="5400000">
            <a:off x="714375" y="3000375"/>
            <a:ext cx="143033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14"/>
          <p:cNvGraphicFramePr>
            <a:graphicFrameLocks noChangeAspect="1"/>
          </p:cNvGraphicFramePr>
          <p:nvPr/>
        </p:nvGraphicFramePr>
        <p:xfrm>
          <a:off x="1714500" y="1857375"/>
          <a:ext cx="577850" cy="355600"/>
        </p:xfrm>
        <a:graphic>
          <a:graphicData uri="http://schemas.openxmlformats.org/presentationml/2006/ole">
            <p:oleObj spid="_x0000_s110598" name="Формула" r:id="rId7" imgW="330057" imgH="203112" progId="Equation.3">
              <p:embed/>
            </p:oleObj>
          </a:graphicData>
        </a:graphic>
      </p:graphicFrame>
      <p:cxnSp>
        <p:nvCxnSpPr>
          <p:cNvPr id="91" name="Прямая со стрелкой 90"/>
          <p:cNvCxnSpPr/>
          <p:nvPr/>
        </p:nvCxnSpPr>
        <p:spPr>
          <a:xfrm flipV="1">
            <a:off x="1447800" y="2286000"/>
            <a:ext cx="1447800" cy="952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6"/>
          <p:cNvGraphicFramePr>
            <a:graphicFrameLocks noChangeAspect="1"/>
          </p:cNvGraphicFramePr>
          <p:nvPr/>
        </p:nvGraphicFramePr>
        <p:xfrm>
          <a:off x="3214678" y="2285992"/>
          <a:ext cx="5807105" cy="663501"/>
        </p:xfrm>
        <a:graphic>
          <a:graphicData uri="http://schemas.openxmlformats.org/presentationml/2006/ole">
            <p:oleObj spid="_x0000_s110599" name="Формула" r:id="rId8" imgW="2336760" imgH="266400" progId="Equation.3">
              <p:embed/>
            </p:oleObj>
          </a:graphicData>
        </a:graphic>
      </p:graphicFrame>
      <p:cxnSp>
        <p:nvCxnSpPr>
          <p:cNvPr id="93" name="Прямая со стрелкой 92"/>
          <p:cNvCxnSpPr/>
          <p:nvPr/>
        </p:nvCxnSpPr>
        <p:spPr>
          <a:xfrm rot="5400000">
            <a:off x="1143794" y="1785144"/>
            <a:ext cx="5715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 flipV="1">
            <a:off x="1500188" y="1428750"/>
            <a:ext cx="5715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20"/>
          <p:cNvGraphicFramePr>
            <a:graphicFrameLocks noChangeAspect="1"/>
          </p:cNvGraphicFramePr>
          <p:nvPr/>
        </p:nvGraphicFramePr>
        <p:xfrm>
          <a:off x="868363" y="1643063"/>
          <a:ext cx="555625" cy="355600"/>
        </p:xfrm>
        <a:graphic>
          <a:graphicData uri="http://schemas.openxmlformats.org/presentationml/2006/ole">
            <p:oleObj spid="_x0000_s110600" name="Формула" r:id="rId9" imgW="317225" imgH="203024" progId="Equation.3">
              <p:embed/>
            </p:oleObj>
          </a:graphicData>
        </a:graphic>
      </p:graphicFrame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1500188" y="928688"/>
          <a:ext cx="622300" cy="355600"/>
        </p:xfrm>
        <a:graphic>
          <a:graphicData uri="http://schemas.openxmlformats.org/presentationml/2006/ole">
            <p:oleObj spid="_x0000_s110601" name="Формула" r:id="rId10" imgW="355292" imgH="203024" progId="Equation.3">
              <p:embed/>
            </p:oleObj>
          </a:graphicData>
        </a:graphic>
      </p:graphicFrame>
      <p:graphicFrame>
        <p:nvGraphicFramePr>
          <p:cNvPr id="6167" name="Object 49"/>
          <p:cNvGraphicFramePr>
            <a:graphicFrameLocks noChangeAspect="1"/>
          </p:cNvGraphicFramePr>
          <p:nvPr/>
        </p:nvGraphicFramePr>
        <p:xfrm>
          <a:off x="1000100" y="4786322"/>
          <a:ext cx="7051675" cy="1714500"/>
        </p:xfrm>
        <a:graphic>
          <a:graphicData uri="http://schemas.openxmlformats.org/presentationml/2006/ole">
            <p:oleObj spid="_x0000_s110602" name="Формула" r:id="rId11" imgW="3543120" imgH="863280" progId="Equation.3">
              <p:embed/>
            </p:oleObj>
          </a:graphicData>
        </a:graphic>
      </p:graphicFrame>
      <p:graphicFrame>
        <p:nvGraphicFramePr>
          <p:cNvPr id="5144" name="Object 53"/>
          <p:cNvGraphicFramePr>
            <a:graphicFrameLocks noChangeAspect="1"/>
          </p:cNvGraphicFramePr>
          <p:nvPr/>
        </p:nvGraphicFramePr>
        <p:xfrm>
          <a:off x="2667000" y="1981200"/>
          <a:ext cx="206375" cy="227012"/>
        </p:xfrm>
        <a:graphic>
          <a:graphicData uri="http://schemas.openxmlformats.org/presentationml/2006/ole">
            <p:oleObj spid="_x0000_s110603" name="Формула" r:id="rId12" imgW="126835" imgH="139518" progId="Equation.3">
              <p:embed/>
            </p:oleObj>
          </a:graphicData>
        </a:graphic>
      </p:graphicFrame>
      <p:graphicFrame>
        <p:nvGraphicFramePr>
          <p:cNvPr id="5145" name="Object 54"/>
          <p:cNvGraphicFramePr>
            <a:graphicFrameLocks noChangeAspect="1"/>
          </p:cNvGraphicFramePr>
          <p:nvPr/>
        </p:nvGraphicFramePr>
        <p:xfrm>
          <a:off x="1143000" y="3429000"/>
          <a:ext cx="227013" cy="268288"/>
        </p:xfrm>
        <a:graphic>
          <a:graphicData uri="http://schemas.openxmlformats.org/presentationml/2006/ole">
            <p:oleObj spid="_x0000_s110604" name="Формула" r:id="rId13" imgW="139579" imgH="164957" progId="Equation.3">
              <p:embed/>
            </p:oleObj>
          </a:graphicData>
        </a:graphic>
      </p:graphicFrame>
      <p:graphicFrame>
        <p:nvGraphicFramePr>
          <p:cNvPr id="13" name="Object 55"/>
          <p:cNvGraphicFramePr>
            <a:graphicFrameLocks noChangeAspect="1"/>
          </p:cNvGraphicFramePr>
          <p:nvPr/>
        </p:nvGraphicFramePr>
        <p:xfrm>
          <a:off x="3643306" y="2928934"/>
          <a:ext cx="3500462" cy="613304"/>
        </p:xfrm>
        <a:graphic>
          <a:graphicData uri="http://schemas.openxmlformats.org/presentationml/2006/ole">
            <p:oleObj spid="_x0000_s110605" name="Формула" r:id="rId14" imgW="1371600" imgH="241300" progId="Equation.3">
              <p:embed/>
            </p:oleObj>
          </a:graphicData>
        </a:graphic>
      </p:graphicFrame>
      <p:graphicFrame>
        <p:nvGraphicFramePr>
          <p:cNvPr id="54" name="Объект 53"/>
          <p:cNvGraphicFramePr>
            <a:graphicFrameLocks noChangeAspect="1"/>
          </p:cNvGraphicFramePr>
          <p:nvPr/>
        </p:nvGraphicFramePr>
        <p:xfrm>
          <a:off x="2714612" y="3571876"/>
          <a:ext cx="5280025" cy="1160463"/>
        </p:xfrm>
        <a:graphic>
          <a:graphicData uri="http://schemas.openxmlformats.org/presentationml/2006/ole">
            <p:oleObj spid="_x0000_s110606" name="Формула" r:id="rId15" imgW="2425680" imgH="533160" progId="Equation.3">
              <p:embed/>
            </p:oleObj>
          </a:graphicData>
        </a:graphic>
      </p:graphicFrame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57150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24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4282" y="500042"/>
            <a:ext cx="8572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Было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дано: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=3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b="1" i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=4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=4см; 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=4 см; </a:t>
            </a:r>
            <a:r>
              <a:rPr lang="en-US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 см;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i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=3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="1" i="1" baseline="-25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8" name="TextBox 2"/>
          <p:cNvSpPr txBox="1">
            <a:spLocks noChangeArrowheads="1"/>
          </p:cNvSpPr>
          <p:nvPr/>
        </p:nvSpPr>
        <p:spPr bwMode="auto">
          <a:xfrm>
            <a:off x="0" y="0"/>
            <a:ext cx="5257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000" b="1" dirty="0" smtClean="0"/>
              <a:t>Пример </a:t>
            </a:r>
            <a:r>
              <a:rPr lang="en-US" altLang="ru-RU" sz="2000" b="1" dirty="0" smtClean="0"/>
              <a:t>2</a:t>
            </a:r>
            <a:r>
              <a:rPr lang="ru-RU" altLang="ru-RU" sz="2000" b="1" dirty="0" smtClean="0"/>
              <a:t>. </a:t>
            </a:r>
            <a:r>
              <a:rPr lang="ru-RU" altLang="ru-RU" sz="2000" i="1" dirty="0" smtClean="0">
                <a:solidFill>
                  <a:srgbClr val="FF0000"/>
                </a:solidFill>
              </a:rPr>
              <a:t>Направление ускорения точки В не известно. </a:t>
            </a:r>
            <a:r>
              <a:rPr lang="ru-RU" altLang="ru-RU" sz="2000" i="1" dirty="0" smtClean="0"/>
              <a:t>Определить </a:t>
            </a:r>
            <a:r>
              <a:rPr lang="ru-RU" altLang="ru-RU" sz="2000" b="1" i="1" dirty="0" smtClean="0"/>
              <a:t>ускорение</a:t>
            </a:r>
            <a:r>
              <a:rPr lang="ru-RU" altLang="ru-RU" sz="2000" i="1" dirty="0" smtClean="0"/>
              <a:t> точки В. </a:t>
            </a:r>
            <a:endParaRPr lang="ru-RU" altLang="ru-RU" sz="2000" i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 flipH="1" flipV="1">
            <a:off x="107157" y="2607469"/>
            <a:ext cx="1071562" cy="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642938" y="1857375"/>
            <a:ext cx="3357562" cy="12858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3786188" y="1785938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2500313" y="1928813"/>
            <a:ext cx="1357312" cy="50006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0" idx="1"/>
          </p:cNvCxnSpPr>
          <p:nvPr/>
        </p:nvCxnSpPr>
        <p:spPr>
          <a:xfrm rot="16200000" flipH="1">
            <a:off x="3592513" y="2020887"/>
            <a:ext cx="908050" cy="47942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10" idx="2"/>
          </p:cNvCxnSpPr>
          <p:nvPr/>
        </p:nvCxnSpPr>
        <p:spPr>
          <a:xfrm rot="10800000">
            <a:off x="2571750" y="1857375"/>
            <a:ext cx="12144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Дуга 16"/>
          <p:cNvSpPr/>
          <p:nvPr/>
        </p:nvSpPr>
        <p:spPr>
          <a:xfrm rot="12989527">
            <a:off x="2878138" y="1763713"/>
            <a:ext cx="571500" cy="500062"/>
          </a:xfrm>
          <a:prstGeom prst="arc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16" name="TextBox 23"/>
          <p:cNvSpPr txBox="1">
            <a:spLocks noChangeArrowheads="1"/>
          </p:cNvSpPr>
          <p:nvPr/>
        </p:nvSpPr>
        <p:spPr bwMode="auto">
          <a:xfrm>
            <a:off x="2928938" y="1785938"/>
            <a:ext cx="333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</p:txBody>
      </p:sp>
      <p:cxnSp>
        <p:nvCxnSpPr>
          <p:cNvPr id="19" name="Прямая со стрелкой 18"/>
          <p:cNvCxnSpPr/>
          <p:nvPr/>
        </p:nvCxnSpPr>
        <p:spPr>
          <a:xfrm flipV="1">
            <a:off x="642938" y="1285875"/>
            <a:ext cx="4500562" cy="17859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18" name="TextBox 30"/>
          <p:cNvSpPr txBox="1">
            <a:spLocks noChangeArrowheads="1"/>
          </p:cNvSpPr>
          <p:nvPr/>
        </p:nvSpPr>
        <p:spPr bwMode="auto">
          <a:xfrm>
            <a:off x="928688" y="2928938"/>
            <a:ext cx="612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ω</a:t>
            </a:r>
            <a:r>
              <a:rPr lang="en-US" altLang="ru-RU" baseline="-25000"/>
              <a:t>AB</a:t>
            </a:r>
            <a:endParaRPr lang="ru-RU" altLang="ru-RU" baseline="-25000"/>
          </a:p>
        </p:txBody>
      </p:sp>
      <p:cxnSp>
        <p:nvCxnSpPr>
          <p:cNvPr id="26" name="Прямая со стрелкой 25"/>
          <p:cNvCxnSpPr>
            <a:stCxn id="10" idx="5"/>
          </p:cNvCxnSpPr>
          <p:nvPr/>
        </p:nvCxnSpPr>
        <p:spPr>
          <a:xfrm rot="16200000" flipH="1">
            <a:off x="3622675" y="2193925"/>
            <a:ext cx="1163638" cy="5921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10" idx="6"/>
          </p:cNvCxnSpPr>
          <p:nvPr/>
        </p:nvCxnSpPr>
        <p:spPr>
          <a:xfrm>
            <a:off x="3929063" y="1857375"/>
            <a:ext cx="2214562" cy="12144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Равнобедренный треугольник 36"/>
          <p:cNvSpPr/>
          <p:nvPr/>
        </p:nvSpPr>
        <p:spPr>
          <a:xfrm>
            <a:off x="5929313" y="3143250"/>
            <a:ext cx="500062" cy="35718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6072188" y="3071813"/>
            <a:ext cx="214312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23" name="TextBox 38"/>
          <p:cNvSpPr txBox="1">
            <a:spLocks noChangeArrowheads="1"/>
          </p:cNvSpPr>
          <p:nvPr/>
        </p:nvSpPr>
        <p:spPr bwMode="auto">
          <a:xfrm>
            <a:off x="500063" y="3071813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А</a:t>
            </a:r>
          </a:p>
        </p:txBody>
      </p:sp>
      <p:sp>
        <p:nvSpPr>
          <p:cNvPr id="8224" name="TextBox 39"/>
          <p:cNvSpPr txBox="1">
            <a:spLocks noChangeArrowheads="1"/>
          </p:cNvSpPr>
          <p:nvPr/>
        </p:nvSpPr>
        <p:spPr bwMode="auto">
          <a:xfrm>
            <a:off x="3429000" y="1428750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В</a:t>
            </a:r>
          </a:p>
        </p:txBody>
      </p:sp>
      <p:sp>
        <p:nvSpPr>
          <p:cNvPr id="8225" name="TextBox 40"/>
          <p:cNvSpPr txBox="1">
            <a:spLocks noChangeArrowheads="1"/>
          </p:cNvSpPr>
          <p:nvPr/>
        </p:nvSpPr>
        <p:spPr bwMode="auto">
          <a:xfrm>
            <a:off x="4214813" y="2143125"/>
            <a:ext cx="2809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  <a:p>
            <a:endParaRPr lang="ru-RU" altLang="ru-RU"/>
          </a:p>
        </p:txBody>
      </p:sp>
      <p:sp>
        <p:nvSpPr>
          <p:cNvPr id="42" name="Дуга 41"/>
          <p:cNvSpPr/>
          <p:nvPr/>
        </p:nvSpPr>
        <p:spPr>
          <a:xfrm rot="5750753">
            <a:off x="3850482" y="1845468"/>
            <a:ext cx="571500" cy="500063"/>
          </a:xfrm>
          <a:prstGeom prst="arc">
            <a:avLst/>
          </a:prstGeom>
          <a:ln>
            <a:solidFill>
              <a:schemeClr val="accent4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Дуга 43"/>
          <p:cNvSpPr/>
          <p:nvPr/>
        </p:nvSpPr>
        <p:spPr>
          <a:xfrm rot="1822995">
            <a:off x="301625" y="2895600"/>
            <a:ext cx="571500" cy="500063"/>
          </a:xfrm>
          <a:prstGeom prst="arc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4000500" y="1857375"/>
            <a:ext cx="571500" cy="3571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10" idx="6"/>
          </p:cNvCxnSpPr>
          <p:nvPr/>
        </p:nvCxnSpPr>
        <p:spPr>
          <a:xfrm flipV="1">
            <a:off x="3929063" y="1071563"/>
            <a:ext cx="428625" cy="78581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30" name="TextBox 49"/>
          <p:cNvSpPr txBox="1">
            <a:spLocks noChangeArrowheads="1"/>
          </p:cNvSpPr>
          <p:nvPr/>
        </p:nvSpPr>
        <p:spPr bwMode="auto">
          <a:xfrm flipH="1">
            <a:off x="6000750" y="2571751"/>
            <a:ext cx="7048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altLang="ru-RU"/>
              <a:t>ω</a:t>
            </a:r>
            <a:r>
              <a:rPr lang="en-US" altLang="ru-RU" baseline="-25000"/>
              <a:t>OB</a:t>
            </a:r>
            <a:endParaRPr lang="ru-RU" altLang="ru-RU" baseline="-25000"/>
          </a:p>
          <a:p>
            <a:endParaRPr lang="ru-RU" altLang="ru-RU"/>
          </a:p>
        </p:txBody>
      </p:sp>
      <p:sp>
        <p:nvSpPr>
          <p:cNvPr id="51" name="Дуга 50"/>
          <p:cNvSpPr/>
          <p:nvPr/>
        </p:nvSpPr>
        <p:spPr>
          <a:xfrm rot="15102717">
            <a:off x="5828507" y="2813843"/>
            <a:ext cx="571500" cy="500063"/>
          </a:xfrm>
          <a:prstGeom prst="arc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428596" y="4572008"/>
            <a:ext cx="36433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defRPr/>
            </a:pPr>
            <a:r>
              <a:rPr lang="ru-RU" sz="2000" i="1" dirty="0" smtClean="0"/>
              <a:t>Проекции </a:t>
            </a:r>
            <a:r>
              <a:rPr lang="ru-RU" sz="2000" b="1" i="1" dirty="0" smtClean="0"/>
              <a:t>ускорений</a:t>
            </a:r>
            <a:r>
              <a:rPr lang="ru-RU" sz="2000" i="1" dirty="0" smtClean="0"/>
              <a:t> </a:t>
            </a:r>
            <a:r>
              <a:rPr lang="ru-RU" sz="2000" i="1" dirty="0"/>
              <a:t>на ось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000" i="1" dirty="0" smtClean="0"/>
              <a:t>:</a:t>
            </a:r>
            <a:endParaRPr lang="ru-RU" sz="2000" dirty="0"/>
          </a:p>
        </p:txBody>
      </p:sp>
      <p:sp>
        <p:nvSpPr>
          <p:cNvPr id="75" name="Дуга 74"/>
          <p:cNvSpPr/>
          <p:nvPr/>
        </p:nvSpPr>
        <p:spPr>
          <a:xfrm rot="21269195">
            <a:off x="3951288" y="1384300"/>
            <a:ext cx="571500" cy="500063"/>
          </a:xfrm>
          <a:prstGeom prst="arc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34" name="TextBox 75"/>
          <p:cNvSpPr txBox="1">
            <a:spLocks noChangeArrowheads="1"/>
          </p:cNvSpPr>
          <p:nvPr/>
        </p:nvSpPr>
        <p:spPr bwMode="auto">
          <a:xfrm>
            <a:off x="4071938" y="1357313"/>
            <a:ext cx="3161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 dirty="0" smtClean="0"/>
              <a:t>α</a:t>
            </a:r>
            <a:endParaRPr lang="ru-RU" altLang="ru-RU" dirty="0"/>
          </a:p>
        </p:txBody>
      </p:sp>
      <p:graphicFrame>
        <p:nvGraphicFramePr>
          <p:cNvPr id="38972" name="Object 60"/>
          <p:cNvGraphicFramePr>
            <a:graphicFrameLocks noChangeAspect="1"/>
          </p:cNvGraphicFramePr>
          <p:nvPr/>
        </p:nvGraphicFramePr>
        <p:xfrm>
          <a:off x="5643570" y="1714488"/>
          <a:ext cx="3126664" cy="527061"/>
        </p:xfrm>
        <a:graphic>
          <a:graphicData uri="http://schemas.openxmlformats.org/presentationml/2006/ole">
            <p:oleObj spid="_x0000_s111618" name="Формула" r:id="rId3" imgW="1358900" imgH="228600" progId="Equation.3">
              <p:embed/>
            </p:oleObj>
          </a:graphicData>
        </a:graphic>
      </p:graphicFrame>
      <p:graphicFrame>
        <p:nvGraphicFramePr>
          <p:cNvPr id="58" name="Object 9"/>
          <p:cNvGraphicFramePr>
            <a:graphicFrameLocks noChangeAspect="1"/>
          </p:cNvGraphicFramePr>
          <p:nvPr/>
        </p:nvGraphicFramePr>
        <p:xfrm>
          <a:off x="455613" y="3643313"/>
          <a:ext cx="3570287" cy="455612"/>
        </p:xfrm>
        <a:graphic>
          <a:graphicData uri="http://schemas.openxmlformats.org/presentationml/2006/ole">
            <p:oleObj spid="_x0000_s111619" name="Формула" r:id="rId4" imgW="1993680" imgH="253800" progId="Equation.3">
              <p:embed/>
            </p:oleObj>
          </a:graphicData>
        </a:graphic>
      </p:graphicFrame>
      <p:graphicFrame>
        <p:nvGraphicFramePr>
          <p:cNvPr id="59" name="Object 10"/>
          <p:cNvGraphicFramePr>
            <a:graphicFrameLocks noChangeAspect="1"/>
          </p:cNvGraphicFramePr>
          <p:nvPr/>
        </p:nvGraphicFramePr>
        <p:xfrm>
          <a:off x="4714876" y="3571876"/>
          <a:ext cx="3719513" cy="512763"/>
        </p:xfrm>
        <a:graphic>
          <a:graphicData uri="http://schemas.openxmlformats.org/presentationml/2006/ole">
            <p:oleObj spid="_x0000_s111620" name="Формула" r:id="rId5" imgW="1841400" imgH="253800" progId="Equation.3">
              <p:embed/>
            </p:oleObj>
          </a:graphicData>
        </a:graphic>
      </p:graphicFrame>
      <p:graphicFrame>
        <p:nvGraphicFramePr>
          <p:cNvPr id="60" name="Object 11"/>
          <p:cNvGraphicFramePr>
            <a:graphicFrameLocks noChangeAspect="1"/>
          </p:cNvGraphicFramePr>
          <p:nvPr/>
        </p:nvGraphicFramePr>
        <p:xfrm>
          <a:off x="214313" y="4887913"/>
          <a:ext cx="3870325" cy="1403350"/>
        </p:xfrm>
        <a:graphic>
          <a:graphicData uri="http://schemas.openxmlformats.org/presentationml/2006/ole">
            <p:oleObj spid="_x0000_s111621" name="Формула" r:id="rId6" imgW="2311200" imgH="838080" progId="Equation.3">
              <p:embed/>
            </p:oleObj>
          </a:graphicData>
        </a:graphic>
      </p:graphicFrame>
      <p:graphicFrame>
        <p:nvGraphicFramePr>
          <p:cNvPr id="8198" name="Object 12"/>
          <p:cNvGraphicFramePr>
            <a:graphicFrameLocks noChangeAspect="1"/>
          </p:cNvGraphicFramePr>
          <p:nvPr/>
        </p:nvGraphicFramePr>
        <p:xfrm>
          <a:off x="5284273" y="214291"/>
          <a:ext cx="3677165" cy="1476398"/>
        </p:xfrm>
        <a:graphic>
          <a:graphicData uri="http://schemas.openxmlformats.org/presentationml/2006/ole">
            <p:oleObj spid="_x0000_s111622" name="Формула" r:id="rId7" imgW="1993680" imgH="799920" progId="Equation.3">
              <p:embed/>
            </p:oleObj>
          </a:graphicData>
        </a:graphic>
      </p:graphicFrame>
      <p:graphicFrame>
        <p:nvGraphicFramePr>
          <p:cNvPr id="8199" name="Object 38"/>
          <p:cNvGraphicFramePr>
            <a:graphicFrameLocks noChangeAspect="1"/>
          </p:cNvGraphicFramePr>
          <p:nvPr/>
        </p:nvGraphicFramePr>
        <p:xfrm>
          <a:off x="4857750" y="1071563"/>
          <a:ext cx="206375" cy="227012"/>
        </p:xfrm>
        <a:graphic>
          <a:graphicData uri="http://schemas.openxmlformats.org/presentationml/2006/ole">
            <p:oleObj spid="_x0000_s111623" name="Формула" r:id="rId8" imgW="126835" imgH="139518" progId="Equation.3">
              <p:embed/>
            </p:oleObj>
          </a:graphicData>
        </a:graphic>
      </p:graphicFrame>
      <p:graphicFrame>
        <p:nvGraphicFramePr>
          <p:cNvPr id="8200" name="Object 39"/>
          <p:cNvGraphicFramePr>
            <a:graphicFrameLocks noChangeAspect="1"/>
          </p:cNvGraphicFramePr>
          <p:nvPr/>
        </p:nvGraphicFramePr>
        <p:xfrm>
          <a:off x="4000500" y="2928938"/>
          <a:ext cx="227013" cy="268287"/>
        </p:xfrm>
        <a:graphic>
          <a:graphicData uri="http://schemas.openxmlformats.org/presentationml/2006/ole">
            <p:oleObj spid="_x0000_s111624" name="Формула" r:id="rId9" imgW="139579" imgH="164957" progId="Equation.3">
              <p:embed/>
            </p:oleObj>
          </a:graphicData>
        </a:graphic>
      </p:graphicFrame>
      <p:graphicFrame>
        <p:nvGraphicFramePr>
          <p:cNvPr id="8201" name="Object 40"/>
          <p:cNvGraphicFramePr>
            <a:graphicFrameLocks noChangeAspect="1"/>
          </p:cNvGraphicFramePr>
          <p:nvPr/>
        </p:nvGraphicFramePr>
        <p:xfrm>
          <a:off x="142875" y="2000250"/>
          <a:ext cx="333375" cy="377825"/>
        </p:xfrm>
        <a:graphic>
          <a:graphicData uri="http://schemas.openxmlformats.org/presentationml/2006/ole">
            <p:oleObj spid="_x0000_s111625" name="Формула" r:id="rId10" imgW="190335" imgH="215713" progId="Equation.3">
              <p:embed/>
            </p:oleObj>
          </a:graphicData>
        </a:graphic>
      </p:graphicFrame>
      <p:sp>
        <p:nvSpPr>
          <p:cNvPr id="8235" name="TextBox 38"/>
          <p:cNvSpPr txBox="1">
            <a:spLocks noChangeArrowheads="1"/>
          </p:cNvSpPr>
          <p:nvPr/>
        </p:nvSpPr>
        <p:spPr bwMode="auto">
          <a:xfrm>
            <a:off x="6286500" y="3000375"/>
            <a:ext cx="407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/>
              <a:t>О</a:t>
            </a:r>
          </a:p>
        </p:txBody>
      </p:sp>
      <p:cxnSp>
        <p:nvCxnSpPr>
          <p:cNvPr id="52" name="Прямая соединительная линия 51"/>
          <p:cNvCxnSpPr>
            <a:stCxn id="37" idx="2"/>
          </p:cNvCxnSpPr>
          <p:nvPr/>
        </p:nvCxnSpPr>
        <p:spPr>
          <a:xfrm rot="5400000">
            <a:off x="5822156" y="3536157"/>
            <a:ext cx="142875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5400000">
            <a:off x="5965031" y="3536157"/>
            <a:ext cx="142875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6107906" y="3536157"/>
            <a:ext cx="142875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6250781" y="3536157"/>
            <a:ext cx="142875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41"/>
          <p:cNvGraphicFramePr>
            <a:graphicFrameLocks noChangeAspect="1"/>
          </p:cNvGraphicFramePr>
          <p:nvPr/>
        </p:nvGraphicFramePr>
        <p:xfrm>
          <a:off x="6786578" y="2500306"/>
          <a:ext cx="2236201" cy="552448"/>
        </p:xfrm>
        <a:graphic>
          <a:graphicData uri="http://schemas.openxmlformats.org/presentationml/2006/ole">
            <p:oleObj spid="_x0000_s111626" name="Формула" r:id="rId11" imgW="927100" imgH="228600" progId="Equation.3">
              <p:embed/>
            </p:oleObj>
          </a:graphicData>
        </a:graphic>
      </p:graphicFrame>
      <p:graphicFrame>
        <p:nvGraphicFramePr>
          <p:cNvPr id="4" name="Object 69"/>
          <p:cNvGraphicFramePr>
            <a:graphicFrameLocks noChangeAspect="1"/>
          </p:cNvGraphicFramePr>
          <p:nvPr/>
        </p:nvGraphicFramePr>
        <p:xfrm>
          <a:off x="1714500" y="1714500"/>
          <a:ext cx="447675" cy="500063"/>
        </p:xfrm>
        <a:graphic>
          <a:graphicData uri="http://schemas.openxmlformats.org/presentationml/2006/ole">
            <p:oleObj spid="_x0000_s111627" name="Формула" r:id="rId12" imgW="291973" imgH="241195" progId="Equation.3">
              <p:embed/>
            </p:oleObj>
          </a:graphicData>
        </a:graphic>
      </p:graphicFrame>
      <p:graphicFrame>
        <p:nvGraphicFramePr>
          <p:cNvPr id="6" name="Object 70"/>
          <p:cNvGraphicFramePr>
            <a:graphicFrameLocks noChangeAspect="1"/>
          </p:cNvGraphicFramePr>
          <p:nvPr/>
        </p:nvGraphicFramePr>
        <p:xfrm>
          <a:off x="3571875" y="2357438"/>
          <a:ext cx="577850" cy="422275"/>
        </p:xfrm>
        <a:graphic>
          <a:graphicData uri="http://schemas.openxmlformats.org/presentationml/2006/ole">
            <p:oleObj spid="_x0000_s111628" name="Формула" r:id="rId13" imgW="330057" imgH="241195" progId="Equation.3">
              <p:embed/>
            </p:oleObj>
          </a:graphicData>
        </a:graphic>
      </p:graphicFrame>
      <p:graphicFrame>
        <p:nvGraphicFramePr>
          <p:cNvPr id="7212" name="Object 44"/>
          <p:cNvGraphicFramePr>
            <a:graphicFrameLocks noChangeAspect="1"/>
          </p:cNvGraphicFramePr>
          <p:nvPr/>
        </p:nvGraphicFramePr>
        <p:xfrm>
          <a:off x="4572000" y="1757363"/>
          <a:ext cx="285750" cy="385762"/>
        </p:xfrm>
        <a:graphic>
          <a:graphicData uri="http://schemas.openxmlformats.org/presentationml/2006/ole">
            <p:oleObj spid="_x0000_s111629" name="Формула" r:id="rId14" imgW="241195" imgH="241195" progId="Equation.3">
              <p:embed/>
            </p:oleObj>
          </a:graphicData>
        </a:graphic>
      </p:graphicFrame>
      <p:graphicFrame>
        <p:nvGraphicFramePr>
          <p:cNvPr id="7213" name="Object 45"/>
          <p:cNvGraphicFramePr>
            <a:graphicFrameLocks noChangeAspect="1"/>
          </p:cNvGraphicFramePr>
          <p:nvPr/>
        </p:nvGraphicFramePr>
        <p:xfrm>
          <a:off x="4071938" y="714375"/>
          <a:ext cx="285750" cy="385763"/>
        </p:xfrm>
        <a:graphic>
          <a:graphicData uri="http://schemas.openxmlformats.org/presentationml/2006/ole">
            <p:oleObj spid="_x0000_s111630" name="Формула" r:id="rId15" imgW="241195" imgH="241195" progId="Equation.3">
              <p:embed/>
            </p:oleObj>
          </a:graphicData>
        </a:graphic>
      </p:graphicFrame>
      <p:graphicFrame>
        <p:nvGraphicFramePr>
          <p:cNvPr id="5" name="Object 47"/>
          <p:cNvGraphicFramePr>
            <a:graphicFrameLocks noChangeAspect="1"/>
          </p:cNvGraphicFramePr>
          <p:nvPr/>
        </p:nvGraphicFramePr>
        <p:xfrm>
          <a:off x="315913" y="4104722"/>
          <a:ext cx="3756021" cy="467277"/>
        </p:xfrm>
        <a:graphic>
          <a:graphicData uri="http://schemas.openxmlformats.org/presentationml/2006/ole">
            <p:oleObj spid="_x0000_s111631" name="Формула" r:id="rId16" imgW="1841400" imgH="228600" progId="Equation.3">
              <p:embed/>
            </p:oleObj>
          </a:graphicData>
        </a:graphic>
      </p:graphicFrame>
      <p:graphicFrame>
        <p:nvGraphicFramePr>
          <p:cNvPr id="3" name="Object 41"/>
          <p:cNvGraphicFramePr>
            <a:graphicFrameLocks noChangeAspect="1"/>
          </p:cNvGraphicFramePr>
          <p:nvPr/>
        </p:nvGraphicFramePr>
        <p:xfrm>
          <a:off x="4676775" y="3935445"/>
          <a:ext cx="3324249" cy="811180"/>
        </p:xfrm>
        <a:graphic>
          <a:graphicData uri="http://schemas.openxmlformats.org/presentationml/2006/ole">
            <p:oleObj spid="_x0000_s111632" name="Формула" r:id="rId17" imgW="1892160" imgH="419040" progId="Equation.3">
              <p:embed/>
            </p:oleObj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4500562" y="4572008"/>
            <a:ext cx="37147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defRPr/>
            </a:pPr>
            <a:r>
              <a:rPr lang="ru-RU" sz="2000" i="1" dirty="0" smtClean="0"/>
              <a:t>Проекции </a:t>
            </a:r>
            <a:r>
              <a:rPr lang="ru-RU" sz="2000" b="1" i="1" dirty="0" smtClean="0"/>
              <a:t>ускорений</a:t>
            </a:r>
            <a:r>
              <a:rPr lang="ru-RU" sz="2000" i="1" dirty="0" smtClean="0"/>
              <a:t> </a:t>
            </a:r>
            <a:r>
              <a:rPr lang="ru-RU" sz="2000" i="1" dirty="0"/>
              <a:t>на ось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2000" i="1" dirty="0" smtClean="0"/>
              <a:t>:</a:t>
            </a:r>
            <a:endParaRPr lang="ru-RU" sz="2000" dirty="0"/>
          </a:p>
        </p:txBody>
      </p:sp>
      <p:graphicFrame>
        <p:nvGraphicFramePr>
          <p:cNvPr id="9" name="Object 11"/>
          <p:cNvGraphicFramePr>
            <a:graphicFrameLocks noChangeAspect="1"/>
          </p:cNvGraphicFramePr>
          <p:nvPr/>
        </p:nvGraphicFramePr>
        <p:xfrm>
          <a:off x="4200525" y="4929188"/>
          <a:ext cx="4643438" cy="974725"/>
        </p:xfrm>
        <a:graphic>
          <a:graphicData uri="http://schemas.openxmlformats.org/presentationml/2006/ole">
            <p:oleObj spid="_x0000_s111633" name="Формула" r:id="rId18" imgW="2539800" imgH="533160" progId="Equation.3">
              <p:embed/>
            </p:oleObj>
          </a:graphicData>
        </a:graphic>
      </p:graphicFrame>
      <p:cxnSp>
        <p:nvCxnSpPr>
          <p:cNvPr id="61" name="Прямая соединительная линия 60"/>
          <p:cNvCxnSpPr/>
          <p:nvPr/>
        </p:nvCxnSpPr>
        <p:spPr>
          <a:xfrm rot="16200000" flipV="1">
            <a:off x="136525" y="2606675"/>
            <a:ext cx="709613" cy="373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23"/>
          <p:cNvSpPr txBox="1">
            <a:spLocks noChangeArrowheads="1"/>
          </p:cNvSpPr>
          <p:nvPr/>
        </p:nvSpPr>
        <p:spPr bwMode="auto">
          <a:xfrm>
            <a:off x="304800" y="2286000"/>
            <a:ext cx="333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α</a:t>
            </a:r>
            <a:endParaRPr lang="ru-RU" altLang="ru-RU"/>
          </a:p>
        </p:txBody>
      </p:sp>
      <p:sp>
        <p:nvSpPr>
          <p:cNvPr id="63" name="Дуга 62"/>
          <p:cNvSpPr/>
          <p:nvPr/>
        </p:nvSpPr>
        <p:spPr>
          <a:xfrm rot="18084019">
            <a:off x="381343" y="2562540"/>
            <a:ext cx="571500" cy="500062"/>
          </a:xfrm>
          <a:prstGeom prst="arc">
            <a:avLst>
              <a:gd name="adj1" fmla="val 16200000"/>
              <a:gd name="adj2" fmla="val 19792316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4" name="Номер слайда 63"/>
          <p:cNvSpPr>
            <a:spLocks noGrp="1"/>
          </p:cNvSpPr>
          <p:nvPr>
            <p:ph type="sldNum" sz="quarter" idx="12"/>
          </p:nvPr>
        </p:nvSpPr>
        <p:spPr>
          <a:xfrm>
            <a:off x="8601100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25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75" grpId="0" animBg="1"/>
      <p:bldP spid="8234" grpId="0"/>
      <p:bldP spid="5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3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5000628" cy="642918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2000" b="1" dirty="0" smtClean="0"/>
              <a:t>Пример </a:t>
            </a:r>
            <a:r>
              <a:rPr lang="en-US" altLang="ru-RU" sz="2000" b="1" dirty="0" smtClean="0"/>
              <a:t>1</a:t>
            </a:r>
            <a:r>
              <a:rPr lang="en-US" altLang="ru-RU" sz="2400" b="1" dirty="0" smtClean="0"/>
              <a:t> </a:t>
            </a:r>
            <a:r>
              <a:rPr lang="en-US" altLang="ru-RU" sz="1300" dirty="0" smtClean="0"/>
              <a:t>(</a:t>
            </a:r>
            <a:r>
              <a:rPr lang="ru-RU" altLang="ru-RU" sz="1800" b="1" i="1" dirty="0" smtClean="0">
                <a:solidFill>
                  <a:srgbClr val="7030A0"/>
                </a:solidFill>
              </a:rPr>
              <a:t>продолжение</a:t>
            </a:r>
            <a:r>
              <a:rPr lang="ru-RU" altLang="ru-RU" sz="1300" dirty="0" smtClean="0"/>
              <a:t>)</a:t>
            </a:r>
            <a:r>
              <a:rPr lang="ru-RU" altLang="ru-RU" sz="2400" b="1" dirty="0" smtClean="0"/>
              <a:t>. 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План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ускорений</a:t>
            </a:r>
            <a:r>
              <a:rPr lang="en-US" altLang="ru-RU" sz="2400" i="1" dirty="0" smtClean="0">
                <a:solidFill>
                  <a:srgbClr val="FF0000"/>
                </a:solidFill>
              </a:rPr>
              <a:t>. </a:t>
            </a:r>
            <a:r>
              <a:rPr lang="ru-RU" altLang="ru-RU" sz="1800" i="1" dirty="0" smtClean="0"/>
              <a:t>Графическое изображение векторов </a:t>
            </a:r>
            <a:r>
              <a:rPr lang="ru-RU" altLang="ru-RU" sz="1800" b="1" i="1" dirty="0" smtClean="0">
                <a:solidFill>
                  <a:srgbClr val="FF0000"/>
                </a:solidFill>
              </a:rPr>
              <a:t>ускорений</a:t>
            </a:r>
            <a:r>
              <a:rPr lang="ru-RU" altLang="ru-RU" sz="1800" i="1" dirty="0" smtClean="0">
                <a:solidFill>
                  <a:srgbClr val="FF0000"/>
                </a:solidFill>
              </a:rPr>
              <a:t> </a:t>
            </a:r>
            <a:r>
              <a:rPr lang="ru-RU" altLang="ru-RU" sz="1800" i="1" dirty="0" smtClean="0"/>
              <a:t>точек плоской фигуры</a:t>
            </a:r>
            <a:r>
              <a:rPr lang="en-US" altLang="ru-RU" sz="1800" i="1" dirty="0" smtClean="0"/>
              <a:t>.</a:t>
            </a:r>
            <a:r>
              <a:rPr lang="ru-RU" altLang="ru-RU" sz="1800" i="1" dirty="0" smtClean="0"/>
              <a:t> </a:t>
            </a:r>
          </a:p>
        </p:txBody>
      </p:sp>
      <p:graphicFrame>
        <p:nvGraphicFramePr>
          <p:cNvPr id="64" name="Object 3"/>
          <p:cNvGraphicFramePr>
            <a:graphicFrameLocks noChangeAspect="1"/>
          </p:cNvGraphicFramePr>
          <p:nvPr/>
        </p:nvGraphicFramePr>
        <p:xfrm>
          <a:off x="3714744" y="1643050"/>
          <a:ext cx="3071834" cy="578388"/>
        </p:xfrm>
        <a:graphic>
          <a:graphicData uri="http://schemas.openxmlformats.org/presentationml/2006/ole">
            <p:oleObj spid="_x0000_s112642" name="Формула" r:id="rId3" imgW="2095200" imgH="393480" progId="Equation.3">
              <p:embed/>
            </p:oleObj>
          </a:graphicData>
        </a:graphic>
      </p:graphicFrame>
      <p:graphicFrame>
        <p:nvGraphicFramePr>
          <p:cNvPr id="67" name="Object 6"/>
          <p:cNvGraphicFramePr>
            <a:graphicFrameLocks noChangeAspect="1"/>
          </p:cNvGraphicFramePr>
          <p:nvPr/>
        </p:nvGraphicFramePr>
        <p:xfrm>
          <a:off x="6000760" y="2786058"/>
          <a:ext cx="2560638" cy="1838325"/>
        </p:xfrm>
        <a:graphic>
          <a:graphicData uri="http://schemas.openxmlformats.org/presentationml/2006/ole">
            <p:oleObj spid="_x0000_s112643" name="Формула" r:id="rId4" imgW="1663560" imgH="1193760" progId="Equation.3">
              <p:embed/>
            </p:oleObj>
          </a:graphicData>
        </a:graphic>
      </p:graphicFrame>
      <p:graphicFrame>
        <p:nvGraphicFramePr>
          <p:cNvPr id="69" name="Object 7"/>
          <p:cNvGraphicFramePr>
            <a:graphicFrameLocks noChangeAspect="1"/>
          </p:cNvGraphicFramePr>
          <p:nvPr/>
        </p:nvGraphicFramePr>
        <p:xfrm>
          <a:off x="4876800" y="5638800"/>
          <a:ext cx="285750" cy="430213"/>
        </p:xfrm>
        <a:graphic>
          <a:graphicData uri="http://schemas.openxmlformats.org/presentationml/2006/ole">
            <p:oleObj spid="_x0000_s112644" name="Формула" r:id="rId5" imgW="139579" imgH="215713" progId="Equation.3">
              <p:embed/>
            </p:oleObj>
          </a:graphicData>
        </a:graphic>
      </p:graphicFrame>
      <p:graphicFrame>
        <p:nvGraphicFramePr>
          <p:cNvPr id="83" name="Object 9"/>
          <p:cNvGraphicFramePr>
            <a:graphicFrameLocks noChangeAspect="1"/>
          </p:cNvGraphicFramePr>
          <p:nvPr/>
        </p:nvGraphicFramePr>
        <p:xfrm>
          <a:off x="5786438" y="4849813"/>
          <a:ext cx="3033712" cy="358775"/>
        </p:xfrm>
        <a:graphic>
          <a:graphicData uri="http://schemas.openxmlformats.org/presentationml/2006/ole">
            <p:oleObj spid="_x0000_s112645" name="Формула" r:id="rId6" imgW="2133360" imgH="253800" progId="Equation.3">
              <p:embed/>
            </p:oleObj>
          </a:graphicData>
        </a:graphic>
      </p:graphicFrame>
      <p:cxnSp>
        <p:nvCxnSpPr>
          <p:cNvPr id="70" name="Прямая соединительная линия 69"/>
          <p:cNvCxnSpPr/>
          <p:nvPr/>
        </p:nvCxnSpPr>
        <p:spPr>
          <a:xfrm rot="16200000" flipH="1">
            <a:off x="1035845" y="4107656"/>
            <a:ext cx="1357312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Равнобедренный треугольник 71"/>
          <p:cNvSpPr/>
          <p:nvPr/>
        </p:nvSpPr>
        <p:spPr>
          <a:xfrm>
            <a:off x="2071688" y="5429250"/>
            <a:ext cx="357187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2143125" y="5286375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1143000" y="3857625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2214563" y="1928813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 rot="5400000">
            <a:off x="465138" y="1963738"/>
            <a:ext cx="17859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Дуга 88"/>
          <p:cNvSpPr/>
          <p:nvPr/>
        </p:nvSpPr>
        <p:spPr>
          <a:xfrm rot="16200000">
            <a:off x="1857375" y="4572000"/>
            <a:ext cx="428625" cy="714375"/>
          </a:xfrm>
          <a:prstGeom prst="arc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1" name="Прямая со стрелкой 90"/>
          <p:cNvCxnSpPr/>
          <p:nvPr/>
        </p:nvCxnSpPr>
        <p:spPr>
          <a:xfrm rot="10800000" flipV="1">
            <a:off x="500063" y="3889375"/>
            <a:ext cx="785812" cy="6111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9" name="TextBox 65"/>
          <p:cNvSpPr txBox="1">
            <a:spLocks noChangeArrowheads="1"/>
          </p:cNvSpPr>
          <p:nvPr/>
        </p:nvSpPr>
        <p:spPr bwMode="auto">
          <a:xfrm>
            <a:off x="1643063" y="5214938"/>
            <a:ext cx="407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graphicFrame>
        <p:nvGraphicFramePr>
          <p:cNvPr id="6151" name="Object 10"/>
          <p:cNvGraphicFramePr>
            <a:graphicFrameLocks noChangeAspect="1"/>
          </p:cNvGraphicFramePr>
          <p:nvPr/>
        </p:nvGraphicFramePr>
        <p:xfrm>
          <a:off x="1000125" y="4143375"/>
          <a:ext cx="369888" cy="500063"/>
        </p:xfrm>
        <a:graphic>
          <a:graphicData uri="http://schemas.openxmlformats.org/presentationml/2006/ole">
            <p:oleObj spid="_x0000_s112646" name="Формула" r:id="rId7" imgW="241195" imgH="241195" progId="Equation.3">
              <p:embed/>
            </p:oleObj>
          </a:graphicData>
        </a:graphic>
      </p:graphicFrame>
      <p:sp>
        <p:nvSpPr>
          <p:cNvPr id="95" name="Овал 94"/>
          <p:cNvSpPr/>
          <p:nvPr/>
        </p:nvSpPr>
        <p:spPr>
          <a:xfrm>
            <a:off x="1357313" y="1214438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 rot="5400000">
            <a:off x="785813" y="2500313"/>
            <a:ext cx="1827212" cy="9699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>
            <a:stCxn id="95" idx="6"/>
            <a:endCxn id="95" idx="2"/>
          </p:cNvCxnSpPr>
          <p:nvPr/>
        </p:nvCxnSpPr>
        <p:spPr>
          <a:xfrm flipH="1">
            <a:off x="1357313" y="2000250"/>
            <a:ext cx="17145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>
            <a:stCxn id="95" idx="0"/>
            <a:endCxn id="95" idx="4"/>
          </p:cNvCxnSpPr>
          <p:nvPr/>
        </p:nvCxnSpPr>
        <p:spPr>
          <a:xfrm rot="16200000" flipH="1">
            <a:off x="1427956" y="1999457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rot="5400000">
            <a:off x="1178719" y="1321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rot="5400000">
            <a:off x="1178720" y="1678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 rot="5400000">
            <a:off x="1178720" y="19645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>
            <a:off x="1178719" y="23217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5400000">
            <a:off x="1178719" y="2607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>
            <a:stCxn id="72" idx="2"/>
          </p:cNvCxnSpPr>
          <p:nvPr/>
        </p:nvCxnSpPr>
        <p:spPr>
          <a:xfrm rot="5400000">
            <a:off x="1964531" y="5750719"/>
            <a:ext cx="142875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>
            <a:stCxn id="72" idx="3"/>
          </p:cNvCxnSpPr>
          <p:nvPr/>
        </p:nvCxnSpPr>
        <p:spPr>
          <a:xfrm rot="5400000">
            <a:off x="2125662" y="5732463"/>
            <a:ext cx="142875" cy="107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>
            <a:stCxn id="72" idx="4"/>
          </p:cNvCxnSpPr>
          <p:nvPr/>
        </p:nvCxnSpPr>
        <p:spPr>
          <a:xfrm rot="5400000">
            <a:off x="2286000" y="5715000"/>
            <a:ext cx="1428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>
            <a:off x="1285875" y="3929063"/>
            <a:ext cx="7858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52" name="Object 14"/>
          <p:cNvGraphicFramePr>
            <a:graphicFrameLocks noChangeAspect="1"/>
          </p:cNvGraphicFramePr>
          <p:nvPr/>
        </p:nvGraphicFramePr>
        <p:xfrm>
          <a:off x="1428750" y="3571875"/>
          <a:ext cx="412750" cy="330200"/>
        </p:xfrm>
        <a:graphic>
          <a:graphicData uri="http://schemas.openxmlformats.org/presentationml/2006/ole">
            <p:oleObj spid="_x0000_s112647" name="Формула" r:id="rId8" imgW="253780" imgH="203024" progId="Equation.3">
              <p:embed/>
            </p:oleObj>
          </a:graphicData>
        </a:graphic>
      </p:graphicFrame>
      <p:graphicFrame>
        <p:nvGraphicFramePr>
          <p:cNvPr id="6153" name="Object 15"/>
          <p:cNvGraphicFramePr>
            <a:graphicFrameLocks noChangeAspect="1"/>
          </p:cNvGraphicFramePr>
          <p:nvPr/>
        </p:nvGraphicFramePr>
        <p:xfrm>
          <a:off x="1500188" y="4000500"/>
          <a:ext cx="412750" cy="330200"/>
        </p:xfrm>
        <a:graphic>
          <a:graphicData uri="http://schemas.openxmlformats.org/presentationml/2006/ole">
            <p:oleObj spid="_x0000_s112648" name="Формула" r:id="rId9" imgW="253780" imgH="203024" progId="Equation.3">
              <p:embed/>
            </p:oleObj>
          </a:graphicData>
        </a:graphic>
      </p:graphicFrame>
      <p:graphicFrame>
        <p:nvGraphicFramePr>
          <p:cNvPr id="6154" name="Object 63"/>
          <p:cNvGraphicFramePr>
            <a:graphicFrameLocks noChangeAspect="1"/>
          </p:cNvGraphicFramePr>
          <p:nvPr/>
        </p:nvGraphicFramePr>
        <p:xfrm>
          <a:off x="1143000" y="4643438"/>
          <a:ext cx="533400" cy="457200"/>
        </p:xfrm>
        <a:graphic>
          <a:graphicData uri="http://schemas.openxmlformats.org/presentationml/2006/ole">
            <p:oleObj spid="_x0000_s112649" name="Формула" r:id="rId10" imgW="266584" imgH="228501" progId="Equation.3">
              <p:embed/>
            </p:oleObj>
          </a:graphicData>
        </a:graphic>
      </p:graphicFrame>
      <p:graphicFrame>
        <p:nvGraphicFramePr>
          <p:cNvPr id="6155" name="Object 65"/>
          <p:cNvGraphicFramePr>
            <a:graphicFrameLocks noChangeAspect="1"/>
          </p:cNvGraphicFramePr>
          <p:nvPr/>
        </p:nvGraphicFramePr>
        <p:xfrm>
          <a:off x="0" y="4071938"/>
          <a:ext cx="422275" cy="422275"/>
        </p:xfrm>
        <a:graphic>
          <a:graphicData uri="http://schemas.openxmlformats.org/presentationml/2006/ole">
            <p:oleObj spid="_x0000_s112650" name="Формула" r:id="rId11" imgW="241195" imgH="241195" progId="Equation.3">
              <p:embed/>
            </p:oleObj>
          </a:graphicData>
        </a:graphic>
      </p:graphicFrame>
      <p:sp>
        <p:nvSpPr>
          <p:cNvPr id="118" name="Дуга 117"/>
          <p:cNvSpPr/>
          <p:nvPr/>
        </p:nvSpPr>
        <p:spPr>
          <a:xfrm rot="16200000">
            <a:off x="2009775" y="4724400"/>
            <a:ext cx="428625" cy="714375"/>
          </a:xfrm>
          <a:prstGeom prst="arc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156" name="Object 66"/>
          <p:cNvGraphicFramePr>
            <a:graphicFrameLocks noChangeAspect="1"/>
          </p:cNvGraphicFramePr>
          <p:nvPr/>
        </p:nvGraphicFramePr>
        <p:xfrm>
          <a:off x="2239963" y="4643438"/>
          <a:ext cx="482600" cy="457200"/>
        </p:xfrm>
        <a:graphic>
          <a:graphicData uri="http://schemas.openxmlformats.org/presentationml/2006/ole">
            <p:oleObj spid="_x0000_s112651" name="Формула" r:id="rId12" imgW="241300" imgH="228600" progId="Equation.3">
              <p:embed/>
            </p:oleObj>
          </a:graphicData>
        </a:graphic>
      </p:graphicFrame>
      <p:cxnSp>
        <p:nvCxnSpPr>
          <p:cNvPr id="120" name="Прямая со стрелкой 119"/>
          <p:cNvCxnSpPr>
            <a:stCxn id="81" idx="1"/>
          </p:cNvCxnSpPr>
          <p:nvPr/>
        </p:nvCxnSpPr>
        <p:spPr>
          <a:xfrm rot="16200000" flipH="1">
            <a:off x="1056481" y="3985420"/>
            <a:ext cx="765175" cy="55086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57" name="Object 67"/>
          <p:cNvGraphicFramePr>
            <a:graphicFrameLocks noChangeAspect="1"/>
          </p:cNvGraphicFramePr>
          <p:nvPr/>
        </p:nvGraphicFramePr>
        <p:xfrm>
          <a:off x="2214563" y="1714500"/>
          <a:ext cx="247650" cy="268288"/>
        </p:xfrm>
        <a:graphic>
          <a:graphicData uri="http://schemas.openxmlformats.org/presentationml/2006/ole">
            <p:oleObj spid="_x0000_s112652" name="Формула" r:id="rId13" imgW="152268" imgH="164957" progId="Equation.3">
              <p:embed/>
            </p:oleObj>
          </a:graphicData>
        </a:graphic>
      </p:graphicFrame>
      <p:graphicFrame>
        <p:nvGraphicFramePr>
          <p:cNvPr id="6158" name="Object 68"/>
          <p:cNvGraphicFramePr>
            <a:graphicFrameLocks noChangeAspect="1"/>
          </p:cNvGraphicFramePr>
          <p:nvPr/>
        </p:nvGraphicFramePr>
        <p:xfrm>
          <a:off x="857250" y="3714750"/>
          <a:ext cx="247650" cy="268288"/>
        </p:xfrm>
        <a:graphic>
          <a:graphicData uri="http://schemas.openxmlformats.org/presentationml/2006/ole">
            <p:oleObj spid="_x0000_s112653" name="Формула" r:id="rId14" imgW="152268" imgH="164957" progId="Equation.3">
              <p:embed/>
            </p:oleObj>
          </a:graphicData>
        </a:graphic>
      </p:graphicFrame>
      <p:graphicFrame>
        <p:nvGraphicFramePr>
          <p:cNvPr id="6159" name="Object 69"/>
          <p:cNvGraphicFramePr>
            <a:graphicFrameLocks noChangeAspect="1"/>
          </p:cNvGraphicFramePr>
          <p:nvPr/>
        </p:nvGraphicFramePr>
        <p:xfrm>
          <a:off x="1500188" y="2000250"/>
          <a:ext cx="447675" cy="500063"/>
        </p:xfrm>
        <a:graphic>
          <a:graphicData uri="http://schemas.openxmlformats.org/presentationml/2006/ole">
            <p:oleObj spid="_x0000_s112654" name="Формула" r:id="rId15" imgW="291973" imgH="241195" progId="Equation.3">
              <p:embed/>
            </p:oleObj>
          </a:graphicData>
        </a:graphic>
      </p:graphicFrame>
      <p:graphicFrame>
        <p:nvGraphicFramePr>
          <p:cNvPr id="6160" name="Object 70"/>
          <p:cNvGraphicFramePr>
            <a:graphicFrameLocks noChangeAspect="1"/>
          </p:cNvGraphicFramePr>
          <p:nvPr/>
        </p:nvGraphicFramePr>
        <p:xfrm>
          <a:off x="2500313" y="1785938"/>
          <a:ext cx="577850" cy="422275"/>
        </p:xfrm>
        <a:graphic>
          <a:graphicData uri="http://schemas.openxmlformats.org/presentationml/2006/ole">
            <p:oleObj spid="_x0000_s112655" name="Формула" r:id="rId16" imgW="330057" imgH="241195" progId="Equation.3">
              <p:embed/>
            </p:oleObj>
          </a:graphicData>
        </a:graphic>
      </p:graphicFrame>
      <p:sp>
        <p:nvSpPr>
          <p:cNvPr id="128" name="Овал 127"/>
          <p:cNvSpPr/>
          <p:nvPr/>
        </p:nvSpPr>
        <p:spPr>
          <a:xfrm>
            <a:off x="2143125" y="2000250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9" name="Прямая со стрелкой 128"/>
          <p:cNvCxnSpPr/>
          <p:nvPr/>
        </p:nvCxnSpPr>
        <p:spPr>
          <a:xfrm rot="5400000">
            <a:off x="1457325" y="2824164"/>
            <a:ext cx="1509714" cy="476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/>
          <p:nvPr/>
        </p:nvCxnSpPr>
        <p:spPr>
          <a:xfrm>
            <a:off x="2214563" y="2071688"/>
            <a:ext cx="1138237" cy="59531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 стрелкой 130"/>
          <p:cNvCxnSpPr/>
          <p:nvPr/>
        </p:nvCxnSpPr>
        <p:spPr>
          <a:xfrm rot="5400000">
            <a:off x="1319213" y="2338387"/>
            <a:ext cx="1143000" cy="58102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61" name="Object 74"/>
          <p:cNvGraphicFramePr>
            <a:graphicFrameLocks noChangeAspect="1"/>
          </p:cNvGraphicFramePr>
          <p:nvPr/>
        </p:nvGraphicFramePr>
        <p:xfrm>
          <a:off x="2330450" y="2879725"/>
          <a:ext cx="333375" cy="377825"/>
        </p:xfrm>
        <a:graphic>
          <a:graphicData uri="http://schemas.openxmlformats.org/presentationml/2006/ole">
            <p:oleObj spid="_x0000_s112656" name="Формула" r:id="rId17" imgW="190335" imgH="215713" progId="Equation.3">
              <p:embed/>
            </p:oleObj>
          </a:graphicData>
        </a:graphic>
      </p:graphicFrame>
      <p:graphicFrame>
        <p:nvGraphicFramePr>
          <p:cNvPr id="6164" name="Object 28"/>
          <p:cNvGraphicFramePr>
            <a:graphicFrameLocks noChangeAspect="1"/>
          </p:cNvGraphicFramePr>
          <p:nvPr/>
        </p:nvGraphicFramePr>
        <p:xfrm>
          <a:off x="3808413" y="857250"/>
          <a:ext cx="4632325" cy="792163"/>
        </p:xfrm>
        <a:graphic>
          <a:graphicData uri="http://schemas.openxmlformats.org/presentationml/2006/ole">
            <p:oleObj spid="_x0000_s112657" name="Формула" r:id="rId18" imgW="3111480" imgH="533160" progId="Equation.3">
              <p:embed/>
            </p:oleObj>
          </a:graphicData>
        </a:graphic>
      </p:graphicFrame>
      <p:graphicFrame>
        <p:nvGraphicFramePr>
          <p:cNvPr id="8215" name="Object 29"/>
          <p:cNvGraphicFramePr>
            <a:graphicFrameLocks noChangeAspect="1"/>
          </p:cNvGraphicFramePr>
          <p:nvPr/>
        </p:nvGraphicFramePr>
        <p:xfrm>
          <a:off x="4214813" y="2143125"/>
          <a:ext cx="311150" cy="412750"/>
        </p:xfrm>
        <a:graphic>
          <a:graphicData uri="http://schemas.openxmlformats.org/presentationml/2006/ole">
            <p:oleObj spid="_x0000_s112658" name="Формула" r:id="rId19" imgW="152268" imgH="215713" progId="Equation.3">
              <p:embed/>
            </p:oleObj>
          </a:graphicData>
        </a:graphic>
      </p:graphicFrame>
      <p:sp>
        <p:nvSpPr>
          <p:cNvPr id="136" name="Овал 135"/>
          <p:cNvSpPr/>
          <p:nvPr/>
        </p:nvSpPr>
        <p:spPr>
          <a:xfrm>
            <a:off x="4581525" y="2392363"/>
            <a:ext cx="71438" cy="7143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37" name="Прямая со стрелкой 136"/>
          <p:cNvCxnSpPr/>
          <p:nvPr/>
        </p:nvCxnSpPr>
        <p:spPr>
          <a:xfrm rot="16200000" flipH="1">
            <a:off x="4510880" y="2605882"/>
            <a:ext cx="1193802" cy="909637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/>
          <p:cNvCxnSpPr/>
          <p:nvPr/>
        </p:nvCxnSpPr>
        <p:spPr>
          <a:xfrm rot="10800000" flipV="1">
            <a:off x="4953000" y="3657600"/>
            <a:ext cx="581026" cy="4572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ct 30"/>
          <p:cNvGraphicFramePr>
            <a:graphicFrameLocks noChangeAspect="1"/>
          </p:cNvGraphicFramePr>
          <p:nvPr/>
        </p:nvGraphicFramePr>
        <p:xfrm>
          <a:off x="5105400" y="3962400"/>
          <a:ext cx="312737" cy="430213"/>
        </p:xfrm>
        <a:graphic>
          <a:graphicData uri="http://schemas.openxmlformats.org/presentationml/2006/ole">
            <p:oleObj spid="_x0000_s112659" name="Формула" r:id="rId20" imgW="152268" imgH="215713" progId="Equation.3">
              <p:embed/>
            </p:oleObj>
          </a:graphicData>
        </a:graphic>
      </p:graphicFrame>
      <p:graphicFrame>
        <p:nvGraphicFramePr>
          <p:cNvPr id="4" name="Object 31"/>
          <p:cNvGraphicFramePr>
            <a:graphicFrameLocks noChangeAspect="1"/>
          </p:cNvGraphicFramePr>
          <p:nvPr/>
        </p:nvGraphicFramePr>
        <p:xfrm>
          <a:off x="5562600" y="3505200"/>
          <a:ext cx="312737" cy="430212"/>
        </p:xfrm>
        <a:graphic>
          <a:graphicData uri="http://schemas.openxmlformats.org/presentationml/2006/ole">
            <p:oleObj spid="_x0000_s112660" name="Формула" r:id="rId21" imgW="152268" imgH="215713" progId="Equation.3">
              <p:embed/>
            </p:oleObj>
          </a:graphicData>
        </a:graphic>
      </p:graphicFrame>
      <p:cxnSp>
        <p:nvCxnSpPr>
          <p:cNvPr id="145" name="Прямая со стрелкой 144"/>
          <p:cNvCxnSpPr/>
          <p:nvPr/>
        </p:nvCxnSpPr>
        <p:spPr>
          <a:xfrm rot="16200000" flipH="1">
            <a:off x="3009900" y="4076701"/>
            <a:ext cx="3276601" cy="1524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 стрелкой 146"/>
          <p:cNvCxnSpPr/>
          <p:nvPr/>
        </p:nvCxnSpPr>
        <p:spPr>
          <a:xfrm rot="5400000">
            <a:off x="3836194" y="4469606"/>
            <a:ext cx="1447800" cy="738188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>
            <a:off x="4191000" y="5562600"/>
            <a:ext cx="533400" cy="228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ct 32"/>
          <p:cNvGraphicFramePr>
            <a:graphicFrameLocks noChangeAspect="1"/>
          </p:cNvGraphicFramePr>
          <p:nvPr/>
        </p:nvGraphicFramePr>
        <p:xfrm>
          <a:off x="3810000" y="5334000"/>
          <a:ext cx="312738" cy="430213"/>
        </p:xfrm>
        <a:graphic>
          <a:graphicData uri="http://schemas.openxmlformats.org/presentationml/2006/ole">
            <p:oleObj spid="_x0000_s112661" name="Формула" r:id="rId22" imgW="152268" imgH="215713" progId="Equation.3">
              <p:embed/>
            </p:oleObj>
          </a:graphicData>
        </a:graphic>
      </p:graphicFrame>
      <p:cxnSp>
        <p:nvCxnSpPr>
          <p:cNvPr id="79" name="Прямая со стрелкой 78"/>
          <p:cNvCxnSpPr/>
          <p:nvPr/>
        </p:nvCxnSpPr>
        <p:spPr>
          <a:xfrm rot="16200000" flipH="1">
            <a:off x="2928937" y="4081464"/>
            <a:ext cx="3438527" cy="1524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stCxn id="136" idx="0"/>
          </p:cNvCxnSpPr>
          <p:nvPr/>
        </p:nvCxnSpPr>
        <p:spPr>
          <a:xfrm rot="16200000" flipH="1">
            <a:off x="3923902" y="3085704"/>
            <a:ext cx="1722439" cy="33575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69"/>
          <p:cNvGraphicFramePr>
            <a:graphicFrameLocks noChangeAspect="1"/>
          </p:cNvGraphicFramePr>
          <p:nvPr/>
        </p:nvGraphicFramePr>
        <p:xfrm>
          <a:off x="6643702" y="1643050"/>
          <a:ext cx="2209800" cy="585788"/>
        </p:xfrm>
        <a:graphic>
          <a:graphicData uri="http://schemas.openxmlformats.org/presentationml/2006/ole">
            <p:oleObj spid="_x0000_s112662" name="Формула" r:id="rId23" imgW="1485720" imgH="393480" progId="Equation.3">
              <p:embed/>
            </p:oleObj>
          </a:graphicData>
        </a:graphic>
      </p:graphicFrame>
      <p:graphicFrame>
        <p:nvGraphicFramePr>
          <p:cNvPr id="13" name="Object 84"/>
          <p:cNvGraphicFramePr>
            <a:graphicFrameLocks noChangeAspect="1"/>
          </p:cNvGraphicFramePr>
          <p:nvPr/>
        </p:nvGraphicFramePr>
        <p:xfrm>
          <a:off x="5281613" y="2276475"/>
          <a:ext cx="3667125" cy="433388"/>
        </p:xfrm>
        <a:graphic>
          <a:graphicData uri="http://schemas.openxmlformats.org/presentationml/2006/ole">
            <p:oleObj spid="_x0000_s112663" name="Формула" r:id="rId24" imgW="2133360" imgH="253800" progId="Equation.3">
              <p:embed/>
            </p:oleObj>
          </a:graphicData>
        </a:graphic>
      </p:graphicFrame>
      <p:graphicFrame>
        <p:nvGraphicFramePr>
          <p:cNvPr id="21540" name="Object 77"/>
          <p:cNvGraphicFramePr>
            <a:graphicFrameLocks noChangeAspect="1"/>
          </p:cNvGraphicFramePr>
          <p:nvPr/>
        </p:nvGraphicFramePr>
        <p:xfrm>
          <a:off x="1189038" y="3143250"/>
          <a:ext cx="203200" cy="225425"/>
        </p:xfrm>
        <a:graphic>
          <a:graphicData uri="http://schemas.openxmlformats.org/presentationml/2006/ole">
            <p:oleObj spid="_x0000_s112664" name="Формула" r:id="rId25" imgW="139680" imgH="164880" progId="Equation.3">
              <p:embed/>
            </p:oleObj>
          </a:graphicData>
        </a:graphic>
      </p:graphicFrame>
      <p:sp>
        <p:nvSpPr>
          <p:cNvPr id="122" name="Овал 121"/>
          <p:cNvSpPr/>
          <p:nvPr/>
        </p:nvSpPr>
        <p:spPr>
          <a:xfrm>
            <a:off x="1500188" y="3286125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23" name="Объект 122"/>
          <p:cNvGraphicFramePr>
            <a:graphicFrameLocks noChangeAspect="1"/>
          </p:cNvGraphicFramePr>
          <p:nvPr/>
        </p:nvGraphicFramePr>
        <p:xfrm>
          <a:off x="6400800" y="5468983"/>
          <a:ext cx="1219200" cy="627017"/>
        </p:xfrm>
        <a:graphic>
          <a:graphicData uri="http://schemas.openxmlformats.org/presentationml/2006/ole">
            <p:oleObj spid="_x0000_s112665" name="Формула" r:id="rId26" imgW="444240" imgH="228600" progId="Equation.3">
              <p:embed/>
            </p:oleObj>
          </a:graphicData>
        </a:graphic>
      </p:graphicFrame>
      <p:cxnSp>
        <p:nvCxnSpPr>
          <p:cNvPr id="125" name="Прямая соединительная линия 124"/>
          <p:cNvCxnSpPr/>
          <p:nvPr/>
        </p:nvCxnSpPr>
        <p:spPr>
          <a:xfrm rot="5400000">
            <a:off x="3924300" y="4838700"/>
            <a:ext cx="18288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Овал 126"/>
          <p:cNvSpPr/>
          <p:nvPr/>
        </p:nvSpPr>
        <p:spPr>
          <a:xfrm>
            <a:off x="4876800" y="4495800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33" name="Прямая со стрелкой 132"/>
          <p:cNvCxnSpPr>
            <a:stCxn id="136" idx="6"/>
            <a:endCxn id="127" idx="3"/>
          </p:cNvCxnSpPr>
          <p:nvPr/>
        </p:nvCxnSpPr>
        <p:spPr>
          <a:xfrm>
            <a:off x="4652963" y="2428082"/>
            <a:ext cx="234299" cy="212869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542" name="Object 77"/>
          <p:cNvGraphicFramePr>
            <a:graphicFrameLocks noChangeAspect="1"/>
          </p:cNvGraphicFramePr>
          <p:nvPr/>
        </p:nvGraphicFramePr>
        <p:xfrm>
          <a:off x="5065713" y="4487863"/>
          <a:ext cx="128587" cy="242887"/>
        </p:xfrm>
        <a:graphic>
          <a:graphicData uri="http://schemas.openxmlformats.org/presentationml/2006/ole">
            <p:oleObj spid="_x0000_s112666" name="Формула" r:id="rId27" imgW="88560" imgH="177480" progId="Equation.3">
              <p:embed/>
            </p:oleObj>
          </a:graphicData>
        </a:graphic>
      </p:graphicFrame>
      <p:sp>
        <p:nvSpPr>
          <p:cNvPr id="68" name="Номер слайда 67"/>
          <p:cNvSpPr>
            <a:spLocks noGrp="1"/>
          </p:cNvSpPr>
          <p:nvPr>
            <p:ph type="sldNum" sz="quarter" idx="12"/>
          </p:nvPr>
        </p:nvSpPr>
        <p:spPr>
          <a:xfrm>
            <a:off x="8529662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26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857752" y="0"/>
            <a:ext cx="4286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Было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дано: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=3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b="1" i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=4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=4см; 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=4 см; </a:t>
            </a:r>
            <a:r>
              <a:rPr lang="en-US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 см;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i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=3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="1" i="1" baseline="-25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принято</a:t>
            </a:r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план скоростей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выполнить с</a:t>
            </a:r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µ=10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1/c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0" y="6072206"/>
            <a:ext cx="8929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Было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аналитически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определено: а</a:t>
            </a:r>
            <a:r>
              <a:rPr lang="en-US" altLang="ru-RU" i="1" baseline="30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ru-RU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36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aseline="30000" dirty="0" err="1" smtClean="0"/>
              <a:t>τ</a:t>
            </a:r>
            <a:r>
              <a:rPr lang="en-US" altLang="ru-RU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altLang="ru-RU" i="1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9,4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30000" dirty="0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36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78,3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=4 с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39,15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30000" dirty="0" smtClean="0">
                <a:latin typeface="Times New Roman" pitchFamily="18" charset="0"/>
                <a:cs typeface="Times New Roman" pitchFamily="18" charset="0"/>
              </a:rPr>
              <a:t>вр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78,3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30000" dirty="0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72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169,5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000"/>
                                        <p:tgtEl>
                                          <p:spTgt spid="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7"/>
          <p:cNvGraphicFramePr>
            <a:graphicFrameLocks noChangeAspect="1"/>
          </p:cNvGraphicFramePr>
          <p:nvPr/>
        </p:nvGraphicFramePr>
        <p:xfrm>
          <a:off x="4786313" y="4143375"/>
          <a:ext cx="285750" cy="430213"/>
        </p:xfrm>
        <a:graphic>
          <a:graphicData uri="http://schemas.openxmlformats.org/presentationml/2006/ole">
            <p:oleObj spid="_x0000_s113666" name="Формула" r:id="rId3" imgW="139579" imgH="215713" progId="Equation.3">
              <p:embed/>
            </p:oleObj>
          </a:graphicData>
        </a:graphic>
      </p:graphicFrame>
      <p:cxnSp>
        <p:nvCxnSpPr>
          <p:cNvPr id="70" name="Прямая соединительная линия 69"/>
          <p:cNvCxnSpPr/>
          <p:nvPr/>
        </p:nvCxnSpPr>
        <p:spPr>
          <a:xfrm rot="16200000" flipH="1">
            <a:off x="1035845" y="4107656"/>
            <a:ext cx="1357312" cy="1000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Равнобедренный треугольник 71"/>
          <p:cNvSpPr/>
          <p:nvPr/>
        </p:nvSpPr>
        <p:spPr>
          <a:xfrm>
            <a:off x="2071688" y="5429250"/>
            <a:ext cx="357187" cy="28575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2143125" y="5286375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1143000" y="3857625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2214563" y="1928813"/>
            <a:ext cx="142875" cy="142875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 rot="5400000">
            <a:off x="465138" y="1963738"/>
            <a:ext cx="17859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Дуга 88"/>
          <p:cNvSpPr/>
          <p:nvPr/>
        </p:nvSpPr>
        <p:spPr>
          <a:xfrm rot="16200000">
            <a:off x="1857375" y="4572000"/>
            <a:ext cx="428625" cy="714375"/>
          </a:xfrm>
          <a:prstGeom prst="arc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1" name="Прямая со стрелкой 90"/>
          <p:cNvCxnSpPr/>
          <p:nvPr/>
        </p:nvCxnSpPr>
        <p:spPr>
          <a:xfrm rot="10800000" flipV="1">
            <a:off x="500063" y="3889375"/>
            <a:ext cx="785812" cy="6111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08" name="TextBox 65"/>
          <p:cNvSpPr txBox="1">
            <a:spLocks noChangeArrowheads="1"/>
          </p:cNvSpPr>
          <p:nvPr/>
        </p:nvSpPr>
        <p:spPr bwMode="auto">
          <a:xfrm>
            <a:off x="1643063" y="5214938"/>
            <a:ext cx="407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graphicFrame>
        <p:nvGraphicFramePr>
          <p:cNvPr id="7171" name="Object 10"/>
          <p:cNvGraphicFramePr>
            <a:graphicFrameLocks noChangeAspect="1"/>
          </p:cNvGraphicFramePr>
          <p:nvPr/>
        </p:nvGraphicFramePr>
        <p:xfrm>
          <a:off x="1000125" y="4143375"/>
          <a:ext cx="369888" cy="500063"/>
        </p:xfrm>
        <a:graphic>
          <a:graphicData uri="http://schemas.openxmlformats.org/presentationml/2006/ole">
            <p:oleObj spid="_x0000_s113667" name="Формула" r:id="rId4" imgW="241195" imgH="241195" progId="Equation.3">
              <p:embed/>
            </p:oleObj>
          </a:graphicData>
        </a:graphic>
      </p:graphicFrame>
      <p:sp>
        <p:nvSpPr>
          <p:cNvPr id="95" name="Овал 94"/>
          <p:cNvSpPr/>
          <p:nvPr/>
        </p:nvSpPr>
        <p:spPr>
          <a:xfrm>
            <a:off x="1357313" y="1214438"/>
            <a:ext cx="171450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 rot="5400000">
            <a:off x="785813" y="2500313"/>
            <a:ext cx="1827212" cy="9699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>
            <a:stCxn id="95" idx="6"/>
            <a:endCxn id="95" idx="2"/>
          </p:cNvCxnSpPr>
          <p:nvPr/>
        </p:nvCxnSpPr>
        <p:spPr>
          <a:xfrm flipH="1">
            <a:off x="1357313" y="2000250"/>
            <a:ext cx="17145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>
            <a:stCxn id="95" idx="0"/>
            <a:endCxn id="95" idx="4"/>
          </p:cNvCxnSpPr>
          <p:nvPr/>
        </p:nvCxnSpPr>
        <p:spPr>
          <a:xfrm rot="16200000" flipH="1">
            <a:off x="1427956" y="1999457"/>
            <a:ext cx="1571625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rot="5400000">
            <a:off x="1178719" y="1321594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rot="5400000">
            <a:off x="1178720" y="167878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 rot="5400000">
            <a:off x="1178720" y="1964531"/>
            <a:ext cx="214312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>
            <a:off x="1178719" y="232171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5400000">
            <a:off x="1178719" y="2607469"/>
            <a:ext cx="214313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>
            <a:stCxn id="72" idx="2"/>
          </p:cNvCxnSpPr>
          <p:nvPr/>
        </p:nvCxnSpPr>
        <p:spPr>
          <a:xfrm rot="5400000">
            <a:off x="1964531" y="5750719"/>
            <a:ext cx="142875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>
            <a:stCxn id="72" idx="3"/>
          </p:cNvCxnSpPr>
          <p:nvPr/>
        </p:nvCxnSpPr>
        <p:spPr>
          <a:xfrm rot="5400000">
            <a:off x="2125662" y="5732463"/>
            <a:ext cx="142875" cy="107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>
            <a:stCxn id="72" idx="4"/>
          </p:cNvCxnSpPr>
          <p:nvPr/>
        </p:nvCxnSpPr>
        <p:spPr>
          <a:xfrm rot="5400000">
            <a:off x="2286000" y="5715000"/>
            <a:ext cx="1428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>
            <a:off x="1285875" y="3929063"/>
            <a:ext cx="7858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2" name="Object 14"/>
          <p:cNvGraphicFramePr>
            <a:graphicFrameLocks noChangeAspect="1"/>
          </p:cNvGraphicFramePr>
          <p:nvPr/>
        </p:nvGraphicFramePr>
        <p:xfrm>
          <a:off x="1428750" y="3571875"/>
          <a:ext cx="412750" cy="330200"/>
        </p:xfrm>
        <a:graphic>
          <a:graphicData uri="http://schemas.openxmlformats.org/presentationml/2006/ole">
            <p:oleObj spid="_x0000_s113668" name="Формула" r:id="rId5" imgW="253780" imgH="203024" progId="Equation.3">
              <p:embed/>
            </p:oleObj>
          </a:graphicData>
        </a:graphic>
      </p:graphicFrame>
      <p:graphicFrame>
        <p:nvGraphicFramePr>
          <p:cNvPr id="7173" name="Object 15"/>
          <p:cNvGraphicFramePr>
            <a:graphicFrameLocks noChangeAspect="1"/>
          </p:cNvGraphicFramePr>
          <p:nvPr/>
        </p:nvGraphicFramePr>
        <p:xfrm>
          <a:off x="1500188" y="4000500"/>
          <a:ext cx="412750" cy="330200"/>
        </p:xfrm>
        <a:graphic>
          <a:graphicData uri="http://schemas.openxmlformats.org/presentationml/2006/ole">
            <p:oleObj spid="_x0000_s113669" name="Формула" r:id="rId6" imgW="253780" imgH="203024" progId="Equation.3">
              <p:embed/>
            </p:oleObj>
          </a:graphicData>
        </a:graphic>
      </p:graphicFrame>
      <p:graphicFrame>
        <p:nvGraphicFramePr>
          <p:cNvPr id="7174" name="Object 63"/>
          <p:cNvGraphicFramePr>
            <a:graphicFrameLocks noChangeAspect="1"/>
          </p:cNvGraphicFramePr>
          <p:nvPr/>
        </p:nvGraphicFramePr>
        <p:xfrm>
          <a:off x="1143000" y="4643438"/>
          <a:ext cx="533400" cy="457200"/>
        </p:xfrm>
        <a:graphic>
          <a:graphicData uri="http://schemas.openxmlformats.org/presentationml/2006/ole">
            <p:oleObj spid="_x0000_s113670" name="Формула" r:id="rId7" imgW="266584" imgH="228501" progId="Equation.3">
              <p:embed/>
            </p:oleObj>
          </a:graphicData>
        </a:graphic>
      </p:graphicFrame>
      <p:graphicFrame>
        <p:nvGraphicFramePr>
          <p:cNvPr id="7175" name="Object 65"/>
          <p:cNvGraphicFramePr>
            <a:graphicFrameLocks noChangeAspect="1"/>
          </p:cNvGraphicFramePr>
          <p:nvPr/>
        </p:nvGraphicFramePr>
        <p:xfrm>
          <a:off x="0" y="4071938"/>
          <a:ext cx="422275" cy="422275"/>
        </p:xfrm>
        <a:graphic>
          <a:graphicData uri="http://schemas.openxmlformats.org/presentationml/2006/ole">
            <p:oleObj spid="_x0000_s113671" name="Формула" r:id="rId8" imgW="241195" imgH="241195" progId="Equation.3">
              <p:embed/>
            </p:oleObj>
          </a:graphicData>
        </a:graphic>
      </p:graphicFrame>
      <p:sp>
        <p:nvSpPr>
          <p:cNvPr id="118" name="Дуга 117"/>
          <p:cNvSpPr/>
          <p:nvPr/>
        </p:nvSpPr>
        <p:spPr>
          <a:xfrm rot="16200000">
            <a:off x="2009775" y="4724400"/>
            <a:ext cx="428625" cy="714375"/>
          </a:xfrm>
          <a:prstGeom prst="arc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176" name="Object 66"/>
          <p:cNvGraphicFramePr>
            <a:graphicFrameLocks noChangeAspect="1"/>
          </p:cNvGraphicFramePr>
          <p:nvPr/>
        </p:nvGraphicFramePr>
        <p:xfrm>
          <a:off x="2239963" y="4643438"/>
          <a:ext cx="482600" cy="457200"/>
        </p:xfrm>
        <a:graphic>
          <a:graphicData uri="http://schemas.openxmlformats.org/presentationml/2006/ole">
            <p:oleObj spid="_x0000_s113672" name="Формула" r:id="rId9" imgW="241300" imgH="228600" progId="Equation.3">
              <p:embed/>
            </p:oleObj>
          </a:graphicData>
        </a:graphic>
      </p:graphicFrame>
      <p:cxnSp>
        <p:nvCxnSpPr>
          <p:cNvPr id="120" name="Прямая со стрелкой 119"/>
          <p:cNvCxnSpPr>
            <a:stCxn id="81" idx="1"/>
          </p:cNvCxnSpPr>
          <p:nvPr/>
        </p:nvCxnSpPr>
        <p:spPr>
          <a:xfrm rot="16200000" flipH="1">
            <a:off x="1056481" y="3985420"/>
            <a:ext cx="765175" cy="55086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7" name="Object 67"/>
          <p:cNvGraphicFramePr>
            <a:graphicFrameLocks noChangeAspect="1"/>
          </p:cNvGraphicFramePr>
          <p:nvPr/>
        </p:nvGraphicFramePr>
        <p:xfrm>
          <a:off x="2214563" y="1714500"/>
          <a:ext cx="247650" cy="268288"/>
        </p:xfrm>
        <a:graphic>
          <a:graphicData uri="http://schemas.openxmlformats.org/presentationml/2006/ole">
            <p:oleObj spid="_x0000_s113673" name="Формула" r:id="rId10" imgW="152268" imgH="164957" progId="Equation.3">
              <p:embed/>
            </p:oleObj>
          </a:graphicData>
        </a:graphic>
      </p:graphicFrame>
      <p:graphicFrame>
        <p:nvGraphicFramePr>
          <p:cNvPr id="7178" name="Object 68"/>
          <p:cNvGraphicFramePr>
            <a:graphicFrameLocks noChangeAspect="1"/>
          </p:cNvGraphicFramePr>
          <p:nvPr/>
        </p:nvGraphicFramePr>
        <p:xfrm>
          <a:off x="857250" y="3714750"/>
          <a:ext cx="247650" cy="268288"/>
        </p:xfrm>
        <a:graphic>
          <a:graphicData uri="http://schemas.openxmlformats.org/presentationml/2006/ole">
            <p:oleObj spid="_x0000_s113674" name="Формула" r:id="rId11" imgW="152268" imgH="164957" progId="Equation.3">
              <p:embed/>
            </p:oleObj>
          </a:graphicData>
        </a:graphic>
      </p:graphicFrame>
      <p:graphicFrame>
        <p:nvGraphicFramePr>
          <p:cNvPr id="7179" name="Object 69"/>
          <p:cNvGraphicFramePr>
            <a:graphicFrameLocks noChangeAspect="1"/>
          </p:cNvGraphicFramePr>
          <p:nvPr/>
        </p:nvGraphicFramePr>
        <p:xfrm>
          <a:off x="1500188" y="2000250"/>
          <a:ext cx="447675" cy="500063"/>
        </p:xfrm>
        <a:graphic>
          <a:graphicData uri="http://schemas.openxmlformats.org/presentationml/2006/ole">
            <p:oleObj spid="_x0000_s113675" name="Формула" r:id="rId12" imgW="291973" imgH="241195" progId="Equation.3">
              <p:embed/>
            </p:oleObj>
          </a:graphicData>
        </a:graphic>
      </p:graphicFrame>
      <p:graphicFrame>
        <p:nvGraphicFramePr>
          <p:cNvPr id="7180" name="Object 70"/>
          <p:cNvGraphicFramePr>
            <a:graphicFrameLocks noChangeAspect="1"/>
          </p:cNvGraphicFramePr>
          <p:nvPr/>
        </p:nvGraphicFramePr>
        <p:xfrm>
          <a:off x="2500313" y="1785938"/>
          <a:ext cx="577850" cy="422275"/>
        </p:xfrm>
        <a:graphic>
          <a:graphicData uri="http://schemas.openxmlformats.org/presentationml/2006/ole">
            <p:oleObj spid="_x0000_s113676" name="Формула" r:id="rId13" imgW="330057" imgH="241195" progId="Equation.3">
              <p:embed/>
            </p:oleObj>
          </a:graphicData>
        </a:graphic>
      </p:graphicFrame>
      <p:sp>
        <p:nvSpPr>
          <p:cNvPr id="128" name="Овал 127"/>
          <p:cNvSpPr/>
          <p:nvPr/>
        </p:nvSpPr>
        <p:spPr>
          <a:xfrm>
            <a:off x="2143125" y="2000250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9" name="Прямая со стрелкой 128"/>
          <p:cNvCxnSpPr/>
          <p:nvPr/>
        </p:nvCxnSpPr>
        <p:spPr>
          <a:xfrm rot="5400000">
            <a:off x="1928813" y="2357438"/>
            <a:ext cx="5715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/>
          <p:nvPr/>
        </p:nvCxnSpPr>
        <p:spPr>
          <a:xfrm>
            <a:off x="2214563" y="2071688"/>
            <a:ext cx="571500" cy="2857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 стрелкой 130"/>
          <p:cNvCxnSpPr>
            <a:stCxn id="128" idx="2"/>
          </p:cNvCxnSpPr>
          <p:nvPr/>
        </p:nvCxnSpPr>
        <p:spPr>
          <a:xfrm rot="10800000" flipV="1">
            <a:off x="1714500" y="2071688"/>
            <a:ext cx="428625" cy="8572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81" name="Object 74"/>
          <p:cNvGraphicFramePr>
            <a:graphicFrameLocks noChangeAspect="1"/>
          </p:cNvGraphicFramePr>
          <p:nvPr/>
        </p:nvGraphicFramePr>
        <p:xfrm>
          <a:off x="2286000" y="2214563"/>
          <a:ext cx="333375" cy="377825"/>
        </p:xfrm>
        <a:graphic>
          <a:graphicData uri="http://schemas.openxmlformats.org/presentationml/2006/ole">
            <p:oleObj spid="_x0000_s113677" name="Формула" r:id="rId14" imgW="190335" imgH="215713" progId="Equation.3">
              <p:embed/>
            </p:oleObj>
          </a:graphicData>
        </a:graphic>
      </p:graphicFrame>
      <p:graphicFrame>
        <p:nvGraphicFramePr>
          <p:cNvPr id="7182" name="Object 26"/>
          <p:cNvGraphicFramePr>
            <a:graphicFrameLocks noChangeAspect="1"/>
          </p:cNvGraphicFramePr>
          <p:nvPr/>
        </p:nvGraphicFramePr>
        <p:xfrm>
          <a:off x="3143250" y="1928813"/>
          <a:ext cx="239713" cy="225425"/>
        </p:xfrm>
        <a:graphic>
          <a:graphicData uri="http://schemas.openxmlformats.org/presentationml/2006/ole">
            <p:oleObj spid="_x0000_s113678" name="Формула" r:id="rId15" imgW="164885" imgH="164885" progId="Equation.3">
              <p:embed/>
            </p:oleObj>
          </a:graphicData>
        </a:graphic>
      </p:graphicFrame>
      <p:graphicFrame>
        <p:nvGraphicFramePr>
          <p:cNvPr id="7183" name="Object 27"/>
          <p:cNvGraphicFramePr>
            <a:graphicFrameLocks noChangeAspect="1"/>
          </p:cNvGraphicFramePr>
          <p:nvPr/>
        </p:nvGraphicFramePr>
        <p:xfrm>
          <a:off x="2143125" y="928688"/>
          <a:ext cx="231775" cy="254000"/>
        </p:xfrm>
        <a:graphic>
          <a:graphicData uri="http://schemas.openxmlformats.org/presentationml/2006/ole">
            <p:oleObj spid="_x0000_s113679" name="Формула" r:id="rId16" imgW="152202" imgH="177569" progId="Equation.3">
              <p:embed/>
            </p:oleObj>
          </a:graphicData>
        </a:graphic>
      </p:graphicFrame>
      <p:graphicFrame>
        <p:nvGraphicFramePr>
          <p:cNvPr id="7184" name="Object 29"/>
          <p:cNvGraphicFramePr>
            <a:graphicFrameLocks noChangeAspect="1"/>
          </p:cNvGraphicFramePr>
          <p:nvPr/>
        </p:nvGraphicFramePr>
        <p:xfrm>
          <a:off x="4214813" y="2143125"/>
          <a:ext cx="311150" cy="412750"/>
        </p:xfrm>
        <a:graphic>
          <a:graphicData uri="http://schemas.openxmlformats.org/presentationml/2006/ole">
            <p:oleObj spid="_x0000_s113680" name="Формула" r:id="rId17" imgW="152268" imgH="215713" progId="Equation.3">
              <p:embed/>
            </p:oleObj>
          </a:graphicData>
        </a:graphic>
      </p:graphicFrame>
      <p:sp>
        <p:nvSpPr>
          <p:cNvPr id="136" name="Овал 135"/>
          <p:cNvSpPr/>
          <p:nvPr/>
        </p:nvSpPr>
        <p:spPr>
          <a:xfrm>
            <a:off x="4581525" y="2392363"/>
            <a:ext cx="71438" cy="7143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37" name="Прямая со стрелкой 136"/>
          <p:cNvCxnSpPr/>
          <p:nvPr/>
        </p:nvCxnSpPr>
        <p:spPr>
          <a:xfrm rot="16200000" flipH="1">
            <a:off x="4558507" y="2558256"/>
            <a:ext cx="750888" cy="56197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/>
          <p:cNvCxnSpPr/>
          <p:nvPr/>
        </p:nvCxnSpPr>
        <p:spPr>
          <a:xfrm rot="10800000" flipV="1">
            <a:off x="4786313" y="3214688"/>
            <a:ext cx="428625" cy="35718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85" name="Object 30"/>
          <p:cNvGraphicFramePr>
            <a:graphicFrameLocks noChangeAspect="1"/>
          </p:cNvGraphicFramePr>
          <p:nvPr/>
        </p:nvGraphicFramePr>
        <p:xfrm>
          <a:off x="4786313" y="3429000"/>
          <a:ext cx="312737" cy="430213"/>
        </p:xfrm>
        <a:graphic>
          <a:graphicData uri="http://schemas.openxmlformats.org/presentationml/2006/ole">
            <p:oleObj spid="_x0000_s113681" name="Формула" r:id="rId18" imgW="152268" imgH="215713" progId="Equation.3">
              <p:embed/>
            </p:oleObj>
          </a:graphicData>
        </a:graphic>
      </p:graphicFrame>
      <p:graphicFrame>
        <p:nvGraphicFramePr>
          <p:cNvPr id="7186" name="Object 31"/>
          <p:cNvGraphicFramePr>
            <a:graphicFrameLocks noChangeAspect="1"/>
          </p:cNvGraphicFramePr>
          <p:nvPr/>
        </p:nvGraphicFramePr>
        <p:xfrm>
          <a:off x="5214938" y="2786063"/>
          <a:ext cx="312737" cy="430212"/>
        </p:xfrm>
        <a:graphic>
          <a:graphicData uri="http://schemas.openxmlformats.org/presentationml/2006/ole">
            <p:oleObj spid="_x0000_s113682" name="Формула" r:id="rId19" imgW="152268" imgH="215713" progId="Equation.3">
              <p:embed/>
            </p:oleObj>
          </a:graphicData>
        </a:graphic>
      </p:graphicFrame>
      <p:cxnSp>
        <p:nvCxnSpPr>
          <p:cNvPr id="145" name="Прямая со стрелкой 144"/>
          <p:cNvCxnSpPr/>
          <p:nvPr/>
        </p:nvCxnSpPr>
        <p:spPr>
          <a:xfrm rot="16200000" flipH="1">
            <a:off x="3629819" y="3415506"/>
            <a:ext cx="1965325" cy="619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 стрелкой 146"/>
          <p:cNvCxnSpPr/>
          <p:nvPr/>
        </p:nvCxnSpPr>
        <p:spPr>
          <a:xfrm rot="5400000">
            <a:off x="4250531" y="3750469"/>
            <a:ext cx="714375" cy="3571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>
            <a:off x="4429125" y="4286250"/>
            <a:ext cx="285750" cy="1428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87" name="Object 32"/>
          <p:cNvGraphicFramePr>
            <a:graphicFrameLocks noChangeAspect="1"/>
          </p:cNvGraphicFramePr>
          <p:nvPr/>
        </p:nvGraphicFramePr>
        <p:xfrm>
          <a:off x="4143375" y="4000500"/>
          <a:ext cx="312738" cy="430213"/>
        </p:xfrm>
        <a:graphic>
          <a:graphicData uri="http://schemas.openxmlformats.org/presentationml/2006/ole">
            <p:oleObj spid="_x0000_s113683" name="Формула" r:id="rId20" imgW="152268" imgH="215713" progId="Equation.3">
              <p:embed/>
            </p:oleObj>
          </a:graphicData>
        </a:graphic>
      </p:graphicFrame>
      <p:cxnSp>
        <p:nvCxnSpPr>
          <p:cNvPr id="155" name="Прямая соединительная линия 154"/>
          <p:cNvCxnSpPr/>
          <p:nvPr/>
        </p:nvCxnSpPr>
        <p:spPr>
          <a:xfrm rot="5400000">
            <a:off x="2858294" y="2570956"/>
            <a:ext cx="3714750" cy="3430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 стрелкой 167"/>
          <p:cNvCxnSpPr/>
          <p:nvPr/>
        </p:nvCxnSpPr>
        <p:spPr>
          <a:xfrm rot="5400000">
            <a:off x="1933575" y="3495675"/>
            <a:ext cx="3714750" cy="15811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1357313" y="2000250"/>
            <a:ext cx="642937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88" name="Object 25"/>
          <p:cNvGraphicFramePr>
            <a:graphicFrameLocks noChangeAspect="1"/>
          </p:cNvGraphicFramePr>
          <p:nvPr/>
        </p:nvGraphicFramePr>
        <p:xfrm>
          <a:off x="928688" y="1857375"/>
          <a:ext cx="290512" cy="296863"/>
        </p:xfrm>
        <a:graphic>
          <a:graphicData uri="http://schemas.openxmlformats.org/presentationml/2006/ole">
            <p:oleObj spid="_x0000_s113684" name="Формула" r:id="rId21" imgW="152268" imgH="164957" progId="Equation.3">
              <p:embed/>
            </p:oleObj>
          </a:graphicData>
        </a:graphic>
      </p:graphicFrame>
      <p:graphicFrame>
        <p:nvGraphicFramePr>
          <p:cNvPr id="7189" name="Object 59"/>
          <p:cNvGraphicFramePr>
            <a:graphicFrameLocks noChangeAspect="1"/>
          </p:cNvGraphicFramePr>
          <p:nvPr/>
        </p:nvGraphicFramePr>
        <p:xfrm>
          <a:off x="6500813" y="2214563"/>
          <a:ext cx="301625" cy="357187"/>
        </p:xfrm>
        <a:graphic>
          <a:graphicData uri="http://schemas.openxmlformats.org/presentationml/2006/ole">
            <p:oleObj spid="_x0000_s113685" name="Формула" r:id="rId22" imgW="177569" imgH="215619" progId="Equation.3">
              <p:embed/>
            </p:oleObj>
          </a:graphicData>
        </a:graphic>
      </p:graphicFrame>
      <p:graphicFrame>
        <p:nvGraphicFramePr>
          <p:cNvPr id="7190" name="Object 71"/>
          <p:cNvGraphicFramePr>
            <a:graphicFrameLocks noChangeAspect="1"/>
          </p:cNvGraphicFramePr>
          <p:nvPr/>
        </p:nvGraphicFramePr>
        <p:xfrm>
          <a:off x="2643188" y="5715000"/>
          <a:ext cx="338137" cy="430213"/>
        </p:xfrm>
        <a:graphic>
          <a:graphicData uri="http://schemas.openxmlformats.org/presentationml/2006/ole">
            <p:oleObj spid="_x0000_s113686" name="Формула" r:id="rId23" imgW="164885" imgH="215619" progId="Equation.3">
              <p:embed/>
            </p:oleObj>
          </a:graphicData>
        </a:graphic>
      </p:graphicFrame>
      <p:cxnSp>
        <p:nvCxnSpPr>
          <p:cNvPr id="79" name="Прямая со стрелкой 78"/>
          <p:cNvCxnSpPr/>
          <p:nvPr/>
        </p:nvCxnSpPr>
        <p:spPr>
          <a:xfrm rot="16200000" flipH="1">
            <a:off x="3642518" y="3358357"/>
            <a:ext cx="1928813" cy="698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stCxn id="136" idx="0"/>
          </p:cNvCxnSpPr>
          <p:nvPr/>
        </p:nvCxnSpPr>
        <p:spPr>
          <a:xfrm rot="16200000" flipH="1">
            <a:off x="4112420" y="2897981"/>
            <a:ext cx="1179512" cy="16827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>
            <a:off x="4643438" y="2428875"/>
            <a:ext cx="1857375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91" name="Object 64"/>
          <p:cNvGraphicFramePr>
            <a:graphicFrameLocks noChangeAspect="1"/>
          </p:cNvGraphicFramePr>
          <p:nvPr/>
        </p:nvGraphicFramePr>
        <p:xfrm>
          <a:off x="1500188" y="1571625"/>
          <a:ext cx="333375" cy="377825"/>
        </p:xfrm>
        <a:graphic>
          <a:graphicData uri="http://schemas.openxmlformats.org/presentationml/2006/ole">
            <p:oleObj spid="_x0000_s113687" name="Формула" r:id="rId24" imgW="190335" imgH="215713" progId="Equation.3">
              <p:embed/>
            </p:oleObj>
          </a:graphicData>
        </a:graphic>
      </p:graphicFrame>
      <p:cxnSp>
        <p:nvCxnSpPr>
          <p:cNvPr id="98" name="Прямая соединительная линия 97"/>
          <p:cNvCxnSpPr/>
          <p:nvPr/>
        </p:nvCxnSpPr>
        <p:spPr>
          <a:xfrm>
            <a:off x="4643438" y="4429125"/>
            <a:ext cx="1857375" cy="17145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92" name="Object 76"/>
          <p:cNvGraphicFramePr>
            <a:graphicFrameLocks noChangeAspect="1"/>
          </p:cNvGraphicFramePr>
          <p:nvPr/>
        </p:nvGraphicFramePr>
        <p:xfrm>
          <a:off x="6429375" y="5786438"/>
          <a:ext cx="285750" cy="430212"/>
        </p:xfrm>
        <a:graphic>
          <a:graphicData uri="http://schemas.openxmlformats.org/presentationml/2006/ole">
            <p:oleObj spid="_x0000_s113688" name="Формула" r:id="rId25" imgW="139579" imgH="215713" progId="Equation.3">
              <p:embed/>
            </p:oleObj>
          </a:graphicData>
        </a:graphic>
      </p:graphicFrame>
      <p:cxnSp>
        <p:nvCxnSpPr>
          <p:cNvPr id="108" name="Прямая со стрелкой 107"/>
          <p:cNvCxnSpPr>
            <a:stCxn id="136" idx="5"/>
          </p:cNvCxnSpPr>
          <p:nvPr/>
        </p:nvCxnSpPr>
        <p:spPr>
          <a:xfrm rot="16200000" flipH="1">
            <a:off x="3725863" y="3368675"/>
            <a:ext cx="3690937" cy="185896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Овал 76"/>
          <p:cNvSpPr/>
          <p:nvPr/>
        </p:nvSpPr>
        <p:spPr>
          <a:xfrm>
            <a:off x="1500188" y="3286125"/>
            <a:ext cx="71437" cy="714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198" name="Object 77"/>
          <p:cNvGraphicFramePr>
            <a:graphicFrameLocks noChangeAspect="1"/>
          </p:cNvGraphicFramePr>
          <p:nvPr/>
        </p:nvGraphicFramePr>
        <p:xfrm>
          <a:off x="1189038" y="3143250"/>
          <a:ext cx="203200" cy="225425"/>
        </p:xfrm>
        <a:graphic>
          <a:graphicData uri="http://schemas.openxmlformats.org/presentationml/2006/ole">
            <p:oleObj spid="_x0000_s113689" name="Формула" r:id="rId26" imgW="139680" imgH="164880" progId="Equation.3">
              <p:embed/>
            </p:oleObj>
          </a:graphicData>
        </a:graphic>
      </p:graphicFrame>
      <p:sp>
        <p:nvSpPr>
          <p:cNvPr id="69" name="Номер слайда 68"/>
          <p:cNvSpPr>
            <a:spLocks noGrp="1"/>
          </p:cNvSpPr>
          <p:nvPr>
            <p:ph type="sldNum" sz="quarter" idx="12"/>
          </p:nvPr>
        </p:nvSpPr>
        <p:spPr>
          <a:xfrm>
            <a:off x="8429620" y="5929330"/>
            <a:ext cx="71438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27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0" y="0"/>
            <a:ext cx="85725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 smtClean="0"/>
              <a:t>Пример </a:t>
            </a:r>
            <a:r>
              <a:rPr lang="en-US" altLang="ru-RU" sz="2000" b="1" dirty="0" smtClean="0"/>
              <a:t>1</a:t>
            </a:r>
            <a:r>
              <a:rPr lang="en-US" altLang="ru-RU" sz="2400" b="1" dirty="0" smtClean="0"/>
              <a:t> </a:t>
            </a:r>
            <a:r>
              <a:rPr lang="en-US" altLang="ru-RU" sz="1300" dirty="0" smtClean="0"/>
              <a:t>(</a:t>
            </a:r>
            <a:r>
              <a:rPr lang="ru-RU" altLang="ru-RU" b="1" i="1" dirty="0" smtClean="0">
                <a:solidFill>
                  <a:srgbClr val="7030A0"/>
                </a:solidFill>
              </a:rPr>
              <a:t>продолжение</a:t>
            </a:r>
            <a:r>
              <a:rPr lang="ru-RU" altLang="ru-RU" sz="1300" dirty="0" smtClean="0"/>
              <a:t>)</a:t>
            </a:r>
            <a:r>
              <a:rPr lang="ru-RU" altLang="ru-RU" sz="2400" b="1" dirty="0" smtClean="0"/>
              <a:t>. 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План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ускорений</a:t>
            </a:r>
            <a:r>
              <a:rPr lang="en-US" altLang="ru-RU" sz="2400" i="1" dirty="0" smtClean="0">
                <a:solidFill>
                  <a:srgbClr val="FF0000"/>
                </a:solidFill>
              </a:rPr>
              <a:t>. </a:t>
            </a:r>
            <a:r>
              <a:rPr lang="ru-RU" altLang="ru-RU" i="1" dirty="0" smtClean="0"/>
              <a:t>Графическое изображение векторов </a:t>
            </a:r>
            <a:r>
              <a:rPr lang="ru-RU" altLang="ru-RU" b="1" i="1" dirty="0" smtClean="0">
                <a:solidFill>
                  <a:srgbClr val="FF0000"/>
                </a:solidFill>
              </a:rPr>
              <a:t>ускорений</a:t>
            </a:r>
            <a:r>
              <a:rPr lang="ru-RU" altLang="ru-RU" i="1" dirty="0" smtClean="0">
                <a:solidFill>
                  <a:srgbClr val="FF0000"/>
                </a:solidFill>
              </a:rPr>
              <a:t> </a:t>
            </a:r>
            <a:r>
              <a:rPr lang="ru-RU" altLang="ru-RU" i="1" dirty="0" smtClean="0"/>
              <a:t>точек плоской фигуры</a:t>
            </a:r>
            <a:r>
              <a:rPr lang="en-US" altLang="ru-RU" i="1" dirty="0" smtClean="0"/>
              <a:t>.</a:t>
            </a:r>
            <a:r>
              <a:rPr lang="ru-RU" altLang="ru-RU" i="1" dirty="0" smtClean="0"/>
              <a:t> </a:t>
            </a:r>
            <a:endParaRPr lang="ru-RU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0" y="6211669"/>
            <a:ext cx="9001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Было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аналитически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 определено: а</a:t>
            </a:r>
            <a:r>
              <a:rPr lang="en-US" altLang="ru-RU" i="1" baseline="30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ru-RU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36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aseline="30000" dirty="0" err="1" smtClean="0"/>
              <a:t>τ</a:t>
            </a:r>
            <a:r>
              <a:rPr lang="en-US" altLang="ru-RU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altLang="ru-RU" i="1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9,4</a:t>
            </a: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30000" dirty="0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36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78,3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=4 с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39,15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30000" dirty="0" smtClean="0">
                <a:latin typeface="Times New Roman" pitchFamily="18" charset="0"/>
                <a:cs typeface="Times New Roman" pitchFamily="18" charset="0"/>
              </a:rPr>
              <a:t>вр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78,3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30000" dirty="0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72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i="1" baseline="-250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169,5 см/с</a:t>
            </a:r>
            <a:r>
              <a:rPr lang="ru-RU" alt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6215063" cy="642938"/>
          </a:xfrm>
        </p:spPr>
        <p:txBody>
          <a:bodyPr/>
          <a:lstStyle/>
          <a:p>
            <a:r>
              <a:rPr lang="ru-RU" altLang="ru-RU" sz="2800" i="1" dirty="0" smtClean="0">
                <a:solidFill>
                  <a:srgbClr val="FF0000"/>
                </a:solidFill>
              </a:rPr>
              <a:t>Свойства плана </a:t>
            </a:r>
            <a:r>
              <a:rPr lang="ru-RU" altLang="ru-RU" sz="2800" b="1" i="1" dirty="0" smtClean="0">
                <a:solidFill>
                  <a:srgbClr val="7030A0"/>
                </a:solidFill>
              </a:rPr>
              <a:t>ускорений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143932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altLang="ru-RU" sz="2800" b="1" i="1" dirty="0" smtClean="0"/>
              <a:t>1</a:t>
            </a:r>
            <a:r>
              <a:rPr lang="ru-RU" altLang="ru-RU" sz="2800" i="1" dirty="0" smtClean="0"/>
              <a:t>. Одноименные </a:t>
            </a:r>
            <a:r>
              <a:rPr lang="ru-RU" altLang="ru-RU" sz="2800" b="1" i="1" dirty="0" smtClean="0">
                <a:solidFill>
                  <a:srgbClr val="0070C0"/>
                </a:solidFill>
              </a:rPr>
              <a:t>отрезки</a:t>
            </a:r>
            <a:r>
              <a:rPr lang="ru-RU" altLang="ru-RU" sz="2800" b="1" i="1" dirty="0" smtClean="0">
                <a:solidFill>
                  <a:srgbClr val="7030A0"/>
                </a:solidFill>
              </a:rPr>
              <a:t> плана ускорений </a:t>
            </a:r>
            <a:r>
              <a:rPr lang="ru-RU" altLang="ru-RU" sz="2800" i="1" dirty="0" smtClean="0"/>
              <a:t>и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механизма</a:t>
            </a:r>
            <a:r>
              <a:rPr lang="ru-RU" altLang="ru-RU" sz="2800" i="1" dirty="0" smtClean="0"/>
              <a:t> прямо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пропорциональны</a:t>
            </a:r>
            <a:r>
              <a:rPr lang="ru-RU" altLang="ru-RU" sz="2800" i="1" dirty="0" smtClean="0"/>
              <a:t>. </a:t>
            </a:r>
          </a:p>
          <a:p>
            <a:pPr>
              <a:buNone/>
            </a:pPr>
            <a:r>
              <a:rPr lang="ru-RU" altLang="ru-RU" sz="2800" i="1" dirty="0" smtClean="0"/>
              <a:t>2. Одноименные </a:t>
            </a:r>
            <a:r>
              <a:rPr lang="ru-RU" altLang="ru-RU" sz="2800" b="1" i="1" dirty="0" smtClean="0"/>
              <a:t>фигуры</a:t>
            </a:r>
            <a:r>
              <a:rPr lang="ru-RU" altLang="ru-RU" sz="2800" i="1" dirty="0" smtClean="0"/>
              <a:t> </a:t>
            </a:r>
            <a:r>
              <a:rPr lang="ru-RU" altLang="ru-RU" sz="2800" b="1" i="1" dirty="0" smtClean="0">
                <a:solidFill>
                  <a:srgbClr val="7030A0"/>
                </a:solidFill>
              </a:rPr>
              <a:t>плана ускорений </a:t>
            </a:r>
            <a:r>
              <a:rPr lang="ru-RU" altLang="ru-RU" sz="2800" i="1" dirty="0" smtClean="0"/>
              <a:t>и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механизма</a:t>
            </a:r>
            <a:r>
              <a:rPr lang="ru-RU" altLang="ru-RU" sz="2800" i="1" dirty="0" smtClean="0"/>
              <a:t> </a:t>
            </a:r>
            <a:r>
              <a:rPr lang="ru-RU" altLang="ru-RU" sz="2800" b="1" i="1" dirty="0" smtClean="0">
                <a:solidFill>
                  <a:srgbClr val="0070C0"/>
                </a:solidFill>
              </a:rPr>
              <a:t>подобны</a:t>
            </a:r>
            <a:r>
              <a:rPr lang="ru-RU" altLang="ru-RU" sz="2800" i="1" dirty="0" smtClean="0"/>
              <a:t>. </a:t>
            </a:r>
          </a:p>
          <a:p>
            <a:pPr>
              <a:buNone/>
            </a:pPr>
            <a:r>
              <a:rPr lang="ru-RU" altLang="ru-RU" sz="2800" i="1" dirty="0" smtClean="0"/>
              <a:t>3. Одноименные </a:t>
            </a:r>
            <a:r>
              <a:rPr lang="ru-RU" altLang="ru-RU" sz="2800" b="1" i="1" dirty="0" smtClean="0">
                <a:solidFill>
                  <a:srgbClr val="0070C0"/>
                </a:solidFill>
              </a:rPr>
              <a:t>отрезки</a:t>
            </a:r>
            <a:r>
              <a:rPr lang="ru-RU" altLang="ru-RU" sz="2800" i="1" dirty="0" smtClean="0"/>
              <a:t> </a:t>
            </a:r>
            <a:r>
              <a:rPr lang="ru-RU" altLang="ru-RU" sz="2800" b="1" i="1" dirty="0" smtClean="0">
                <a:solidFill>
                  <a:srgbClr val="7030A0"/>
                </a:solidFill>
              </a:rPr>
              <a:t>плана ускорений </a:t>
            </a:r>
            <a:r>
              <a:rPr lang="ru-RU" altLang="ru-RU" sz="2800" i="1" dirty="0" smtClean="0"/>
              <a:t>и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механизма</a:t>
            </a:r>
            <a:r>
              <a:rPr lang="ru-RU" altLang="ru-RU" sz="2800" i="1" dirty="0" smtClean="0"/>
              <a:t> </a:t>
            </a:r>
            <a:r>
              <a:rPr lang="ru-RU" altLang="ru-RU" sz="2800" b="1" i="1" dirty="0" smtClean="0">
                <a:solidFill>
                  <a:srgbClr val="0070C0"/>
                </a:solidFill>
              </a:rPr>
              <a:t>подобны</a:t>
            </a:r>
            <a:r>
              <a:rPr lang="ru-RU" altLang="ru-RU" sz="2800" i="1" dirty="0" smtClean="0"/>
              <a:t> и одноименные фигуры плана ускорений и механизма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повернуты</a:t>
            </a:r>
            <a:r>
              <a:rPr lang="ru-RU" altLang="ru-RU" sz="2800" i="1" dirty="0" smtClean="0"/>
              <a:t> друг относительно друга на угол </a:t>
            </a:r>
            <a:r>
              <a:rPr lang="el-GR" altLang="ru-RU" sz="2800" i="1" dirty="0" smtClean="0">
                <a:solidFill>
                  <a:srgbClr val="FF0000"/>
                </a:solidFill>
              </a:rPr>
              <a:t>α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 = </a:t>
            </a:r>
            <a:r>
              <a:rPr lang="en-US" altLang="ru-RU" sz="2800" i="1" dirty="0" err="1" smtClean="0">
                <a:solidFill>
                  <a:srgbClr val="FF0000"/>
                </a:solidFill>
              </a:rPr>
              <a:t>arctg</a:t>
            </a:r>
            <a:r>
              <a:rPr lang="en-US" altLang="ru-RU" sz="2800" i="1" dirty="0" smtClean="0">
                <a:solidFill>
                  <a:srgbClr val="FF0000"/>
                </a:solidFill>
              </a:rPr>
              <a:t>(ԑ/</a:t>
            </a:r>
            <a:r>
              <a:rPr lang="el-GR" altLang="ru-RU" sz="2800" i="1" dirty="0" smtClean="0">
                <a:solidFill>
                  <a:srgbClr val="FF0000"/>
                </a:solidFill>
              </a:rPr>
              <a:t>ω</a:t>
            </a:r>
            <a:r>
              <a:rPr lang="en-US" altLang="ru-RU" sz="2800" i="1" baseline="30000" dirty="0" smtClean="0">
                <a:solidFill>
                  <a:srgbClr val="FF0000"/>
                </a:solidFill>
              </a:rPr>
              <a:t>2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) </a:t>
            </a:r>
            <a:r>
              <a:rPr lang="ru-RU" altLang="ru-RU" sz="2800" i="1" dirty="0" smtClean="0"/>
              <a:t>, где </a:t>
            </a:r>
            <a:r>
              <a:rPr lang="ru-RU" altLang="ru-RU" sz="2800" b="1" i="1" dirty="0" err="1" smtClean="0">
                <a:solidFill>
                  <a:srgbClr val="7030A0"/>
                </a:solidFill>
              </a:rPr>
              <a:t>ԑ</a:t>
            </a:r>
            <a:r>
              <a:rPr lang="ru-RU" altLang="ru-RU" sz="2800" i="1" dirty="0" err="1" smtClean="0"/>
              <a:t> </a:t>
            </a:r>
            <a:r>
              <a:rPr lang="ru-RU" altLang="ru-RU" sz="2800" i="1" dirty="0" smtClean="0"/>
              <a:t>и </a:t>
            </a:r>
            <a:r>
              <a:rPr lang="el-GR" altLang="ru-RU" sz="2800" b="1" i="1" dirty="0" smtClean="0">
                <a:solidFill>
                  <a:srgbClr val="0070C0"/>
                </a:solidFill>
              </a:rPr>
              <a:t>ω</a:t>
            </a:r>
            <a:r>
              <a:rPr lang="ru-RU" altLang="ru-RU" sz="2800" i="1" dirty="0" smtClean="0"/>
              <a:t> соответствующего звена механизма.</a:t>
            </a:r>
          </a:p>
          <a:p>
            <a:pPr>
              <a:buNone/>
            </a:pPr>
            <a:r>
              <a:rPr lang="ru-RU" altLang="ru-RU" sz="2800" b="1" i="1" baseline="30000" dirty="0" smtClean="0"/>
              <a:t>Прочитано 12.09.24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29652" y="6286520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28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800" i="1" dirty="0" smtClean="0">
                <a:solidFill>
                  <a:srgbClr val="FF0000"/>
                </a:solidFill>
              </a:rPr>
              <a:t>Оформление отчета ИДЗ К2.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/>
              <a:t> «Кинематический анализ плоского механизма.»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571472" y="1214423"/>
            <a:ext cx="8072494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endParaRPr lang="ru-RU" i="1" dirty="0"/>
          </a:p>
          <a:p>
            <a:pPr marL="457200" indent="-457200"/>
            <a:r>
              <a:rPr lang="ru-RU" i="1" dirty="0" smtClean="0"/>
              <a:t>                               </a:t>
            </a:r>
            <a:r>
              <a:rPr lang="ru-RU" sz="2400" i="1" dirty="0" smtClean="0"/>
              <a:t>Формат </a:t>
            </a:r>
            <a:r>
              <a:rPr lang="ru-RU" sz="2400" i="1" dirty="0"/>
              <a:t>отчета: </a:t>
            </a:r>
            <a:r>
              <a:rPr lang="ru-RU" sz="2400" i="1" dirty="0" smtClean="0"/>
              <a:t>А4</a:t>
            </a:r>
          </a:p>
          <a:p>
            <a:pPr marL="457200" indent="-457200"/>
            <a:r>
              <a:rPr lang="ru-RU" sz="2400" i="1" dirty="0" smtClean="0"/>
              <a:t> 1. Титульный лист. </a:t>
            </a:r>
          </a:p>
          <a:p>
            <a:pPr marL="457200" indent="-457200"/>
            <a:r>
              <a:rPr lang="ru-RU" sz="2400" i="1" dirty="0" smtClean="0"/>
              <a:t>2. Кинематический анализ плоского механизма </a:t>
            </a:r>
          </a:p>
          <a:p>
            <a:pPr marL="457200" indent="-457200"/>
            <a:r>
              <a:rPr lang="ru-RU" sz="2400" i="1" dirty="0" smtClean="0"/>
              <a:t>                  (определение </a:t>
            </a:r>
            <a:r>
              <a:rPr lang="ru-RU" sz="2400" b="1" i="1" dirty="0" smtClean="0">
                <a:solidFill>
                  <a:srgbClr val="0070C0"/>
                </a:solidFill>
              </a:rPr>
              <a:t>скоростей</a:t>
            </a:r>
            <a:r>
              <a:rPr lang="ru-RU" sz="2400" i="1" dirty="0" smtClean="0"/>
              <a:t>)</a:t>
            </a:r>
            <a:endParaRPr lang="ru-RU" sz="2400" i="1" dirty="0"/>
          </a:p>
          <a:p>
            <a:pPr marL="457200" indent="-457200"/>
            <a:r>
              <a:rPr lang="ru-RU" sz="2400" i="1" dirty="0" smtClean="0"/>
              <a:t>     2.1. Лист 1.  </a:t>
            </a:r>
            <a:r>
              <a:rPr lang="ru-RU" sz="2400" i="1" dirty="0" smtClean="0">
                <a:solidFill>
                  <a:srgbClr val="FF0000"/>
                </a:solidFill>
              </a:rPr>
              <a:t>Схема </a:t>
            </a:r>
            <a:r>
              <a:rPr lang="ru-RU" sz="2400" i="1" dirty="0">
                <a:solidFill>
                  <a:srgbClr val="FF0000"/>
                </a:solidFill>
              </a:rPr>
              <a:t>в </a:t>
            </a:r>
            <a:r>
              <a:rPr lang="ru-RU" sz="2400" i="1" dirty="0" smtClean="0">
                <a:solidFill>
                  <a:srgbClr val="FF0000"/>
                </a:solidFill>
              </a:rPr>
              <a:t>масштабе! </a:t>
            </a:r>
            <a:r>
              <a:rPr lang="ru-RU" sz="2400" i="1" dirty="0" smtClean="0"/>
              <a:t>(не менее 1/2 </a:t>
            </a:r>
            <a:r>
              <a:rPr lang="ru-RU" sz="2400" i="1" dirty="0"/>
              <a:t>листа).</a:t>
            </a:r>
          </a:p>
          <a:p>
            <a:pPr marL="457200" indent="-457200"/>
            <a:r>
              <a:rPr lang="ru-RU" sz="2400" i="1" dirty="0" smtClean="0"/>
              <a:t>                </a:t>
            </a:r>
            <a:r>
              <a:rPr lang="ru-RU" sz="2400" b="1" i="1" dirty="0" smtClean="0">
                <a:solidFill>
                  <a:srgbClr val="FF0000"/>
                </a:solidFill>
              </a:rPr>
              <a:t>Графическое</a:t>
            </a:r>
            <a:r>
              <a:rPr lang="ru-RU" sz="2400" i="1" dirty="0" smtClean="0"/>
              <a:t> </a:t>
            </a:r>
            <a:r>
              <a:rPr lang="ru-RU" sz="2400" i="1" dirty="0"/>
              <a:t>определение </a:t>
            </a:r>
            <a:r>
              <a:rPr lang="ru-RU" sz="2400" b="1" i="1" dirty="0">
                <a:solidFill>
                  <a:srgbClr val="0070C0"/>
                </a:solidFill>
              </a:rPr>
              <a:t>скоростей</a:t>
            </a:r>
            <a:r>
              <a:rPr lang="ru-RU" sz="2400" i="1" dirty="0"/>
              <a:t>  (план скоростей).</a:t>
            </a:r>
          </a:p>
          <a:p>
            <a:pPr marL="457200" indent="-457200"/>
            <a:r>
              <a:rPr lang="ru-RU" sz="2400" i="1" smtClean="0"/>
              <a:t>      2.2</a:t>
            </a:r>
            <a:r>
              <a:rPr lang="ru-RU" sz="2400" i="1" dirty="0" smtClean="0"/>
              <a:t>. Лист 2. </a:t>
            </a:r>
            <a:r>
              <a:rPr lang="ru-RU" sz="2400" i="1" dirty="0" smtClean="0">
                <a:solidFill>
                  <a:srgbClr val="FF0000"/>
                </a:solidFill>
              </a:rPr>
              <a:t>Схема в масштабе! </a:t>
            </a:r>
            <a:r>
              <a:rPr lang="ru-RU" sz="2400" i="1" dirty="0" smtClean="0"/>
              <a:t>(не менее 1/2 листа). </a:t>
            </a:r>
          </a:p>
          <a:p>
            <a:pPr marL="457200" indent="-457200"/>
            <a:r>
              <a:rPr lang="ru-RU" sz="2400" i="1" dirty="0" smtClean="0"/>
              <a:t>      2.3. </a:t>
            </a:r>
            <a:r>
              <a:rPr lang="ru-RU" sz="2400" b="1" i="1" dirty="0" smtClean="0">
                <a:solidFill>
                  <a:srgbClr val="0070C0"/>
                </a:solidFill>
              </a:rPr>
              <a:t>Аналитическое</a:t>
            </a:r>
            <a:r>
              <a:rPr lang="ru-RU" sz="2400" i="1" dirty="0" smtClean="0"/>
              <a:t> </a:t>
            </a:r>
            <a:r>
              <a:rPr lang="ru-RU" sz="2400" i="1" dirty="0"/>
              <a:t>определение </a:t>
            </a:r>
            <a:r>
              <a:rPr lang="ru-RU" sz="2400" b="1" i="1" dirty="0" smtClean="0">
                <a:solidFill>
                  <a:srgbClr val="0070C0"/>
                </a:solidFill>
              </a:rPr>
              <a:t>скоростей</a:t>
            </a:r>
            <a:endParaRPr lang="ru-RU" sz="2400" b="1" i="1" dirty="0">
              <a:solidFill>
                <a:srgbClr val="0070C0"/>
              </a:solidFill>
            </a:endParaRPr>
          </a:p>
          <a:p>
            <a:pPr marL="457200" indent="-457200"/>
            <a:r>
              <a:rPr lang="ru-RU" sz="2400" i="1" dirty="0" smtClean="0"/>
              <a:t>                    (мгновенный центр скоростей).</a:t>
            </a:r>
          </a:p>
          <a:p>
            <a:pPr marL="457200" indent="-457200"/>
            <a:r>
              <a:rPr lang="ru-RU" sz="2400" i="1" dirty="0" smtClean="0">
                <a:solidFill>
                  <a:srgbClr val="FF0000"/>
                </a:solidFill>
              </a:rPr>
              <a:t>!!! Сравнить результаты двух  независимых решений.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29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8229600" cy="64294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2400" i="1" dirty="0" smtClean="0"/>
              <a:t>4. </a:t>
            </a:r>
            <a:r>
              <a:rPr lang="ru-RU" altLang="ru-RU" sz="2400" b="1" i="1" dirty="0" smtClean="0"/>
              <a:t>Сферическое</a:t>
            </a:r>
            <a:r>
              <a:rPr lang="ru-RU" altLang="ru-RU" sz="2400" i="1" dirty="0" smtClean="0"/>
              <a:t> движение.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/>
            </a:r>
            <a:br>
              <a:rPr lang="ru-RU" altLang="ru-RU" sz="2400" i="1" dirty="0" smtClean="0">
                <a:solidFill>
                  <a:srgbClr val="FF0000"/>
                </a:solidFill>
              </a:rPr>
            </a:br>
            <a:r>
              <a:rPr lang="ru-RU" altLang="ru-RU" sz="2400" b="1" i="1" dirty="0" smtClean="0"/>
              <a:t>5.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Свободное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 </a:t>
            </a:r>
            <a:r>
              <a:rPr lang="ru-RU" altLang="ru-RU" sz="2400" i="1" dirty="0" smtClean="0"/>
              <a:t>движение точки 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(</a:t>
            </a:r>
            <a:r>
              <a:rPr lang="ru-RU" altLang="ru-RU" sz="2400" b="1" i="1" dirty="0" smtClean="0"/>
              <a:t>сложное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 движение).</a:t>
            </a:r>
            <a:endParaRPr lang="ru-RU" alt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1040" name="Text Box 5"/>
          <p:cNvSpPr txBox="1">
            <a:spLocks noChangeArrowheads="1"/>
          </p:cNvSpPr>
          <p:nvPr/>
        </p:nvSpPr>
        <p:spPr bwMode="auto">
          <a:xfrm>
            <a:off x="285720" y="785794"/>
            <a:ext cx="85011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 dirty="0" smtClean="0">
                <a:solidFill>
                  <a:srgbClr val="FF0000"/>
                </a:solidFill>
              </a:rPr>
              <a:t>Сложным </a:t>
            </a:r>
            <a:r>
              <a:rPr lang="ru-RU" sz="2000" i="1" dirty="0" smtClean="0"/>
              <a:t>движением точки </a:t>
            </a:r>
            <a:r>
              <a:rPr lang="ru-RU" sz="2000" b="1" i="1" dirty="0" smtClean="0">
                <a:solidFill>
                  <a:srgbClr val="FF0000"/>
                </a:solidFill>
              </a:rPr>
              <a:t>(абсолютным) </a:t>
            </a:r>
            <a:r>
              <a:rPr lang="ru-RU" sz="2000" i="1" dirty="0" smtClean="0"/>
              <a:t>называется </a:t>
            </a:r>
            <a:r>
              <a:rPr lang="ru-RU" sz="2000" i="1" dirty="0"/>
              <a:t>такое движение, при котором точка одновременно участвует в </a:t>
            </a:r>
            <a:r>
              <a:rPr lang="ru-RU" sz="2000" b="1" i="1" dirty="0">
                <a:solidFill>
                  <a:srgbClr val="FF0000"/>
                </a:solidFill>
              </a:rPr>
              <a:t>нескольких</a:t>
            </a:r>
            <a:r>
              <a:rPr lang="ru-RU" sz="2000" b="1" i="1" dirty="0"/>
              <a:t> движениях</a:t>
            </a:r>
            <a:r>
              <a:rPr lang="ru-RU" sz="1600" i="1" dirty="0"/>
              <a:t>.</a:t>
            </a:r>
            <a:endParaRPr lang="ru-RU" altLang="ru-RU" sz="2800" dirty="0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 flipV="1">
            <a:off x="1285875" y="3286125"/>
            <a:ext cx="0" cy="1936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1285875" y="5214938"/>
            <a:ext cx="1785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 flipH="1">
            <a:off x="357188" y="5214938"/>
            <a:ext cx="933450" cy="500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1428750" y="1714500"/>
            <a:ext cx="2214563" cy="3214688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9" name="Дуга 48"/>
          <p:cNvSpPr/>
          <p:nvPr/>
        </p:nvSpPr>
        <p:spPr>
          <a:xfrm rot="1735033">
            <a:off x="-1017588" y="2541588"/>
            <a:ext cx="4286251" cy="2214562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 flipH="1" flipV="1">
            <a:off x="1821657" y="1893094"/>
            <a:ext cx="1643062" cy="1428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>
            <a:off x="428625" y="2214563"/>
            <a:ext cx="1500188" cy="12144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 flipV="1">
            <a:off x="500063" y="3429000"/>
            <a:ext cx="1428750" cy="5715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2928938" y="3786188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76" name="TextBox 35"/>
          <p:cNvSpPr txBox="1">
            <a:spLocks noChangeArrowheads="1"/>
          </p:cNvSpPr>
          <p:nvPr/>
        </p:nvSpPr>
        <p:spPr bwMode="auto">
          <a:xfrm>
            <a:off x="1714500" y="2928938"/>
            <a:ext cx="384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sp>
        <p:nvSpPr>
          <p:cNvPr id="2077" name="TextBox 36"/>
          <p:cNvSpPr txBox="1">
            <a:spLocks noChangeArrowheads="1"/>
          </p:cNvSpPr>
          <p:nvPr/>
        </p:nvSpPr>
        <p:spPr bwMode="auto">
          <a:xfrm>
            <a:off x="1143000" y="5214938"/>
            <a:ext cx="477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r>
              <a:rPr lang="en-US" altLang="ru-RU" baseline="-25000"/>
              <a:t>1</a:t>
            </a:r>
            <a:endParaRPr lang="ru-RU" altLang="ru-RU"/>
          </a:p>
        </p:txBody>
      </p:sp>
      <p:sp>
        <p:nvSpPr>
          <p:cNvPr id="1056" name="TextBox 40"/>
          <p:cNvSpPr txBox="1">
            <a:spLocks noChangeArrowheads="1"/>
          </p:cNvSpPr>
          <p:nvPr/>
        </p:nvSpPr>
        <p:spPr bwMode="auto">
          <a:xfrm>
            <a:off x="3357563" y="1643063"/>
            <a:ext cx="4138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ξ</a:t>
            </a:r>
            <a:endParaRPr lang="ru-RU" altLang="ru-RU" sz="4000" dirty="0"/>
          </a:p>
        </p:txBody>
      </p:sp>
      <p:sp>
        <p:nvSpPr>
          <p:cNvPr id="1057" name="TextBox 41"/>
          <p:cNvSpPr txBox="1">
            <a:spLocks noChangeArrowheads="1"/>
          </p:cNvSpPr>
          <p:nvPr/>
        </p:nvSpPr>
        <p:spPr bwMode="auto">
          <a:xfrm>
            <a:off x="500034" y="1714488"/>
            <a:ext cx="4523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η</a:t>
            </a:r>
            <a:endParaRPr lang="ru-RU" altLang="ru-RU" sz="4000" dirty="0"/>
          </a:p>
        </p:txBody>
      </p:sp>
      <p:sp>
        <p:nvSpPr>
          <p:cNvPr id="1058" name="TextBox 42"/>
          <p:cNvSpPr txBox="1">
            <a:spLocks noChangeArrowheads="1"/>
          </p:cNvSpPr>
          <p:nvPr/>
        </p:nvSpPr>
        <p:spPr bwMode="auto">
          <a:xfrm>
            <a:off x="285750" y="3857625"/>
            <a:ext cx="3978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ζ</a:t>
            </a:r>
            <a:endParaRPr lang="ru-RU" altLang="ru-RU" sz="4000" dirty="0"/>
          </a:p>
        </p:txBody>
      </p:sp>
      <p:sp>
        <p:nvSpPr>
          <p:cNvPr id="72" name="Дуга 71"/>
          <p:cNvSpPr/>
          <p:nvPr/>
        </p:nvSpPr>
        <p:spPr>
          <a:xfrm>
            <a:off x="857250" y="4929188"/>
            <a:ext cx="571500" cy="571500"/>
          </a:xfrm>
          <a:prstGeom prst="arc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026" name="Object 51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16738" name="Формула" r:id="rId3" imgW="114151" imgH="215619" progId="Equation.3">
              <p:embed/>
            </p:oleObj>
          </a:graphicData>
        </a:graphic>
      </p:graphicFrame>
      <p:graphicFrame>
        <p:nvGraphicFramePr>
          <p:cNvPr id="44" name="Object 44"/>
          <p:cNvGraphicFramePr>
            <a:graphicFrameLocks noChangeAspect="1"/>
          </p:cNvGraphicFramePr>
          <p:nvPr/>
        </p:nvGraphicFramePr>
        <p:xfrm>
          <a:off x="500063" y="5715000"/>
          <a:ext cx="349250" cy="384175"/>
        </p:xfrm>
        <a:graphic>
          <a:graphicData uri="http://schemas.openxmlformats.org/presentationml/2006/ole">
            <p:oleObj spid="_x0000_s116739" name="Формула" r:id="rId4" imgW="126720" imgH="139680" progId="Equation.3">
              <p:embed/>
            </p:oleObj>
          </a:graphicData>
        </a:graphic>
      </p:graphicFrame>
      <p:graphicFrame>
        <p:nvGraphicFramePr>
          <p:cNvPr id="1069" name="Object 45"/>
          <p:cNvGraphicFramePr>
            <a:graphicFrameLocks noChangeAspect="1"/>
          </p:cNvGraphicFramePr>
          <p:nvPr/>
        </p:nvGraphicFramePr>
        <p:xfrm>
          <a:off x="928688" y="3232150"/>
          <a:ext cx="349250" cy="349250"/>
        </p:xfrm>
        <a:graphic>
          <a:graphicData uri="http://schemas.openxmlformats.org/presentationml/2006/ole">
            <p:oleObj spid="_x0000_s116740" name="Формула" r:id="rId5" imgW="126720" imgH="126720" progId="Equation.3">
              <p:embed/>
            </p:oleObj>
          </a:graphicData>
        </a:graphic>
      </p:graphicFrame>
      <p:graphicFrame>
        <p:nvGraphicFramePr>
          <p:cNvPr id="1070" name="Object 46"/>
          <p:cNvGraphicFramePr>
            <a:graphicFrameLocks noChangeAspect="1"/>
          </p:cNvGraphicFramePr>
          <p:nvPr/>
        </p:nvGraphicFramePr>
        <p:xfrm>
          <a:off x="3125788" y="5108575"/>
          <a:ext cx="384175" cy="454025"/>
        </p:xfrm>
        <a:graphic>
          <a:graphicData uri="http://schemas.openxmlformats.org/presentationml/2006/ole">
            <p:oleObj spid="_x0000_s116741" name="Формула" r:id="rId6" imgW="139680" imgH="164880" progId="Equation.3">
              <p:embed/>
            </p:oleObj>
          </a:graphicData>
        </a:graphic>
      </p:graphicFrame>
      <p:graphicFrame>
        <p:nvGraphicFramePr>
          <p:cNvPr id="1074" name="Object 50"/>
          <p:cNvGraphicFramePr>
            <a:graphicFrameLocks noChangeAspect="1"/>
          </p:cNvGraphicFramePr>
          <p:nvPr/>
        </p:nvGraphicFramePr>
        <p:xfrm>
          <a:off x="857250" y="4694238"/>
          <a:ext cx="309563" cy="284162"/>
        </p:xfrm>
        <a:graphic>
          <a:graphicData uri="http://schemas.openxmlformats.org/presentationml/2006/ole">
            <p:oleObj spid="_x0000_s116742" name="Формула" r:id="rId7" imgW="152280" imgH="139680" progId="Equation.3">
              <p:embed/>
            </p:oleObj>
          </a:graphicData>
        </a:graphic>
      </p:graphicFrame>
      <p:graphicFrame>
        <p:nvGraphicFramePr>
          <p:cNvPr id="51" name="Object 14"/>
          <p:cNvGraphicFramePr>
            <a:graphicFrameLocks noChangeAspect="1"/>
          </p:cNvGraphicFramePr>
          <p:nvPr/>
        </p:nvGraphicFramePr>
        <p:xfrm>
          <a:off x="3071813" y="3643313"/>
          <a:ext cx="454025" cy="368300"/>
        </p:xfrm>
        <a:graphic>
          <a:graphicData uri="http://schemas.openxmlformats.org/presentationml/2006/ole">
            <p:oleObj spid="_x0000_s116743" name="Формула" r:id="rId8" imgW="203040" imgH="164880" progId="Equation.3">
              <p:embed/>
            </p:oleObj>
          </a:graphicData>
        </a:graphic>
      </p:graphicFrame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929058" y="2571744"/>
            <a:ext cx="47148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</a:rPr>
              <a:t>Абсолютное</a:t>
            </a:r>
            <a:r>
              <a:rPr lang="ru-RU" sz="2000" i="1" dirty="0"/>
              <a:t> </a:t>
            </a:r>
            <a:r>
              <a:rPr lang="ru-RU" sz="2000" i="1" dirty="0" smtClean="0"/>
              <a:t>движение – это движение </a:t>
            </a:r>
            <a:r>
              <a:rPr lang="ru-RU" sz="2000" i="1" dirty="0"/>
              <a:t>точки </a:t>
            </a:r>
            <a:r>
              <a:rPr lang="ru-RU" sz="2000" i="1" dirty="0" smtClean="0"/>
              <a:t>(. </a:t>
            </a:r>
            <a:r>
              <a:rPr lang="ru-RU" sz="2000" b="1" i="1" dirty="0" smtClean="0">
                <a:solidFill>
                  <a:srgbClr val="FF0000"/>
                </a:solidFill>
              </a:rPr>
              <a:t>М</a:t>
            </a:r>
            <a:r>
              <a:rPr lang="ru-RU" sz="2000" i="1" dirty="0" smtClean="0"/>
              <a:t>) </a:t>
            </a:r>
            <a:r>
              <a:rPr lang="ru-RU" sz="2000" b="1" i="1" dirty="0" smtClean="0"/>
              <a:t>относительно </a:t>
            </a:r>
            <a:r>
              <a:rPr lang="ru-RU" sz="2000" b="1" i="1" dirty="0">
                <a:solidFill>
                  <a:srgbClr val="7030A0"/>
                </a:solidFill>
              </a:rPr>
              <a:t>неподвижной</a:t>
            </a:r>
            <a:r>
              <a:rPr lang="ru-RU" sz="2000" b="1" i="1" dirty="0">
                <a:solidFill>
                  <a:srgbClr val="C00000"/>
                </a:solidFill>
              </a:rPr>
              <a:t> </a:t>
            </a:r>
            <a:r>
              <a:rPr lang="ru-RU" sz="2000" i="1" dirty="0"/>
              <a:t>системы </a:t>
            </a:r>
            <a:r>
              <a:rPr lang="ru-RU" sz="2000" i="1" dirty="0" smtClean="0"/>
              <a:t>отсчета </a:t>
            </a:r>
            <a:r>
              <a:rPr lang="en-US" sz="2000" i="1" dirty="0" smtClean="0"/>
              <a:t>(</a:t>
            </a:r>
            <a:r>
              <a:rPr lang="en-US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xyz</a:t>
            </a:r>
            <a:r>
              <a:rPr lang="en-US" sz="2000" i="1" dirty="0" smtClean="0"/>
              <a:t>)</a:t>
            </a:r>
            <a:r>
              <a:rPr lang="ru-RU" sz="2000" i="1" dirty="0" smtClean="0"/>
              <a:t> </a:t>
            </a:r>
            <a:r>
              <a:rPr lang="ru-RU" i="1" dirty="0"/>
              <a:t>.</a:t>
            </a:r>
            <a:endParaRPr lang="ru-RU" dirty="0"/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3643306" y="3571876"/>
            <a:ext cx="550069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Относительное </a:t>
            </a:r>
            <a:r>
              <a:rPr lang="ru-RU" sz="2000" i="1" dirty="0" smtClean="0"/>
              <a:t>движение – это </a:t>
            </a:r>
            <a:endParaRPr lang="ru-RU" sz="2000" dirty="0" smtClean="0"/>
          </a:p>
          <a:p>
            <a:r>
              <a:rPr lang="ru-RU" sz="2000" i="1" dirty="0" smtClean="0"/>
              <a:t>движение точки (. </a:t>
            </a:r>
            <a:r>
              <a:rPr lang="ru-RU" sz="2000" b="1" i="1" dirty="0" smtClean="0">
                <a:solidFill>
                  <a:srgbClr val="FF0000"/>
                </a:solidFill>
              </a:rPr>
              <a:t>М</a:t>
            </a:r>
            <a:r>
              <a:rPr lang="ru-RU" sz="2000" i="1" dirty="0" smtClean="0"/>
              <a:t>) </a:t>
            </a:r>
            <a:r>
              <a:rPr lang="ru-RU" sz="2000" b="1" i="1" dirty="0"/>
              <a:t>относительно </a:t>
            </a:r>
            <a:r>
              <a:rPr lang="ru-RU" sz="2000" b="1" i="1" dirty="0" smtClean="0">
                <a:solidFill>
                  <a:srgbClr val="FF0000"/>
                </a:solidFill>
              </a:rPr>
              <a:t>подвижной </a:t>
            </a:r>
            <a:r>
              <a:rPr lang="ru-RU" sz="2000" i="1" dirty="0" smtClean="0"/>
              <a:t>системы </a:t>
            </a:r>
            <a:r>
              <a:rPr lang="ru-RU" sz="2000" i="1" dirty="0"/>
              <a:t>отсчета (тела </a:t>
            </a:r>
            <a:r>
              <a:rPr lang="en-US" sz="2000" b="1" i="1" dirty="0"/>
              <a:t>D</a:t>
            </a:r>
            <a:r>
              <a:rPr lang="en-US" sz="2000" i="1" dirty="0" smtClean="0"/>
              <a:t>) (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ζξη</a:t>
            </a:r>
            <a:r>
              <a:rPr lang="en-US" sz="2000" i="1" dirty="0" smtClean="0"/>
              <a:t>)</a:t>
            </a:r>
            <a:r>
              <a:rPr lang="ru-RU" sz="2000" i="1" dirty="0" smtClean="0"/>
              <a:t>. </a:t>
            </a:r>
          </a:p>
          <a:p>
            <a:r>
              <a:rPr lang="ru-RU" sz="2000" i="1" dirty="0" smtClean="0">
                <a:solidFill>
                  <a:srgbClr val="FF0000"/>
                </a:solidFill>
              </a:rPr>
              <a:t>Греческие</a:t>
            </a:r>
            <a:r>
              <a:rPr lang="ru-RU" sz="2000" i="1" dirty="0" smtClean="0"/>
              <a:t> буквы :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ζ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дзэта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ξ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(кс);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эта.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32" name="Object 35"/>
          <p:cNvGraphicFramePr>
            <a:graphicFrameLocks noChangeAspect="1"/>
          </p:cNvGraphicFramePr>
          <p:nvPr/>
        </p:nvGraphicFramePr>
        <p:xfrm>
          <a:off x="2214563" y="1857375"/>
          <a:ext cx="500062" cy="500063"/>
        </p:xfrm>
        <a:graphic>
          <a:graphicData uri="http://schemas.openxmlformats.org/presentationml/2006/ole">
            <p:oleObj spid="_x0000_s116744" name="Формула" r:id="rId9" imgW="164880" imgH="164880" progId="Equation.3">
              <p:embed/>
            </p:oleObj>
          </a:graphicData>
        </a:graphic>
      </p:graphicFrame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3857588" y="5000636"/>
            <a:ext cx="52864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Переносное</a:t>
            </a:r>
            <a:r>
              <a:rPr lang="ru-RU" sz="2000" i="1" dirty="0" smtClean="0"/>
              <a:t> движение – это движение </a:t>
            </a:r>
            <a:r>
              <a:rPr lang="ru-RU" sz="2000" b="1" i="1" dirty="0">
                <a:solidFill>
                  <a:srgbClr val="FF0000"/>
                </a:solidFill>
              </a:rPr>
              <a:t>подвижной</a:t>
            </a:r>
            <a:r>
              <a:rPr lang="ru-RU" sz="2000" i="1" dirty="0"/>
              <a:t> системы </a:t>
            </a:r>
            <a:r>
              <a:rPr lang="ru-RU" sz="2000" i="1" dirty="0" smtClean="0"/>
              <a:t>отсчета (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ζξη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i="1" dirty="0" smtClean="0"/>
              <a:t> </a:t>
            </a:r>
            <a:r>
              <a:rPr lang="ru-RU" sz="2000" i="1" dirty="0"/>
              <a:t>(тела </a:t>
            </a:r>
            <a:r>
              <a:rPr lang="en-US" sz="2000" b="1" i="1" dirty="0"/>
              <a:t>D</a:t>
            </a:r>
            <a:r>
              <a:rPr lang="ru-RU" sz="2000" i="1" dirty="0" smtClean="0"/>
              <a:t>) </a:t>
            </a:r>
            <a:r>
              <a:rPr lang="ru-RU" sz="2000" b="1" i="1" dirty="0" smtClean="0">
                <a:solidFill>
                  <a:srgbClr val="0070C0"/>
                </a:solidFill>
              </a:rPr>
              <a:t>вместе </a:t>
            </a:r>
            <a:r>
              <a:rPr lang="ru-RU" sz="2000" b="1" i="1" dirty="0">
                <a:solidFill>
                  <a:srgbClr val="0070C0"/>
                </a:solidFill>
              </a:rPr>
              <a:t>с точкой </a:t>
            </a:r>
            <a:r>
              <a:rPr lang="ru-RU" sz="2000" b="1" i="1" dirty="0"/>
              <a:t>относительно </a:t>
            </a:r>
            <a:r>
              <a:rPr lang="ru-RU" sz="2000" b="1" i="1" dirty="0" smtClean="0">
                <a:solidFill>
                  <a:srgbClr val="7030A0"/>
                </a:solidFill>
              </a:rPr>
              <a:t>неподвижной</a:t>
            </a:r>
            <a:r>
              <a:rPr lang="en-US" sz="2000" b="1" i="1" dirty="0" smtClean="0">
                <a:solidFill>
                  <a:srgbClr val="7030A0"/>
                </a:solidFill>
              </a:rPr>
              <a:t> </a:t>
            </a:r>
            <a:r>
              <a:rPr lang="en-US" sz="2000" i="1" dirty="0" smtClean="0"/>
              <a:t>(</a:t>
            </a:r>
            <a:r>
              <a:rPr lang="en-US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xyz</a:t>
            </a:r>
            <a:r>
              <a:rPr lang="en-US" sz="2000" i="1" dirty="0" smtClean="0"/>
              <a:t>)</a:t>
            </a:r>
            <a:r>
              <a:rPr lang="ru-RU" sz="2000" i="1" dirty="0" smtClean="0"/>
              <a:t> </a:t>
            </a:r>
            <a:r>
              <a:rPr lang="ru-RU" sz="2000" b="1" i="1" dirty="0" smtClean="0"/>
              <a:t>.</a:t>
            </a:r>
            <a:endParaRPr lang="ru-RU" sz="2000" b="1" dirty="0"/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948082" y="1571612"/>
            <a:ext cx="505307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Сложное </a:t>
            </a:r>
            <a:r>
              <a:rPr lang="ru-RU" sz="2000" i="1" dirty="0" smtClean="0"/>
              <a:t>(или </a:t>
            </a:r>
            <a:r>
              <a:rPr lang="ru-RU" sz="2000" b="1" i="1" dirty="0" smtClean="0">
                <a:solidFill>
                  <a:srgbClr val="FF0000"/>
                </a:solidFill>
              </a:rPr>
              <a:t>абсолютное</a:t>
            </a:r>
            <a:r>
              <a:rPr lang="ru-RU" sz="2000" i="1" dirty="0" smtClean="0"/>
              <a:t>) движение  </a:t>
            </a:r>
            <a:r>
              <a:rPr lang="ru-RU" sz="2000" i="1" dirty="0"/>
              <a:t>точки </a:t>
            </a:r>
            <a:r>
              <a:rPr lang="ru-RU" sz="2000" b="1" i="1" dirty="0"/>
              <a:t>складывается</a:t>
            </a:r>
            <a:r>
              <a:rPr lang="ru-RU" sz="2000" i="1" dirty="0"/>
              <a:t> из </a:t>
            </a:r>
            <a:r>
              <a:rPr lang="ru-RU" sz="2000" b="1" i="1" dirty="0">
                <a:solidFill>
                  <a:srgbClr val="C00000"/>
                </a:solidFill>
              </a:rPr>
              <a:t>относительного</a:t>
            </a:r>
            <a:r>
              <a:rPr lang="ru-RU" sz="2000" i="1" dirty="0"/>
              <a:t> и </a:t>
            </a:r>
            <a:r>
              <a:rPr lang="ru-RU" sz="2000" b="1" i="1" dirty="0">
                <a:solidFill>
                  <a:srgbClr val="7030A0"/>
                </a:solidFill>
              </a:rPr>
              <a:t>переносного</a:t>
            </a:r>
            <a:r>
              <a:rPr lang="ru-RU" sz="2000" i="1" dirty="0"/>
              <a:t> движений</a:t>
            </a:r>
            <a:r>
              <a:rPr lang="ru-RU" sz="1600" i="1" dirty="0"/>
              <a:t>.</a:t>
            </a:r>
            <a:endParaRPr lang="ru-RU" sz="1600" dirty="0"/>
          </a:p>
        </p:txBody>
      </p:sp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>
          <a:xfrm>
            <a:off x="8358214" y="6356350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30</a:t>
            </a:fld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0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0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0" grpId="0"/>
      <p:bldP spid="25607" grpId="0" animBg="1"/>
      <p:bldP spid="25608" grpId="0" animBg="1"/>
      <p:bldP spid="25609" grpId="0" animBg="1"/>
      <p:bldP spid="48" grpId="0" animBg="1"/>
      <p:bldP spid="49" grpId="0" animBg="1"/>
      <p:bldP spid="23" grpId="0" animBg="1"/>
      <p:bldP spid="2076" grpId="0"/>
      <p:bldP spid="2077" grpId="0"/>
      <p:bldP spid="1056" grpId="0"/>
      <p:bldP spid="1057" grpId="0"/>
      <p:bldP spid="1058" grpId="0"/>
      <p:bldP spid="72" grpId="0" animBg="1"/>
      <p:bldP spid="35" grpId="0"/>
      <p:bldP spid="36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8572560" cy="92867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800" dirty="0" smtClean="0">
                <a:solidFill>
                  <a:srgbClr val="FF0000"/>
                </a:solidFill>
              </a:rPr>
              <a:t>Задача кинематики </a:t>
            </a:r>
            <a:r>
              <a:rPr lang="ru-RU" altLang="ru-RU" sz="2800" b="1" dirty="0" smtClean="0">
                <a:solidFill>
                  <a:srgbClr val="FF0000"/>
                </a:solidFill>
              </a:rPr>
              <a:t>сложного</a:t>
            </a:r>
            <a:r>
              <a:rPr lang="ru-RU" altLang="ru-RU" sz="2800" dirty="0" smtClean="0">
                <a:solidFill>
                  <a:srgbClr val="FF0000"/>
                </a:solidFill>
              </a:rPr>
              <a:t> движения</a:t>
            </a:r>
            <a:br>
              <a:rPr lang="ru-RU" altLang="ru-RU" sz="2800" dirty="0" smtClean="0">
                <a:solidFill>
                  <a:srgbClr val="FF0000"/>
                </a:solidFill>
              </a:rPr>
            </a:br>
            <a:r>
              <a:rPr lang="ru-RU" altLang="ru-RU" sz="2400" dirty="0" smtClean="0">
                <a:solidFill>
                  <a:schemeClr val="tx1"/>
                </a:solidFill>
              </a:rPr>
              <a:t>(</a:t>
            </a:r>
            <a:r>
              <a:rPr lang="ru-RU" altLang="ru-RU" sz="2400" i="1" dirty="0" smtClean="0">
                <a:solidFill>
                  <a:schemeClr val="tx1"/>
                </a:solidFill>
              </a:rPr>
              <a:t>определение </a:t>
            </a:r>
            <a:r>
              <a:rPr lang="ru-RU" altLang="ru-RU" sz="2400" i="1" dirty="0" smtClean="0">
                <a:solidFill>
                  <a:srgbClr val="FF0000"/>
                </a:solidFill>
              </a:rPr>
              <a:t>абсолютных</a:t>
            </a:r>
            <a:r>
              <a:rPr lang="ru-RU" altLang="ru-RU" sz="2400" i="1" dirty="0" smtClean="0">
                <a:solidFill>
                  <a:schemeClr val="tx1"/>
                </a:solidFill>
              </a:rPr>
              <a:t> скоростей и ускорений точки</a:t>
            </a:r>
            <a:r>
              <a:rPr lang="ru-RU" altLang="ru-RU" sz="2400" dirty="0" smtClean="0">
                <a:solidFill>
                  <a:schemeClr val="tx1"/>
                </a:solidFill>
              </a:rPr>
              <a:t>) </a:t>
            </a:r>
            <a:r>
              <a:rPr lang="ru-RU" sz="2400" i="1" dirty="0" smtClean="0"/>
              <a:t>(. </a:t>
            </a:r>
            <a:r>
              <a:rPr lang="ru-RU" sz="2400" b="1" i="1" dirty="0" smtClean="0">
                <a:solidFill>
                  <a:srgbClr val="FF0000"/>
                </a:solidFill>
              </a:rPr>
              <a:t>М</a:t>
            </a:r>
            <a:r>
              <a:rPr lang="ru-RU" sz="2400" i="1" dirty="0" smtClean="0"/>
              <a:t>) </a:t>
            </a:r>
            <a:endParaRPr lang="ru-RU" altLang="ru-RU" sz="2400" dirty="0" smtClean="0">
              <a:solidFill>
                <a:schemeClr val="tx1"/>
              </a:solidFill>
            </a:endParaRPr>
          </a:p>
        </p:txBody>
      </p:sp>
      <p:sp>
        <p:nvSpPr>
          <p:cNvPr id="2064" name="Text Box 5"/>
          <p:cNvSpPr txBox="1">
            <a:spLocks noChangeArrowheads="1"/>
          </p:cNvSpPr>
          <p:nvPr/>
        </p:nvSpPr>
        <p:spPr bwMode="auto">
          <a:xfrm>
            <a:off x="684213" y="1268413"/>
            <a:ext cx="7834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 flipV="1">
            <a:off x="1285875" y="3286125"/>
            <a:ext cx="0" cy="1936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1285875" y="5214938"/>
            <a:ext cx="1785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 flipH="1">
            <a:off x="357188" y="5214938"/>
            <a:ext cx="933450" cy="500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1428750" y="1714500"/>
            <a:ext cx="2214563" cy="321468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9" name="Дуга 48"/>
          <p:cNvSpPr/>
          <p:nvPr/>
        </p:nvSpPr>
        <p:spPr>
          <a:xfrm rot="1735033">
            <a:off x="-1017588" y="2541588"/>
            <a:ext cx="4286251" cy="2214562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 flipH="1" flipV="1">
            <a:off x="1821657" y="1893094"/>
            <a:ext cx="1643062" cy="1428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>
            <a:off x="428625" y="2214563"/>
            <a:ext cx="1500188" cy="12144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 flipV="1">
            <a:off x="500063" y="3429000"/>
            <a:ext cx="1428750" cy="5715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2928938" y="3786188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rot="5400000" flipH="1" flipV="1">
            <a:off x="714375" y="4000500"/>
            <a:ext cx="1785938" cy="64293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1857375" y="3429000"/>
            <a:ext cx="1020763" cy="47942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 flipH="1" flipV="1">
            <a:off x="1464468" y="3679032"/>
            <a:ext cx="1306513" cy="16637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6" name="TextBox 35"/>
          <p:cNvSpPr txBox="1">
            <a:spLocks noChangeArrowheads="1"/>
          </p:cNvSpPr>
          <p:nvPr/>
        </p:nvSpPr>
        <p:spPr bwMode="auto">
          <a:xfrm>
            <a:off x="1714500" y="2928938"/>
            <a:ext cx="384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endParaRPr lang="ru-RU" altLang="ru-RU"/>
          </a:p>
        </p:txBody>
      </p:sp>
      <p:sp>
        <p:nvSpPr>
          <p:cNvPr id="2077" name="TextBox 36"/>
          <p:cNvSpPr txBox="1">
            <a:spLocks noChangeArrowheads="1"/>
          </p:cNvSpPr>
          <p:nvPr/>
        </p:nvSpPr>
        <p:spPr bwMode="auto">
          <a:xfrm>
            <a:off x="1143000" y="5214938"/>
            <a:ext cx="477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O</a:t>
            </a:r>
            <a:r>
              <a:rPr lang="en-US" altLang="ru-RU" baseline="-25000"/>
              <a:t>1</a:t>
            </a:r>
            <a:endParaRPr lang="ru-RU" altLang="ru-RU" baseline="-25000"/>
          </a:p>
          <a:p>
            <a:endParaRPr lang="ru-RU" altLang="ru-RU"/>
          </a:p>
        </p:txBody>
      </p:sp>
      <p:sp>
        <p:nvSpPr>
          <p:cNvPr id="1056" name="TextBox 40"/>
          <p:cNvSpPr txBox="1">
            <a:spLocks noChangeArrowheads="1"/>
          </p:cNvSpPr>
          <p:nvPr/>
        </p:nvSpPr>
        <p:spPr bwMode="auto">
          <a:xfrm>
            <a:off x="3357563" y="1643063"/>
            <a:ext cx="300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ξ</a:t>
            </a:r>
            <a:endParaRPr lang="ru-RU" altLang="ru-RU"/>
          </a:p>
        </p:txBody>
      </p:sp>
      <p:sp>
        <p:nvSpPr>
          <p:cNvPr id="1057" name="TextBox 41"/>
          <p:cNvSpPr txBox="1">
            <a:spLocks noChangeArrowheads="1"/>
          </p:cNvSpPr>
          <p:nvPr/>
        </p:nvSpPr>
        <p:spPr bwMode="auto">
          <a:xfrm>
            <a:off x="500063" y="1928813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/>
              <a:t>ɳ</a:t>
            </a:r>
            <a:endParaRPr lang="ru-RU" altLang="ru-RU"/>
          </a:p>
        </p:txBody>
      </p:sp>
      <p:sp>
        <p:nvSpPr>
          <p:cNvPr id="1058" name="TextBox 42"/>
          <p:cNvSpPr txBox="1">
            <a:spLocks noChangeArrowheads="1"/>
          </p:cNvSpPr>
          <p:nvPr/>
        </p:nvSpPr>
        <p:spPr bwMode="auto">
          <a:xfrm>
            <a:off x="285750" y="3857625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ru-RU"/>
              <a:t>ζ</a:t>
            </a:r>
            <a:endParaRPr lang="ru-RU" altLang="ru-RU"/>
          </a:p>
        </p:txBody>
      </p:sp>
      <p:sp>
        <p:nvSpPr>
          <p:cNvPr id="72" name="Дуга 71"/>
          <p:cNvSpPr/>
          <p:nvPr/>
        </p:nvSpPr>
        <p:spPr>
          <a:xfrm>
            <a:off x="857250" y="4929188"/>
            <a:ext cx="571500" cy="571500"/>
          </a:xfrm>
          <a:prstGeom prst="arc">
            <a:avLst/>
          </a:prstGeom>
          <a:ln w="38100">
            <a:solidFill>
              <a:schemeClr val="accent4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2098" name="Object 52"/>
          <p:cNvGraphicFramePr>
            <a:graphicFrameLocks noChangeAspect="1"/>
          </p:cNvGraphicFramePr>
          <p:nvPr/>
        </p:nvGraphicFramePr>
        <p:xfrm>
          <a:off x="5286380" y="4929198"/>
          <a:ext cx="2389187" cy="857250"/>
        </p:xfrm>
        <a:graphic>
          <a:graphicData uri="http://schemas.openxmlformats.org/presentationml/2006/ole">
            <p:oleObj spid="_x0000_s117762" name="Формула" r:id="rId3" imgW="660240" imgH="228600" progId="Equation.3">
              <p:embed/>
            </p:oleObj>
          </a:graphicData>
        </a:graphic>
      </p:graphicFrame>
      <p:graphicFrame>
        <p:nvGraphicFramePr>
          <p:cNvPr id="2051" name="Object 51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17763" name="Формула" r:id="rId4" imgW="114151" imgH="215619" progId="Equation.3">
              <p:embed/>
            </p:oleObj>
          </a:graphicData>
        </a:graphic>
      </p:graphicFrame>
      <p:graphicFrame>
        <p:nvGraphicFramePr>
          <p:cNvPr id="41" name="Object 41"/>
          <p:cNvGraphicFramePr>
            <a:graphicFrameLocks noChangeAspect="1"/>
          </p:cNvGraphicFramePr>
          <p:nvPr/>
        </p:nvGraphicFramePr>
        <p:xfrm>
          <a:off x="4000496" y="1214422"/>
          <a:ext cx="4973721" cy="536968"/>
        </p:xfrm>
        <a:graphic>
          <a:graphicData uri="http://schemas.openxmlformats.org/presentationml/2006/ole">
            <p:oleObj spid="_x0000_s117764" name="Формула" r:id="rId5" imgW="2234880" imgH="241200" progId="Equation.3">
              <p:embed/>
            </p:oleObj>
          </a:graphicData>
        </a:graphic>
      </p:graphicFrame>
      <p:graphicFrame>
        <p:nvGraphicFramePr>
          <p:cNvPr id="42" name="Object 42"/>
          <p:cNvGraphicFramePr>
            <a:graphicFrameLocks noChangeAspect="1"/>
          </p:cNvGraphicFramePr>
          <p:nvPr/>
        </p:nvGraphicFramePr>
        <p:xfrm>
          <a:off x="4214810" y="2174734"/>
          <a:ext cx="4744176" cy="922479"/>
        </p:xfrm>
        <a:graphic>
          <a:graphicData uri="http://schemas.openxmlformats.org/presentationml/2006/ole">
            <p:oleObj spid="_x0000_s117765" name="Формула" r:id="rId6" imgW="2349360" imgH="457200" progId="Equation.3">
              <p:embed/>
            </p:oleObj>
          </a:graphicData>
        </a:graphic>
      </p:graphicFrame>
      <p:graphicFrame>
        <p:nvGraphicFramePr>
          <p:cNvPr id="43" name="Object 43"/>
          <p:cNvGraphicFramePr>
            <a:graphicFrameLocks noChangeAspect="1"/>
          </p:cNvGraphicFramePr>
          <p:nvPr/>
        </p:nvGraphicFramePr>
        <p:xfrm>
          <a:off x="4286248" y="3498698"/>
          <a:ext cx="4410446" cy="501806"/>
        </p:xfrm>
        <a:graphic>
          <a:graphicData uri="http://schemas.openxmlformats.org/presentationml/2006/ole">
            <p:oleObj spid="_x0000_s117766" name="Формула" r:id="rId7" imgW="2120760" imgH="241200" progId="Equation.3">
              <p:embed/>
            </p:oleObj>
          </a:graphicData>
        </a:graphic>
      </p:graphicFrame>
      <p:graphicFrame>
        <p:nvGraphicFramePr>
          <p:cNvPr id="44" name="Object 44"/>
          <p:cNvGraphicFramePr>
            <a:graphicFrameLocks noChangeAspect="1"/>
          </p:cNvGraphicFramePr>
          <p:nvPr/>
        </p:nvGraphicFramePr>
        <p:xfrm>
          <a:off x="500063" y="5715000"/>
          <a:ext cx="349250" cy="384175"/>
        </p:xfrm>
        <a:graphic>
          <a:graphicData uri="http://schemas.openxmlformats.org/presentationml/2006/ole">
            <p:oleObj spid="_x0000_s117767" name="Формула" r:id="rId8" imgW="126720" imgH="139680" progId="Equation.3">
              <p:embed/>
            </p:oleObj>
          </a:graphicData>
        </a:graphic>
      </p:graphicFrame>
      <p:graphicFrame>
        <p:nvGraphicFramePr>
          <p:cNvPr id="1069" name="Object 45"/>
          <p:cNvGraphicFramePr>
            <a:graphicFrameLocks noChangeAspect="1"/>
          </p:cNvGraphicFramePr>
          <p:nvPr/>
        </p:nvGraphicFramePr>
        <p:xfrm>
          <a:off x="928688" y="3232150"/>
          <a:ext cx="349250" cy="349250"/>
        </p:xfrm>
        <a:graphic>
          <a:graphicData uri="http://schemas.openxmlformats.org/presentationml/2006/ole">
            <p:oleObj spid="_x0000_s117768" name="Формула" r:id="rId9" imgW="126720" imgH="126720" progId="Equation.3">
              <p:embed/>
            </p:oleObj>
          </a:graphicData>
        </a:graphic>
      </p:graphicFrame>
      <p:graphicFrame>
        <p:nvGraphicFramePr>
          <p:cNvPr id="1070" name="Object 46"/>
          <p:cNvGraphicFramePr>
            <a:graphicFrameLocks noChangeAspect="1"/>
          </p:cNvGraphicFramePr>
          <p:nvPr/>
        </p:nvGraphicFramePr>
        <p:xfrm>
          <a:off x="3125788" y="5108575"/>
          <a:ext cx="384175" cy="454025"/>
        </p:xfrm>
        <a:graphic>
          <a:graphicData uri="http://schemas.openxmlformats.org/presentationml/2006/ole">
            <p:oleObj spid="_x0000_s117769" name="Формула" r:id="rId10" imgW="139680" imgH="164880" progId="Equation.3">
              <p:embed/>
            </p:oleObj>
          </a:graphicData>
        </a:graphic>
      </p:graphicFrame>
      <p:graphicFrame>
        <p:nvGraphicFramePr>
          <p:cNvPr id="47" name="Object 47"/>
          <p:cNvGraphicFramePr>
            <a:graphicFrameLocks noChangeAspect="1"/>
          </p:cNvGraphicFramePr>
          <p:nvPr/>
        </p:nvGraphicFramePr>
        <p:xfrm>
          <a:off x="2286000" y="4357688"/>
          <a:ext cx="284163" cy="465137"/>
        </p:xfrm>
        <a:graphic>
          <a:graphicData uri="http://schemas.openxmlformats.org/presentationml/2006/ole">
            <p:oleObj spid="_x0000_s117770" name="Формула" r:id="rId11" imgW="139680" imgH="228600" progId="Equation.3">
              <p:embed/>
            </p:oleObj>
          </a:graphicData>
        </a:graphic>
      </p:graphicFrame>
      <p:graphicFrame>
        <p:nvGraphicFramePr>
          <p:cNvPr id="1072" name="Object 48"/>
          <p:cNvGraphicFramePr>
            <a:graphicFrameLocks noChangeAspect="1"/>
          </p:cNvGraphicFramePr>
          <p:nvPr/>
        </p:nvGraphicFramePr>
        <p:xfrm>
          <a:off x="1714500" y="3857625"/>
          <a:ext cx="336550" cy="465138"/>
        </p:xfrm>
        <a:graphic>
          <a:graphicData uri="http://schemas.openxmlformats.org/presentationml/2006/ole">
            <p:oleObj spid="_x0000_s117771" name="Формула" r:id="rId12" imgW="164880" imgH="228600" progId="Equation.3">
              <p:embed/>
            </p:oleObj>
          </a:graphicData>
        </a:graphic>
      </p:graphicFrame>
      <p:graphicFrame>
        <p:nvGraphicFramePr>
          <p:cNvPr id="1073" name="Object 49"/>
          <p:cNvGraphicFramePr>
            <a:graphicFrameLocks noChangeAspect="1"/>
          </p:cNvGraphicFramePr>
          <p:nvPr/>
        </p:nvGraphicFramePr>
        <p:xfrm>
          <a:off x="2214563" y="3286125"/>
          <a:ext cx="309562" cy="387350"/>
        </p:xfrm>
        <a:graphic>
          <a:graphicData uri="http://schemas.openxmlformats.org/presentationml/2006/ole">
            <p:oleObj spid="_x0000_s117772" name="Формула" r:id="rId13" imgW="152280" imgH="190440" progId="Equation.3">
              <p:embed/>
            </p:oleObj>
          </a:graphicData>
        </a:graphic>
      </p:graphicFrame>
      <p:graphicFrame>
        <p:nvGraphicFramePr>
          <p:cNvPr id="1074" name="Object 50"/>
          <p:cNvGraphicFramePr>
            <a:graphicFrameLocks noChangeAspect="1"/>
          </p:cNvGraphicFramePr>
          <p:nvPr/>
        </p:nvGraphicFramePr>
        <p:xfrm>
          <a:off x="819150" y="4603750"/>
          <a:ext cx="387350" cy="465138"/>
        </p:xfrm>
        <a:graphic>
          <a:graphicData uri="http://schemas.openxmlformats.org/presentationml/2006/ole">
            <p:oleObj spid="_x0000_s117773" name="Формула" r:id="rId14" imgW="190440" imgH="228600" progId="Equation.3">
              <p:embed/>
            </p:oleObj>
          </a:graphicData>
        </a:graphic>
      </p:graphicFrame>
      <p:graphicFrame>
        <p:nvGraphicFramePr>
          <p:cNvPr id="51" name="Object 14"/>
          <p:cNvGraphicFramePr>
            <a:graphicFrameLocks noChangeAspect="1"/>
          </p:cNvGraphicFramePr>
          <p:nvPr/>
        </p:nvGraphicFramePr>
        <p:xfrm>
          <a:off x="3071813" y="3643313"/>
          <a:ext cx="454025" cy="368300"/>
        </p:xfrm>
        <a:graphic>
          <a:graphicData uri="http://schemas.openxmlformats.org/presentationml/2006/ole">
            <p:oleObj spid="_x0000_s117774" name="Формула" r:id="rId15" imgW="203040" imgH="164880" progId="Equation.3">
              <p:embed/>
            </p:oleObj>
          </a:graphicData>
        </a:graphic>
      </p:graphicFrame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31</a:t>
            </a:fld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572000" y="4143380"/>
            <a:ext cx="39031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/>
              <a:t>Уравнение </a:t>
            </a:r>
            <a:r>
              <a:rPr lang="ru-RU" sz="2400" b="1" i="1" dirty="0" smtClean="0">
                <a:solidFill>
                  <a:srgbClr val="FF0000"/>
                </a:solidFill>
              </a:rPr>
              <a:t>движения</a:t>
            </a:r>
            <a:r>
              <a:rPr lang="ru-RU" sz="2400" b="1" i="1" dirty="0" smtClean="0"/>
              <a:t> тела </a:t>
            </a:r>
          </a:p>
          <a:p>
            <a:pPr algn="ctr"/>
            <a:r>
              <a:rPr lang="ru-RU" sz="2400" b="1" i="1" dirty="0" smtClean="0"/>
              <a:t>в векторной форме: </a:t>
            </a:r>
            <a:endParaRPr lang="ru-RU" sz="2400" dirty="0"/>
          </a:p>
        </p:txBody>
      </p:sp>
      <p:pic>
        <p:nvPicPr>
          <p:cNvPr id="37" name="Picture 66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429388" y="6357958"/>
            <a:ext cx="1214446" cy="34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Прямоугольник 37"/>
          <p:cNvSpPr/>
          <p:nvPr/>
        </p:nvSpPr>
        <p:spPr>
          <a:xfrm>
            <a:off x="357158" y="6072206"/>
            <a:ext cx="62151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Уравнение движения </a:t>
            </a:r>
            <a:r>
              <a:rPr lang="ru-RU" i="1" dirty="0" smtClean="0"/>
              <a:t>тела в </a:t>
            </a:r>
            <a:r>
              <a:rPr lang="ru-RU" b="1" i="1" dirty="0" smtClean="0">
                <a:solidFill>
                  <a:srgbClr val="7030A0"/>
                </a:solidFill>
              </a:rPr>
              <a:t>векторной </a:t>
            </a:r>
            <a:r>
              <a:rPr lang="ru-RU" b="1" i="1" dirty="0" smtClean="0"/>
              <a:t>форме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en-US" b="1" i="1" dirty="0" smtClean="0">
                <a:solidFill>
                  <a:srgbClr val="7030A0"/>
                </a:solidFill>
              </a:rPr>
              <a:t>(</a:t>
            </a:r>
            <a:r>
              <a:rPr lang="ru-RU" b="1" i="1" dirty="0" smtClean="0"/>
              <a:t>виде</a:t>
            </a:r>
            <a:r>
              <a:rPr lang="en-US" b="1" i="1" dirty="0" smtClean="0">
                <a:solidFill>
                  <a:srgbClr val="7030A0"/>
                </a:solidFill>
              </a:rPr>
              <a:t> )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i="1" dirty="0" smtClean="0"/>
              <a:t>при </a:t>
            </a:r>
            <a:r>
              <a:rPr lang="ru-RU" b="1" i="1" dirty="0" smtClean="0"/>
              <a:t>поступательном</a:t>
            </a:r>
            <a:r>
              <a:rPr lang="ru-RU" i="1" dirty="0" smtClean="0"/>
              <a:t> движении в </a:t>
            </a:r>
            <a:r>
              <a:rPr lang="ru-RU" b="1" i="1" dirty="0" smtClean="0">
                <a:solidFill>
                  <a:srgbClr val="0070C0"/>
                </a:solidFill>
              </a:rPr>
              <a:t>плоской</a:t>
            </a:r>
            <a:r>
              <a:rPr lang="ru-RU" i="1" dirty="0" smtClean="0"/>
              <a:t> системе координат: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0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0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0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20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nimBg="1"/>
      <p:bldP spid="25608" grpId="0" animBg="1"/>
      <p:bldP spid="25609" grpId="0" animBg="1"/>
      <p:bldP spid="48" grpId="0" animBg="1"/>
      <p:bldP spid="49" grpId="0" animBg="1"/>
      <p:bldP spid="23" grpId="0" animBg="1"/>
      <p:bldP spid="2076" grpId="0"/>
      <p:bldP spid="2077" grpId="0"/>
      <p:bldP spid="1056" grpId="0"/>
      <p:bldP spid="1057" grpId="0"/>
      <p:bldP spid="1058" grpId="0"/>
      <p:bldP spid="7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Заголовок 47"/>
          <p:cNvSpPr>
            <a:spLocks noGrp="1"/>
          </p:cNvSpPr>
          <p:nvPr>
            <p:ph type="title"/>
          </p:nvPr>
        </p:nvSpPr>
        <p:spPr>
          <a:xfrm>
            <a:off x="304800" y="228601"/>
            <a:ext cx="8229600" cy="1057259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2800" i="1" dirty="0" smtClean="0">
                <a:solidFill>
                  <a:srgbClr val="FF0000"/>
                </a:solidFill>
              </a:rPr>
              <a:t>Теорема о сложении скоростей при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сложном 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движении точки</a:t>
            </a:r>
          </a:p>
        </p:txBody>
      </p:sp>
      <p:graphicFrame>
        <p:nvGraphicFramePr>
          <p:cNvPr id="3079" name="Object 27"/>
          <p:cNvGraphicFramePr>
            <a:graphicFrameLocks noChangeAspect="1"/>
          </p:cNvGraphicFramePr>
          <p:nvPr/>
        </p:nvGraphicFramePr>
        <p:xfrm>
          <a:off x="485775" y="2133600"/>
          <a:ext cx="5077719" cy="2795598"/>
        </p:xfrm>
        <a:graphic>
          <a:graphicData uri="http://schemas.openxmlformats.org/presentationml/2006/ole">
            <p:oleObj spid="_x0000_s118786" name="Формула" r:id="rId3" imgW="2247840" imgH="1346040" progId="Equation.3">
              <p:embed/>
            </p:oleObj>
          </a:graphicData>
        </a:graphic>
      </p:graphicFrame>
      <p:graphicFrame>
        <p:nvGraphicFramePr>
          <p:cNvPr id="3085" name="Object 28"/>
          <p:cNvGraphicFramePr>
            <a:graphicFrameLocks noChangeAspect="1"/>
          </p:cNvGraphicFramePr>
          <p:nvPr/>
        </p:nvGraphicFramePr>
        <p:xfrm>
          <a:off x="3962400" y="1524000"/>
          <a:ext cx="2362200" cy="375124"/>
        </p:xfrm>
        <a:graphic>
          <a:graphicData uri="http://schemas.openxmlformats.org/presentationml/2006/ole">
            <p:oleObj spid="_x0000_s118787" name="Формула" r:id="rId4" imgW="1257120" imgH="203040" progId="Equation.3">
              <p:embed/>
            </p:oleObj>
          </a:graphicData>
        </a:graphic>
      </p:graphicFrame>
      <p:sp>
        <p:nvSpPr>
          <p:cNvPr id="2" name="TextBox 53"/>
          <p:cNvSpPr txBox="1">
            <a:spLocks noChangeArrowheads="1"/>
          </p:cNvSpPr>
          <p:nvPr/>
        </p:nvSpPr>
        <p:spPr bwMode="auto">
          <a:xfrm>
            <a:off x="1143000" y="6357938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/>
          </a:p>
        </p:txBody>
      </p:sp>
      <p:graphicFrame>
        <p:nvGraphicFramePr>
          <p:cNvPr id="2098" name="Object 52"/>
          <p:cNvGraphicFramePr>
            <a:graphicFrameLocks noChangeAspect="1"/>
          </p:cNvGraphicFramePr>
          <p:nvPr/>
        </p:nvGraphicFramePr>
        <p:xfrm>
          <a:off x="1219200" y="1295400"/>
          <a:ext cx="2389188" cy="857250"/>
        </p:xfrm>
        <a:graphic>
          <a:graphicData uri="http://schemas.openxmlformats.org/presentationml/2006/ole">
            <p:oleObj spid="_x0000_s118788" name="Формула" r:id="rId5" imgW="660240" imgH="228600" progId="Equation.3">
              <p:embed/>
            </p:oleObj>
          </a:graphicData>
        </a:graphic>
      </p:graphicFrame>
      <p:graphicFrame>
        <p:nvGraphicFramePr>
          <p:cNvPr id="25636" name="Object 36"/>
          <p:cNvGraphicFramePr>
            <a:graphicFrameLocks noChangeAspect="1"/>
          </p:cNvGraphicFramePr>
          <p:nvPr/>
        </p:nvGraphicFramePr>
        <p:xfrm>
          <a:off x="6572264" y="3857628"/>
          <a:ext cx="1905000" cy="636209"/>
        </p:xfrm>
        <a:graphic>
          <a:graphicData uri="http://schemas.openxmlformats.org/presentationml/2006/ole">
            <p:oleObj spid="_x0000_s118789" name="Equation" r:id="rId6" imgW="723586" imgH="241195" progId="">
              <p:embed/>
            </p:oleObj>
          </a:graphicData>
        </a:graphic>
      </p:graphicFrame>
      <p:sp>
        <p:nvSpPr>
          <p:cNvPr id="3080" name="Прямоугольник 7"/>
          <p:cNvSpPr>
            <a:spLocks noChangeArrowheads="1"/>
          </p:cNvSpPr>
          <p:nvPr/>
        </p:nvSpPr>
        <p:spPr bwMode="auto">
          <a:xfrm>
            <a:off x="357158" y="5000636"/>
            <a:ext cx="835824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i="1" dirty="0"/>
              <a:t>Теорема: </a:t>
            </a:r>
          </a:p>
          <a:p>
            <a:r>
              <a:rPr lang="ru-RU" altLang="ru-RU" sz="2400" i="1" dirty="0">
                <a:solidFill>
                  <a:srgbClr val="C00000"/>
                </a:solidFill>
              </a:rPr>
              <a:t>Абсолютная </a:t>
            </a:r>
            <a:r>
              <a:rPr lang="ru-RU" altLang="ru-RU" sz="2400" b="1" i="1" dirty="0">
                <a:solidFill>
                  <a:srgbClr val="FF0000"/>
                </a:solidFill>
              </a:rPr>
              <a:t>скорость</a:t>
            </a:r>
            <a:r>
              <a:rPr lang="ru-RU" altLang="ru-RU" sz="2400" i="1" dirty="0">
                <a:solidFill>
                  <a:srgbClr val="C00000"/>
                </a:solidFill>
              </a:rPr>
              <a:t> точки равна </a:t>
            </a:r>
            <a:r>
              <a:rPr lang="ru-RU" altLang="ru-RU" sz="2400" b="1" i="1" dirty="0">
                <a:solidFill>
                  <a:srgbClr val="C00000"/>
                </a:solidFill>
              </a:rPr>
              <a:t>геометрической</a:t>
            </a:r>
            <a:r>
              <a:rPr lang="ru-RU" altLang="ru-RU" sz="2400" i="1" dirty="0">
                <a:solidFill>
                  <a:srgbClr val="C00000"/>
                </a:solidFill>
              </a:rPr>
              <a:t>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сумме </a:t>
            </a:r>
            <a:r>
              <a:rPr lang="ru-RU" altLang="ru-RU" sz="2400" b="1" i="1" dirty="0" smtClean="0">
                <a:solidFill>
                  <a:srgbClr val="7030A0"/>
                </a:solidFill>
              </a:rPr>
              <a:t>относительной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 </a:t>
            </a:r>
            <a:r>
              <a:rPr lang="ru-RU" altLang="ru-RU" sz="2400" i="1" dirty="0" smtClean="0"/>
              <a:t>(</a:t>
            </a:r>
            <a:r>
              <a:rPr lang="en-US" altLang="ru-RU" sz="2400" b="1" i="1" dirty="0" smtClean="0">
                <a:solidFill>
                  <a:srgbClr val="7030A0"/>
                </a:solidFill>
              </a:rPr>
              <a:t>V</a:t>
            </a:r>
            <a:r>
              <a:rPr lang="en-US" altLang="ru-RU" sz="2400" b="1" i="1" baseline="-25000" dirty="0" smtClean="0">
                <a:solidFill>
                  <a:srgbClr val="7030A0"/>
                </a:solidFill>
              </a:rPr>
              <a:t>r</a:t>
            </a:r>
            <a:r>
              <a:rPr lang="ru-RU" altLang="ru-RU" sz="2400" b="1" i="1" baseline="-25000" dirty="0" smtClean="0">
                <a:solidFill>
                  <a:srgbClr val="7030A0"/>
                </a:solidFill>
              </a:rPr>
              <a:t> </a:t>
            </a:r>
            <a:r>
              <a:rPr lang="ru-RU" altLang="ru-RU" sz="2400" i="1" dirty="0" smtClean="0"/>
              <a:t>)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и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переносной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400" i="1" dirty="0" smtClean="0"/>
              <a:t>(</a:t>
            </a:r>
            <a:r>
              <a:rPr lang="en-US" altLang="ru-RU" sz="2400" b="1" i="1" dirty="0" smtClean="0">
                <a:solidFill>
                  <a:srgbClr val="FF0000"/>
                </a:solidFill>
              </a:rPr>
              <a:t>V</a:t>
            </a:r>
            <a:r>
              <a:rPr lang="en-US" altLang="ru-RU" sz="2400" b="1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ru-RU" sz="2400" i="1" dirty="0" smtClean="0">
                <a:solidFill>
                  <a:srgbClr val="C00000"/>
                </a:solidFill>
              </a:rPr>
              <a:t> </a:t>
            </a:r>
            <a:r>
              <a:rPr lang="ru-RU" altLang="ru-RU" sz="2400" i="1" dirty="0" smtClean="0"/>
              <a:t>)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скоростей. 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6429388" y="1285860"/>
          <a:ext cx="2413018" cy="1143008"/>
        </p:xfrm>
        <a:graphic>
          <a:graphicData uri="http://schemas.openxmlformats.org/presentationml/2006/ole">
            <p:oleObj spid="_x0000_s118790" name="Формула" r:id="rId7" imgW="965160" imgH="457200" progId="Equation.3">
              <p:embed/>
            </p:oleObj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429652" y="6356350"/>
            <a:ext cx="500066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32</a:t>
            </a:fld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000132"/>
          </a:xfrm>
        </p:spPr>
        <p:txBody>
          <a:bodyPr>
            <a:normAutofit/>
          </a:bodyPr>
          <a:lstStyle/>
          <a:p>
            <a:r>
              <a:rPr lang="ru-RU" altLang="ru-RU" sz="2800" i="1" dirty="0" smtClean="0"/>
              <a:t>Определение модуля 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абсолютной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скорости </a:t>
            </a:r>
            <a:r>
              <a:rPr lang="ru-RU" altLang="ru-RU" sz="2800" i="1" dirty="0" smtClean="0"/>
              <a:t>точки при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сложном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 </a:t>
            </a:r>
            <a:r>
              <a:rPr lang="ru-RU" altLang="ru-RU" sz="2800" i="1" dirty="0" smtClean="0">
                <a:solidFill>
                  <a:srgbClr val="0070C0"/>
                </a:solidFill>
              </a:rPr>
              <a:t>движении</a:t>
            </a:r>
            <a:r>
              <a:rPr lang="ru-RU" altLang="ru-RU" sz="2800" i="1" dirty="0" smtClean="0">
                <a:solidFill>
                  <a:srgbClr val="FF0000"/>
                </a:solidFill>
              </a:rPr>
              <a:t>.</a:t>
            </a:r>
          </a:p>
        </p:txBody>
      </p:sp>
      <p:graphicFrame>
        <p:nvGraphicFramePr>
          <p:cNvPr id="25636" name="Object 36"/>
          <p:cNvGraphicFramePr>
            <a:graphicFrameLocks noChangeAspect="1"/>
          </p:cNvGraphicFramePr>
          <p:nvPr/>
        </p:nvGraphicFramePr>
        <p:xfrm>
          <a:off x="5786446" y="1214422"/>
          <a:ext cx="2057400" cy="687106"/>
        </p:xfrm>
        <a:graphic>
          <a:graphicData uri="http://schemas.openxmlformats.org/presentationml/2006/ole">
            <p:oleObj spid="_x0000_s119810" name="Equation" r:id="rId3" imgW="723586" imgH="241195" progId="">
              <p:embed/>
            </p:oleObj>
          </a:graphicData>
        </a:graphic>
      </p:graphicFrame>
      <p:sp>
        <p:nvSpPr>
          <p:cNvPr id="8" name="Line 39"/>
          <p:cNvSpPr>
            <a:spLocks noChangeShapeType="1"/>
          </p:cNvSpPr>
          <p:nvPr/>
        </p:nvSpPr>
        <p:spPr bwMode="auto">
          <a:xfrm>
            <a:off x="257175" y="3449638"/>
            <a:ext cx="2814638" cy="50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" name="Line 40"/>
          <p:cNvSpPr>
            <a:spLocks noChangeShapeType="1"/>
          </p:cNvSpPr>
          <p:nvPr/>
        </p:nvSpPr>
        <p:spPr bwMode="auto">
          <a:xfrm flipV="1">
            <a:off x="257175" y="2214563"/>
            <a:ext cx="885825" cy="12350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" name="Line 41"/>
          <p:cNvSpPr>
            <a:spLocks noChangeShapeType="1"/>
          </p:cNvSpPr>
          <p:nvPr/>
        </p:nvSpPr>
        <p:spPr bwMode="auto">
          <a:xfrm>
            <a:off x="1143000" y="2214563"/>
            <a:ext cx="257175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Line 42"/>
          <p:cNvSpPr>
            <a:spLocks noChangeShapeType="1"/>
          </p:cNvSpPr>
          <p:nvPr/>
        </p:nvSpPr>
        <p:spPr bwMode="auto">
          <a:xfrm flipH="1">
            <a:off x="3071813" y="2357438"/>
            <a:ext cx="642937" cy="1076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Line 44"/>
          <p:cNvSpPr>
            <a:spLocks noChangeShapeType="1"/>
          </p:cNvSpPr>
          <p:nvPr/>
        </p:nvSpPr>
        <p:spPr bwMode="auto">
          <a:xfrm flipV="1">
            <a:off x="257175" y="2286000"/>
            <a:ext cx="3457575" cy="11636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3" name="Object 46"/>
          <p:cNvGraphicFramePr>
            <a:graphicFrameLocks noChangeAspect="1"/>
          </p:cNvGraphicFramePr>
          <p:nvPr/>
        </p:nvGraphicFramePr>
        <p:xfrm>
          <a:off x="1571625" y="3571875"/>
          <a:ext cx="295275" cy="431800"/>
        </p:xfrm>
        <a:graphic>
          <a:graphicData uri="http://schemas.openxmlformats.org/presentationml/2006/ole">
            <p:oleObj spid="_x0000_s119811" name="Equation" r:id="rId4" imgW="164957" imgH="241091" progId="">
              <p:embed/>
            </p:oleObj>
          </a:graphicData>
        </a:graphic>
      </p:graphicFrame>
      <p:graphicFrame>
        <p:nvGraphicFramePr>
          <p:cNvPr id="14" name="Object 47"/>
          <p:cNvGraphicFramePr>
            <a:graphicFrameLocks noChangeAspect="1"/>
          </p:cNvGraphicFramePr>
          <p:nvPr/>
        </p:nvGraphicFramePr>
        <p:xfrm>
          <a:off x="285750" y="2357438"/>
          <a:ext cx="346075" cy="504825"/>
        </p:xfrm>
        <a:graphic>
          <a:graphicData uri="http://schemas.openxmlformats.org/presentationml/2006/ole">
            <p:oleObj spid="_x0000_s119812" name="Equation" r:id="rId5" imgW="164957" imgH="241091" progId="">
              <p:embed/>
            </p:oleObj>
          </a:graphicData>
        </a:graphic>
      </p:graphicFrame>
      <p:graphicFrame>
        <p:nvGraphicFramePr>
          <p:cNvPr id="15" name="Object 48"/>
          <p:cNvGraphicFramePr>
            <a:graphicFrameLocks noChangeAspect="1"/>
          </p:cNvGraphicFramePr>
          <p:nvPr/>
        </p:nvGraphicFramePr>
        <p:xfrm>
          <a:off x="1643063" y="2428875"/>
          <a:ext cx="295275" cy="431800"/>
        </p:xfrm>
        <a:graphic>
          <a:graphicData uri="http://schemas.openxmlformats.org/presentationml/2006/ole">
            <p:oleObj spid="_x0000_s119813" name="Equation" r:id="rId6" imgW="164957" imgH="241091" progId="">
              <p:embed/>
            </p:oleObj>
          </a:graphicData>
        </a:graphic>
      </p:graphicFrame>
      <p:sp>
        <p:nvSpPr>
          <p:cNvPr id="16" name="Arc 49"/>
          <p:cNvSpPr>
            <a:spLocks/>
          </p:cNvSpPr>
          <p:nvPr/>
        </p:nvSpPr>
        <p:spPr bwMode="auto">
          <a:xfrm>
            <a:off x="473075" y="3143248"/>
            <a:ext cx="169835" cy="295277"/>
          </a:xfrm>
          <a:custGeom>
            <a:avLst/>
            <a:gdLst>
              <a:gd name="T0" fmla="*/ 0 w 21600"/>
              <a:gd name="T1" fmla="*/ 0 h 27695"/>
              <a:gd name="T2" fmla="*/ 2147483647 w 21600"/>
              <a:gd name="T3" fmla="*/ 2147483647 h 27695"/>
              <a:gd name="T4" fmla="*/ 0 w 21600"/>
              <a:gd name="T5" fmla="*/ 2147483647 h 27695"/>
              <a:gd name="T6" fmla="*/ 0 60000 65536"/>
              <a:gd name="T7" fmla="*/ 0 60000 65536"/>
              <a:gd name="T8" fmla="*/ 0 60000 65536"/>
              <a:gd name="T9" fmla="*/ 0 w 21600"/>
              <a:gd name="T10" fmla="*/ 0 h 27695"/>
              <a:gd name="T11" fmla="*/ 21600 w 21600"/>
              <a:gd name="T12" fmla="*/ 27695 h 27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769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</a:path>
              <a:path w="21600" h="2769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7" name="Object 50"/>
          <p:cNvGraphicFramePr>
            <a:graphicFrameLocks noChangeAspect="1"/>
          </p:cNvGraphicFramePr>
          <p:nvPr/>
        </p:nvGraphicFramePr>
        <p:xfrm>
          <a:off x="571472" y="2857496"/>
          <a:ext cx="403225" cy="476250"/>
        </p:xfrm>
        <a:graphic>
          <a:graphicData uri="http://schemas.openxmlformats.org/presentationml/2006/ole">
            <p:oleObj spid="_x0000_s119814" name="Equation" r:id="rId7" imgW="139579" imgH="164957" progId="">
              <p:embed/>
            </p:oleObj>
          </a:graphicData>
        </a:graphic>
      </p:graphicFrame>
      <p:graphicFrame>
        <p:nvGraphicFramePr>
          <p:cNvPr id="19" name="Object 52"/>
          <p:cNvGraphicFramePr>
            <a:graphicFrameLocks noChangeAspect="1"/>
          </p:cNvGraphicFramePr>
          <p:nvPr/>
        </p:nvGraphicFramePr>
        <p:xfrm>
          <a:off x="4429125" y="2857500"/>
          <a:ext cx="3960813" cy="669925"/>
        </p:xfrm>
        <a:graphic>
          <a:graphicData uri="http://schemas.openxmlformats.org/presentationml/2006/ole">
            <p:oleObj spid="_x0000_s119815" name="Equation" r:id="rId8" imgW="1727200" imgH="292100" progId="">
              <p:embed/>
            </p:oleObj>
          </a:graphicData>
        </a:graphic>
      </p:graphicFrame>
      <p:graphicFrame>
        <p:nvGraphicFramePr>
          <p:cNvPr id="2" name="Object 18"/>
          <p:cNvGraphicFramePr>
            <a:graphicFrameLocks noChangeAspect="1"/>
          </p:cNvGraphicFramePr>
          <p:nvPr/>
        </p:nvGraphicFramePr>
        <p:xfrm>
          <a:off x="3357554" y="3071810"/>
          <a:ext cx="403225" cy="476250"/>
        </p:xfrm>
        <a:graphic>
          <a:graphicData uri="http://schemas.openxmlformats.org/presentationml/2006/ole">
            <p:oleObj spid="_x0000_s119816" name="Equation" r:id="rId9" imgW="139579" imgH="164957" progId="">
              <p:embed/>
            </p:oleObj>
          </a:graphicData>
        </a:graphic>
      </p:graphicFrame>
      <p:sp>
        <p:nvSpPr>
          <p:cNvPr id="23" name="Arc 49"/>
          <p:cNvSpPr>
            <a:spLocks/>
          </p:cNvSpPr>
          <p:nvPr/>
        </p:nvSpPr>
        <p:spPr bwMode="auto">
          <a:xfrm>
            <a:off x="3214678" y="3214686"/>
            <a:ext cx="142875" cy="276225"/>
          </a:xfrm>
          <a:custGeom>
            <a:avLst/>
            <a:gdLst>
              <a:gd name="T0" fmla="*/ 0 w 21600"/>
              <a:gd name="T1" fmla="*/ 0 h 27695"/>
              <a:gd name="T2" fmla="*/ 2147483647 w 21600"/>
              <a:gd name="T3" fmla="*/ 2147483647 h 27695"/>
              <a:gd name="T4" fmla="*/ 0 w 21600"/>
              <a:gd name="T5" fmla="*/ 2147483647 h 27695"/>
              <a:gd name="T6" fmla="*/ 0 60000 65536"/>
              <a:gd name="T7" fmla="*/ 0 60000 65536"/>
              <a:gd name="T8" fmla="*/ 0 60000 65536"/>
              <a:gd name="T9" fmla="*/ 0 w 21600"/>
              <a:gd name="T10" fmla="*/ 0 h 27695"/>
              <a:gd name="T11" fmla="*/ 21600 w 21600"/>
              <a:gd name="T12" fmla="*/ 27695 h 27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769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</a:path>
              <a:path w="21600" h="2769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cxnSp>
        <p:nvCxnSpPr>
          <p:cNvPr id="25" name="Прямая соединительная линия 24"/>
          <p:cNvCxnSpPr>
            <a:stCxn id="8" idx="1"/>
          </p:cNvCxnSpPr>
          <p:nvPr/>
        </p:nvCxnSpPr>
        <p:spPr>
          <a:xfrm rot="16200000" flipH="1">
            <a:off x="3393282" y="3178969"/>
            <a:ext cx="0" cy="642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Object 19"/>
          <p:cNvGraphicFramePr>
            <a:graphicFrameLocks noChangeAspect="1"/>
          </p:cNvGraphicFramePr>
          <p:nvPr/>
        </p:nvGraphicFramePr>
        <p:xfrm>
          <a:off x="4214810" y="2000240"/>
          <a:ext cx="4305494" cy="590560"/>
        </p:xfrm>
        <a:graphic>
          <a:graphicData uri="http://schemas.openxmlformats.org/presentationml/2006/ole">
            <p:oleObj spid="_x0000_s119817" name="Формула" r:id="rId10" imgW="2222280" imgH="304560" progId="Equation.3">
              <p:embed/>
            </p:oleObj>
          </a:graphicData>
        </a:graphic>
      </p:graphicFrame>
      <p:sp>
        <p:nvSpPr>
          <p:cNvPr id="24" name="Line 39"/>
          <p:cNvSpPr>
            <a:spLocks noChangeShapeType="1"/>
          </p:cNvSpPr>
          <p:nvPr/>
        </p:nvSpPr>
        <p:spPr bwMode="auto">
          <a:xfrm>
            <a:off x="185738" y="5235575"/>
            <a:ext cx="2814637" cy="50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flipV="1">
            <a:off x="185738" y="3949700"/>
            <a:ext cx="71437" cy="1285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" name="Line 41"/>
          <p:cNvSpPr>
            <a:spLocks noChangeShapeType="1"/>
          </p:cNvSpPr>
          <p:nvPr/>
        </p:nvSpPr>
        <p:spPr bwMode="auto">
          <a:xfrm>
            <a:off x="257175" y="4021138"/>
            <a:ext cx="2714625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flipH="1">
            <a:off x="2971800" y="4092575"/>
            <a:ext cx="71438" cy="1127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" name="Line 44"/>
          <p:cNvSpPr>
            <a:spLocks noChangeShapeType="1"/>
          </p:cNvSpPr>
          <p:nvPr/>
        </p:nvSpPr>
        <p:spPr bwMode="auto">
          <a:xfrm flipV="1">
            <a:off x="185738" y="4092575"/>
            <a:ext cx="2786062" cy="1143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31" name="Object 21"/>
          <p:cNvGraphicFramePr>
            <a:graphicFrameLocks noChangeAspect="1"/>
          </p:cNvGraphicFramePr>
          <p:nvPr/>
        </p:nvGraphicFramePr>
        <p:xfrm>
          <a:off x="214313" y="4143375"/>
          <a:ext cx="346075" cy="504825"/>
        </p:xfrm>
        <a:graphic>
          <a:graphicData uri="http://schemas.openxmlformats.org/presentationml/2006/ole">
            <p:oleObj spid="_x0000_s119818" name="Equation" r:id="rId11" imgW="164957" imgH="241091" progId="">
              <p:embed/>
            </p:oleObj>
          </a:graphicData>
        </a:graphic>
      </p:graphicFrame>
      <p:graphicFrame>
        <p:nvGraphicFramePr>
          <p:cNvPr id="32" name="Object 22"/>
          <p:cNvGraphicFramePr>
            <a:graphicFrameLocks noChangeAspect="1"/>
          </p:cNvGraphicFramePr>
          <p:nvPr/>
        </p:nvGraphicFramePr>
        <p:xfrm>
          <a:off x="1400175" y="4235450"/>
          <a:ext cx="295275" cy="431800"/>
        </p:xfrm>
        <a:graphic>
          <a:graphicData uri="http://schemas.openxmlformats.org/presentationml/2006/ole">
            <p:oleObj spid="_x0000_s119819" name="Equation" r:id="rId12" imgW="164957" imgH="241091" progId="">
              <p:embed/>
            </p:oleObj>
          </a:graphicData>
        </a:graphic>
      </p:graphicFrame>
      <p:sp>
        <p:nvSpPr>
          <p:cNvPr id="33" name="Arc 49"/>
          <p:cNvSpPr>
            <a:spLocks/>
          </p:cNvSpPr>
          <p:nvPr/>
        </p:nvSpPr>
        <p:spPr bwMode="auto">
          <a:xfrm>
            <a:off x="214282" y="4786322"/>
            <a:ext cx="330231" cy="438141"/>
          </a:xfrm>
          <a:custGeom>
            <a:avLst/>
            <a:gdLst>
              <a:gd name="T0" fmla="*/ 0 w 21600"/>
              <a:gd name="T1" fmla="*/ 0 h 27695"/>
              <a:gd name="T2" fmla="*/ 2147483647 w 21600"/>
              <a:gd name="T3" fmla="*/ 2147483647 h 27695"/>
              <a:gd name="T4" fmla="*/ 0 w 21600"/>
              <a:gd name="T5" fmla="*/ 2147483647 h 27695"/>
              <a:gd name="T6" fmla="*/ 0 60000 65536"/>
              <a:gd name="T7" fmla="*/ 0 60000 65536"/>
              <a:gd name="T8" fmla="*/ 0 60000 65536"/>
              <a:gd name="T9" fmla="*/ 0 w 21600"/>
              <a:gd name="T10" fmla="*/ 0 h 27695"/>
              <a:gd name="T11" fmla="*/ 21600 w 21600"/>
              <a:gd name="T12" fmla="*/ 27695 h 27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769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</a:path>
              <a:path w="21600" h="2769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4" name="Object 23"/>
          <p:cNvGraphicFramePr>
            <a:graphicFrameLocks noChangeAspect="1"/>
          </p:cNvGraphicFramePr>
          <p:nvPr/>
        </p:nvGraphicFramePr>
        <p:xfrm>
          <a:off x="428596" y="4572008"/>
          <a:ext cx="356698" cy="547679"/>
        </p:xfrm>
        <a:graphic>
          <a:graphicData uri="http://schemas.openxmlformats.org/presentationml/2006/ole">
            <p:oleObj spid="_x0000_s119820" name="Equation" r:id="rId13" imgW="139579" imgH="164957" progId="">
              <p:embed/>
            </p:oleObj>
          </a:graphicData>
        </a:graphic>
      </p:graphicFrame>
      <p:graphicFrame>
        <p:nvGraphicFramePr>
          <p:cNvPr id="4" name="Object 26"/>
          <p:cNvGraphicFramePr>
            <a:graphicFrameLocks noChangeAspect="1"/>
          </p:cNvGraphicFramePr>
          <p:nvPr/>
        </p:nvGraphicFramePr>
        <p:xfrm>
          <a:off x="285750" y="5429250"/>
          <a:ext cx="2487613" cy="785813"/>
        </p:xfrm>
        <a:graphic>
          <a:graphicData uri="http://schemas.openxmlformats.org/presentationml/2006/ole">
            <p:oleObj spid="_x0000_s119821" name="Формула" r:id="rId14" imgW="965160" imgH="304560" progId="Equation.3">
              <p:embed/>
            </p:oleObj>
          </a:graphicData>
        </a:graphic>
      </p:graphicFrame>
      <p:sp>
        <p:nvSpPr>
          <p:cNvPr id="35" name="Line 39"/>
          <p:cNvSpPr>
            <a:spLocks noChangeShapeType="1"/>
          </p:cNvSpPr>
          <p:nvPr/>
        </p:nvSpPr>
        <p:spPr bwMode="auto">
          <a:xfrm>
            <a:off x="5072063" y="4857750"/>
            <a:ext cx="2814637" cy="50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6" name="Line 40"/>
          <p:cNvSpPr>
            <a:spLocks noChangeShapeType="1"/>
          </p:cNvSpPr>
          <p:nvPr/>
        </p:nvSpPr>
        <p:spPr bwMode="auto">
          <a:xfrm flipH="1" flipV="1">
            <a:off x="4214813" y="3857625"/>
            <a:ext cx="857250" cy="1000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" name="Line 41"/>
          <p:cNvSpPr>
            <a:spLocks noChangeShapeType="1"/>
          </p:cNvSpPr>
          <p:nvPr/>
        </p:nvSpPr>
        <p:spPr bwMode="auto">
          <a:xfrm>
            <a:off x="4214813" y="3857625"/>
            <a:ext cx="271462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>
            <a:off x="6929438" y="3929063"/>
            <a:ext cx="928687" cy="912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flipV="1">
            <a:off x="5072063" y="3929063"/>
            <a:ext cx="1857375" cy="92868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41" name="Object 30"/>
          <p:cNvGraphicFramePr>
            <a:graphicFrameLocks noChangeAspect="1"/>
          </p:cNvGraphicFramePr>
          <p:nvPr/>
        </p:nvGraphicFramePr>
        <p:xfrm>
          <a:off x="4071938" y="4143375"/>
          <a:ext cx="346075" cy="504825"/>
        </p:xfrm>
        <a:graphic>
          <a:graphicData uri="http://schemas.openxmlformats.org/presentationml/2006/ole">
            <p:oleObj spid="_x0000_s119822" name="Equation" r:id="rId15" imgW="164957" imgH="241091" progId="">
              <p:embed/>
            </p:oleObj>
          </a:graphicData>
        </a:graphic>
      </p:graphicFrame>
      <p:graphicFrame>
        <p:nvGraphicFramePr>
          <p:cNvPr id="42" name="Object 31"/>
          <p:cNvGraphicFramePr>
            <a:graphicFrameLocks noChangeAspect="1"/>
          </p:cNvGraphicFramePr>
          <p:nvPr/>
        </p:nvGraphicFramePr>
        <p:xfrm>
          <a:off x="5857875" y="3929063"/>
          <a:ext cx="295275" cy="431800"/>
        </p:xfrm>
        <a:graphic>
          <a:graphicData uri="http://schemas.openxmlformats.org/presentationml/2006/ole">
            <p:oleObj spid="_x0000_s119823" name="Equation" r:id="rId16" imgW="164957" imgH="241091" progId="">
              <p:embed/>
            </p:oleObj>
          </a:graphicData>
        </a:graphic>
      </p:graphicFrame>
      <p:sp>
        <p:nvSpPr>
          <p:cNvPr id="43" name="Arc 49"/>
          <p:cNvSpPr>
            <a:spLocks/>
          </p:cNvSpPr>
          <p:nvPr/>
        </p:nvSpPr>
        <p:spPr bwMode="auto">
          <a:xfrm rot="-5099697">
            <a:off x="6811962" y="4379913"/>
            <a:ext cx="569913" cy="573088"/>
          </a:xfrm>
          <a:custGeom>
            <a:avLst/>
            <a:gdLst>
              <a:gd name="T0" fmla="*/ 0 w 21600"/>
              <a:gd name="T1" fmla="*/ 0 h 27695"/>
              <a:gd name="T2" fmla="*/ 2147483647 w 21600"/>
              <a:gd name="T3" fmla="*/ 2147483647 h 27695"/>
              <a:gd name="T4" fmla="*/ 0 w 21600"/>
              <a:gd name="T5" fmla="*/ 2147483647 h 27695"/>
              <a:gd name="T6" fmla="*/ 0 60000 65536"/>
              <a:gd name="T7" fmla="*/ 0 60000 65536"/>
              <a:gd name="T8" fmla="*/ 0 60000 65536"/>
              <a:gd name="T9" fmla="*/ 0 w 21600"/>
              <a:gd name="T10" fmla="*/ 0 h 27695"/>
              <a:gd name="T11" fmla="*/ 21600 w 21600"/>
              <a:gd name="T12" fmla="*/ 27695 h 27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769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</a:path>
              <a:path w="21600" h="2769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63"/>
                  <a:pt x="21304" y="25715"/>
                  <a:pt x="20722" y="2769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44" name="Object 32"/>
          <p:cNvGraphicFramePr>
            <a:graphicFrameLocks noChangeAspect="1"/>
          </p:cNvGraphicFramePr>
          <p:nvPr/>
        </p:nvGraphicFramePr>
        <p:xfrm>
          <a:off x="7072313" y="4500563"/>
          <a:ext cx="285750" cy="338137"/>
        </p:xfrm>
        <a:graphic>
          <a:graphicData uri="http://schemas.openxmlformats.org/presentationml/2006/ole">
            <p:oleObj spid="_x0000_s119824" name="Equation" r:id="rId17" imgW="139579" imgH="164957" progId="">
              <p:embed/>
            </p:oleObj>
          </a:graphicData>
        </a:graphic>
      </p:graphicFrame>
      <p:graphicFrame>
        <p:nvGraphicFramePr>
          <p:cNvPr id="3" name="Object 33"/>
          <p:cNvGraphicFramePr>
            <a:graphicFrameLocks noChangeAspect="1"/>
          </p:cNvGraphicFramePr>
          <p:nvPr/>
        </p:nvGraphicFramePr>
        <p:xfrm>
          <a:off x="7929563" y="4714875"/>
          <a:ext cx="295275" cy="431800"/>
        </p:xfrm>
        <a:graphic>
          <a:graphicData uri="http://schemas.openxmlformats.org/presentationml/2006/ole">
            <p:oleObj spid="_x0000_s119825" name="Equation" r:id="rId18" imgW="164957" imgH="241091" progId="">
              <p:embed/>
            </p:oleObj>
          </a:graphicData>
        </a:graphic>
      </p:graphicFrame>
      <p:graphicFrame>
        <p:nvGraphicFramePr>
          <p:cNvPr id="6" name="Object 35"/>
          <p:cNvGraphicFramePr>
            <a:graphicFrameLocks noChangeAspect="1"/>
          </p:cNvGraphicFramePr>
          <p:nvPr/>
        </p:nvGraphicFramePr>
        <p:xfrm>
          <a:off x="2971800" y="5092700"/>
          <a:ext cx="295275" cy="431800"/>
        </p:xfrm>
        <a:graphic>
          <a:graphicData uri="http://schemas.openxmlformats.org/presentationml/2006/ole">
            <p:oleObj spid="_x0000_s119826" name="Equation" r:id="rId19" imgW="164957" imgH="241091" progId="">
              <p:embed/>
            </p:oleObj>
          </a:graphicData>
        </a:graphic>
      </p:graphicFrame>
      <p:graphicFrame>
        <p:nvGraphicFramePr>
          <p:cNvPr id="45" name="Object 37"/>
          <p:cNvGraphicFramePr>
            <a:graphicFrameLocks noChangeAspect="1"/>
          </p:cNvGraphicFramePr>
          <p:nvPr/>
        </p:nvGraphicFramePr>
        <p:xfrm>
          <a:off x="4714875" y="5286375"/>
          <a:ext cx="3421063" cy="590550"/>
        </p:xfrm>
        <a:graphic>
          <a:graphicData uri="http://schemas.openxmlformats.org/presentationml/2006/ole">
            <p:oleObj spid="_x0000_s119827" name="Формула" r:id="rId20" imgW="1765080" imgH="304560" progId="Equation.3">
              <p:embed/>
            </p:oleObj>
          </a:graphicData>
        </a:graphic>
      </p:graphicFrame>
      <p:sp>
        <p:nvSpPr>
          <p:cNvPr id="46" name="Номер слайда 45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33</a:t>
            </a:fld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42844" y="1071546"/>
            <a:ext cx="5143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dirty="0" smtClean="0">
                <a:solidFill>
                  <a:srgbClr val="7030A0"/>
                </a:solidFill>
              </a:rPr>
              <a:t>относительная</a:t>
            </a:r>
            <a:r>
              <a:rPr lang="ru-RU" altLang="ru-RU" i="1" dirty="0" smtClean="0">
                <a:solidFill>
                  <a:srgbClr val="C00000"/>
                </a:solidFill>
              </a:rPr>
              <a:t>  </a:t>
            </a:r>
            <a:r>
              <a:rPr lang="ru-RU" altLang="ru-RU" i="1" dirty="0" smtClean="0"/>
              <a:t>(</a:t>
            </a:r>
            <a:r>
              <a:rPr lang="en-US" altLang="ru-RU" b="1" i="1" dirty="0" smtClean="0">
                <a:solidFill>
                  <a:srgbClr val="7030A0"/>
                </a:solidFill>
              </a:rPr>
              <a:t>V</a:t>
            </a:r>
            <a:r>
              <a:rPr lang="en-US" altLang="ru-RU" b="1" i="1" baseline="-25000" dirty="0" smtClean="0">
                <a:solidFill>
                  <a:srgbClr val="7030A0"/>
                </a:solidFill>
              </a:rPr>
              <a:t>r</a:t>
            </a:r>
            <a:r>
              <a:rPr lang="ru-RU" altLang="ru-RU" b="1" i="1" baseline="-25000" dirty="0" smtClean="0">
                <a:solidFill>
                  <a:srgbClr val="7030A0"/>
                </a:solidFill>
              </a:rPr>
              <a:t> </a:t>
            </a:r>
            <a:r>
              <a:rPr lang="ru-RU" altLang="ru-RU" i="1" dirty="0" smtClean="0"/>
              <a:t>) </a:t>
            </a:r>
            <a:r>
              <a:rPr lang="ru-RU" altLang="ru-RU" i="1" dirty="0" smtClean="0">
                <a:solidFill>
                  <a:srgbClr val="C00000"/>
                </a:solidFill>
              </a:rPr>
              <a:t>и </a:t>
            </a:r>
            <a:r>
              <a:rPr lang="ru-RU" altLang="ru-RU" b="1" i="1" dirty="0" smtClean="0">
                <a:solidFill>
                  <a:srgbClr val="FF0000"/>
                </a:solidFill>
              </a:rPr>
              <a:t>переносная</a:t>
            </a:r>
            <a:r>
              <a:rPr lang="ru-RU" altLang="ru-RU" i="1" dirty="0" smtClean="0">
                <a:solidFill>
                  <a:srgbClr val="C00000"/>
                </a:solidFill>
              </a:rPr>
              <a:t> </a:t>
            </a:r>
            <a:r>
              <a:rPr lang="ru-RU" altLang="ru-RU" i="1" dirty="0" smtClean="0"/>
              <a:t>(</a:t>
            </a:r>
            <a:r>
              <a:rPr lang="en-US" altLang="ru-RU" b="1" i="1" dirty="0" smtClean="0">
                <a:solidFill>
                  <a:srgbClr val="FF0000"/>
                </a:solidFill>
              </a:rPr>
              <a:t>V</a:t>
            </a:r>
            <a:r>
              <a:rPr lang="en-US" altLang="ru-RU" b="1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ru-RU" i="1" dirty="0" smtClean="0">
                <a:solidFill>
                  <a:srgbClr val="C00000"/>
                </a:solidFill>
              </a:rPr>
              <a:t> </a:t>
            </a:r>
            <a:r>
              <a:rPr lang="ru-RU" altLang="ru-RU" i="1" dirty="0" smtClean="0"/>
              <a:t>) скорости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8572528" y="2071678"/>
            <a:ext cx="357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i="1" dirty="0" smtClean="0">
                <a:solidFill>
                  <a:srgbClr val="FF0000"/>
                </a:solidFill>
              </a:rPr>
              <a:t>?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3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82594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Порядок определения абсолютной скорости 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24" y="928670"/>
            <a:ext cx="65323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/>
              <a:t>Проанализировать задачу;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 Найти закон </a:t>
            </a:r>
            <a:r>
              <a:rPr lang="ru-RU" sz="2000" b="1" dirty="0" smtClean="0">
                <a:solidFill>
                  <a:srgbClr val="7030A0"/>
                </a:solidFill>
              </a:rPr>
              <a:t>относительного</a:t>
            </a:r>
            <a:r>
              <a:rPr lang="ru-RU" sz="2000" dirty="0" smtClean="0"/>
              <a:t> движения и </a:t>
            </a:r>
          </a:p>
          <a:p>
            <a:pPr marL="342900" indent="-342900"/>
            <a:r>
              <a:rPr lang="ru-RU" sz="2000" b="1" dirty="0" smtClean="0"/>
              <a:t>траекторию</a:t>
            </a:r>
            <a:r>
              <a:rPr lang="ru-RU" sz="2000" dirty="0" smtClean="0"/>
              <a:t> движения </a:t>
            </a:r>
            <a:r>
              <a:rPr lang="ru-RU" sz="2000" b="1" dirty="0" smtClean="0"/>
              <a:t>точки</a:t>
            </a:r>
            <a:r>
              <a:rPr lang="ru-RU" sz="2000" dirty="0" smtClean="0"/>
              <a:t> в </a:t>
            </a:r>
            <a:r>
              <a:rPr lang="ru-RU" sz="2000" b="1" dirty="0" smtClean="0">
                <a:solidFill>
                  <a:srgbClr val="7030A0"/>
                </a:solidFill>
              </a:rPr>
              <a:t>относительном</a:t>
            </a:r>
            <a:r>
              <a:rPr lang="ru-RU" sz="2000" dirty="0" smtClean="0">
                <a:solidFill>
                  <a:srgbClr val="7030A0"/>
                </a:solidFill>
              </a:rPr>
              <a:t> </a:t>
            </a:r>
            <a:r>
              <a:rPr lang="ru-RU" sz="2000" dirty="0" smtClean="0"/>
              <a:t>движении;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2071678"/>
            <a:ext cx="5620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dirty="0" smtClean="0"/>
              <a:t>3. Найти закон </a:t>
            </a:r>
            <a:r>
              <a:rPr lang="ru-RU" b="1" dirty="0" smtClean="0">
                <a:solidFill>
                  <a:srgbClr val="FF0000"/>
                </a:solidFill>
              </a:rPr>
              <a:t>переносного</a:t>
            </a:r>
            <a:r>
              <a:rPr lang="ru-RU" dirty="0" smtClean="0"/>
              <a:t> движения и </a:t>
            </a:r>
          </a:p>
          <a:p>
            <a:pPr marL="342900" indent="-342900"/>
            <a:r>
              <a:rPr lang="ru-RU" b="1" dirty="0" smtClean="0"/>
              <a:t>траекторию</a:t>
            </a:r>
            <a:r>
              <a:rPr lang="ru-RU" dirty="0" smtClean="0"/>
              <a:t> движения </a:t>
            </a:r>
            <a:r>
              <a:rPr lang="ru-RU" b="1" dirty="0" smtClean="0"/>
              <a:t>точки</a:t>
            </a:r>
            <a:r>
              <a:rPr lang="ru-RU" dirty="0" smtClean="0"/>
              <a:t> в </a:t>
            </a:r>
            <a:r>
              <a:rPr lang="ru-RU" b="1" dirty="0" smtClean="0">
                <a:solidFill>
                  <a:srgbClr val="FF0000"/>
                </a:solidFill>
              </a:rPr>
              <a:t>переносном</a:t>
            </a:r>
            <a:r>
              <a:rPr lang="ru-RU" dirty="0" smtClean="0"/>
              <a:t> движении;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2928934"/>
            <a:ext cx="5678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dirty="0" smtClean="0"/>
              <a:t>4. Найти </a:t>
            </a:r>
            <a:r>
              <a:rPr lang="ru-RU" b="1" dirty="0" smtClean="0"/>
              <a:t>положение</a:t>
            </a:r>
            <a:r>
              <a:rPr lang="ru-RU" dirty="0" smtClean="0"/>
              <a:t> </a:t>
            </a:r>
            <a:r>
              <a:rPr lang="ru-RU" b="1" dirty="0" smtClean="0"/>
              <a:t>точки</a:t>
            </a:r>
            <a:r>
              <a:rPr lang="ru-RU" dirty="0" smtClean="0"/>
              <a:t> в </a:t>
            </a:r>
            <a:r>
              <a:rPr lang="ru-RU" b="1" dirty="0" smtClean="0">
                <a:solidFill>
                  <a:srgbClr val="7030A0"/>
                </a:solidFill>
              </a:rPr>
              <a:t>относительном</a:t>
            </a:r>
            <a:r>
              <a:rPr lang="ru-RU" dirty="0" smtClean="0"/>
              <a:t> движении;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3500438"/>
            <a:ext cx="54200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dirty="0" smtClean="0"/>
              <a:t>5. Найти </a:t>
            </a:r>
            <a:r>
              <a:rPr lang="ru-RU" b="1" dirty="0" smtClean="0">
                <a:solidFill>
                  <a:srgbClr val="0070C0"/>
                </a:solidFill>
              </a:rPr>
              <a:t>скорость</a:t>
            </a:r>
            <a:r>
              <a:rPr lang="ru-RU" dirty="0" smtClean="0"/>
              <a:t> точки в </a:t>
            </a:r>
            <a:r>
              <a:rPr lang="ru-RU" b="1" dirty="0" smtClean="0">
                <a:solidFill>
                  <a:srgbClr val="7030A0"/>
                </a:solidFill>
              </a:rPr>
              <a:t>относительном</a:t>
            </a:r>
            <a:r>
              <a:rPr lang="ru-RU" dirty="0" smtClean="0"/>
              <a:t> движении, </a:t>
            </a:r>
          </a:p>
          <a:p>
            <a:pPr marL="342900" indent="-342900"/>
            <a:r>
              <a:rPr lang="ru-RU" u="sng" dirty="0" smtClean="0"/>
              <a:t>поставить </a:t>
            </a:r>
            <a:r>
              <a:rPr lang="ru-RU" b="1" u="sng" dirty="0" smtClean="0"/>
              <a:t>её направление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00100" y="4214818"/>
            <a:ext cx="5132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dirty="0" smtClean="0"/>
              <a:t>6. Найти </a:t>
            </a:r>
            <a:r>
              <a:rPr lang="ru-RU" b="1" dirty="0" smtClean="0">
                <a:solidFill>
                  <a:srgbClr val="0070C0"/>
                </a:solidFill>
              </a:rPr>
              <a:t>скорость</a:t>
            </a:r>
            <a:r>
              <a:rPr lang="ru-RU" dirty="0" smtClean="0"/>
              <a:t> точки в </a:t>
            </a:r>
            <a:r>
              <a:rPr lang="ru-RU" b="1" dirty="0" smtClean="0">
                <a:solidFill>
                  <a:srgbClr val="FF0000"/>
                </a:solidFill>
              </a:rPr>
              <a:t>переносном</a:t>
            </a:r>
            <a:r>
              <a:rPr lang="ru-RU" dirty="0" smtClean="0"/>
              <a:t> движении, </a:t>
            </a:r>
          </a:p>
          <a:p>
            <a:pPr marL="342900" indent="-342900"/>
            <a:r>
              <a:rPr lang="ru-RU" dirty="0" smtClean="0"/>
              <a:t>поставить ее направление;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1538" y="5072074"/>
            <a:ext cx="5387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dirty="0" smtClean="0"/>
              <a:t>7. Найти геометрически </a:t>
            </a:r>
            <a:r>
              <a:rPr lang="ru-RU" b="1" dirty="0" smtClean="0"/>
              <a:t>абсолютную скорость </a:t>
            </a:r>
            <a:r>
              <a:rPr lang="ru-RU" dirty="0" smtClean="0"/>
              <a:t>точки;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42976" y="5715016"/>
            <a:ext cx="4618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dirty="0" smtClean="0"/>
              <a:t>8. Найти </a:t>
            </a:r>
            <a:r>
              <a:rPr lang="ru-RU" b="1" dirty="0" smtClean="0"/>
              <a:t>модуль</a:t>
            </a:r>
            <a:r>
              <a:rPr lang="ru-RU" dirty="0" smtClean="0"/>
              <a:t> абсолютной скорости точки.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34</a:t>
            </a:fld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4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229600" cy="642918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1. Пример определения абсолютной скорости </a:t>
            </a:r>
            <a:br>
              <a:rPr lang="ru-RU" altLang="ru-RU" sz="2400" i="1" dirty="0" smtClean="0">
                <a:solidFill>
                  <a:srgbClr val="C00000"/>
                </a:solidFill>
              </a:rPr>
            </a:br>
            <a:r>
              <a:rPr lang="en-US" altLang="ru-RU" sz="2400" i="1" dirty="0" smtClean="0">
                <a:solidFill>
                  <a:srgbClr val="C00000"/>
                </a:solidFill>
              </a:rPr>
              <a:t>(</a:t>
            </a:r>
            <a:r>
              <a:rPr lang="ru-RU" altLang="ru-RU" sz="2400" b="1" i="1" dirty="0" smtClean="0">
                <a:solidFill>
                  <a:srgbClr val="C00000"/>
                </a:solidFill>
              </a:rPr>
              <a:t>переносное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движение 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поступательное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28688" y="3000375"/>
            <a:ext cx="2071687" cy="7143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285875" y="1714500"/>
            <a:ext cx="1357313" cy="128587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143000" y="3714750"/>
            <a:ext cx="285750" cy="2857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357438" y="3714750"/>
            <a:ext cx="285750" cy="2857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785813" y="4000500"/>
            <a:ext cx="22145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 flipH="1" flipV="1">
            <a:off x="-823118" y="2750344"/>
            <a:ext cx="2501900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57200" y="3962400"/>
            <a:ext cx="300037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5" idx="1"/>
          </p:cNvCxnSpPr>
          <p:nvPr/>
        </p:nvCxnSpPr>
        <p:spPr>
          <a:xfrm>
            <a:off x="428625" y="3357563"/>
            <a:ext cx="500063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6" idx="2"/>
            <a:endCxn id="6" idx="6"/>
          </p:cNvCxnSpPr>
          <p:nvPr/>
        </p:nvCxnSpPr>
        <p:spPr>
          <a:xfrm rot="10800000" flipH="1">
            <a:off x="1285875" y="2357438"/>
            <a:ext cx="1357313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6" idx="0"/>
            <a:endCxn id="6" idx="4"/>
          </p:cNvCxnSpPr>
          <p:nvPr/>
        </p:nvCxnSpPr>
        <p:spPr>
          <a:xfrm rot="16200000" flipH="1">
            <a:off x="1320800" y="2357438"/>
            <a:ext cx="1285875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9" name="TextBox 23"/>
          <p:cNvSpPr txBox="1">
            <a:spLocks noChangeArrowheads="1"/>
          </p:cNvSpPr>
          <p:nvPr/>
        </p:nvSpPr>
        <p:spPr bwMode="auto">
          <a:xfrm>
            <a:off x="1714500" y="1357313"/>
            <a:ext cx="6175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dirty="0"/>
              <a:t>-О+</a:t>
            </a:r>
          </a:p>
        </p:txBody>
      </p:sp>
      <p:sp>
        <p:nvSpPr>
          <p:cNvPr id="26" name="Овал 25"/>
          <p:cNvSpPr/>
          <p:nvPr/>
        </p:nvSpPr>
        <p:spPr>
          <a:xfrm>
            <a:off x="2428875" y="1928813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0" name="Прямая соединительная линия 29"/>
          <p:cNvCxnSpPr>
            <a:endCxn id="26" idx="3"/>
          </p:cNvCxnSpPr>
          <p:nvPr/>
        </p:nvCxnSpPr>
        <p:spPr>
          <a:xfrm flipV="1">
            <a:off x="2000250" y="2051050"/>
            <a:ext cx="449263" cy="306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Дуга 30"/>
          <p:cNvSpPr/>
          <p:nvPr/>
        </p:nvSpPr>
        <p:spPr>
          <a:xfrm>
            <a:off x="1714500" y="2071688"/>
            <a:ext cx="500063" cy="285750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8" name="Прямая со стрелкой 37"/>
          <p:cNvCxnSpPr/>
          <p:nvPr/>
        </p:nvCxnSpPr>
        <p:spPr>
          <a:xfrm rot="16200000" flipH="1">
            <a:off x="2428876" y="2143125"/>
            <a:ext cx="836612" cy="69373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2500313" y="2000250"/>
            <a:ext cx="1928812" cy="20638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3214688" y="2857500"/>
            <a:ext cx="18573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6200000" flipH="1">
            <a:off x="4357688" y="2143125"/>
            <a:ext cx="785812" cy="642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2428875" y="2000250"/>
            <a:ext cx="2643188" cy="8572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Дуга 51"/>
          <p:cNvSpPr/>
          <p:nvPr/>
        </p:nvSpPr>
        <p:spPr>
          <a:xfrm rot="4948917">
            <a:off x="2343150" y="1619251"/>
            <a:ext cx="928687" cy="785812"/>
          </a:xfrm>
          <a:prstGeom prst="arc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3" name="Object 46"/>
          <p:cNvGraphicFramePr>
            <a:graphicFrameLocks noChangeAspect="1"/>
          </p:cNvGraphicFramePr>
          <p:nvPr/>
        </p:nvGraphicFramePr>
        <p:xfrm>
          <a:off x="2643188" y="2428875"/>
          <a:ext cx="295275" cy="431800"/>
        </p:xfrm>
        <a:graphic>
          <a:graphicData uri="http://schemas.openxmlformats.org/presentationml/2006/ole">
            <p:oleObj spid="_x0000_s120834" name="Equation" r:id="rId3" imgW="164957" imgH="241091" progId="">
              <p:embed/>
            </p:oleObj>
          </a:graphicData>
        </a:graphic>
      </p:graphicFrame>
      <p:graphicFrame>
        <p:nvGraphicFramePr>
          <p:cNvPr id="2" name="Object 47"/>
          <p:cNvGraphicFramePr>
            <a:graphicFrameLocks noChangeAspect="1"/>
          </p:cNvGraphicFramePr>
          <p:nvPr/>
        </p:nvGraphicFramePr>
        <p:xfrm>
          <a:off x="3429000" y="1571625"/>
          <a:ext cx="346075" cy="504825"/>
        </p:xfrm>
        <a:graphic>
          <a:graphicData uri="http://schemas.openxmlformats.org/presentationml/2006/ole">
            <p:oleObj spid="_x0000_s120835" name="Equation" r:id="rId4" imgW="164957" imgH="241091" progId="">
              <p:embed/>
            </p:oleObj>
          </a:graphicData>
        </a:graphic>
      </p:graphicFrame>
      <p:graphicFrame>
        <p:nvGraphicFramePr>
          <p:cNvPr id="15" name="Object 48"/>
          <p:cNvGraphicFramePr>
            <a:graphicFrameLocks noChangeAspect="1"/>
          </p:cNvGraphicFramePr>
          <p:nvPr/>
        </p:nvGraphicFramePr>
        <p:xfrm>
          <a:off x="4643438" y="2857496"/>
          <a:ext cx="295275" cy="431808"/>
        </p:xfrm>
        <a:graphic>
          <a:graphicData uri="http://schemas.openxmlformats.org/presentationml/2006/ole">
            <p:oleObj spid="_x0000_s120836" name="Equation" r:id="rId5" imgW="164957" imgH="241091" progId="">
              <p:embed/>
            </p:oleObj>
          </a:graphicData>
        </a:graphic>
      </p:graphicFrame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357158" y="857232"/>
          <a:ext cx="7548045" cy="500066"/>
        </p:xfrm>
        <a:graphic>
          <a:graphicData uri="http://schemas.openxmlformats.org/presentationml/2006/ole">
            <p:oleObj spid="_x0000_s120837" name="Формула" r:id="rId6" imgW="3822480" imgH="253800" progId="Equation.3">
              <p:embed/>
            </p:oleObj>
          </a:graphicData>
        </a:graphic>
      </p:graphicFrame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4572000" y="1285860"/>
          <a:ext cx="3064690" cy="428628"/>
        </p:xfrm>
        <a:graphic>
          <a:graphicData uri="http://schemas.openxmlformats.org/presentationml/2006/ole">
            <p:oleObj spid="_x0000_s120838" name="Формула" r:id="rId7" imgW="1815840" imgH="253800" progId="Equation.3">
              <p:embed/>
            </p:oleObj>
          </a:graphicData>
        </a:graphic>
      </p:graphicFrame>
      <p:graphicFrame>
        <p:nvGraphicFramePr>
          <p:cNvPr id="19" name="Object 52"/>
          <p:cNvGraphicFramePr>
            <a:graphicFrameLocks noChangeAspect="1"/>
          </p:cNvGraphicFramePr>
          <p:nvPr/>
        </p:nvGraphicFramePr>
        <p:xfrm>
          <a:off x="500034" y="5214950"/>
          <a:ext cx="3960813" cy="669925"/>
        </p:xfrm>
        <a:graphic>
          <a:graphicData uri="http://schemas.openxmlformats.org/presentationml/2006/ole">
            <p:oleObj spid="_x0000_s120839" name="Equation" r:id="rId8" imgW="1727200" imgH="292100" progId="">
              <p:embed/>
            </p:oleObj>
          </a:graphicData>
        </a:graphic>
      </p:graphicFrame>
      <p:graphicFrame>
        <p:nvGraphicFramePr>
          <p:cNvPr id="17" name="Object 49"/>
          <p:cNvGraphicFramePr>
            <a:graphicFrameLocks noChangeAspect="1"/>
          </p:cNvGraphicFramePr>
          <p:nvPr/>
        </p:nvGraphicFramePr>
        <p:xfrm>
          <a:off x="1928794" y="1714488"/>
          <a:ext cx="342900" cy="404813"/>
        </p:xfrm>
        <a:graphic>
          <a:graphicData uri="http://schemas.openxmlformats.org/presentationml/2006/ole">
            <p:oleObj spid="_x0000_s120840" name="Equation" r:id="rId9" imgW="139579" imgH="164957" progId="">
              <p:embed/>
            </p:oleObj>
          </a:graphicData>
        </a:graphic>
      </p:graphicFrame>
      <p:graphicFrame>
        <p:nvGraphicFramePr>
          <p:cNvPr id="3" name="Object 50"/>
          <p:cNvGraphicFramePr>
            <a:graphicFrameLocks noChangeAspect="1"/>
          </p:cNvGraphicFramePr>
          <p:nvPr/>
        </p:nvGraphicFramePr>
        <p:xfrm>
          <a:off x="3000364" y="2285992"/>
          <a:ext cx="342900" cy="404812"/>
        </p:xfrm>
        <a:graphic>
          <a:graphicData uri="http://schemas.openxmlformats.org/presentationml/2006/ole">
            <p:oleObj spid="_x0000_s120841" name="Equation" r:id="rId10" imgW="139579" imgH="164957" progId="">
              <p:embed/>
            </p:oleObj>
          </a:graphicData>
        </a:graphic>
      </p:graphicFrame>
      <p:graphicFrame>
        <p:nvGraphicFramePr>
          <p:cNvPr id="10250" name="Object 51"/>
          <p:cNvGraphicFramePr>
            <a:graphicFrameLocks noChangeAspect="1"/>
          </p:cNvGraphicFramePr>
          <p:nvPr/>
        </p:nvGraphicFramePr>
        <p:xfrm>
          <a:off x="3429000" y="3786188"/>
          <a:ext cx="349250" cy="384175"/>
        </p:xfrm>
        <a:graphic>
          <a:graphicData uri="http://schemas.openxmlformats.org/presentationml/2006/ole">
            <p:oleObj spid="_x0000_s120842" name="Формула" r:id="rId11" imgW="126720" imgH="139680" progId="Equation.3">
              <p:embed/>
            </p:oleObj>
          </a:graphicData>
        </a:graphic>
      </p:graphicFrame>
      <p:graphicFrame>
        <p:nvGraphicFramePr>
          <p:cNvPr id="10251" name="Object 11"/>
          <p:cNvGraphicFramePr>
            <a:graphicFrameLocks noChangeAspect="1"/>
          </p:cNvGraphicFramePr>
          <p:nvPr/>
        </p:nvGraphicFramePr>
        <p:xfrm>
          <a:off x="0" y="1857375"/>
          <a:ext cx="384175" cy="454025"/>
        </p:xfrm>
        <a:graphic>
          <a:graphicData uri="http://schemas.openxmlformats.org/presentationml/2006/ole">
            <p:oleObj spid="_x0000_s120843" name="Формула" r:id="rId12" imgW="139680" imgH="164880" progId="Equation.3">
              <p:embed/>
            </p:oleObj>
          </a:graphicData>
        </a:graphic>
      </p:graphicFrame>
      <p:graphicFrame>
        <p:nvGraphicFramePr>
          <p:cNvPr id="10252" name="Object 53"/>
          <p:cNvGraphicFramePr>
            <a:graphicFrameLocks noChangeAspect="1"/>
          </p:cNvGraphicFramePr>
          <p:nvPr/>
        </p:nvGraphicFramePr>
        <p:xfrm>
          <a:off x="447675" y="2663825"/>
          <a:ext cx="454025" cy="628650"/>
        </p:xfrm>
        <a:graphic>
          <a:graphicData uri="http://schemas.openxmlformats.org/presentationml/2006/ole">
            <p:oleObj spid="_x0000_s120844" name="Формула" r:id="rId13" imgW="164880" imgH="228600" progId="Equation.3">
              <p:embed/>
            </p:oleObj>
          </a:graphicData>
        </a:graphic>
      </p:graphicFrame>
      <p:graphicFrame>
        <p:nvGraphicFramePr>
          <p:cNvPr id="55" name="Object 54"/>
          <p:cNvGraphicFramePr>
            <a:graphicFrameLocks noChangeAspect="1"/>
          </p:cNvGraphicFramePr>
          <p:nvPr/>
        </p:nvGraphicFramePr>
        <p:xfrm>
          <a:off x="5214942" y="2357430"/>
          <a:ext cx="3502054" cy="747344"/>
        </p:xfrm>
        <a:graphic>
          <a:graphicData uri="http://schemas.openxmlformats.org/presentationml/2006/ole">
            <p:oleObj spid="_x0000_s120845" name="Формула" r:id="rId14" imgW="2273040" imgH="317160" progId="Equation.3">
              <p:embed/>
            </p:oleObj>
          </a:graphicData>
        </a:graphic>
      </p:graphicFrame>
      <p:graphicFrame>
        <p:nvGraphicFramePr>
          <p:cNvPr id="56" name="Object 55"/>
          <p:cNvGraphicFramePr>
            <a:graphicFrameLocks noChangeAspect="1"/>
          </p:cNvGraphicFramePr>
          <p:nvPr/>
        </p:nvGraphicFramePr>
        <p:xfrm>
          <a:off x="5000628" y="4071942"/>
          <a:ext cx="3260725" cy="927100"/>
        </p:xfrm>
        <a:graphic>
          <a:graphicData uri="http://schemas.openxmlformats.org/presentationml/2006/ole">
            <p:oleObj spid="_x0000_s120846" name="Формула" r:id="rId15" imgW="1511280" imgH="482400" progId="Equation.3">
              <p:embed/>
            </p:oleObj>
          </a:graphicData>
        </a:graphic>
      </p:graphicFrame>
      <p:graphicFrame>
        <p:nvGraphicFramePr>
          <p:cNvPr id="60" name="Object 56"/>
          <p:cNvGraphicFramePr>
            <a:graphicFrameLocks noChangeAspect="1"/>
          </p:cNvGraphicFramePr>
          <p:nvPr/>
        </p:nvGraphicFramePr>
        <p:xfrm>
          <a:off x="1257300" y="6057900"/>
          <a:ext cx="2114550" cy="542925"/>
        </p:xfrm>
        <a:graphic>
          <a:graphicData uri="http://schemas.openxmlformats.org/presentationml/2006/ole">
            <p:oleObj spid="_x0000_s120847" name="Формула" r:id="rId16" imgW="939600" imgH="241200" progId="Equation.3">
              <p:embed/>
            </p:oleObj>
          </a:graphicData>
        </a:graphic>
      </p:graphicFrame>
      <p:graphicFrame>
        <p:nvGraphicFramePr>
          <p:cNvPr id="10256" name="Object 57"/>
          <p:cNvGraphicFramePr>
            <a:graphicFrameLocks noChangeAspect="1"/>
          </p:cNvGraphicFramePr>
          <p:nvPr/>
        </p:nvGraphicFramePr>
        <p:xfrm>
          <a:off x="2357438" y="1500188"/>
          <a:ext cx="454025" cy="368300"/>
        </p:xfrm>
        <a:graphic>
          <a:graphicData uri="http://schemas.openxmlformats.org/presentationml/2006/ole">
            <p:oleObj spid="_x0000_s120848" name="Формула" r:id="rId17" imgW="203040" imgH="164880" progId="Equation.3">
              <p:embed/>
            </p:oleObj>
          </a:graphicData>
        </a:graphic>
      </p:graphicFrame>
      <p:graphicFrame>
        <p:nvGraphicFramePr>
          <p:cNvPr id="25636" name="Object 36"/>
          <p:cNvGraphicFramePr>
            <a:graphicFrameLocks noChangeAspect="1"/>
          </p:cNvGraphicFramePr>
          <p:nvPr/>
        </p:nvGraphicFramePr>
        <p:xfrm>
          <a:off x="1428728" y="4429132"/>
          <a:ext cx="2286000" cy="763588"/>
        </p:xfrm>
        <a:graphic>
          <a:graphicData uri="http://schemas.openxmlformats.org/presentationml/2006/ole">
            <p:oleObj spid="_x0000_s120849" name="Equation" r:id="rId18" imgW="723586" imgH="241195" progId="">
              <p:embed/>
            </p:oleObj>
          </a:graphicData>
        </a:graphic>
      </p:graphicFrame>
      <p:sp>
        <p:nvSpPr>
          <p:cNvPr id="39" name="Овал 38"/>
          <p:cNvSpPr/>
          <p:nvPr/>
        </p:nvSpPr>
        <p:spPr>
          <a:xfrm>
            <a:off x="2286000" y="1785938"/>
            <a:ext cx="71438" cy="7143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4" name="Object 55"/>
          <p:cNvGraphicFramePr>
            <a:graphicFrameLocks noChangeAspect="1"/>
          </p:cNvGraphicFramePr>
          <p:nvPr/>
        </p:nvGraphicFramePr>
        <p:xfrm>
          <a:off x="4786314" y="5572140"/>
          <a:ext cx="3696627" cy="917576"/>
        </p:xfrm>
        <a:graphic>
          <a:graphicData uri="http://schemas.openxmlformats.org/presentationml/2006/ole">
            <p:oleObj spid="_x0000_s120850" name="Формула" r:id="rId19" imgW="1841400" imgH="457200" progId="Equation.3">
              <p:embed/>
            </p:oleObj>
          </a:graphicData>
        </a:graphic>
      </p:graphicFrame>
      <p:sp>
        <p:nvSpPr>
          <p:cNvPr id="41" name="Номер слайда 40"/>
          <p:cNvSpPr>
            <a:spLocks noGrp="1"/>
          </p:cNvSpPr>
          <p:nvPr>
            <p:ph type="sldNum" sz="quarter" idx="12"/>
          </p:nvPr>
        </p:nvSpPr>
        <p:spPr>
          <a:xfrm>
            <a:off x="8429652" y="6356350"/>
            <a:ext cx="571504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35</a:t>
            </a:fld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643570" y="1714488"/>
            <a:ext cx="27743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i="1" dirty="0" smtClean="0"/>
              <a:t>Определим положение </a:t>
            </a:r>
          </a:p>
          <a:p>
            <a:r>
              <a:rPr lang="ru-RU" altLang="ru-RU" sz="2000" i="1" dirty="0" smtClean="0"/>
              <a:t>точки </a:t>
            </a:r>
            <a:r>
              <a:rPr lang="ru-RU" altLang="ru-RU" sz="2000" b="1" i="1" dirty="0" smtClean="0">
                <a:solidFill>
                  <a:srgbClr val="FF0000"/>
                </a:solidFill>
              </a:rPr>
              <a:t>М </a:t>
            </a:r>
            <a:r>
              <a:rPr lang="ru-RU" altLang="ru-RU" sz="2000" i="1" dirty="0" smtClean="0"/>
              <a:t>при качении:</a:t>
            </a:r>
            <a:endParaRPr lang="ru-RU" sz="20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4929190" y="3429000"/>
            <a:ext cx="3929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dirty="0" smtClean="0">
                <a:solidFill>
                  <a:srgbClr val="7030A0"/>
                </a:solidFill>
              </a:rPr>
              <a:t>Относительная</a:t>
            </a:r>
            <a:r>
              <a:rPr lang="ru-RU" altLang="ru-RU" i="1" dirty="0" smtClean="0"/>
              <a:t> скорость точки </a:t>
            </a:r>
            <a:r>
              <a:rPr lang="ru-RU" altLang="ru-RU" b="1" i="1" dirty="0" smtClean="0">
                <a:solidFill>
                  <a:srgbClr val="FF0000"/>
                </a:solidFill>
              </a:rPr>
              <a:t>М  </a:t>
            </a:r>
            <a:r>
              <a:rPr lang="ru-RU" altLang="ru-RU" i="1" dirty="0" smtClean="0"/>
              <a:t>(относительно платформы):</a:t>
            </a:r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4714876" y="4929198"/>
            <a:ext cx="4143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i="1" dirty="0" smtClean="0"/>
              <a:t>Скорость </a:t>
            </a:r>
            <a:r>
              <a:rPr lang="ru-RU" altLang="ru-RU" b="1" i="1" dirty="0" smtClean="0">
                <a:solidFill>
                  <a:srgbClr val="FF0000"/>
                </a:solidFill>
              </a:rPr>
              <a:t>центра окружности</a:t>
            </a:r>
            <a:r>
              <a:rPr lang="ru-RU" altLang="ru-RU" b="1" i="1" dirty="0" smtClean="0">
                <a:solidFill>
                  <a:srgbClr val="0070C0"/>
                </a:solidFill>
              </a:rPr>
              <a:t>  </a:t>
            </a:r>
            <a:r>
              <a:rPr lang="ru-RU" altLang="ru-RU" i="1" dirty="0" smtClean="0"/>
              <a:t>с (.) </a:t>
            </a:r>
            <a:r>
              <a:rPr lang="ru-RU" altLang="ru-RU" b="1" i="1" dirty="0" smtClean="0">
                <a:solidFill>
                  <a:srgbClr val="FF0000"/>
                </a:solidFill>
              </a:rPr>
              <a:t>М  </a:t>
            </a:r>
            <a:r>
              <a:rPr lang="ru-RU" altLang="ru-RU" i="1" dirty="0" smtClean="0"/>
              <a:t>(скорость платформы):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500034" y="6550223"/>
            <a:ext cx="7143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Уравнение</a:t>
            </a:r>
            <a:r>
              <a:rPr lang="ru-RU" altLang="ru-RU" sz="1400" b="1" i="1" dirty="0" smtClean="0">
                <a:latin typeface="Times New Roman" pitchFamily="18" charset="0"/>
                <a:cs typeface="Times New Roman" pitchFamily="18" charset="0"/>
              </a:rPr>
              <a:t> движения тела при его вращении </a:t>
            </a:r>
            <a:r>
              <a:rPr lang="ru-RU" alt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относительно</a:t>
            </a:r>
            <a:r>
              <a:rPr lang="ru-RU" altLang="ru-RU" sz="1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неподвижной оси</a:t>
            </a:r>
            <a:r>
              <a:rPr lang="ru-RU" altLang="ru-RU" sz="1400" i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φ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1400" dirty="0"/>
          </a:p>
        </p:txBody>
      </p:sp>
      <p:graphicFrame>
        <p:nvGraphicFramePr>
          <p:cNvPr id="120851" name="Object 6"/>
          <p:cNvGraphicFramePr>
            <a:graphicFrameLocks noChangeAspect="1"/>
          </p:cNvGraphicFramePr>
          <p:nvPr/>
        </p:nvGraphicFramePr>
        <p:xfrm>
          <a:off x="5929322" y="3000372"/>
          <a:ext cx="2025650" cy="447675"/>
        </p:xfrm>
        <a:graphic>
          <a:graphicData uri="http://schemas.openxmlformats.org/presentationml/2006/ole">
            <p:oleObj spid="_x0000_s120851" name="Формула" r:id="rId20" imgW="17776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9" grpId="0"/>
      <p:bldP spid="26" grpId="0" animBg="1"/>
      <p:bldP spid="5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5429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36</a:t>
            </a:fld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14290"/>
            <a:ext cx="46672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0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928670"/>
            <a:ext cx="8653852" cy="551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8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500066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u-RU" altLang="ru-RU" sz="2000" i="1" dirty="0" smtClean="0">
                <a:solidFill>
                  <a:srgbClr val="C00000"/>
                </a:solidFill>
              </a:rPr>
              <a:t>2. Пример определения абсолютной скорости </a:t>
            </a:r>
            <a:r>
              <a:rPr lang="en-US" altLang="ru-RU" sz="1600" i="1" dirty="0" smtClean="0">
                <a:solidFill>
                  <a:srgbClr val="C00000"/>
                </a:solidFill>
              </a:rPr>
              <a:t>(</a:t>
            </a:r>
            <a:r>
              <a:rPr lang="ru-RU" altLang="ru-RU" sz="1600" b="1" i="1" dirty="0" smtClean="0">
                <a:solidFill>
                  <a:srgbClr val="C00000"/>
                </a:solidFill>
              </a:rPr>
              <a:t>переносное</a:t>
            </a:r>
            <a:r>
              <a:rPr lang="ru-RU" altLang="ru-RU" sz="1600" i="1" dirty="0" smtClean="0">
                <a:solidFill>
                  <a:srgbClr val="C00000"/>
                </a:solidFill>
              </a:rPr>
              <a:t> движение </a:t>
            </a:r>
            <a:r>
              <a:rPr lang="ru-RU" altLang="ru-RU" sz="1600" b="1" i="1" dirty="0" smtClean="0">
                <a:solidFill>
                  <a:srgbClr val="0070C0"/>
                </a:solidFill>
              </a:rPr>
              <a:t>вращательное</a:t>
            </a:r>
            <a:r>
              <a:rPr lang="ru-RU" altLang="ru-RU" sz="1600" i="1" dirty="0" smtClean="0">
                <a:solidFill>
                  <a:srgbClr val="C00000"/>
                </a:solidFill>
              </a:rPr>
              <a:t>)</a:t>
            </a:r>
            <a:endParaRPr lang="ru-RU" altLang="ru-RU" sz="1600" dirty="0" smtClean="0">
              <a:solidFill>
                <a:srgbClr val="C00000"/>
              </a:solidFill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1071563" y="2143125"/>
            <a:ext cx="3000375" cy="235743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857250" y="4572000"/>
            <a:ext cx="428625" cy="35718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000125" y="4500563"/>
            <a:ext cx="142875" cy="1428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06" name="TextBox 7"/>
          <p:cNvSpPr txBox="1">
            <a:spLocks noChangeArrowheads="1"/>
          </p:cNvSpPr>
          <p:nvPr/>
        </p:nvSpPr>
        <p:spPr bwMode="auto">
          <a:xfrm>
            <a:off x="714348" y="4357694"/>
            <a:ext cx="2857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dirty="0"/>
              <a:t>0</a:t>
            </a:r>
            <a:endParaRPr lang="ru-RU" altLang="ru-RU" baseline="-25000" dirty="0"/>
          </a:p>
        </p:txBody>
      </p:sp>
      <p:sp>
        <p:nvSpPr>
          <p:cNvPr id="12307" name="TextBox 9"/>
          <p:cNvSpPr txBox="1">
            <a:spLocks noChangeArrowheads="1"/>
          </p:cNvSpPr>
          <p:nvPr/>
        </p:nvSpPr>
        <p:spPr bwMode="auto">
          <a:xfrm>
            <a:off x="1571604" y="2857496"/>
            <a:ext cx="469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dirty="0"/>
              <a:t>М</a:t>
            </a:r>
          </a:p>
        </p:txBody>
      </p:sp>
      <p:sp>
        <p:nvSpPr>
          <p:cNvPr id="11" name="Овал 10"/>
          <p:cNvSpPr/>
          <p:nvPr/>
        </p:nvSpPr>
        <p:spPr>
          <a:xfrm>
            <a:off x="1785938" y="3214688"/>
            <a:ext cx="142875" cy="1428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 flipH="1" flipV="1">
            <a:off x="1607344" y="2035969"/>
            <a:ext cx="1428750" cy="9286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H="1" flipV="1">
            <a:off x="1857375" y="3214688"/>
            <a:ext cx="1571625" cy="857250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786063" y="1785938"/>
            <a:ext cx="1571625" cy="857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3071813" y="2928938"/>
            <a:ext cx="1500187" cy="9286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 flipH="1" flipV="1">
            <a:off x="2872582" y="1699419"/>
            <a:ext cx="592137" cy="247967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Дуга 24"/>
          <p:cNvSpPr/>
          <p:nvPr/>
        </p:nvSpPr>
        <p:spPr>
          <a:xfrm>
            <a:off x="285750" y="4143375"/>
            <a:ext cx="1143000" cy="1000125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8" name="Прямая соединительная линия 37"/>
          <p:cNvCxnSpPr>
            <a:endCxn id="11" idx="1"/>
          </p:cNvCxnSpPr>
          <p:nvPr/>
        </p:nvCxnSpPr>
        <p:spPr>
          <a:xfrm>
            <a:off x="1143000" y="2857500"/>
            <a:ext cx="663575" cy="377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endCxn id="7" idx="0"/>
          </p:cNvCxnSpPr>
          <p:nvPr/>
        </p:nvCxnSpPr>
        <p:spPr>
          <a:xfrm>
            <a:off x="285750" y="4071938"/>
            <a:ext cx="785813" cy="428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5400000" flipH="1" flipV="1">
            <a:off x="142875" y="3071813"/>
            <a:ext cx="1214438" cy="78581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47"/>
          <p:cNvGraphicFramePr>
            <a:graphicFrameLocks noChangeAspect="1"/>
          </p:cNvGraphicFramePr>
          <p:nvPr/>
        </p:nvGraphicFramePr>
        <p:xfrm>
          <a:off x="2857488" y="3857628"/>
          <a:ext cx="346075" cy="504825"/>
        </p:xfrm>
        <a:graphic>
          <a:graphicData uri="http://schemas.openxmlformats.org/presentationml/2006/ole">
            <p:oleObj spid="_x0000_s121859" name="Equation" r:id="rId3" imgW="164957" imgH="241091" progId="">
              <p:embed/>
            </p:oleObj>
          </a:graphicData>
        </a:graphic>
      </p:graphicFrame>
      <p:graphicFrame>
        <p:nvGraphicFramePr>
          <p:cNvPr id="3" name="Object 48"/>
          <p:cNvGraphicFramePr>
            <a:graphicFrameLocks noChangeAspect="1"/>
          </p:cNvGraphicFramePr>
          <p:nvPr/>
        </p:nvGraphicFramePr>
        <p:xfrm>
          <a:off x="3643313" y="2286000"/>
          <a:ext cx="295275" cy="431800"/>
        </p:xfrm>
        <a:graphic>
          <a:graphicData uri="http://schemas.openxmlformats.org/presentationml/2006/ole">
            <p:oleObj spid="_x0000_s121860" name="Equation" r:id="rId4" imgW="164957" imgH="241091" progId="">
              <p:embed/>
            </p:oleObj>
          </a:graphicData>
        </a:graphic>
      </p:graphicFrame>
      <p:graphicFrame>
        <p:nvGraphicFramePr>
          <p:cNvPr id="4" name="Object 46"/>
          <p:cNvGraphicFramePr>
            <a:graphicFrameLocks noChangeAspect="1"/>
          </p:cNvGraphicFramePr>
          <p:nvPr/>
        </p:nvGraphicFramePr>
        <p:xfrm>
          <a:off x="2143108" y="1857364"/>
          <a:ext cx="295275" cy="431800"/>
        </p:xfrm>
        <a:graphic>
          <a:graphicData uri="http://schemas.openxmlformats.org/presentationml/2006/ole">
            <p:oleObj spid="_x0000_s121861" name="Equation" r:id="rId5" imgW="164957" imgH="241091" progId="">
              <p:embed/>
            </p:oleObj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21862" name="Формула" r:id="rId6" imgW="114151" imgH="215619" progId="Equation.3">
              <p:embed/>
            </p:oleObj>
          </a:graphicData>
        </a:graphic>
      </p:graphicFrame>
      <p:graphicFrame>
        <p:nvGraphicFramePr>
          <p:cNvPr id="43" name="Object 7"/>
          <p:cNvGraphicFramePr>
            <a:graphicFrameLocks noChangeAspect="1"/>
          </p:cNvGraphicFramePr>
          <p:nvPr/>
        </p:nvGraphicFramePr>
        <p:xfrm>
          <a:off x="4643438" y="1928802"/>
          <a:ext cx="4161991" cy="785818"/>
        </p:xfrm>
        <a:graphic>
          <a:graphicData uri="http://schemas.openxmlformats.org/presentationml/2006/ole">
            <p:oleObj spid="_x0000_s121863" name="Формула" r:id="rId7" imgW="2145960" imgH="431640" progId="Equation.3">
              <p:embed/>
            </p:oleObj>
          </a:graphicData>
        </a:graphic>
      </p:graphicFrame>
      <p:graphicFrame>
        <p:nvGraphicFramePr>
          <p:cNvPr id="44" name="Object 8"/>
          <p:cNvGraphicFramePr>
            <a:graphicFrameLocks noChangeAspect="1"/>
          </p:cNvGraphicFramePr>
          <p:nvPr/>
        </p:nvGraphicFramePr>
        <p:xfrm>
          <a:off x="4619625" y="3333750"/>
          <a:ext cx="4256088" cy="492125"/>
        </p:xfrm>
        <a:graphic>
          <a:graphicData uri="http://schemas.openxmlformats.org/presentationml/2006/ole">
            <p:oleObj spid="_x0000_s121864" name="Формула" r:id="rId8" imgW="2197080" imgH="253800" progId="Equation.3">
              <p:embed/>
            </p:oleObj>
          </a:graphicData>
        </a:graphic>
      </p:graphicFrame>
      <p:graphicFrame>
        <p:nvGraphicFramePr>
          <p:cNvPr id="45" name="Object 9"/>
          <p:cNvGraphicFramePr>
            <a:graphicFrameLocks noChangeAspect="1"/>
          </p:cNvGraphicFramePr>
          <p:nvPr/>
        </p:nvGraphicFramePr>
        <p:xfrm>
          <a:off x="5322888" y="5049838"/>
          <a:ext cx="1582737" cy="458787"/>
        </p:xfrm>
        <a:graphic>
          <a:graphicData uri="http://schemas.openxmlformats.org/presentationml/2006/ole">
            <p:oleObj spid="_x0000_s121865" name="Формула" r:id="rId9" imgW="876240" imgH="253800" progId="Equation.3">
              <p:embed/>
            </p:oleObj>
          </a:graphicData>
        </a:graphic>
      </p:graphicFrame>
      <p:graphicFrame>
        <p:nvGraphicFramePr>
          <p:cNvPr id="46" name="Object 10"/>
          <p:cNvGraphicFramePr>
            <a:graphicFrameLocks noChangeAspect="1"/>
          </p:cNvGraphicFramePr>
          <p:nvPr/>
        </p:nvGraphicFramePr>
        <p:xfrm>
          <a:off x="714348" y="5643578"/>
          <a:ext cx="3475323" cy="566723"/>
        </p:xfrm>
        <a:graphic>
          <a:graphicData uri="http://schemas.openxmlformats.org/presentationml/2006/ole">
            <p:oleObj spid="_x0000_s121866" name="Формула" r:id="rId10" imgW="1790640" imgH="291960" progId="Equation.3">
              <p:embed/>
            </p:oleObj>
          </a:graphicData>
        </a:graphic>
      </p:graphicFrame>
      <p:graphicFrame>
        <p:nvGraphicFramePr>
          <p:cNvPr id="47" name="Object 11"/>
          <p:cNvGraphicFramePr>
            <a:graphicFrameLocks noChangeAspect="1"/>
          </p:cNvGraphicFramePr>
          <p:nvPr/>
        </p:nvGraphicFramePr>
        <p:xfrm>
          <a:off x="1928794" y="5000636"/>
          <a:ext cx="1143000" cy="528637"/>
        </p:xfrm>
        <a:graphic>
          <a:graphicData uri="http://schemas.openxmlformats.org/presentationml/2006/ole">
            <p:oleObj spid="_x0000_s121867" name="Формула" r:id="rId11" imgW="723600" imgH="241200" progId="Equation.3">
              <p:embed/>
            </p:oleObj>
          </a:graphicData>
        </a:graphic>
      </p:graphicFrame>
      <p:graphicFrame>
        <p:nvGraphicFramePr>
          <p:cNvPr id="12300" name="Object 12"/>
          <p:cNvGraphicFramePr>
            <a:graphicFrameLocks noChangeAspect="1"/>
          </p:cNvGraphicFramePr>
          <p:nvPr/>
        </p:nvGraphicFramePr>
        <p:xfrm>
          <a:off x="857250" y="3714750"/>
          <a:ext cx="374650" cy="481013"/>
        </p:xfrm>
        <a:graphic>
          <a:graphicData uri="http://schemas.openxmlformats.org/presentationml/2006/ole">
            <p:oleObj spid="_x0000_s121868" name="Формула" r:id="rId12" imgW="177480" imgH="228600" progId="Equation.3">
              <p:embed/>
            </p:oleObj>
          </a:graphicData>
        </a:graphic>
      </p:graphicFrame>
      <p:graphicFrame>
        <p:nvGraphicFramePr>
          <p:cNvPr id="12301" name="Object 13"/>
          <p:cNvGraphicFramePr>
            <a:graphicFrameLocks noChangeAspect="1"/>
          </p:cNvGraphicFramePr>
          <p:nvPr/>
        </p:nvGraphicFramePr>
        <p:xfrm>
          <a:off x="357188" y="3052763"/>
          <a:ext cx="428625" cy="520700"/>
        </p:xfrm>
        <a:graphic>
          <a:graphicData uri="http://schemas.openxmlformats.org/presentationml/2006/ole">
            <p:oleObj spid="_x0000_s121869" name="Формула" r:id="rId13" imgW="177480" imgH="215640" progId="Equation.3">
              <p:embed/>
            </p:oleObj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/>
        </p:nvGraphicFramePr>
        <p:xfrm>
          <a:off x="4760913" y="5454650"/>
          <a:ext cx="2978150" cy="917575"/>
        </p:xfrm>
        <a:graphic>
          <a:graphicData uri="http://schemas.openxmlformats.org/presentationml/2006/ole">
            <p:oleObj spid="_x0000_s121870" name="Формула" r:id="rId14" imgW="1650960" imgH="507960" progId="Equation.3">
              <p:embed/>
            </p:oleObj>
          </a:graphicData>
        </a:graphic>
      </p:graphicFrame>
      <p:sp>
        <p:nvSpPr>
          <p:cNvPr id="31" name="Дуга 30"/>
          <p:cNvSpPr/>
          <p:nvPr/>
        </p:nvSpPr>
        <p:spPr>
          <a:xfrm>
            <a:off x="-990600" y="2971800"/>
            <a:ext cx="3352800" cy="2286000"/>
          </a:xfrm>
          <a:prstGeom prst="arc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4429124" y="2786058"/>
          <a:ext cx="4608186" cy="520699"/>
        </p:xfrm>
        <a:graphic>
          <a:graphicData uri="http://schemas.openxmlformats.org/presentationml/2006/ole">
            <p:oleObj spid="_x0000_s121871" name="Формула" r:id="rId15" imgW="2247840" imgH="253800" progId="Equation.3">
              <p:embed/>
            </p:oleObj>
          </a:graphicData>
        </a:graphic>
      </p:graphicFrame>
      <p:graphicFrame>
        <p:nvGraphicFramePr>
          <p:cNvPr id="33" name="Объект 32"/>
          <p:cNvGraphicFramePr>
            <a:graphicFrameLocks noChangeAspect="1"/>
          </p:cNvGraphicFramePr>
          <p:nvPr/>
        </p:nvGraphicFramePr>
        <p:xfrm>
          <a:off x="5318124" y="3857628"/>
          <a:ext cx="3326291" cy="1141410"/>
        </p:xfrm>
        <a:graphic>
          <a:graphicData uri="http://schemas.openxmlformats.org/presentationml/2006/ole">
            <p:oleObj spid="_x0000_s121872" name="Формула" r:id="rId16" imgW="1879560" imgH="685800" progId="Equation.3">
              <p:embed/>
            </p:oleObj>
          </a:graphicData>
        </a:graphic>
      </p:graphicFrame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8429652" y="6357958"/>
            <a:ext cx="614338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37</a:t>
            </a:fld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14282" y="571480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Дано: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Треугольник вращается  относительно шарнира </a:t>
            </a:r>
            <a:r>
              <a:rPr lang="ru-RU" altLang="ru-RU" sz="2400" b="1" i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по закону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2400" b="1" i="1" baseline="-25000" dirty="0" err="1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=0,9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∙π∙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Точка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движется по треугольнику по закону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="1" i="1" baseline="-250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=1,2∙sin(π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м). Определить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b="1" i="1" baseline="-250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момент времени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/6 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3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868346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3. Пример </a:t>
            </a:r>
            <a:r>
              <a:rPr lang="ru-RU" altLang="ru-RU" sz="2400" b="1" i="1" dirty="0" smtClean="0">
                <a:solidFill>
                  <a:srgbClr val="C00000"/>
                </a:solidFill>
              </a:rPr>
              <a:t>распределения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скоростей</a:t>
            </a:r>
            <a:r>
              <a:rPr lang="en-US" altLang="ru-RU" sz="2400" i="1" dirty="0" smtClean="0">
                <a:solidFill>
                  <a:srgbClr val="C00000"/>
                </a:solidFill>
              </a:rPr>
              <a:t/>
            </a:r>
            <a:br>
              <a:rPr lang="en-US" altLang="ru-RU" sz="2400" i="1" dirty="0" smtClean="0">
                <a:solidFill>
                  <a:srgbClr val="C00000"/>
                </a:solidFill>
              </a:rPr>
            </a:br>
            <a:r>
              <a:rPr lang="en-US" altLang="ru-RU" sz="2400" i="1" dirty="0" smtClean="0">
                <a:solidFill>
                  <a:srgbClr val="C00000"/>
                </a:solidFill>
              </a:rPr>
              <a:t>(</a:t>
            </a:r>
            <a:r>
              <a:rPr lang="ru-RU" altLang="ru-RU" sz="2400" b="1" i="1" dirty="0" smtClean="0">
                <a:solidFill>
                  <a:srgbClr val="FF0000"/>
                </a:solidFill>
              </a:rPr>
              <a:t>переносное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 движение </a:t>
            </a:r>
            <a:r>
              <a:rPr lang="ru-RU" altLang="ru-RU" sz="2400" b="1" i="1" dirty="0" smtClean="0">
                <a:solidFill>
                  <a:srgbClr val="0070C0"/>
                </a:solidFill>
              </a:rPr>
              <a:t>вращательное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)</a:t>
            </a:r>
            <a:endParaRPr lang="ru-RU" sz="2400" dirty="0" smtClean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14500" y="2571750"/>
            <a:ext cx="1714500" cy="23574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57188" y="3143250"/>
            <a:ext cx="2714625" cy="71437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1357313" y="3714750"/>
            <a:ext cx="857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0800000" flipH="1">
            <a:off x="214313" y="3500438"/>
            <a:ext cx="2714625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1357313" y="5500688"/>
            <a:ext cx="571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1643063" y="5500688"/>
            <a:ext cx="571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500188" y="5786438"/>
            <a:ext cx="571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1571625" y="2286000"/>
            <a:ext cx="2857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1714500" y="2286000"/>
            <a:ext cx="2857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2928938" y="3357563"/>
            <a:ext cx="214312" cy="21431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Дуга 25"/>
          <p:cNvSpPr/>
          <p:nvPr/>
        </p:nvSpPr>
        <p:spPr>
          <a:xfrm rot="8804837">
            <a:off x="1392238" y="4249738"/>
            <a:ext cx="928687" cy="930275"/>
          </a:xfrm>
          <a:prstGeom prst="arc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8" name="Прямая со стрелкой 27"/>
          <p:cNvCxnSpPr>
            <a:stCxn id="25" idx="7"/>
          </p:cNvCxnSpPr>
          <p:nvPr/>
        </p:nvCxnSpPr>
        <p:spPr>
          <a:xfrm rot="5400000" flipH="1" flipV="1">
            <a:off x="3111500" y="2571750"/>
            <a:ext cx="817563" cy="8175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3071813" y="3500438"/>
            <a:ext cx="928687" cy="7858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857625" y="2571750"/>
            <a:ext cx="928688" cy="7143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 flipH="1" flipV="1">
            <a:off x="3929063" y="3357563"/>
            <a:ext cx="928687" cy="9286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5400000" flipH="1" flipV="1">
            <a:off x="3893344" y="2536032"/>
            <a:ext cx="103187" cy="17462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5400000" flipH="1" flipV="1">
            <a:off x="2974182" y="2059782"/>
            <a:ext cx="1447800" cy="1443036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785938" y="5786438"/>
            <a:ext cx="1643062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14370" idx="3"/>
            <a:endCxn id="25" idx="5"/>
          </p:cNvCxnSpPr>
          <p:nvPr/>
        </p:nvCxnSpPr>
        <p:spPr>
          <a:xfrm>
            <a:off x="1812925" y="2628900"/>
            <a:ext cx="1298575" cy="911225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70" name="TextBox 47"/>
          <p:cNvSpPr txBox="1">
            <a:spLocks noChangeArrowheads="1"/>
          </p:cNvSpPr>
          <p:nvPr/>
        </p:nvSpPr>
        <p:spPr bwMode="auto">
          <a:xfrm>
            <a:off x="1428750" y="2428875"/>
            <a:ext cx="384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</a:t>
            </a:r>
            <a:endParaRPr lang="ru-RU"/>
          </a:p>
        </p:txBody>
      </p:sp>
      <p:sp>
        <p:nvSpPr>
          <p:cNvPr id="14371" name="TextBox 48"/>
          <p:cNvSpPr txBox="1">
            <a:spLocks noChangeArrowheads="1"/>
          </p:cNvSpPr>
          <p:nvPr/>
        </p:nvSpPr>
        <p:spPr bwMode="auto">
          <a:xfrm>
            <a:off x="2786063" y="2857500"/>
            <a:ext cx="3984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</a:t>
            </a:r>
            <a:endParaRPr lang="ru-RU"/>
          </a:p>
        </p:txBody>
      </p:sp>
      <p:sp>
        <p:nvSpPr>
          <p:cNvPr id="14372" name="TextBox 53"/>
          <p:cNvSpPr txBox="1">
            <a:spLocks noChangeArrowheads="1"/>
          </p:cNvSpPr>
          <p:nvPr/>
        </p:nvSpPr>
        <p:spPr bwMode="auto">
          <a:xfrm>
            <a:off x="1500188" y="3286125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</a:t>
            </a:r>
            <a:endParaRPr lang="ru-RU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rot="5400000" flipH="1" flipV="1">
            <a:off x="1785938" y="2071687"/>
            <a:ext cx="1143000" cy="428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74" name="TextBox 38"/>
          <p:cNvSpPr txBox="1">
            <a:spLocks noChangeArrowheads="1"/>
          </p:cNvSpPr>
          <p:nvPr/>
        </p:nvSpPr>
        <p:spPr bwMode="auto">
          <a:xfrm>
            <a:off x="2571736" y="1428736"/>
            <a:ext cx="24769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i="1" dirty="0" err="1"/>
              <a:t>Траект</a:t>
            </a:r>
            <a:r>
              <a:rPr lang="ru-RU" sz="2000" i="1" dirty="0"/>
              <a:t>. относ. </a:t>
            </a:r>
            <a:r>
              <a:rPr lang="ru-RU" sz="2000" i="1" dirty="0" err="1"/>
              <a:t>дв-я</a:t>
            </a:r>
            <a:r>
              <a:rPr lang="ru-RU" sz="2000" i="1" dirty="0"/>
              <a:t>.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rot="16200000" flipV="1">
            <a:off x="-20" y="2143105"/>
            <a:ext cx="1500201" cy="642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45" name="TextBox 41"/>
          <p:cNvSpPr txBox="1">
            <a:spLocks noChangeArrowheads="1"/>
          </p:cNvSpPr>
          <p:nvPr/>
        </p:nvSpPr>
        <p:spPr bwMode="auto">
          <a:xfrm>
            <a:off x="0" y="1357313"/>
            <a:ext cx="25859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i="1" dirty="0" err="1"/>
              <a:t>Траект</a:t>
            </a:r>
            <a:r>
              <a:rPr lang="ru-RU" sz="2000" i="1" dirty="0"/>
              <a:t>. перенос. </a:t>
            </a:r>
            <a:r>
              <a:rPr lang="ru-RU" sz="2000" i="1" dirty="0" err="1"/>
              <a:t>дв-я</a:t>
            </a:r>
            <a:endParaRPr lang="ru-RU" sz="2000" i="1" dirty="0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4495800" y="1752600"/>
          <a:ext cx="454025" cy="663575"/>
        </p:xfrm>
        <a:graphic>
          <a:graphicData uri="http://schemas.openxmlformats.org/presentationml/2006/ole">
            <p:oleObj spid="_x0000_s122882" name="Формула" r:id="rId3" imgW="164880" imgH="241200" progId="Equation.3">
              <p:embed/>
            </p:oleObj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3643313" y="5500688"/>
          <a:ext cx="384175" cy="454025"/>
        </p:xfrm>
        <a:graphic>
          <a:graphicData uri="http://schemas.openxmlformats.org/presentationml/2006/ole">
            <p:oleObj spid="_x0000_s122883" name="Формула" r:id="rId4" imgW="139680" imgH="164880" progId="Equation.3">
              <p:embed/>
            </p:oleObj>
          </a:graphicData>
        </a:graphic>
      </p:graphicFrame>
      <p:sp>
        <p:nvSpPr>
          <p:cNvPr id="14377" name="TextBox 39"/>
          <p:cNvSpPr txBox="1">
            <a:spLocks noChangeArrowheads="1"/>
          </p:cNvSpPr>
          <p:nvPr/>
        </p:nvSpPr>
        <p:spPr bwMode="auto">
          <a:xfrm>
            <a:off x="1357313" y="1714500"/>
            <a:ext cx="341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Z</a:t>
            </a:r>
            <a:endParaRPr lang="ru-RU"/>
          </a:p>
        </p:txBody>
      </p:sp>
      <p:graphicFrame>
        <p:nvGraphicFramePr>
          <p:cNvPr id="13354" name="Object 42"/>
          <p:cNvGraphicFramePr>
            <a:graphicFrameLocks noChangeAspect="1"/>
          </p:cNvGraphicFramePr>
          <p:nvPr/>
        </p:nvGraphicFramePr>
        <p:xfrm>
          <a:off x="5486400" y="3657600"/>
          <a:ext cx="2878137" cy="474663"/>
        </p:xfrm>
        <a:graphic>
          <a:graphicData uri="http://schemas.openxmlformats.org/presentationml/2006/ole">
            <p:oleObj spid="_x0000_s122884" name="Формула" r:id="rId5" imgW="1384200" imgH="228600" progId="Equation.3">
              <p:embed/>
            </p:oleObj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/>
        </p:nvGraphicFramePr>
        <p:xfrm>
          <a:off x="5867400" y="4419600"/>
          <a:ext cx="1571625" cy="514350"/>
        </p:xfrm>
        <a:graphic>
          <a:graphicData uri="http://schemas.openxmlformats.org/presentationml/2006/ole">
            <p:oleObj spid="_x0000_s122885" name="Формула" r:id="rId6" imgW="698400" imgH="228600" progId="Equation.3">
              <p:embed/>
            </p:oleObj>
          </a:graphicData>
        </a:graphic>
      </p:graphicFrame>
      <p:graphicFrame>
        <p:nvGraphicFramePr>
          <p:cNvPr id="4" name="Object 46"/>
          <p:cNvGraphicFramePr>
            <a:graphicFrameLocks noChangeAspect="1"/>
          </p:cNvGraphicFramePr>
          <p:nvPr/>
        </p:nvGraphicFramePr>
        <p:xfrm>
          <a:off x="4000500" y="4214813"/>
          <a:ext cx="295275" cy="431800"/>
        </p:xfrm>
        <a:graphic>
          <a:graphicData uri="http://schemas.openxmlformats.org/presentationml/2006/ole">
            <p:oleObj spid="_x0000_s122886" name="Equation" r:id="rId7" imgW="164957" imgH="241091" progId="">
              <p:embed/>
            </p:oleObj>
          </a:graphicData>
        </a:graphic>
      </p:graphicFrame>
      <p:graphicFrame>
        <p:nvGraphicFramePr>
          <p:cNvPr id="2" name="Object 47"/>
          <p:cNvGraphicFramePr>
            <a:graphicFrameLocks noChangeAspect="1"/>
          </p:cNvGraphicFramePr>
          <p:nvPr/>
        </p:nvGraphicFramePr>
        <p:xfrm>
          <a:off x="3643313" y="2786063"/>
          <a:ext cx="346075" cy="504825"/>
        </p:xfrm>
        <a:graphic>
          <a:graphicData uri="http://schemas.openxmlformats.org/presentationml/2006/ole">
            <p:oleObj spid="_x0000_s122887" name="Equation" r:id="rId8" imgW="164957" imgH="241091" progId="">
              <p:embed/>
            </p:oleObj>
          </a:graphicData>
        </a:graphic>
      </p:graphicFrame>
      <p:graphicFrame>
        <p:nvGraphicFramePr>
          <p:cNvPr id="3" name="Object 48"/>
          <p:cNvGraphicFramePr>
            <a:graphicFrameLocks noChangeAspect="1"/>
          </p:cNvGraphicFramePr>
          <p:nvPr/>
        </p:nvGraphicFramePr>
        <p:xfrm>
          <a:off x="4857750" y="3143250"/>
          <a:ext cx="295275" cy="431800"/>
        </p:xfrm>
        <a:graphic>
          <a:graphicData uri="http://schemas.openxmlformats.org/presentationml/2006/ole">
            <p:oleObj spid="_x0000_s122888" name="Equation" r:id="rId9" imgW="164957" imgH="241091" progId="">
              <p:embed/>
            </p:oleObj>
          </a:graphicData>
        </a:graphic>
      </p:graphicFrame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2143125" y="5000625"/>
          <a:ext cx="368300" cy="442913"/>
        </p:xfrm>
        <a:graphic>
          <a:graphicData uri="http://schemas.openxmlformats.org/presentationml/2006/ole">
            <p:oleObj spid="_x0000_s122889" name="Формула" r:id="rId10" imgW="190440" imgH="228600" progId="Equation.3">
              <p:embed/>
            </p:oleObj>
          </a:graphicData>
        </a:graphic>
      </p:graphicFrame>
      <p:graphicFrame>
        <p:nvGraphicFramePr>
          <p:cNvPr id="14347" name="Object 41"/>
          <p:cNvGraphicFramePr>
            <a:graphicFrameLocks noChangeAspect="1"/>
          </p:cNvGraphicFramePr>
          <p:nvPr/>
        </p:nvGraphicFramePr>
        <p:xfrm>
          <a:off x="5195888" y="1246188"/>
          <a:ext cx="3673475" cy="1968500"/>
        </p:xfrm>
        <a:graphic>
          <a:graphicData uri="http://schemas.openxmlformats.org/presentationml/2006/ole">
            <p:oleObj spid="_x0000_s122890" name="Формула" r:id="rId11" imgW="2425680" imgH="1346040" progId="Equation.3">
              <p:embed/>
            </p:oleObj>
          </a:graphicData>
        </a:graphic>
      </p:graphicFrame>
      <p:cxnSp>
        <p:nvCxnSpPr>
          <p:cNvPr id="42" name="Прямая со стрелкой 41"/>
          <p:cNvCxnSpPr/>
          <p:nvPr/>
        </p:nvCxnSpPr>
        <p:spPr>
          <a:xfrm rot="5400000" flipH="1" flipV="1">
            <a:off x="-318294" y="3747294"/>
            <a:ext cx="4143375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Дуга 46"/>
          <p:cNvSpPr/>
          <p:nvPr/>
        </p:nvSpPr>
        <p:spPr>
          <a:xfrm rot="6438511">
            <a:off x="1537741" y="2502219"/>
            <a:ext cx="685800" cy="533400"/>
          </a:xfrm>
          <a:prstGeom prst="arc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/>
        </p:nvGraphicFramePr>
        <p:xfrm>
          <a:off x="1752600" y="2743200"/>
          <a:ext cx="304800" cy="279400"/>
        </p:xfrm>
        <a:graphic>
          <a:graphicData uri="http://schemas.openxmlformats.org/presentationml/2006/ole">
            <p:oleObj spid="_x0000_s122891" name="Формула" r:id="rId12" imgW="152280" imgH="139680" progId="Equation.3">
              <p:embed/>
            </p:oleObj>
          </a:graphicData>
        </a:graphic>
      </p:graphicFrame>
      <p:graphicFrame>
        <p:nvGraphicFramePr>
          <p:cNvPr id="5" name="Object 26"/>
          <p:cNvGraphicFramePr>
            <a:graphicFrameLocks noChangeAspect="1"/>
          </p:cNvGraphicFramePr>
          <p:nvPr/>
        </p:nvGraphicFramePr>
        <p:xfrm>
          <a:off x="5486400" y="5181600"/>
          <a:ext cx="2209800" cy="698055"/>
        </p:xfrm>
        <a:graphic>
          <a:graphicData uri="http://schemas.openxmlformats.org/presentationml/2006/ole">
            <p:oleObj spid="_x0000_s122892" name="Формула" r:id="rId13" imgW="965160" imgH="304560" progId="Equation.3">
              <p:embed/>
            </p:oleObj>
          </a:graphicData>
        </a:graphic>
      </p:graphicFrame>
      <p:sp>
        <p:nvSpPr>
          <p:cNvPr id="46" name="Номер слайда 45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642942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7030A0"/>
                </a:solidFill>
              </a:rPr>
              <a:pPr/>
              <a:t>38</a:t>
            </a:fld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14282" y="6286520"/>
            <a:ext cx="7628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 smtClean="0">
                <a:solidFill>
                  <a:srgbClr val="FF0000"/>
                </a:solidFill>
              </a:rPr>
              <a:t>Завершение </a:t>
            </a:r>
            <a:r>
              <a:rPr lang="ru-RU" altLang="ru-RU" i="1" dirty="0" smtClean="0">
                <a:solidFill>
                  <a:srgbClr val="0070C0"/>
                </a:solidFill>
              </a:rPr>
              <a:t>раздела 8. </a:t>
            </a:r>
            <a:r>
              <a:rPr lang="ru-RU" altLang="ru-RU" b="1" i="1" dirty="0" smtClean="0">
                <a:solidFill>
                  <a:srgbClr val="0070C0"/>
                </a:solidFill>
              </a:rPr>
              <a:t>Сложное</a:t>
            </a:r>
            <a:r>
              <a:rPr lang="ru-RU" altLang="ru-RU" i="1" dirty="0" smtClean="0">
                <a:solidFill>
                  <a:srgbClr val="0070C0"/>
                </a:solidFill>
              </a:rPr>
              <a:t> движение точки </a:t>
            </a:r>
            <a:r>
              <a:rPr lang="ru-RU" altLang="ru-RU" i="1" dirty="0" smtClean="0"/>
              <a:t>и</a:t>
            </a:r>
            <a:r>
              <a:rPr lang="ru-RU" altLang="ru-RU" i="1" dirty="0" smtClean="0">
                <a:solidFill>
                  <a:srgbClr val="0070C0"/>
                </a:solidFill>
              </a:rPr>
              <a:t> </a:t>
            </a:r>
            <a:r>
              <a:rPr lang="ru-RU" altLang="ru-RU" b="1" i="1" dirty="0" smtClean="0"/>
              <a:t>раздела</a:t>
            </a:r>
            <a:r>
              <a:rPr lang="ru-RU" altLang="ru-RU" i="1" dirty="0" smtClean="0">
                <a:solidFill>
                  <a:srgbClr val="FF0000"/>
                </a:solidFill>
              </a:rPr>
              <a:t> </a:t>
            </a:r>
            <a:r>
              <a:rPr lang="ru-RU" altLang="ru-RU" b="1" i="1" dirty="0" smtClean="0">
                <a:solidFill>
                  <a:srgbClr val="FF0000"/>
                </a:solidFill>
              </a:rPr>
              <a:t>Кинематика.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44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2727</TotalTime>
  <Words>1915</Words>
  <Application>Microsoft Office PowerPoint</Application>
  <PresentationFormat>Экран (4:3)</PresentationFormat>
  <Paragraphs>333</Paragraphs>
  <Slides>38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Office Theme</vt:lpstr>
      <vt:lpstr>Формула</vt:lpstr>
      <vt:lpstr>Equation</vt:lpstr>
      <vt:lpstr>Microsoft Equation 3.0</vt:lpstr>
      <vt:lpstr>Кинематика твердого тела § 5. Введение.  Задачи кинематики твердого тела</vt:lpstr>
      <vt:lpstr>Виды движения твердых тел:</vt:lpstr>
      <vt:lpstr>Слайд 3</vt:lpstr>
      <vt:lpstr>Пример поступательного движения</vt:lpstr>
      <vt:lpstr>2. Вращательное движение (вращение абсолютно твёрдого тела (АТТ) вокруг неподвижной оси)</vt:lpstr>
      <vt:lpstr>Слайд 6</vt:lpstr>
      <vt:lpstr>Слайд 7</vt:lpstr>
      <vt:lpstr>Пример расчёта скорости и ускорения точки при вращении вокруг оси</vt:lpstr>
      <vt:lpstr>3. Плоскопараллельное движение твердого тела (плоское)</vt:lpstr>
      <vt:lpstr>Слайд 10</vt:lpstr>
      <vt:lpstr>Теорема о скоростях точек тела при плоскопараллельном движении                            Уравнение движения тела в векторном виде:</vt:lpstr>
      <vt:lpstr>Геометрическая интерпретация теоремы  о скоростях точек тела при плоскопараллельном движении </vt:lpstr>
      <vt:lpstr>Теорема о проекциях скоростей двух точек тела на прямую, соединяющую эти точки</vt:lpstr>
      <vt:lpstr>Слайд 14</vt:lpstr>
      <vt:lpstr>Пример 1: Тело (цилиндр с осью в точке О) катится без скольжения по неподвижной поверхности.  Определить направление скорости точки А. </vt:lpstr>
      <vt:lpstr>Слайд 16</vt:lpstr>
      <vt:lpstr>Постановка задачи:  Найти для  заданного положения механизма скорости всех указанных точек  и угловые скорости всех звеньев. </vt:lpstr>
      <vt:lpstr>1.1. Аналитическое определение скоростей точек А и В, ωАВ , L.</vt:lpstr>
      <vt:lpstr>1.2. Аналитическое определение скоростей диска (продолжение)</vt:lpstr>
      <vt:lpstr> 2. Графическое решение. Построение плана скоростей Графическое изображение векторов скоростей точек плоской фигуры</vt:lpstr>
      <vt:lpstr> Свойства плана скоростей</vt:lpstr>
      <vt:lpstr>Теорема ускорений точек тела при его плоскопараллельном движении и вращении</vt:lpstr>
      <vt:lpstr>Аналитическое определение ускорений. Пример 1.</vt:lpstr>
      <vt:lpstr>Пример 1 (продолжение). Для диска: Найти угловое ускорение диска D и ускорение точки С .</vt:lpstr>
      <vt:lpstr>Слайд 25</vt:lpstr>
      <vt:lpstr>Пример 1 (продолжение). План ускорений. Графическое изображение векторов ускорений точек плоской фигуры. </vt:lpstr>
      <vt:lpstr>Слайд 27</vt:lpstr>
      <vt:lpstr>Свойства плана ускорений</vt:lpstr>
      <vt:lpstr>Оформление отчета ИДЗ К2.  «Кинематический анализ плоского механизма.»</vt:lpstr>
      <vt:lpstr>4. Сферическое движение. 5. Свободное движение точки (сложное движение).</vt:lpstr>
      <vt:lpstr>Задача кинематики сложного движения (определение абсолютных скоростей и ускорений точки) (. М) </vt:lpstr>
      <vt:lpstr>Теорема о сложении скоростей при сложном движении точки</vt:lpstr>
      <vt:lpstr>Определение модуля абсолютной скорости точки при сложном движении.</vt:lpstr>
      <vt:lpstr>Порядок определения абсолютной скорости </vt:lpstr>
      <vt:lpstr>1. Пример определения абсолютной скорости  (переносное движение поступательное)</vt:lpstr>
      <vt:lpstr>Слайд 36</vt:lpstr>
      <vt:lpstr>2. Пример определения абсолютной скорости (переносное движение вращательное)</vt:lpstr>
      <vt:lpstr>3. Пример распределения скоростей (переносное движение вращательное)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 6. Поступательное движение</dc:title>
  <dc:creator>Samsung</dc:creator>
  <cp:lastModifiedBy>1</cp:lastModifiedBy>
  <cp:revision>299</cp:revision>
  <dcterms:created xsi:type="dcterms:W3CDTF">2015-03-25T15:48:59Z</dcterms:created>
  <dcterms:modified xsi:type="dcterms:W3CDTF">2024-09-25T16:57:52Z</dcterms:modified>
</cp:coreProperties>
</file>