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2" r:id="rId2"/>
    <p:sldId id="360" r:id="rId3"/>
    <p:sldId id="387" r:id="rId4"/>
    <p:sldId id="386" r:id="rId5"/>
    <p:sldId id="396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397" r:id="rId19"/>
    <p:sldId id="411" r:id="rId20"/>
    <p:sldId id="412" r:id="rId21"/>
    <p:sldId id="413" r:id="rId22"/>
    <p:sldId id="416" r:id="rId23"/>
    <p:sldId id="415" r:id="rId24"/>
    <p:sldId id="417" r:id="rId25"/>
    <p:sldId id="418" r:id="rId26"/>
    <p:sldId id="419" r:id="rId27"/>
    <p:sldId id="394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101" d="100"/>
          <a:sy n="101" d="100"/>
        </p:scale>
        <p:origin x="-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EACE-2A06-4403-BCB8-AAEAA8074353}" type="datetimeFigureOut">
              <a:rPr lang="ru-RU" smtClean="0"/>
              <a:pPr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86742-E97B-40DB-BD0D-E26764047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86742-E97B-40DB-BD0D-E267640477D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2BA1-DC55-478D-BCAD-D50F7AFE47B0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7BAA-80A4-40CA-A537-CBC3954DFE37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1C11-2D52-4266-8966-67DAF6FE65CA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43D4-F6B7-44BC-A7B4-44B6C4DAD688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E6DB-E713-471B-A144-AED43B941A68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09D8-770D-42E7-A727-88DC1F01B671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2339-5207-49BB-B14D-15613A1F8B75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CE1DA-97F1-4A1E-906A-EF0B035CF940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BCEC-4C38-4F0C-BFAE-37738AC13E58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9716-90FD-4200-BD83-3B5EFBC99380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F9A3-CFA5-40F7-836B-978CDA515F18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DC8A7-2B74-4D25-A48F-19F69435661C}" type="datetime1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68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13"/>
          <p:cNvSpPr txBox="1">
            <a:spLocks noChangeArrowheads="1"/>
          </p:cNvSpPr>
          <p:nvPr/>
        </p:nvSpPr>
        <p:spPr bwMode="auto">
          <a:xfrm>
            <a:off x="357188" y="1905000"/>
            <a:ext cx="833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/>
              <a:t> </a:t>
            </a:r>
          </a:p>
        </p:txBody>
      </p:sp>
      <p:sp>
        <p:nvSpPr>
          <p:cNvPr id="33796" name="Text Box 14"/>
          <p:cNvSpPr txBox="1">
            <a:spLocks noChangeArrowheads="1"/>
          </p:cNvSpPr>
          <p:nvPr/>
        </p:nvSpPr>
        <p:spPr bwMode="auto">
          <a:xfrm>
            <a:off x="266700" y="2428875"/>
            <a:ext cx="8553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800"/>
          </a:p>
        </p:txBody>
      </p:sp>
      <p:sp>
        <p:nvSpPr>
          <p:cNvPr id="40966" name="Text Box 15"/>
          <p:cNvSpPr txBox="1">
            <a:spLocks noChangeArrowheads="1"/>
          </p:cNvSpPr>
          <p:nvPr/>
        </p:nvSpPr>
        <p:spPr bwMode="auto">
          <a:xfrm>
            <a:off x="228600" y="810191"/>
            <a:ext cx="8482013" cy="518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Механика 1.3</a:t>
            </a:r>
            <a:endParaRPr lang="en-US" altLang="ru-RU" sz="40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9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3.09 .24; </a:t>
            </a:r>
            <a: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Лектор - Козлов Виктор Николаевич, 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доцент отделения </a:t>
            </a:r>
            <a:r>
              <a:rPr lang="ru-RU" sz="2800" b="1" dirty="0" smtClean="0"/>
              <a:t>машиностроения</a:t>
            </a:r>
            <a:r>
              <a:rPr lang="ru-RU" sz="2800" b="1" dirty="0" smtClean="0">
                <a:solidFill>
                  <a:srgbClr val="000000"/>
                </a:solidFill>
              </a:rPr>
              <a:t> ИШНПТ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r>
              <a:rPr lang="ru-RU" sz="2800" b="1" dirty="0" err="1" smtClean="0">
                <a:solidFill>
                  <a:srgbClr val="000000"/>
                </a:solidFill>
              </a:rPr>
              <a:t>моб</a:t>
            </a:r>
            <a:r>
              <a:rPr lang="ru-RU" sz="2800" b="1" dirty="0" smtClean="0">
                <a:solidFill>
                  <a:srgbClr val="000000"/>
                </a:solidFill>
              </a:rPr>
              <a:t>. тел. +7-913-812-58-34, 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kovn@tpu.ru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ВКС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 smtClean="0"/>
              <a:t>380 440 5794,   </a:t>
            </a:r>
            <a:r>
              <a:rPr lang="ru-RU" sz="2800" b="1" dirty="0" smtClean="0">
                <a:solidFill>
                  <a:srgbClr val="7030A0"/>
                </a:solidFill>
              </a:rPr>
              <a:t>Пароль:</a:t>
            </a:r>
            <a:r>
              <a:rPr lang="ru-RU" sz="2800" dirty="0" smtClean="0"/>
              <a:t> </a:t>
            </a:r>
            <a:r>
              <a:rPr lang="ru-RU" sz="2800" b="1" dirty="0" smtClean="0"/>
              <a:t>1DepTr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Лекции – 24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практические занятия </a:t>
            </a:r>
            <a:r>
              <a:rPr lang="ru-RU" sz="2800" b="1" dirty="0" smtClean="0">
                <a:solidFill>
                  <a:srgbClr val="000000"/>
                </a:solidFill>
              </a:rPr>
              <a:t>– 32 часа,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88 часов самостоятельной работы,</a:t>
            </a:r>
            <a:endParaRPr lang="ru-RU" sz="1400" b="1" dirty="0" smtClean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расчётно-графические работы (РГР)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000000"/>
                </a:solidFill>
              </a:rPr>
              <a:t>всего 144 ч., 4 кредита. </a:t>
            </a:r>
            <a:r>
              <a:rPr lang="ru-RU" sz="2800" b="1" dirty="0" smtClean="0">
                <a:solidFill>
                  <a:srgbClr val="FF0000"/>
                </a:solidFill>
              </a:rPr>
              <a:t>Экзамен</a:t>
            </a:r>
            <a:endParaRPr lang="ru-RU" altLang="ru-RU" sz="2000" dirty="0"/>
          </a:p>
          <a:p>
            <a:pPr>
              <a:spcBef>
                <a:spcPct val="50000"/>
              </a:spcBef>
              <a:buFontTx/>
              <a:buAutoNum type="arabicPeriod"/>
            </a:pPr>
            <a:endParaRPr lang="ru-RU" altLang="ru-RU" sz="2000" b="1" dirty="0">
              <a:solidFill>
                <a:srgbClr val="000000"/>
              </a:solidFill>
            </a:endParaRPr>
          </a:p>
        </p:txBody>
      </p:sp>
      <p:pic>
        <p:nvPicPr>
          <p:cNvPr id="7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67945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828800" y="152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algn="ctr" eaLnBrk="1" hangingPunct="1">
              <a:spcBef>
                <a:spcPct val="0"/>
              </a:spcBef>
            </a:pPr>
            <a:r>
              <a:rPr lang="ru-RU" alt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A483448D-3A78-4528-A469-B745A65DA480}" type="slidenum">
              <a:rPr lang="en-US" sz="2800" smtClean="0">
                <a:solidFill>
                  <a:srgbClr val="FF0000"/>
                </a:solidFill>
              </a:rPr>
              <a:pPr/>
              <a:t>1</a:t>
            </a:fld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ТММ_1_посл слайд: 1.9  </a:t>
            </a:r>
            <a:r>
              <a:rPr lang="ru-RU" sz="2000" b="1" dirty="0" smtClean="0">
                <a:solidFill>
                  <a:srgbClr val="FF0000"/>
                </a:solidFill>
              </a:rPr>
              <a:t>Виды механизмов </a:t>
            </a:r>
            <a:r>
              <a:rPr lang="ru-RU" sz="1800" b="1" dirty="0" smtClean="0"/>
              <a:t>(</a:t>
            </a:r>
            <a:r>
              <a:rPr lang="ru-RU" sz="1800" i="1" dirty="0" smtClean="0"/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81000"/>
            <a:ext cx="9144000" cy="350865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Среди всего многообразия конструкций механизмов различают: </a:t>
            </a:r>
            <a:r>
              <a:rPr lang="ru-RU" b="1" dirty="0" smtClean="0">
                <a:solidFill>
                  <a:srgbClr val="FF0000"/>
                </a:solidFill>
              </a:rPr>
              <a:t>стержневые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rgbClr val="FF0000"/>
                </a:solidFill>
              </a:rPr>
              <a:t>рычажные</a:t>
            </a:r>
            <a:r>
              <a:rPr lang="ru-RU" dirty="0" smtClean="0"/>
              <a:t>), </a:t>
            </a:r>
            <a:r>
              <a:rPr lang="ru-RU" b="1" dirty="0" smtClean="0">
                <a:solidFill>
                  <a:srgbClr val="7030A0"/>
                </a:solidFill>
              </a:rPr>
              <a:t>кулачковые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C00000"/>
                </a:solidFill>
              </a:rPr>
              <a:t>фрикционные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зубчатые механизмы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механизмы с гибкими звеньями </a:t>
            </a:r>
            <a:r>
              <a:rPr lang="ru-RU" dirty="0" smtClean="0"/>
              <a:t>(например, ременные передачи) и др. виды. </a:t>
            </a:r>
            <a:r>
              <a:rPr lang="ru-RU" sz="1200" dirty="0" smtClean="0"/>
              <a:t>Учитывая возможность условного превращения практически любого механизма с высшими парами в рычажный, в дальнейшем наиболее подробно рассматривается именно эти механизмы, а структурные схемы других механизмов изложены в соответствующих разделах.</a:t>
            </a:r>
          </a:p>
          <a:p>
            <a:pPr indent="252000"/>
            <a:r>
              <a:rPr lang="ru-RU" b="1" dirty="0" smtClean="0">
                <a:solidFill>
                  <a:srgbClr val="FF0000"/>
                </a:solidFill>
              </a:rPr>
              <a:t>Рычажные механизмы </a:t>
            </a:r>
            <a:r>
              <a:rPr lang="ru-RU" dirty="0" smtClean="0"/>
              <a:t>применяют в машинах, приборах и аппаратах для обеспечения требуемого движения рабочего органа. В рычажных механизмах, в отличии от зубчатого, кулачкового и других механизмов, каждое из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 представляет собой </a:t>
            </a:r>
            <a:r>
              <a:rPr lang="ru-RU" b="1" dirty="0" smtClean="0">
                <a:solidFill>
                  <a:srgbClr val="FF0000"/>
                </a:solidFill>
              </a:rPr>
              <a:t>рычаг</a:t>
            </a:r>
            <a:r>
              <a:rPr lang="ru-RU" dirty="0" smtClean="0"/>
              <a:t>. Достоинства рычажных механизмов перед другими типами механизмов состоят в способности </a:t>
            </a:r>
            <a:r>
              <a:rPr lang="ru-RU" b="1" dirty="0" smtClean="0">
                <a:solidFill>
                  <a:srgbClr val="FF0000"/>
                </a:solidFill>
              </a:rPr>
              <a:t>передавать большие силы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разнообразии движения </a:t>
            </a:r>
            <a:r>
              <a:rPr lang="ru-RU" b="1" dirty="0" smtClean="0">
                <a:solidFill>
                  <a:srgbClr val="0070C0"/>
                </a:solidFill>
              </a:rPr>
              <a:t>выходного</a:t>
            </a:r>
            <a:r>
              <a:rPr lang="ru-RU" dirty="0" smtClean="0"/>
              <a:t> звена, </a:t>
            </a:r>
            <a:r>
              <a:rPr lang="ru-RU" b="1" dirty="0" smtClean="0">
                <a:solidFill>
                  <a:srgbClr val="C00000"/>
                </a:solidFill>
              </a:rPr>
              <a:t>высокой надежности</a:t>
            </a:r>
            <a:r>
              <a:rPr lang="ru-RU" dirty="0" smtClean="0"/>
              <a:t>, сравнительно </a:t>
            </a:r>
            <a:r>
              <a:rPr lang="ru-RU" b="1" dirty="0" smtClean="0">
                <a:solidFill>
                  <a:srgbClr val="FF0000"/>
                </a:solidFill>
              </a:rPr>
              <a:t>низкой стоимости </a:t>
            </a:r>
            <a:r>
              <a:rPr lang="ru-RU" dirty="0" smtClean="0"/>
              <a:t>и др.</a:t>
            </a:r>
          </a:p>
          <a:p>
            <a:pPr indent="252000"/>
            <a:r>
              <a:rPr lang="ru-RU" dirty="0" smtClean="0"/>
              <a:t>Среди рычажных механизмов наиболее распространенны так называемые </a:t>
            </a:r>
            <a:r>
              <a:rPr lang="ru-RU" b="1" dirty="0" smtClean="0">
                <a:solidFill>
                  <a:srgbClr val="7030A0"/>
                </a:solidFill>
              </a:rPr>
              <a:t>четырехзвенные</a:t>
            </a:r>
            <a:r>
              <a:rPr lang="ru-RU" dirty="0" smtClean="0"/>
              <a:t>, примеры которых представлены на 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22</a:t>
            </a:r>
            <a:r>
              <a:rPr lang="ru-RU" b="1" dirty="0" smtClean="0"/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а</a:t>
            </a:r>
            <a:r>
              <a:rPr lang="ru-RU" b="1" i="1" dirty="0" err="1" smtClean="0"/>
              <a:t>-</a:t>
            </a:r>
            <a:r>
              <a:rPr lang="ru-RU" b="1" i="1" dirty="0" err="1" smtClean="0">
                <a:solidFill>
                  <a:srgbClr val="FF0000"/>
                </a:solidFill>
              </a:rPr>
              <a:t>г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09800" y="6324600"/>
            <a:ext cx="495300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22 </a:t>
            </a: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7030A0"/>
                </a:solidFill>
                <a:ea typeface="Times New Roman" pitchFamily="18" charset="0"/>
                <a:cs typeface="Times New Roman" pitchFamily="18" charset="0"/>
              </a:rPr>
              <a:t>Ч</a:t>
            </a:r>
            <a:r>
              <a:rPr lang="ru-RU" b="1" dirty="0" smtClean="0">
                <a:solidFill>
                  <a:srgbClr val="7030A0"/>
                </a:solidFill>
              </a:rPr>
              <a:t>етырехзвенные механизмы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175" y="4572000"/>
            <a:ext cx="22891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t="3375"/>
          <a:stretch>
            <a:fillRect/>
          </a:stretch>
        </p:blipFill>
        <p:spPr bwMode="auto">
          <a:xfrm>
            <a:off x="2743200" y="4483993"/>
            <a:ext cx="1647825" cy="1340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4495800"/>
            <a:ext cx="1981200" cy="115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304800" y="5562600"/>
            <a:ext cx="2355388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а </a:t>
            </a:r>
            <a:r>
              <a:rPr lang="ru-RU" b="1" i="1" dirty="0" smtClean="0"/>
              <a:t>– кривошипно-</a:t>
            </a:r>
          </a:p>
          <a:p>
            <a:pPr algn="ctr"/>
            <a:r>
              <a:rPr lang="ru-RU" b="1" i="1" dirty="0" smtClean="0"/>
              <a:t>ползунный механизм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67000" y="5715000"/>
            <a:ext cx="25908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б </a:t>
            </a:r>
            <a:r>
              <a:rPr lang="ru-RU" b="1" i="1" dirty="0" smtClean="0"/>
              <a:t>– </a:t>
            </a:r>
            <a:r>
              <a:rPr lang="ru-RU" b="1" i="1" dirty="0" err="1" smtClean="0"/>
              <a:t>четырёх-шарнирный</a:t>
            </a:r>
            <a:r>
              <a:rPr lang="ru-RU" b="1" i="1" dirty="0" smtClean="0"/>
              <a:t> механизм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105400" y="5638800"/>
            <a:ext cx="16002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в </a:t>
            </a:r>
            <a:r>
              <a:rPr lang="ru-RU" b="1" i="1" dirty="0" smtClean="0"/>
              <a:t>– кулисный механизм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162800" y="5791200"/>
            <a:ext cx="1484155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г </a:t>
            </a:r>
            <a:r>
              <a:rPr lang="ru-RU" b="1" i="1" dirty="0" smtClean="0"/>
              <a:t>– синусный механизм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6600" y="4495800"/>
            <a:ext cx="152707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610600" cy="3048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ТММ_2_посл слайд: 2.2.3 </a:t>
            </a:r>
            <a:r>
              <a:rPr lang="ru-RU" sz="1800" b="1" dirty="0" smtClean="0">
                <a:solidFill>
                  <a:srgbClr val="FF0000"/>
                </a:solidFill>
              </a:rPr>
              <a:t>Силовой</a:t>
            </a:r>
            <a:r>
              <a:rPr lang="ru-RU" sz="1800" b="1" dirty="0" smtClean="0"/>
              <a:t> расчет </a:t>
            </a:r>
            <a:r>
              <a:rPr lang="ru-RU" sz="1800" b="1" dirty="0" smtClean="0">
                <a:solidFill>
                  <a:srgbClr val="0070C0"/>
                </a:solidFill>
              </a:rPr>
              <a:t>начального</a:t>
            </a:r>
            <a:r>
              <a:rPr lang="ru-RU" sz="1800" b="1" dirty="0" smtClean="0"/>
              <a:t> механизма (</a:t>
            </a:r>
            <a:r>
              <a:rPr lang="ru-RU" sz="1800" b="1" dirty="0" smtClean="0">
                <a:solidFill>
                  <a:srgbClr val="7030A0"/>
                </a:solidFill>
              </a:rPr>
              <a:t>группы</a:t>
            </a:r>
            <a:r>
              <a:rPr lang="ru-RU" sz="1800" b="1" dirty="0" smtClean="0"/>
              <a:t> 0–1) [</a:t>
            </a:r>
            <a:r>
              <a:rPr lang="ru-RU" sz="1800" b="1" dirty="0" smtClean="0">
                <a:solidFill>
                  <a:srgbClr val="0070C0"/>
                </a:solidFill>
              </a:rPr>
              <a:t>B</a:t>
            </a:r>
            <a:r>
              <a:rPr lang="ru-RU" sz="1800" b="1" baseline="-25000" dirty="0" smtClean="0"/>
              <a:t>0,1</a:t>
            </a:r>
            <a:r>
              <a:rPr lang="ru-RU" sz="1800" b="1" dirty="0" smtClean="0"/>
              <a:t>]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67200" y="6248400"/>
            <a:ext cx="45720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0070C0"/>
                </a:solidFill>
              </a:rPr>
              <a:t>Начальный</a:t>
            </a:r>
            <a:r>
              <a:rPr lang="ru-RU" dirty="0" smtClean="0"/>
              <a:t> механизм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схема; </a:t>
            </a:r>
            <a:r>
              <a:rPr lang="ru-RU" b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 сил</a:t>
            </a:r>
            <a:endParaRPr lang="ru-RU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2514" t="1312" r="1676"/>
          <a:stretch>
            <a:fillRect/>
          </a:stretch>
        </p:blipFill>
        <p:spPr bwMode="auto">
          <a:xfrm>
            <a:off x="152400" y="4452166"/>
            <a:ext cx="3657600" cy="24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1981200" y="5791200"/>
            <a:ext cx="22098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. Схема кулисно-рычажного механизма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5334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3733800"/>
            <a:ext cx="2667000" cy="263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304800" y="3962400"/>
            <a:ext cx="1526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Из (</a:t>
            </a:r>
            <a:r>
              <a:rPr lang="ru-RU" b="1" dirty="0" smtClean="0">
                <a:solidFill>
                  <a:srgbClr val="FF0000"/>
                </a:solidFill>
              </a:rPr>
              <a:t>13</a:t>
            </a:r>
            <a:r>
              <a:rPr lang="ru-RU" dirty="0" smtClean="0"/>
              <a:t>) и (</a:t>
            </a:r>
            <a:r>
              <a:rPr lang="ru-RU" b="1" dirty="0" smtClean="0">
                <a:solidFill>
                  <a:srgbClr val="FF0000"/>
                </a:solidFill>
              </a:rPr>
              <a:t>17</a:t>
            </a:r>
            <a:r>
              <a:rPr lang="ru-RU" dirty="0" smtClean="0"/>
              <a:t>):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7825" y="457200"/>
            <a:ext cx="3686175" cy="26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9825" y="762000"/>
            <a:ext cx="2924175" cy="50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96921" y="3962400"/>
            <a:ext cx="240342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5867400" y="5791200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а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848600" y="579120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0" y="1219200"/>
            <a:ext cx="3810000" cy="32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05600" y="1600200"/>
            <a:ext cx="2438400" cy="36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15000" y="1981200"/>
            <a:ext cx="3429000" cy="27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05475" y="2286000"/>
            <a:ext cx="34385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Прямоугольник 34"/>
          <p:cNvSpPr/>
          <p:nvPr/>
        </p:nvSpPr>
        <p:spPr>
          <a:xfrm>
            <a:off x="6781800" y="3429000"/>
            <a:ext cx="6591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(</a:t>
            </a:r>
            <a:r>
              <a:rPr lang="ru-RU" sz="2000" b="1" dirty="0" smtClean="0">
                <a:solidFill>
                  <a:srgbClr val="FF0000"/>
                </a:solidFill>
              </a:rPr>
              <a:t>20</a:t>
            </a:r>
            <a:r>
              <a:rPr lang="ru-RU" sz="2000" dirty="0" smtClean="0"/>
              <a:t> )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971685" y="2667000"/>
            <a:ext cx="317231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05600" y="3048000"/>
            <a:ext cx="2438400" cy="31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152400" y="609600"/>
            <a:ext cx="5029200" cy="33393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1600" dirty="0" smtClean="0"/>
              <a:t>    </a:t>
            </a:r>
            <a:r>
              <a:rPr lang="ru-RU" sz="1500" b="1" dirty="0" smtClean="0">
                <a:solidFill>
                  <a:srgbClr val="FF0000"/>
                </a:solidFill>
              </a:rPr>
              <a:t>Величина реакции </a:t>
            </a:r>
            <a:r>
              <a:rPr lang="ru-RU" sz="1500" dirty="0" smtClean="0"/>
              <a:t>в </a:t>
            </a:r>
            <a:r>
              <a:rPr lang="ru-RU" sz="1500" b="1" dirty="0" smtClean="0">
                <a:solidFill>
                  <a:srgbClr val="0070C0"/>
                </a:solidFill>
              </a:rPr>
              <a:t>шарнире</a:t>
            </a:r>
            <a:r>
              <a:rPr lang="ru-RU" sz="1500" dirty="0" smtClean="0"/>
              <a:t> </a:t>
            </a:r>
            <a:r>
              <a:rPr lang="ru-RU" sz="1500" b="1" i="1" dirty="0" smtClean="0"/>
              <a:t>А</a:t>
            </a:r>
            <a:r>
              <a:rPr lang="ru-RU" sz="1500" dirty="0" smtClean="0"/>
              <a:t> может существенно </a:t>
            </a:r>
            <a:r>
              <a:rPr lang="ru-RU" sz="1500" b="1" dirty="0" smtClean="0">
                <a:solidFill>
                  <a:srgbClr val="7030A0"/>
                </a:solidFill>
              </a:rPr>
              <a:t>отличаться</a:t>
            </a:r>
            <a:r>
              <a:rPr lang="ru-RU" sz="1500" dirty="0" smtClean="0"/>
              <a:t>, а от </a:t>
            </a:r>
            <a:r>
              <a:rPr lang="ru-RU" sz="1500" b="1" dirty="0" smtClean="0">
                <a:solidFill>
                  <a:srgbClr val="FF0000"/>
                </a:solidFill>
              </a:rPr>
              <a:t>этого будут зависеть </a:t>
            </a:r>
            <a:r>
              <a:rPr lang="ru-RU" sz="1500" b="1" dirty="0" smtClean="0">
                <a:solidFill>
                  <a:srgbClr val="7030A0"/>
                </a:solidFill>
              </a:rPr>
              <a:t>размеры</a:t>
            </a:r>
            <a:r>
              <a:rPr lang="ru-RU" sz="1500" b="1" dirty="0" smtClean="0">
                <a:solidFill>
                  <a:srgbClr val="FF0000"/>
                </a:solidFill>
              </a:rPr>
              <a:t> цапф</a:t>
            </a:r>
            <a:r>
              <a:rPr lang="ru-RU" sz="1500" dirty="0" smtClean="0"/>
              <a:t> (подшипников). Если </a:t>
            </a:r>
            <a:r>
              <a:rPr lang="ru-RU" sz="1500" b="1" dirty="0" smtClean="0">
                <a:solidFill>
                  <a:srgbClr val="7030A0"/>
                </a:solidFill>
              </a:rPr>
              <a:t>вал кривошипа </a:t>
            </a:r>
            <a:r>
              <a:rPr lang="ru-RU" sz="1500" b="1" dirty="0" smtClean="0">
                <a:solidFill>
                  <a:srgbClr val="C00000"/>
                </a:solidFill>
              </a:rPr>
              <a:t>получает вращение </a:t>
            </a:r>
            <a:r>
              <a:rPr lang="ru-RU" sz="1500" dirty="0" smtClean="0"/>
              <a:t>через </a:t>
            </a:r>
            <a:r>
              <a:rPr lang="ru-RU" sz="1500" b="1" dirty="0" smtClean="0">
                <a:solidFill>
                  <a:srgbClr val="C00000"/>
                </a:solidFill>
              </a:rPr>
              <a:t>соединительную муфту</a:t>
            </a:r>
            <a:r>
              <a:rPr lang="ru-RU" sz="1500" dirty="0" smtClean="0"/>
              <a:t>, то к </a:t>
            </a:r>
            <a:r>
              <a:rPr lang="ru-RU" sz="1500" b="1" dirty="0" smtClean="0"/>
              <a:t>нему будет приложен </a:t>
            </a:r>
            <a:r>
              <a:rPr lang="ru-RU" sz="1500" b="1" dirty="0" smtClean="0">
                <a:solidFill>
                  <a:srgbClr val="C00000"/>
                </a:solidFill>
              </a:rPr>
              <a:t>момент</a:t>
            </a:r>
            <a:r>
              <a:rPr lang="ru-RU" sz="1500" b="1" dirty="0" smtClean="0"/>
              <a:t> </a:t>
            </a:r>
            <a:r>
              <a:rPr lang="ru-RU" sz="1500" dirty="0" smtClean="0"/>
              <a:t>и при силовом расчете </a:t>
            </a:r>
            <a:r>
              <a:rPr lang="ru-RU" sz="1500" b="1" dirty="0" smtClean="0">
                <a:solidFill>
                  <a:srgbClr val="C00000"/>
                </a:solidFill>
              </a:rPr>
              <a:t>следует определять </a:t>
            </a:r>
            <a:r>
              <a:rPr lang="ru-RU" sz="1500" dirty="0" smtClean="0"/>
              <a:t>величину </a:t>
            </a:r>
            <a:r>
              <a:rPr lang="ru-RU" sz="1500" b="1" dirty="0" smtClean="0">
                <a:solidFill>
                  <a:srgbClr val="0070C0"/>
                </a:solidFill>
              </a:rPr>
              <a:t>уравновешивающего</a:t>
            </a:r>
            <a:r>
              <a:rPr lang="ru-RU" sz="1500" dirty="0" smtClean="0"/>
              <a:t> </a:t>
            </a:r>
            <a:r>
              <a:rPr lang="ru-RU" sz="1500" b="1" dirty="0" smtClean="0">
                <a:solidFill>
                  <a:srgbClr val="FF0000"/>
                </a:solidFill>
              </a:rPr>
              <a:t>момента</a:t>
            </a:r>
            <a:r>
              <a:rPr lang="ru-RU" sz="1500" dirty="0" smtClean="0"/>
              <a:t> </a:t>
            </a:r>
            <a:r>
              <a:rPr lang="ru-RU" sz="1500" b="1" i="1" dirty="0" err="1" smtClean="0">
                <a:solidFill>
                  <a:srgbClr val="FF0000"/>
                </a:solidFill>
              </a:rPr>
              <a:t>M</a:t>
            </a:r>
            <a:r>
              <a:rPr lang="ru-RU" sz="1500" b="1" i="1" baseline="-25000" dirty="0" err="1" smtClean="0"/>
              <a:t>b</a:t>
            </a:r>
            <a:r>
              <a:rPr lang="ru-RU" sz="1500" dirty="0" smtClean="0"/>
              <a:t>. </a:t>
            </a:r>
          </a:p>
          <a:p>
            <a:r>
              <a:rPr lang="ru-RU" sz="1500" dirty="0" smtClean="0"/>
              <a:t>    Если </a:t>
            </a:r>
            <a:r>
              <a:rPr lang="ru-RU" sz="1500" b="1" dirty="0" smtClean="0">
                <a:solidFill>
                  <a:srgbClr val="7030A0"/>
                </a:solidFill>
              </a:rPr>
              <a:t>вал кривошипа </a:t>
            </a:r>
            <a:r>
              <a:rPr lang="ru-RU" sz="1500" b="1" dirty="0" smtClean="0">
                <a:solidFill>
                  <a:srgbClr val="C00000"/>
                </a:solidFill>
              </a:rPr>
              <a:t>получает вращение </a:t>
            </a:r>
            <a:r>
              <a:rPr lang="ru-RU" sz="1500" dirty="0" smtClean="0"/>
              <a:t>через </a:t>
            </a:r>
            <a:r>
              <a:rPr lang="ru-RU" sz="1500" b="1" dirty="0" smtClean="0">
                <a:solidFill>
                  <a:srgbClr val="C00000"/>
                </a:solidFill>
              </a:rPr>
              <a:t>зубчатое зацепление</a:t>
            </a:r>
            <a:r>
              <a:rPr lang="ru-RU" sz="1500" dirty="0" smtClean="0"/>
              <a:t>, то в этом случае </a:t>
            </a:r>
            <a:r>
              <a:rPr lang="ru-RU" sz="1500" b="1" dirty="0" smtClean="0">
                <a:solidFill>
                  <a:srgbClr val="7030A0"/>
                </a:solidFill>
              </a:rPr>
              <a:t>на кривошип </a:t>
            </a:r>
            <a:r>
              <a:rPr lang="ru-RU" sz="1500" dirty="0" smtClean="0"/>
              <a:t>будет действовать </a:t>
            </a:r>
            <a:r>
              <a:rPr lang="ru-RU" sz="1500" b="1" dirty="0" smtClean="0">
                <a:solidFill>
                  <a:srgbClr val="0070C0"/>
                </a:solidFill>
              </a:rPr>
              <a:t>уравновешивающая</a:t>
            </a:r>
            <a:r>
              <a:rPr lang="ru-RU" sz="1500" dirty="0" smtClean="0"/>
              <a:t> </a:t>
            </a:r>
            <a:r>
              <a:rPr lang="ru-RU" sz="1500" b="1" dirty="0" smtClean="0">
                <a:solidFill>
                  <a:srgbClr val="7030A0"/>
                </a:solidFill>
              </a:rPr>
              <a:t>сила</a:t>
            </a:r>
            <a:r>
              <a:rPr lang="ru-RU" sz="1500" dirty="0" smtClean="0"/>
              <a:t> </a:t>
            </a:r>
            <a:r>
              <a:rPr lang="ru-RU" sz="1500" b="1" i="1" dirty="0" err="1" smtClean="0">
                <a:solidFill>
                  <a:srgbClr val="FF0000"/>
                </a:solidFill>
              </a:rPr>
              <a:t>F</a:t>
            </a:r>
            <a:r>
              <a:rPr lang="ru-RU" sz="1500" b="1" i="1" baseline="-25000" dirty="0" err="1" smtClean="0"/>
              <a:t>b</a:t>
            </a:r>
            <a:r>
              <a:rPr lang="ru-RU" sz="1500" dirty="0" smtClean="0"/>
              <a:t>, </a:t>
            </a:r>
            <a:r>
              <a:rPr lang="ru-RU" sz="1500" b="1" dirty="0" smtClean="0"/>
              <a:t>приложенная</a:t>
            </a:r>
            <a:r>
              <a:rPr lang="ru-RU" sz="1500" dirty="0" smtClean="0"/>
              <a:t> в </a:t>
            </a:r>
            <a:r>
              <a:rPr lang="ru-RU" sz="1500" b="1" dirty="0" smtClean="0">
                <a:solidFill>
                  <a:srgbClr val="FF0000"/>
                </a:solidFill>
              </a:rPr>
              <a:t>полюсе зацепления</a:t>
            </a:r>
            <a:r>
              <a:rPr lang="ru-RU" sz="1500" dirty="0" smtClean="0"/>
              <a:t>, и </a:t>
            </a:r>
            <a:r>
              <a:rPr lang="ru-RU" sz="1500" b="1" dirty="0" smtClean="0"/>
              <a:t>будет направлена </a:t>
            </a:r>
            <a:r>
              <a:rPr lang="ru-RU" sz="1500" b="1" dirty="0" smtClean="0">
                <a:solidFill>
                  <a:srgbClr val="FF0000"/>
                </a:solidFill>
              </a:rPr>
              <a:t>по линии зацепления</a:t>
            </a:r>
            <a:r>
              <a:rPr lang="ru-RU" sz="1500" dirty="0" smtClean="0"/>
              <a:t>. </a:t>
            </a:r>
          </a:p>
          <a:p>
            <a:r>
              <a:rPr lang="ru-RU" sz="1500" dirty="0" smtClean="0"/>
              <a:t>     При передаче вращения посредством </a:t>
            </a:r>
            <a:r>
              <a:rPr lang="ru-RU" sz="1500" b="1" dirty="0" smtClean="0"/>
              <a:t>цепной</a:t>
            </a:r>
            <a:r>
              <a:rPr lang="ru-RU" sz="1500" dirty="0" smtClean="0"/>
              <a:t> или </a:t>
            </a:r>
            <a:r>
              <a:rPr lang="ru-RU" sz="1500" b="1" dirty="0" smtClean="0"/>
              <a:t>ременной передачи </a:t>
            </a:r>
            <a:r>
              <a:rPr lang="ru-RU" sz="1500" dirty="0" smtClean="0"/>
              <a:t>уравновешивающая сила будет </a:t>
            </a:r>
            <a:r>
              <a:rPr lang="ru-RU" sz="1500" b="1" dirty="0" smtClean="0"/>
              <a:t>направлена </a:t>
            </a:r>
            <a:r>
              <a:rPr lang="ru-RU" sz="1500" b="1" dirty="0" smtClean="0">
                <a:solidFill>
                  <a:srgbClr val="FF0000"/>
                </a:solidFill>
              </a:rPr>
              <a:t>по ветви </a:t>
            </a:r>
            <a:r>
              <a:rPr lang="ru-RU" sz="1500" b="1" dirty="0" smtClean="0"/>
              <a:t>цепи или ремня</a:t>
            </a:r>
            <a:r>
              <a:rPr lang="ru-RU" sz="1500" dirty="0" smtClean="0"/>
              <a:t>. </a:t>
            </a:r>
            <a:endParaRPr lang="ru-RU" sz="15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752600" y="4038600"/>
            <a:ext cx="131673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81400" y="3810000"/>
            <a:ext cx="990600" cy="66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Прямоугольник 30"/>
          <p:cNvSpPr/>
          <p:nvPr/>
        </p:nvSpPr>
        <p:spPr>
          <a:xfrm>
            <a:off x="3048000" y="3962400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или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67600" y="3657600"/>
            <a:ext cx="1562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 Кинематика </a:t>
            </a:r>
            <a:r>
              <a:rPr lang="ru-RU" sz="1800" b="1" dirty="0" err="1" smtClean="0"/>
              <a:t>четырехшарнирного</a:t>
            </a:r>
            <a:r>
              <a:rPr lang="ru-RU" sz="1800" b="1" dirty="0" smtClean="0"/>
              <a:t> механизма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8200" y="4648200"/>
            <a:ext cx="449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. Построение плана </a:t>
            </a:r>
            <a:r>
              <a:rPr lang="ru-RU" b="1" dirty="0" smtClean="0"/>
              <a:t>положений</a:t>
            </a:r>
            <a:r>
              <a:rPr lang="ru-RU" dirty="0" smtClean="0"/>
              <a:t> механизма:  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1000" y="6858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</a:t>
            </a:r>
            <a:r>
              <a:rPr lang="ru-RU" dirty="0" smtClean="0"/>
              <a:t>В некоторых механизмах построить </a:t>
            </a:r>
            <a:r>
              <a:rPr lang="ru-RU" b="1" dirty="0" smtClean="0">
                <a:solidFill>
                  <a:srgbClr val="FF0000"/>
                </a:solidFill>
              </a:rPr>
              <a:t>план положений </a:t>
            </a:r>
            <a:r>
              <a:rPr lang="ru-RU" b="1" dirty="0" smtClean="0">
                <a:solidFill>
                  <a:srgbClr val="7030A0"/>
                </a:solidFill>
              </a:rPr>
              <a:t>механизма</a:t>
            </a:r>
            <a:r>
              <a:rPr lang="ru-RU" dirty="0" smtClean="0"/>
              <a:t> достаточно просто. К таким механизмам относится механизм </a:t>
            </a:r>
            <a:r>
              <a:rPr lang="ru-RU" b="1" dirty="0" smtClean="0"/>
              <a:t>шарнирного </a:t>
            </a:r>
            <a:r>
              <a:rPr lang="ru-RU" b="1" dirty="0" err="1" smtClean="0"/>
              <a:t>четырехзвенника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676400" y="304800"/>
            <a:ext cx="4936416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ru-RU" b="1" dirty="0" smtClean="0"/>
              <a:t>2.3.1 Построение плана положений механизма</a:t>
            </a:r>
            <a:endParaRPr lang="ru-RU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28600" y="1524000"/>
            <a:ext cx="3581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Задана схема механизма и длины звеньев: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="1" i="1" baseline="-25000" dirty="0" err="1" smtClean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также расстояния между стойками (точками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(рис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dirty="0" smtClean="0"/>
              <a:t> </a:t>
            </a:r>
            <a:endParaRPr lang="en-US" dirty="0" smtClean="0"/>
          </a:p>
          <a:p>
            <a:pPr indent="252000"/>
            <a:r>
              <a:rPr lang="ru-RU" dirty="0" smtClean="0"/>
              <a:t>Выбирается масштабный коэффициент длины</a:t>
            </a:r>
            <a:r>
              <a:rPr lang="en-US" dirty="0" smtClean="0"/>
              <a:t> </a:t>
            </a:r>
            <a:r>
              <a:rPr lang="ru-RU" dirty="0" smtClean="0"/>
              <a:t>(размера)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28600" y="3810000"/>
            <a:ext cx="396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Например,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1: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т.е.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/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вычисляются все длины в отрезках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чертежа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Например,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b="1" i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реальн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∙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i="1" baseline="-25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52400" y="4724400"/>
            <a:ext cx="487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=1: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(уменьшение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чертеже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 сравнению с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мм чертежа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длины звена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AB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(20 мм чертежа)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20/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мм.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28600" y="60198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Строится произвольное положение механизма (но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крайнее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положение) (рис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029200" y="5334000"/>
            <a:ext cx="388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масштабы </a:t>
            </a:r>
            <a:r>
              <a:rPr lang="ru-RU" sz="1200" b="1" dirty="0" smtClean="0">
                <a:solidFill>
                  <a:srgbClr val="FF0000"/>
                </a:solidFill>
              </a:rPr>
              <a:t>уменьшения</a:t>
            </a:r>
            <a:r>
              <a:rPr lang="ru-RU" sz="1200" dirty="0" smtClean="0"/>
              <a:t> – </a:t>
            </a:r>
            <a:r>
              <a:rPr lang="ru-RU" sz="1200" b="1" dirty="0" smtClean="0">
                <a:solidFill>
                  <a:srgbClr val="FF0000"/>
                </a:solidFill>
              </a:rPr>
              <a:t>1:2</a:t>
            </a:r>
            <a:r>
              <a:rPr lang="ru-RU" sz="1200" b="1" dirty="0" smtClean="0"/>
              <a:t>; </a:t>
            </a:r>
            <a:r>
              <a:rPr lang="ru-RU" sz="1200" b="1" dirty="0" smtClean="0">
                <a:solidFill>
                  <a:srgbClr val="0070C0"/>
                </a:solidFill>
              </a:rPr>
              <a:t>1:2,5</a:t>
            </a:r>
            <a:r>
              <a:rPr lang="ru-RU" sz="1200" b="1" dirty="0" smtClean="0"/>
              <a:t>; 1:4; </a:t>
            </a:r>
            <a:r>
              <a:rPr lang="ru-RU" sz="1200" b="1" dirty="0" smtClean="0">
                <a:solidFill>
                  <a:srgbClr val="FF0000"/>
                </a:solidFill>
              </a:rPr>
              <a:t>1:5</a:t>
            </a:r>
            <a:r>
              <a:rPr lang="ru-RU" sz="1200" b="1" dirty="0" smtClean="0"/>
              <a:t>; </a:t>
            </a:r>
            <a:r>
              <a:rPr lang="ru-RU" sz="1200" b="1" dirty="0" smtClean="0">
                <a:solidFill>
                  <a:srgbClr val="FF0000"/>
                </a:solidFill>
              </a:rPr>
              <a:t>1:10</a:t>
            </a:r>
            <a:r>
              <a:rPr lang="ru-RU" sz="1200" b="1" dirty="0" smtClean="0"/>
              <a:t>; 1:15; </a:t>
            </a:r>
            <a:r>
              <a:rPr lang="ru-RU" sz="1200" b="1" dirty="0" smtClean="0">
                <a:solidFill>
                  <a:srgbClr val="FF0000"/>
                </a:solidFill>
              </a:rPr>
              <a:t>1:20</a:t>
            </a:r>
            <a:r>
              <a:rPr lang="ru-RU" sz="1200" b="1" dirty="0" smtClean="0"/>
              <a:t>; 1:25; 1:40; </a:t>
            </a:r>
            <a:r>
              <a:rPr lang="ru-RU" sz="1200" b="1" dirty="0" smtClean="0">
                <a:solidFill>
                  <a:srgbClr val="FF0000"/>
                </a:solidFill>
              </a:rPr>
              <a:t>1:50</a:t>
            </a:r>
            <a:r>
              <a:rPr lang="ru-RU" sz="1200" b="1" dirty="0" smtClean="0"/>
              <a:t>; 1:75; </a:t>
            </a:r>
            <a:r>
              <a:rPr lang="ru-RU" sz="1200" b="1" dirty="0" smtClean="0">
                <a:solidFill>
                  <a:srgbClr val="FF0000"/>
                </a:solidFill>
              </a:rPr>
              <a:t>1:100</a:t>
            </a:r>
            <a:r>
              <a:rPr lang="ru-RU" sz="1200" b="1" dirty="0" smtClean="0"/>
              <a:t>; </a:t>
            </a:r>
            <a:r>
              <a:rPr lang="ru-RU" sz="1200" b="1" dirty="0" smtClean="0">
                <a:solidFill>
                  <a:srgbClr val="FF0000"/>
                </a:solidFill>
              </a:rPr>
              <a:t>1:200</a:t>
            </a:r>
            <a:r>
              <a:rPr lang="ru-RU" sz="1200" b="1" dirty="0" smtClean="0"/>
              <a:t>; 1:400; </a:t>
            </a:r>
            <a:r>
              <a:rPr lang="ru-RU" sz="1200" b="1" dirty="0" smtClean="0">
                <a:solidFill>
                  <a:srgbClr val="FF0000"/>
                </a:solidFill>
              </a:rPr>
              <a:t>1:500</a:t>
            </a:r>
            <a:r>
              <a:rPr lang="ru-RU" sz="1200" b="1" dirty="0" smtClean="0"/>
              <a:t>; 1:800; </a:t>
            </a:r>
            <a:r>
              <a:rPr lang="ru-RU" sz="1200" b="1" dirty="0" smtClean="0">
                <a:solidFill>
                  <a:srgbClr val="FF0000"/>
                </a:solidFill>
              </a:rPr>
              <a:t>1:1000</a:t>
            </a:r>
            <a:r>
              <a:rPr lang="ru-RU" sz="1200" b="1" dirty="0" smtClean="0"/>
              <a:t>;</a:t>
            </a:r>
            <a:endParaRPr lang="ru-RU" sz="12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4155" y="1371600"/>
            <a:ext cx="505984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200400"/>
            <a:ext cx="14763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2.3.1 Построение плана положений механизма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1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10200" y="3581400"/>
            <a:ext cx="37338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/>
              <a:t>положений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457200"/>
            <a:ext cx="3886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Берется произвольная точка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относительно которой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определяется положение точки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Радиусами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проводятся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окружности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(траектории точек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Из произвольной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окружности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несколько приёмов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радиусом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делаются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засечки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окружности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рисунке не показаны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При этом могут получиться две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С’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рисунке не показана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81000"/>
            <a:ext cx="507682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152400" y="3581400"/>
            <a:ext cx="533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Выбирается та точка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соответствует заданной схеме, в данном случае точка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Точки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u="sng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u="sng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соединяются прямыми линиями, получается произвольное положение механизма (на рис.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оно показано тонкими линиями).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28600" y="4953000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Определяются крайние положения коромысла: </a:t>
            </a:r>
            <a:r>
              <a:rPr lang="ru-RU" b="1" dirty="0" smtClean="0">
                <a:solidFill>
                  <a:srgbClr val="FF0000"/>
                </a:solidFill>
              </a:rPr>
              <a:t>правое</a:t>
            </a:r>
            <a:r>
              <a:rPr lang="ru-RU" dirty="0" smtClean="0"/>
              <a:t> получится, когда кривошип </a:t>
            </a:r>
            <a:r>
              <a:rPr lang="ru-RU" b="1" i="1" dirty="0" smtClean="0"/>
              <a:t>АВ</a:t>
            </a:r>
            <a:r>
              <a:rPr lang="ru-RU" dirty="0" smtClean="0"/>
              <a:t> и шатун </a:t>
            </a:r>
            <a:r>
              <a:rPr lang="ru-RU" b="1" i="1" dirty="0" smtClean="0"/>
              <a:t>ВС</a:t>
            </a:r>
            <a:r>
              <a:rPr lang="ru-RU" dirty="0" smtClean="0"/>
              <a:t> вытянутся вдоль одной линии (из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В’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>, при условии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 smtClean="0"/>
              <a:t>С</a:t>
            </a:r>
            <a:r>
              <a:rPr lang="ru-RU" dirty="0" smtClean="0"/>
              <a:t> =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 smtClean="0"/>
              <a:t>В</a:t>
            </a:r>
            <a:r>
              <a:rPr lang="ru-RU" dirty="0" smtClean="0"/>
              <a:t> + </a:t>
            </a:r>
            <a:r>
              <a:rPr lang="ru-RU" b="1" i="1" dirty="0" smtClean="0"/>
              <a:t>ВС</a:t>
            </a:r>
            <a:r>
              <a:rPr lang="ru-RU" dirty="0" smtClean="0"/>
              <a:t>. </a:t>
            </a:r>
            <a:r>
              <a:rPr lang="ru-RU" b="1" dirty="0" smtClean="0"/>
              <a:t>Крайнее </a:t>
            </a:r>
            <a:r>
              <a:rPr lang="ru-RU" b="1" dirty="0" smtClean="0">
                <a:solidFill>
                  <a:srgbClr val="7030A0"/>
                </a:solidFill>
              </a:rPr>
              <a:t>левое</a:t>
            </a:r>
            <a:r>
              <a:rPr lang="ru-RU" b="1" dirty="0" smtClean="0"/>
              <a:t> </a:t>
            </a:r>
            <a:r>
              <a:rPr lang="ru-RU" dirty="0" smtClean="0"/>
              <a:t>положение коромысла будет, когда кривошип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 smtClean="0"/>
              <a:t>В</a:t>
            </a:r>
            <a:r>
              <a:rPr lang="ru-RU" dirty="0" smtClean="0"/>
              <a:t> и шатун </a:t>
            </a:r>
            <a:r>
              <a:rPr lang="ru-RU" b="1" i="1" dirty="0" smtClean="0"/>
              <a:t>ВС</a:t>
            </a:r>
            <a:r>
              <a:rPr lang="ru-RU" dirty="0" smtClean="0"/>
              <a:t> также вытянутся вдоль одной линии (из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>, но при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 smtClean="0"/>
              <a:t>С </a:t>
            </a:r>
            <a:r>
              <a:rPr lang="ru-RU" dirty="0" smtClean="0"/>
              <a:t>= </a:t>
            </a:r>
            <a:r>
              <a:rPr lang="ru-RU" b="1" i="1" dirty="0" smtClean="0"/>
              <a:t>ВС</a:t>
            </a:r>
            <a:r>
              <a:rPr lang="ru-RU" dirty="0" smtClean="0"/>
              <a:t> – </a:t>
            </a:r>
            <a:r>
              <a:rPr lang="ru-RU" b="1" i="1" dirty="0" smtClean="0">
                <a:solidFill>
                  <a:srgbClr val="FF0000"/>
                </a:solidFill>
              </a:rPr>
              <a:t>А</a:t>
            </a:r>
            <a:r>
              <a:rPr lang="ru-RU" b="1" i="1" dirty="0" smtClean="0"/>
              <a:t>В</a:t>
            </a:r>
            <a:r>
              <a:rPr lang="ru-RU" dirty="0" smtClean="0"/>
              <a:t>. Получается две точки </a:t>
            </a:r>
            <a:r>
              <a:rPr lang="ru-RU" b="1" i="1" dirty="0" smtClean="0"/>
              <a:t>В</a:t>
            </a:r>
            <a:r>
              <a:rPr lang="ru-RU" dirty="0" smtClean="0"/>
              <a:t> (</a:t>
            </a:r>
            <a:r>
              <a:rPr lang="ru-RU" b="1" i="1" dirty="0" smtClean="0"/>
              <a:t>В</a:t>
            </a:r>
            <a:r>
              <a:rPr lang="ru-RU" b="1" baseline="-25000" dirty="0" smtClean="0"/>
              <a:t>0</a:t>
            </a:r>
            <a:r>
              <a:rPr lang="ru-RU" dirty="0" smtClean="0"/>
              <a:t> и </a:t>
            </a:r>
            <a:r>
              <a:rPr lang="ru-RU" b="1" i="1" dirty="0" smtClean="0"/>
              <a:t>В’</a:t>
            </a:r>
            <a:r>
              <a:rPr lang="ru-RU" dirty="0" smtClean="0"/>
              <a:t>) и две точки </a:t>
            </a:r>
            <a:r>
              <a:rPr lang="ru-RU" b="1" i="1" dirty="0" smtClean="0"/>
              <a:t>С</a:t>
            </a:r>
            <a:r>
              <a:rPr lang="ru-RU" dirty="0" smtClean="0"/>
              <a:t> (</a:t>
            </a:r>
            <a:r>
              <a:rPr lang="ru-RU" b="1" i="1" dirty="0" smtClean="0"/>
              <a:t>С</a:t>
            </a:r>
            <a:r>
              <a:rPr lang="ru-RU" b="1" baseline="-25000" dirty="0" smtClean="0"/>
              <a:t>0</a:t>
            </a:r>
            <a:r>
              <a:rPr lang="ru-RU" dirty="0" smtClean="0"/>
              <a:t> и </a:t>
            </a:r>
            <a:r>
              <a:rPr lang="ru-RU" b="1" i="1" dirty="0" smtClean="0"/>
              <a:t>С</a:t>
            </a:r>
            <a:r>
              <a:rPr lang="ru-RU" b="1" baseline="-25000" dirty="0" smtClean="0"/>
              <a:t>0</a:t>
            </a:r>
            <a:r>
              <a:rPr lang="ru-RU" b="1" dirty="0" smtClean="0"/>
              <a:t>’</a:t>
            </a:r>
            <a:r>
              <a:rPr lang="ru-RU" b="1" baseline="-25000" dirty="0" smtClean="0"/>
              <a:t> </a:t>
            </a:r>
            <a:r>
              <a:rPr lang="ru-RU" dirty="0" smtClean="0"/>
              <a:t> ).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2.3.1 Построение плана положений механизма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2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10200" y="3581400"/>
            <a:ext cx="37338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/>
              <a:t>положений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457200"/>
            <a:ext cx="388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заданном направлении угловой скорости кривошипа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начало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хода следует принять точку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как при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правильном проектировании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механизма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угол поворота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кривошипа при рабочем ходе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рх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должен быть больше чем угол холостого хода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хх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81000"/>
            <a:ext cx="507682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152400" y="2819400"/>
            <a:ext cx="4724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/>
              <a:t>Начиная</a:t>
            </a:r>
            <a:r>
              <a:rPr lang="ru-RU" dirty="0" smtClean="0"/>
              <a:t> от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/>
              <a:t> окружность радиуса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делится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по направлению вращения </a:t>
            </a:r>
            <a:r>
              <a:rPr lang="ru-RU" dirty="0" smtClean="0"/>
              <a:t>кривошипа </a:t>
            </a:r>
            <a:r>
              <a:rPr lang="en-US" b="1" dirty="0" smtClean="0">
                <a:solidFill>
                  <a:srgbClr val="0070C0"/>
                </a:solidFill>
              </a:rPr>
              <a:t>ω</a:t>
            </a:r>
            <a:r>
              <a:rPr lang="ru-RU" b="1" baseline="-25000" dirty="0" smtClean="0"/>
              <a:t>1</a:t>
            </a:r>
            <a:r>
              <a:rPr lang="en-US" dirty="0" smtClean="0"/>
              <a:t> </a:t>
            </a:r>
            <a:r>
              <a:rPr lang="ru-RU" b="1" dirty="0" smtClean="0"/>
              <a:t>на </a:t>
            </a:r>
            <a:r>
              <a:rPr lang="ru-RU" b="1" dirty="0" smtClean="0">
                <a:solidFill>
                  <a:srgbClr val="7030A0"/>
                </a:solidFill>
              </a:rPr>
              <a:t>необходимое число отрезков </a:t>
            </a:r>
            <a:r>
              <a:rPr lang="ru-RU" dirty="0" smtClean="0"/>
              <a:t>(6, 8 или 12) и получается соответствующее число положений кривошипа. От точек </a:t>
            </a:r>
            <a:r>
              <a:rPr lang="ru-RU" b="1" i="1" dirty="0" smtClean="0"/>
              <a:t>В</a:t>
            </a:r>
            <a:r>
              <a:rPr lang="ru-RU" b="1" baseline="-25000" dirty="0" smtClean="0"/>
              <a:t>1</a:t>
            </a:r>
            <a:r>
              <a:rPr lang="ru-RU" dirty="0" smtClean="0"/>
              <a:t>, </a:t>
            </a:r>
            <a:r>
              <a:rPr lang="ru-RU" b="1" i="1" dirty="0" smtClean="0"/>
              <a:t>В</a:t>
            </a:r>
            <a:r>
              <a:rPr lang="ru-RU" b="1" baseline="-25000" dirty="0" smtClean="0"/>
              <a:t>2</a:t>
            </a:r>
            <a:r>
              <a:rPr lang="ru-RU" dirty="0" smtClean="0"/>
              <a:t> и т.д. радиусом </a:t>
            </a:r>
            <a:r>
              <a:rPr lang="ru-RU" b="1" i="1" dirty="0" smtClean="0"/>
              <a:t>ВС</a:t>
            </a:r>
            <a:r>
              <a:rPr lang="ru-RU" dirty="0" smtClean="0"/>
              <a:t> на траектории точки </a:t>
            </a:r>
            <a:r>
              <a:rPr lang="ru-RU" b="1" i="1" dirty="0" smtClean="0"/>
              <a:t>С </a:t>
            </a:r>
            <a:r>
              <a:rPr lang="ru-RU" dirty="0" smtClean="0"/>
              <a:t>коромысла </a:t>
            </a:r>
            <a:r>
              <a:rPr lang="ru-RU" b="1" dirty="0" smtClean="0">
                <a:solidFill>
                  <a:srgbClr val="7030A0"/>
                </a:solidFill>
              </a:rPr>
              <a:t>делаются засечки</a:t>
            </a:r>
            <a:r>
              <a:rPr lang="ru-RU" dirty="0" smtClean="0"/>
              <a:t>, получают точки </a:t>
            </a:r>
            <a:r>
              <a:rPr lang="ru-RU" b="1" i="1" dirty="0" smtClean="0"/>
              <a:t>С</a:t>
            </a:r>
            <a:r>
              <a:rPr lang="ru-RU" b="1" baseline="-25000" dirty="0" smtClean="0"/>
              <a:t>1</a:t>
            </a:r>
            <a:r>
              <a:rPr lang="ru-RU" dirty="0" smtClean="0"/>
              <a:t>, </a:t>
            </a:r>
            <a:r>
              <a:rPr lang="ru-RU" b="1" i="1" dirty="0" smtClean="0"/>
              <a:t>С</a:t>
            </a:r>
            <a:r>
              <a:rPr lang="ru-RU" b="1" baseline="-25000" dirty="0" smtClean="0"/>
              <a:t>2</a:t>
            </a:r>
            <a:r>
              <a:rPr lang="ru-RU" dirty="0" smtClean="0"/>
              <a:t> и т.д., </a:t>
            </a:r>
            <a:r>
              <a:rPr lang="ru-RU" b="1" dirty="0" smtClean="0">
                <a:solidFill>
                  <a:srgbClr val="7030A0"/>
                </a:solidFill>
              </a:rPr>
              <a:t>которые соединяют </a:t>
            </a:r>
            <a:r>
              <a:rPr lang="ru-RU" dirty="0" smtClean="0"/>
              <a:t>с соответствующими точками </a:t>
            </a:r>
            <a:r>
              <a:rPr lang="ru-RU" b="1" i="1" dirty="0" smtClean="0"/>
              <a:t>В</a:t>
            </a:r>
            <a:r>
              <a:rPr lang="ru-RU" dirty="0" smtClean="0"/>
              <a:t> и с точкой </a:t>
            </a:r>
            <a:r>
              <a:rPr lang="ru-RU" b="1" i="1" dirty="0" smtClean="0">
                <a:solidFill>
                  <a:srgbClr val="FF0000"/>
                </a:solidFill>
              </a:rPr>
              <a:t>D</a:t>
            </a:r>
            <a:r>
              <a:rPr lang="ru-RU" dirty="0" smtClean="0"/>
              <a:t> и получают необходимое число положений механизма.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81600" y="5257800"/>
            <a:ext cx="373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381000"/>
            <a:ext cx="5105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схема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механизма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длины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звеньев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угловая скорость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ведущего звена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Выбирается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масштабный коэффициент длины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(масштаб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схемы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механизма)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 строится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 механизма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2,а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indent="2520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Определяется скорость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механизма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52000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м/с</a:t>
            </a:r>
            <a:r>
              <a:rPr lang="en-US" dirty="0" smtClean="0"/>
              <a:t>]</a:t>
            </a:r>
            <a:r>
              <a:rPr lang="ru-RU" dirty="0" smtClean="0"/>
              <a:t>. По </a:t>
            </a:r>
            <a:r>
              <a:rPr lang="ru-RU" b="1" dirty="0" smtClean="0">
                <a:solidFill>
                  <a:srgbClr val="0070C0"/>
                </a:solidFill>
              </a:rPr>
              <a:t>величине</a:t>
            </a:r>
            <a:r>
              <a:rPr lang="ru-RU" dirty="0" smtClean="0"/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назначается </a:t>
            </a:r>
            <a:r>
              <a:rPr lang="ru-RU" b="1" dirty="0" smtClean="0"/>
              <a:t>масштаб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скорости</a:t>
            </a:r>
            <a:r>
              <a:rPr lang="ru-RU" dirty="0" smtClean="0"/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dirty="0" smtClean="0"/>
              <a:t>[(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ru-RU" dirty="0" smtClean="0"/>
              <a:t>)/мм</a:t>
            </a:r>
            <a:r>
              <a:rPr lang="en-US" dirty="0" smtClean="0"/>
              <a:t>] </a:t>
            </a:r>
            <a:r>
              <a:rPr lang="ru-RU" dirty="0" smtClean="0"/>
              <a:t>на </a:t>
            </a:r>
            <a:r>
              <a:rPr lang="ru-RU" b="1" dirty="0" smtClean="0"/>
              <a:t>плане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r>
              <a:rPr lang="en-US" dirty="0" smtClean="0"/>
              <a:t>.</a:t>
            </a:r>
            <a:r>
              <a:rPr lang="ru-RU" dirty="0" smtClean="0"/>
              <a:t> Выбирается </a:t>
            </a:r>
            <a:r>
              <a:rPr lang="ru-RU" b="1" dirty="0" smtClean="0">
                <a:solidFill>
                  <a:srgbClr val="C00000"/>
                </a:solidFill>
              </a:rPr>
              <a:t>произвольная точка</a:t>
            </a:r>
            <a:r>
              <a:rPr lang="ru-RU" dirty="0" smtClean="0"/>
              <a:t>, которая принимается за </a:t>
            </a:r>
            <a:r>
              <a:rPr lang="ru-RU" b="1" dirty="0" smtClean="0">
                <a:solidFill>
                  <a:srgbClr val="C00000"/>
                </a:solidFill>
              </a:rPr>
              <a:t>полюс</a:t>
            </a:r>
            <a:r>
              <a:rPr lang="ru-RU" dirty="0" smtClean="0"/>
              <a:t>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r>
              <a:rPr lang="ru-RU" dirty="0" smtClean="0"/>
              <a:t> – </a:t>
            </a:r>
            <a:r>
              <a:rPr lang="ru-RU" b="1" i="1" dirty="0" smtClean="0">
                <a:solidFill>
                  <a:srgbClr val="C00000"/>
                </a:solidFill>
              </a:rPr>
              <a:t>р</a:t>
            </a:r>
            <a:r>
              <a:rPr lang="ru-RU" dirty="0" smtClean="0"/>
              <a:t>. В полюсе находятся </a:t>
            </a:r>
            <a:r>
              <a:rPr lang="ru-RU" b="1" dirty="0" smtClean="0">
                <a:solidFill>
                  <a:srgbClr val="FF0000"/>
                </a:solidFill>
              </a:rPr>
              <a:t>все точки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абсолютные </a:t>
            </a:r>
            <a:r>
              <a:rPr lang="ru-RU" b="1" dirty="0" smtClean="0">
                <a:solidFill>
                  <a:srgbClr val="0070C0"/>
                </a:solidFill>
              </a:rPr>
              <a:t>скорости</a:t>
            </a:r>
            <a:r>
              <a:rPr lang="ru-RU" dirty="0" smtClean="0"/>
              <a:t> которых равны </a:t>
            </a:r>
            <a:r>
              <a:rPr lang="ru-RU" b="1" dirty="0" smtClean="0">
                <a:solidFill>
                  <a:srgbClr val="FF0000"/>
                </a:solidFill>
              </a:rPr>
              <a:t>нулю</a:t>
            </a:r>
            <a:r>
              <a:rPr lang="ru-RU" dirty="0" smtClean="0"/>
              <a:t>, это точки </a:t>
            </a:r>
            <a:r>
              <a:rPr lang="ru-RU" b="1" i="1" dirty="0" smtClean="0"/>
              <a:t>а</a:t>
            </a:r>
            <a:r>
              <a:rPr lang="ru-RU" dirty="0" smtClean="0"/>
              <a:t> и </a:t>
            </a:r>
            <a:r>
              <a:rPr lang="ru-RU" b="1" i="1" dirty="0" err="1" smtClean="0"/>
              <a:t>d</a:t>
            </a:r>
            <a:r>
              <a:rPr lang="ru-RU" b="1" i="1" dirty="0" smtClean="0"/>
              <a:t> </a:t>
            </a:r>
            <a:r>
              <a:rPr lang="ru-RU" dirty="0" smtClean="0"/>
              <a:t>(шарниров</a:t>
            </a:r>
            <a:r>
              <a:rPr lang="ru-RU" b="1" i="1" dirty="0" smtClean="0"/>
              <a:t> А </a:t>
            </a:r>
            <a:r>
              <a:rPr lang="ru-RU" dirty="0" smtClean="0"/>
              <a:t>и</a:t>
            </a:r>
            <a:r>
              <a:rPr lang="ru-RU" b="1" i="1" dirty="0" smtClean="0"/>
              <a:t> </a:t>
            </a:r>
            <a:r>
              <a:rPr lang="en-US" b="1" i="1" dirty="0" smtClean="0"/>
              <a:t>D</a:t>
            </a:r>
            <a:r>
              <a:rPr lang="ru-RU" dirty="0" smtClean="0"/>
              <a:t>). </a:t>
            </a:r>
            <a:r>
              <a:rPr lang="ru-RU" b="1" dirty="0" smtClean="0">
                <a:solidFill>
                  <a:srgbClr val="FF0000"/>
                </a:solidFill>
              </a:rPr>
              <a:t>Из полюса </a:t>
            </a:r>
            <a:r>
              <a:rPr lang="ru-RU" b="1" i="1" dirty="0" err="1" smtClean="0">
                <a:solidFill>
                  <a:srgbClr val="C00000"/>
                </a:solidFill>
              </a:rPr>
              <a:t>р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2,б</a:t>
            </a:r>
            <a:r>
              <a:rPr lang="ru-RU" dirty="0" smtClean="0"/>
              <a:t>) проводится </a:t>
            </a:r>
            <a:r>
              <a:rPr lang="ru-RU" b="1" dirty="0" smtClean="0">
                <a:solidFill>
                  <a:srgbClr val="FF0000"/>
                </a:solidFill>
              </a:rPr>
              <a:t>линия</a:t>
            </a:r>
            <a:r>
              <a:rPr lang="ru-RU" dirty="0" smtClean="0"/>
              <a:t>, </a:t>
            </a:r>
            <a:r>
              <a:rPr lang="ru-RU" b="1" dirty="0" smtClean="0"/>
              <a:t>перпендикулярная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звену</a:t>
            </a:r>
            <a:r>
              <a:rPr lang="ru-RU" dirty="0" smtClean="0"/>
              <a:t> </a:t>
            </a:r>
            <a:r>
              <a:rPr lang="ru-RU" b="1" i="1" dirty="0" smtClean="0"/>
              <a:t>АВ</a:t>
            </a:r>
            <a:r>
              <a:rPr lang="ru-RU" dirty="0" smtClean="0"/>
              <a:t> (т.к.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┴</a:t>
            </a:r>
            <a:r>
              <a:rPr lang="ru-RU" b="1" i="1" dirty="0" smtClean="0"/>
              <a:t> АВ</a:t>
            </a:r>
            <a:r>
              <a:rPr lang="ru-RU" dirty="0" smtClean="0"/>
              <a:t>) на плане механизма, </a:t>
            </a:r>
            <a:r>
              <a:rPr lang="ru-RU" b="1" dirty="0" smtClean="0">
                <a:solidFill>
                  <a:srgbClr val="0070C0"/>
                </a:solidFill>
              </a:rPr>
              <a:t>направленная</a:t>
            </a:r>
            <a:r>
              <a:rPr lang="ru-RU" dirty="0" smtClean="0"/>
              <a:t> </a:t>
            </a:r>
            <a:r>
              <a:rPr lang="ru-RU" b="1" dirty="0" smtClean="0"/>
              <a:t>в сторону </a:t>
            </a:r>
            <a:r>
              <a:rPr lang="ru-RU" b="1" dirty="0" smtClean="0">
                <a:solidFill>
                  <a:srgbClr val="0070C0"/>
                </a:solidFill>
              </a:rPr>
              <a:t>угловой скорости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smtClean="0"/>
              <a:t>звена 1</a:t>
            </a:r>
            <a:r>
              <a:rPr lang="ru-RU" dirty="0" smtClean="0"/>
              <a:t>.</a:t>
            </a:r>
          </a:p>
          <a:p>
            <a:pPr indent="252000"/>
            <a:r>
              <a:rPr lang="ru-RU" dirty="0" smtClean="0"/>
              <a:t> Определяем </a:t>
            </a:r>
            <a:r>
              <a:rPr lang="ru-RU" b="1" dirty="0" smtClean="0"/>
              <a:t>длину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вектора</a:t>
            </a:r>
            <a:r>
              <a:rPr lang="ru-RU" dirty="0" smtClean="0"/>
              <a:t> </a:t>
            </a:r>
            <a:r>
              <a:rPr lang="en-US" b="1" i="1" dirty="0" err="1" smtClean="0"/>
              <a:t>pb</a:t>
            </a:r>
            <a:r>
              <a:rPr lang="ru-RU" b="1" i="1" dirty="0" smtClean="0"/>
              <a:t>, </a:t>
            </a:r>
            <a:r>
              <a:rPr lang="ru-RU" dirty="0" smtClean="0"/>
              <a:t>обозначающего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вектор</a:t>
            </a:r>
            <a:r>
              <a:rPr lang="ru-RU" b="1" dirty="0" smtClean="0"/>
              <a:t> скорости 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dirty="0" smtClean="0"/>
              <a:t>: </a:t>
            </a:r>
            <a:endParaRPr lang="ru-RU" dirty="0" smtClean="0"/>
          </a:p>
          <a:p>
            <a:pPr indent="252000"/>
            <a:r>
              <a:rPr lang="en-US" b="1" i="1" dirty="0" err="1" smtClean="0">
                <a:solidFill>
                  <a:srgbClr val="FF0000"/>
                </a:solidFill>
              </a:rPr>
              <a:t>p</a:t>
            </a:r>
            <a:r>
              <a:rPr lang="en-US" b="1" i="1" dirty="0" err="1" smtClean="0"/>
              <a:t>b</a:t>
            </a:r>
            <a:r>
              <a:rPr lang="en-US" b="1" i="1" dirty="0" smtClean="0"/>
              <a:t>=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667000"/>
            <a:ext cx="372882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381000" y="5715000"/>
            <a:ext cx="495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Скорость точки </a:t>
            </a:r>
            <a:r>
              <a:rPr lang="ru-RU" b="1" i="1" dirty="0" smtClean="0"/>
              <a:t>С</a:t>
            </a:r>
            <a:r>
              <a:rPr lang="ru-RU" dirty="0" smtClean="0"/>
              <a:t> для </a:t>
            </a:r>
            <a:r>
              <a:rPr lang="ru-RU" b="1" dirty="0" smtClean="0">
                <a:solidFill>
                  <a:srgbClr val="7030A0"/>
                </a:solidFill>
              </a:rPr>
              <a:t>звена 2</a:t>
            </a:r>
            <a:r>
              <a:rPr lang="ru-RU" dirty="0" smtClean="0"/>
              <a:t>, совершающего сложное движение находится по векторному уравнению: </a:t>
            </a:r>
            <a:endParaRPr lang="ru-RU" dirty="0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6324600"/>
            <a:ext cx="1476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457200"/>
            <a:ext cx="33147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r>
              <a:rPr lang="ru-RU" sz="1800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1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81600" y="5257800"/>
            <a:ext cx="37338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762000"/>
            <a:ext cx="5105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Скорость точки </a:t>
            </a:r>
            <a:r>
              <a:rPr lang="ru-RU" b="1" i="1" dirty="0" smtClean="0"/>
              <a:t>В</a:t>
            </a:r>
            <a:r>
              <a:rPr lang="ru-RU" dirty="0" smtClean="0"/>
              <a:t> уже известна по </a:t>
            </a:r>
            <a:r>
              <a:rPr lang="ru-RU" b="1" dirty="0" smtClean="0">
                <a:solidFill>
                  <a:srgbClr val="7030A0"/>
                </a:solidFill>
              </a:rPr>
              <a:t>величине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FF0000"/>
                </a:solidFill>
              </a:rPr>
              <a:t>направлению</a:t>
            </a:r>
            <a:r>
              <a:rPr lang="ru-RU" dirty="0" smtClean="0"/>
              <a:t>, вектор </a:t>
            </a:r>
            <a:r>
              <a:rPr lang="ru-RU" b="1" dirty="0" smtClean="0"/>
              <a:t>подчеркивается двумя линиями.</a:t>
            </a:r>
            <a:r>
              <a:rPr lang="ru-RU" dirty="0" smtClean="0"/>
              <a:t> Скорость точки </a:t>
            </a:r>
            <a:r>
              <a:rPr lang="ru-RU" b="1" i="1" dirty="0" smtClean="0"/>
              <a:t>С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dirty="0" smtClean="0"/>
              <a:t> точки </a:t>
            </a:r>
            <a:r>
              <a:rPr lang="ru-RU" b="1" i="1" dirty="0" smtClean="0"/>
              <a:t>В</a:t>
            </a:r>
            <a:r>
              <a:rPr lang="ru-RU" dirty="0" smtClean="0"/>
              <a:t> известна </a:t>
            </a:r>
            <a:r>
              <a:rPr lang="ru-RU" b="1" dirty="0" smtClean="0"/>
              <a:t>только по направлению</a:t>
            </a:r>
            <a:r>
              <a:rPr lang="ru-RU" dirty="0" smtClean="0"/>
              <a:t>, она </a:t>
            </a:r>
            <a:r>
              <a:rPr lang="ru-RU" b="1" dirty="0" smtClean="0"/>
              <a:t>перпендикулярна</a:t>
            </a:r>
            <a:r>
              <a:rPr lang="ru-RU" dirty="0" smtClean="0"/>
              <a:t> отрезку </a:t>
            </a:r>
            <a:r>
              <a:rPr lang="ru-RU" b="1" i="1" dirty="0" smtClean="0"/>
              <a:t>ВС</a:t>
            </a:r>
            <a:r>
              <a:rPr lang="ru-RU" dirty="0" smtClean="0"/>
              <a:t> на плане механизма (между точками одного звена возможно лишь вращательное движение), поэтому вектор подчеркивается одной линией</a:t>
            </a:r>
          </a:p>
          <a:p>
            <a:pPr indent="252000"/>
            <a:r>
              <a:rPr lang="ru-RU" dirty="0" smtClean="0"/>
              <a:t>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CB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</a:t>
            </a:r>
            <a:r>
              <a:rPr lang="ru-RU" b="1" i="1" dirty="0" smtClean="0"/>
              <a:t>BC</a:t>
            </a:r>
            <a:r>
              <a:rPr lang="ru-RU" dirty="0" smtClean="0"/>
              <a:t> , так как </a:t>
            </a:r>
            <a:r>
              <a:rPr lang="ru-RU" dirty="0" smtClean="0">
                <a:solidFill>
                  <a:srgbClr val="7030A0"/>
                </a:solidFill>
              </a:rPr>
              <a:t>величина</a:t>
            </a:r>
            <a:r>
              <a:rPr lang="ru-RU" dirty="0" smtClean="0"/>
              <a:t> этого вектора </a:t>
            </a:r>
            <a:r>
              <a:rPr lang="ru-RU" dirty="0" smtClean="0">
                <a:solidFill>
                  <a:srgbClr val="7030A0"/>
                </a:solidFill>
              </a:rPr>
              <a:t>неизвестна</a:t>
            </a:r>
            <a:r>
              <a:rPr lang="ru-RU" dirty="0" smtClean="0"/>
              <a:t>.</a:t>
            </a:r>
          </a:p>
          <a:p>
            <a:pPr indent="252000"/>
            <a:r>
              <a:rPr lang="ru-RU" dirty="0" smtClean="0"/>
              <a:t> Вектор скорости точки </a:t>
            </a:r>
            <a:r>
              <a:rPr lang="ru-RU" b="1" i="1" dirty="0" smtClean="0"/>
              <a:t>С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неизвестен</a:t>
            </a:r>
            <a:r>
              <a:rPr lang="ru-RU" dirty="0" smtClean="0"/>
              <a:t> ни по величине, ни по направлению. Таким образом, в векторном уравнении три неизвестных и решить его графически невозможно. </a:t>
            </a:r>
          </a:p>
          <a:p>
            <a:pPr indent="252000"/>
            <a:r>
              <a:rPr lang="ru-RU" dirty="0" smtClean="0"/>
              <a:t>Составляется векторное уравнение скорости точки </a:t>
            </a:r>
            <a:r>
              <a:rPr lang="ru-RU" b="1" i="1" dirty="0" smtClean="0"/>
              <a:t>С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звена 3</a:t>
            </a:r>
            <a:r>
              <a:rPr lang="ru-RU" dirty="0" smtClean="0"/>
              <a:t>, совершающего </a:t>
            </a:r>
            <a:r>
              <a:rPr lang="ru-RU" b="1" dirty="0" smtClean="0">
                <a:solidFill>
                  <a:srgbClr val="0070C0"/>
                </a:solidFill>
              </a:rPr>
              <a:t>вращательное</a:t>
            </a:r>
            <a:r>
              <a:rPr lang="ru-RU" dirty="0" smtClean="0"/>
              <a:t> движение: </a:t>
            </a:r>
            <a:endParaRPr lang="en-US" dirty="0" smtClean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667000"/>
            <a:ext cx="372882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304800" y="5486400"/>
            <a:ext cx="495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Скорость точки </a:t>
            </a:r>
            <a:r>
              <a:rPr lang="ru-RU" b="1" i="1" dirty="0" smtClean="0"/>
              <a:t>D</a:t>
            </a:r>
            <a:r>
              <a:rPr lang="ru-RU" dirty="0" smtClean="0"/>
              <a:t> известна, она </a:t>
            </a:r>
            <a:r>
              <a:rPr lang="ru-RU" b="1" dirty="0" smtClean="0"/>
              <a:t>равна </a:t>
            </a:r>
            <a:r>
              <a:rPr lang="ru-RU" b="1" dirty="0" smtClean="0">
                <a:solidFill>
                  <a:srgbClr val="FF0000"/>
                </a:solidFill>
              </a:rPr>
              <a:t>нулю</a:t>
            </a:r>
            <a:r>
              <a:rPr lang="ru-RU" dirty="0" smtClean="0"/>
              <a:t>, точка </a:t>
            </a:r>
            <a:r>
              <a:rPr lang="ru-RU" b="1" i="1" dirty="0" err="1" smtClean="0"/>
              <a:t>d</a:t>
            </a:r>
            <a:r>
              <a:rPr lang="ru-RU" dirty="0" smtClean="0"/>
              <a:t> находится в </a:t>
            </a:r>
            <a:r>
              <a:rPr lang="ru-RU" b="1" dirty="0" smtClean="0">
                <a:solidFill>
                  <a:srgbClr val="FF0000"/>
                </a:solidFill>
              </a:rPr>
              <a:t>полюсе</a:t>
            </a:r>
            <a:r>
              <a:rPr lang="ru-RU" dirty="0" smtClean="0"/>
              <a:t> плана скоростей, 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D</a:t>
            </a:r>
            <a:r>
              <a:rPr lang="ru-RU" dirty="0" smtClean="0"/>
              <a:t> подчеркивается двумя линиями. </a:t>
            </a:r>
            <a:endParaRPr lang="ru-RU" dirty="0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57200"/>
            <a:ext cx="33147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81000"/>
            <a:ext cx="181383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4990123"/>
            <a:ext cx="1676400" cy="34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r>
              <a:rPr lang="ru-RU" sz="1800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2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67400" y="5181600"/>
            <a:ext cx="31242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685800"/>
            <a:ext cx="5257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Скорость точки </a:t>
            </a:r>
            <a:r>
              <a:rPr lang="ru-RU" b="1" i="1" dirty="0" smtClean="0"/>
              <a:t>С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dirty="0" smtClean="0"/>
              <a:t> точки </a:t>
            </a:r>
            <a:r>
              <a:rPr lang="ru-RU" b="1" i="1" dirty="0" smtClean="0"/>
              <a:t>D</a:t>
            </a:r>
            <a:r>
              <a:rPr lang="ru-RU" dirty="0" smtClean="0"/>
              <a:t> </a:t>
            </a:r>
            <a:r>
              <a:rPr lang="ru-RU" b="1" dirty="0" smtClean="0"/>
              <a:t>известна только по </a:t>
            </a:r>
            <a:r>
              <a:rPr lang="ru-RU" b="1" dirty="0" smtClean="0">
                <a:solidFill>
                  <a:srgbClr val="7030A0"/>
                </a:solidFill>
              </a:rPr>
              <a:t>направлению</a:t>
            </a:r>
            <a:r>
              <a:rPr lang="ru-RU" dirty="0" smtClean="0"/>
              <a:t>, она </a:t>
            </a:r>
            <a:r>
              <a:rPr lang="ru-RU" b="1" dirty="0" smtClean="0">
                <a:solidFill>
                  <a:srgbClr val="FF0000"/>
                </a:solidFill>
              </a:rPr>
              <a:t>перпендикулярна</a:t>
            </a:r>
            <a:r>
              <a:rPr lang="ru-RU" dirty="0" smtClean="0"/>
              <a:t> отрезку </a:t>
            </a:r>
            <a:r>
              <a:rPr lang="ru-RU" b="1" i="1" dirty="0" smtClean="0"/>
              <a:t>СD</a:t>
            </a:r>
            <a:r>
              <a:rPr lang="ru-RU" dirty="0" smtClean="0"/>
              <a:t> на плане механизма, поэтому вектор подчеркивается одной линией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CD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</a:t>
            </a:r>
            <a:r>
              <a:rPr lang="ru-RU" b="1" i="1" dirty="0" smtClean="0"/>
              <a:t>CD</a:t>
            </a:r>
            <a:r>
              <a:rPr lang="ru-RU" dirty="0" smtClean="0"/>
              <a:t> , так как величина этого вектора неизвестна. И в этом уравнении </a:t>
            </a:r>
            <a:r>
              <a:rPr lang="ru-RU" b="1" dirty="0" smtClean="0">
                <a:solidFill>
                  <a:srgbClr val="7030A0"/>
                </a:solidFill>
              </a:rPr>
              <a:t>три неизвестных.</a:t>
            </a:r>
            <a:r>
              <a:rPr lang="ru-RU" dirty="0" smtClean="0"/>
              <a:t> </a:t>
            </a:r>
          </a:p>
          <a:p>
            <a:pPr indent="252000"/>
            <a:r>
              <a:rPr lang="ru-RU" dirty="0" smtClean="0"/>
              <a:t>Так как </a:t>
            </a:r>
            <a:r>
              <a:rPr lang="ru-RU" b="1" dirty="0" smtClean="0">
                <a:solidFill>
                  <a:srgbClr val="7030A0"/>
                </a:solidFill>
              </a:rPr>
              <a:t>звенья 2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3</a:t>
            </a:r>
            <a:r>
              <a:rPr lang="ru-RU" dirty="0" smtClean="0"/>
              <a:t> соединены </a:t>
            </a:r>
            <a:r>
              <a:rPr lang="ru-RU" b="1" dirty="0" smtClean="0">
                <a:solidFill>
                  <a:srgbClr val="0070C0"/>
                </a:solidFill>
              </a:rPr>
              <a:t>вращательной </a:t>
            </a:r>
            <a:r>
              <a:rPr lang="ru-RU" b="1" dirty="0" smtClean="0">
                <a:solidFill>
                  <a:srgbClr val="FF0000"/>
                </a:solidFill>
              </a:rPr>
              <a:t>парой</a:t>
            </a:r>
            <a:r>
              <a:rPr lang="ru-RU" dirty="0" smtClean="0"/>
              <a:t>, то скорости точки </a:t>
            </a:r>
            <a:r>
              <a:rPr lang="ru-RU" b="1" i="1" dirty="0" smtClean="0"/>
              <a:t>С</a:t>
            </a:r>
            <a:r>
              <a:rPr lang="ru-RU" dirty="0" smtClean="0"/>
              <a:t> для обоих звеньев </a:t>
            </a:r>
            <a:r>
              <a:rPr lang="ru-RU" b="1" dirty="0" smtClean="0">
                <a:solidFill>
                  <a:srgbClr val="0070C0"/>
                </a:solidFill>
              </a:rPr>
              <a:t>одинаковы</a:t>
            </a:r>
            <a:r>
              <a:rPr lang="ru-RU" dirty="0" smtClean="0"/>
              <a:t>. Уравнения 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 и (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 объединяются в систему</a:t>
            </a:r>
            <a:endParaRPr lang="en-US" dirty="0" smtClean="0">
              <a:solidFill>
                <a:srgbClr val="7030A0"/>
              </a:solidFill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667000"/>
            <a:ext cx="372882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152400" y="4191000"/>
            <a:ext cx="5562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которой </a:t>
            </a:r>
            <a:r>
              <a:rPr lang="ru-RU" b="1" dirty="0" smtClean="0"/>
              <a:t>левые части </a:t>
            </a:r>
            <a:r>
              <a:rPr lang="ru-RU" b="1" dirty="0" smtClean="0">
                <a:solidFill>
                  <a:srgbClr val="FF0000"/>
                </a:solidFill>
              </a:rPr>
              <a:t>одинаковы</a:t>
            </a:r>
            <a:r>
              <a:rPr lang="ru-RU" dirty="0" smtClean="0"/>
              <a:t>, следовательно, </a:t>
            </a:r>
            <a:r>
              <a:rPr lang="ru-RU" b="1" dirty="0" smtClean="0">
                <a:solidFill>
                  <a:srgbClr val="FF0000"/>
                </a:solidFill>
              </a:rPr>
              <a:t>равны </a:t>
            </a:r>
            <a:r>
              <a:rPr lang="ru-RU" dirty="0" smtClean="0"/>
              <a:t>и</a:t>
            </a:r>
            <a:r>
              <a:rPr lang="ru-RU" b="1" dirty="0" smtClean="0">
                <a:solidFill>
                  <a:srgbClr val="FF0000"/>
                </a:solidFill>
              </a:rPr>
              <a:t> правые части</a:t>
            </a:r>
            <a:r>
              <a:rPr lang="ru-RU" dirty="0" smtClean="0"/>
              <a:t>, а в правых частях </a:t>
            </a:r>
            <a:r>
              <a:rPr lang="ru-RU" b="1" dirty="0" smtClean="0"/>
              <a:t>всего два </a:t>
            </a:r>
            <a:r>
              <a:rPr lang="ru-RU" b="1" dirty="0" smtClean="0">
                <a:solidFill>
                  <a:srgbClr val="7030A0"/>
                </a:solidFill>
              </a:rPr>
              <a:t>неизвестных</a:t>
            </a:r>
            <a:r>
              <a:rPr lang="ru-RU" dirty="0" smtClean="0"/>
              <a:t>. Из точки </a:t>
            </a:r>
            <a:r>
              <a:rPr lang="ru-RU" b="1" i="1" dirty="0" err="1" smtClean="0"/>
              <a:t>b</a:t>
            </a:r>
            <a:r>
              <a:rPr lang="ru-RU" dirty="0" smtClean="0"/>
              <a:t> плана скоростей проводится прямая линия, </a:t>
            </a:r>
            <a:r>
              <a:rPr lang="ru-RU" b="1" dirty="0" smtClean="0">
                <a:solidFill>
                  <a:srgbClr val="FF0000"/>
                </a:solidFill>
              </a:rPr>
              <a:t>перпендикулярно </a:t>
            </a:r>
            <a:r>
              <a:rPr lang="ru-RU" dirty="0" smtClean="0"/>
              <a:t>отрезку </a:t>
            </a:r>
            <a:r>
              <a:rPr lang="ru-RU" b="1" i="1" dirty="0" smtClean="0"/>
              <a:t>ВС</a:t>
            </a:r>
            <a:r>
              <a:rPr lang="ru-RU" dirty="0" smtClean="0"/>
              <a:t> на плане механизма, а из полюса (точнее, </a:t>
            </a:r>
            <a:r>
              <a:rPr lang="ru-RU" b="1" dirty="0" smtClean="0">
                <a:solidFill>
                  <a:srgbClr val="FF0000"/>
                </a:solidFill>
              </a:rPr>
              <a:t>точки</a:t>
            </a:r>
            <a:r>
              <a:rPr lang="ru-RU" dirty="0" smtClean="0"/>
              <a:t> </a:t>
            </a:r>
            <a:r>
              <a:rPr lang="ru-RU" b="1" i="1" dirty="0" err="1" smtClean="0"/>
              <a:t>d</a:t>
            </a:r>
            <a:r>
              <a:rPr lang="ru-RU" dirty="0" smtClean="0"/>
              <a:t>) прямая, </a:t>
            </a:r>
            <a:r>
              <a:rPr lang="ru-RU" b="1" dirty="0" smtClean="0">
                <a:solidFill>
                  <a:srgbClr val="FF0000"/>
                </a:solidFill>
              </a:rPr>
              <a:t>перпендикулярно</a:t>
            </a:r>
            <a:r>
              <a:rPr lang="ru-RU" dirty="0" smtClean="0"/>
              <a:t> звену </a:t>
            </a:r>
            <a:r>
              <a:rPr lang="ru-RU" b="1" i="1" dirty="0" smtClean="0"/>
              <a:t>СD</a:t>
            </a:r>
            <a:r>
              <a:rPr lang="ru-RU" dirty="0" smtClean="0"/>
              <a:t>. Точка пересечения этих прямых и будет точкой </a:t>
            </a:r>
            <a:r>
              <a:rPr lang="ru-RU" b="1" i="1" dirty="0" smtClean="0"/>
              <a:t>с</a:t>
            </a:r>
            <a:r>
              <a:rPr lang="ru-RU" dirty="0" smtClean="0"/>
              <a:t>, а отрезки </a:t>
            </a:r>
            <a:r>
              <a:rPr lang="ru-RU" b="1" i="1" dirty="0" err="1" smtClean="0"/>
              <a:t>bc</a:t>
            </a:r>
            <a:r>
              <a:rPr lang="ru-RU" dirty="0" smtClean="0"/>
              <a:t> и </a:t>
            </a:r>
            <a:r>
              <a:rPr lang="ru-RU" b="1" i="1" dirty="0" err="1" smtClean="0"/>
              <a:t>dc</a:t>
            </a:r>
            <a:r>
              <a:rPr lang="ru-RU" dirty="0" smtClean="0"/>
              <a:t> изобразят, соответственно, векторы скорости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CB</a:t>
            </a:r>
            <a:r>
              <a:rPr lang="ru-RU" dirty="0" smtClean="0"/>
              <a:t> 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CD</a:t>
            </a:r>
            <a:r>
              <a:rPr lang="ru-RU" dirty="0" smtClean="0"/>
              <a:t> в принятом ранее масштабе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2, б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57200"/>
            <a:ext cx="33147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04800"/>
            <a:ext cx="181383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304800"/>
            <a:ext cx="1752600" cy="35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905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91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3000" y="3200400"/>
            <a:ext cx="193440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200400" y="35052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r>
              <a:rPr lang="ru-RU" sz="1800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3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67400" y="5181600"/>
            <a:ext cx="31242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685800"/>
            <a:ext cx="5257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По </a:t>
            </a:r>
            <a:r>
              <a:rPr lang="ru-RU" b="1" dirty="0" smtClean="0">
                <a:solidFill>
                  <a:srgbClr val="0070C0"/>
                </a:solidFill>
              </a:rPr>
              <a:t>плану скоростей </a:t>
            </a:r>
            <a:r>
              <a:rPr lang="ru-RU" dirty="0" smtClean="0"/>
              <a:t>определяются направления указанных векторов и их модули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CB</a:t>
            </a:r>
            <a:r>
              <a:rPr lang="ru-RU" dirty="0" smtClean="0"/>
              <a:t> </a:t>
            </a:r>
            <a:r>
              <a:rPr lang="ru-RU" dirty="0" err="1" smtClean="0"/>
              <a:t>=</a:t>
            </a:r>
            <a:r>
              <a:rPr lang="ru-RU" b="1" i="1" dirty="0" err="1" smtClean="0"/>
              <a:t>bc</a:t>
            </a:r>
            <a:r>
              <a:rPr lang="ru-RU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en-US" dirty="0" smtClean="0"/>
              <a:t>]</a:t>
            </a:r>
            <a:r>
              <a:rPr lang="ru-RU" dirty="0" smtClean="0"/>
              <a:t>, 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</a:t>
            </a:r>
            <a:r>
              <a:rPr lang="en-US" b="1" i="1" baseline="-25000" dirty="0" smtClean="0"/>
              <a:t>D</a:t>
            </a:r>
            <a:r>
              <a:rPr lang="ru-RU" dirty="0" smtClean="0"/>
              <a:t> = </a:t>
            </a:r>
            <a:r>
              <a:rPr lang="en-US" b="1" i="1" dirty="0" smtClean="0"/>
              <a:t>d</a:t>
            </a:r>
            <a:r>
              <a:rPr lang="ru-RU" b="1" i="1" dirty="0" err="1" smtClean="0"/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ru-RU" b="1" i="1" dirty="0" err="1" smtClean="0"/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en-US" dirty="0" smtClean="0"/>
              <a:t>]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r>
              <a:rPr lang="ru-RU" dirty="0" smtClean="0"/>
              <a:t> </a:t>
            </a:r>
            <a:endParaRPr lang="en-US" dirty="0" smtClean="0"/>
          </a:p>
          <a:p>
            <a:pPr indent="252000"/>
            <a:r>
              <a:rPr lang="ru-RU" dirty="0" smtClean="0"/>
              <a:t>Аналогично, по системе векторных уравнений находится </a:t>
            </a:r>
            <a:r>
              <a:rPr lang="ru-RU" b="1" dirty="0" smtClean="0">
                <a:solidFill>
                  <a:srgbClr val="0070C0"/>
                </a:solidFill>
              </a:rPr>
              <a:t>скорость</a:t>
            </a:r>
            <a:r>
              <a:rPr lang="ru-RU" dirty="0" smtClean="0"/>
              <a:t> точки </a:t>
            </a:r>
            <a:r>
              <a:rPr lang="ru-RU" b="1" i="1" dirty="0" smtClean="0"/>
              <a:t>F </a:t>
            </a:r>
            <a:r>
              <a:rPr lang="ru-RU" dirty="0" smtClean="0"/>
              <a:t>(</a:t>
            </a:r>
            <a:r>
              <a:rPr lang="ru-RU" b="1" i="1" dirty="0" smtClean="0">
                <a:solidFill>
                  <a:srgbClr val="0070C0"/>
                </a:solidFill>
              </a:rPr>
              <a:t>V</a:t>
            </a:r>
            <a:r>
              <a:rPr lang="ru-RU" b="1" i="1" baseline="-25000" dirty="0" smtClean="0"/>
              <a:t>F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dirty="0" smtClean="0"/>
              <a:t> ранее найденных скоростей точек </a:t>
            </a:r>
            <a:r>
              <a:rPr lang="ru-RU" b="1" i="1" dirty="0" smtClean="0"/>
              <a:t>В</a:t>
            </a:r>
            <a:r>
              <a:rPr lang="ru-RU" dirty="0" smtClean="0"/>
              <a:t> и </a:t>
            </a:r>
            <a:r>
              <a:rPr lang="ru-RU" b="1" i="1" dirty="0" smtClean="0"/>
              <a:t>С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667000"/>
            <a:ext cx="372882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152400" y="3276600"/>
            <a:ext cx="5715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этой системе уравнений 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FВ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перпендикулярен</a:t>
            </a:r>
            <a:r>
              <a:rPr lang="ru-RU" dirty="0" smtClean="0"/>
              <a:t> отрезку </a:t>
            </a:r>
            <a:r>
              <a:rPr lang="ru-RU" b="1" i="1" dirty="0" smtClean="0"/>
              <a:t>FB</a:t>
            </a:r>
            <a:r>
              <a:rPr lang="ru-RU" dirty="0" smtClean="0"/>
              <a:t> на плане механизма, а 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FС</a:t>
            </a:r>
            <a:r>
              <a:rPr lang="ru-RU" dirty="0" smtClean="0"/>
              <a:t> перпендикулярен отрезку </a:t>
            </a:r>
            <a:r>
              <a:rPr lang="ru-RU" b="1" i="1" dirty="0" smtClean="0"/>
              <a:t>FС</a:t>
            </a:r>
            <a:r>
              <a:rPr lang="ru-RU" dirty="0" smtClean="0"/>
              <a:t>. Проведя </a:t>
            </a:r>
            <a:r>
              <a:rPr lang="ru-RU" b="1" dirty="0" smtClean="0">
                <a:solidFill>
                  <a:srgbClr val="FF0000"/>
                </a:solidFill>
              </a:rPr>
              <a:t>перпендикуляры</a:t>
            </a:r>
            <a:r>
              <a:rPr lang="ru-RU" dirty="0" smtClean="0"/>
              <a:t> из точек </a:t>
            </a:r>
            <a:r>
              <a:rPr lang="ru-RU" b="1" i="1" dirty="0" err="1" smtClean="0"/>
              <a:t>b</a:t>
            </a:r>
            <a:r>
              <a:rPr lang="ru-RU" dirty="0" smtClean="0"/>
              <a:t> и </a:t>
            </a:r>
            <a:r>
              <a:rPr lang="ru-RU" b="1" i="1" dirty="0" smtClean="0"/>
              <a:t>с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на их пересечении </a:t>
            </a:r>
            <a:r>
              <a:rPr lang="ru-RU" dirty="0" smtClean="0"/>
              <a:t>получаем точку </a:t>
            </a:r>
            <a:r>
              <a:rPr lang="ru-RU" b="1" i="1" dirty="0" err="1" smtClean="0"/>
              <a:t>f</a:t>
            </a:r>
            <a:r>
              <a:rPr lang="ru-RU" dirty="0" smtClean="0"/>
              <a:t>. Соединив </a:t>
            </a:r>
            <a:r>
              <a:rPr lang="ru-RU" b="1" dirty="0" smtClean="0">
                <a:solidFill>
                  <a:srgbClr val="FF0000"/>
                </a:solidFill>
              </a:rPr>
              <a:t>полюс</a:t>
            </a:r>
            <a:r>
              <a:rPr lang="ru-RU" dirty="0" smtClean="0"/>
              <a:t> плана с точкой </a:t>
            </a:r>
            <a:r>
              <a:rPr lang="ru-RU" b="1" i="1" dirty="0" err="1" smtClean="0"/>
              <a:t>f</a:t>
            </a:r>
            <a:r>
              <a:rPr lang="ru-RU" dirty="0" smtClean="0"/>
              <a:t>, получают отрезок </a:t>
            </a:r>
            <a:r>
              <a:rPr lang="ru-RU" b="1" i="1" dirty="0" err="1" smtClean="0">
                <a:solidFill>
                  <a:srgbClr val="FF0000"/>
                </a:solidFill>
              </a:rPr>
              <a:t>р</a:t>
            </a:r>
            <a:r>
              <a:rPr lang="ru-RU" b="1" i="1" dirty="0" err="1" smtClean="0"/>
              <a:t>f</a:t>
            </a:r>
            <a:r>
              <a:rPr lang="ru-RU" dirty="0" smtClean="0"/>
              <a:t>, который изображает </a:t>
            </a:r>
            <a:r>
              <a:rPr lang="ru-RU" b="1" dirty="0" smtClean="0">
                <a:solidFill>
                  <a:srgbClr val="7030A0"/>
                </a:solidFill>
              </a:rPr>
              <a:t>абсолютную</a:t>
            </a:r>
            <a:r>
              <a:rPr lang="ru-RU" dirty="0" smtClean="0"/>
              <a:t> скорость точки </a:t>
            </a:r>
            <a:r>
              <a:rPr lang="ru-RU" b="1" i="1" dirty="0" smtClean="0"/>
              <a:t>F</a:t>
            </a:r>
            <a:r>
              <a:rPr lang="ru-RU" dirty="0" smtClean="0"/>
              <a:t> (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F</a:t>
            </a:r>
            <a:r>
              <a:rPr lang="ru-RU" dirty="0" smtClean="0"/>
              <a:t>). Направление вектора – </a:t>
            </a:r>
            <a:r>
              <a:rPr lang="ru-RU" b="1" dirty="0" smtClean="0">
                <a:solidFill>
                  <a:srgbClr val="FF0000"/>
                </a:solidFill>
              </a:rPr>
              <a:t>от полюса </a:t>
            </a:r>
            <a:r>
              <a:rPr lang="ru-RU" dirty="0" smtClean="0"/>
              <a:t>к точке </a:t>
            </a:r>
            <a:r>
              <a:rPr lang="ru-RU" b="1" i="1" dirty="0" err="1" smtClean="0"/>
              <a:t>f</a:t>
            </a:r>
            <a:r>
              <a:rPr lang="ru-RU" dirty="0" smtClean="0"/>
              <a:t>. Отрезки </a:t>
            </a:r>
            <a:r>
              <a:rPr lang="ru-RU" b="1" i="1" dirty="0" err="1" smtClean="0"/>
              <a:t>bf</a:t>
            </a:r>
            <a:r>
              <a:rPr lang="ru-RU" dirty="0" smtClean="0"/>
              <a:t> и </a:t>
            </a:r>
            <a:r>
              <a:rPr lang="ru-RU" b="1" i="1" dirty="0" err="1" smtClean="0"/>
              <a:t>cf</a:t>
            </a:r>
            <a:r>
              <a:rPr lang="ru-RU" dirty="0" smtClean="0"/>
              <a:t> изобразят, соответственно, векторы скорости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FB</a:t>
            </a:r>
            <a:r>
              <a:rPr lang="ru-RU" dirty="0" smtClean="0"/>
              <a:t> и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FC</a:t>
            </a:r>
            <a:r>
              <a:rPr lang="ru-RU" dirty="0" smtClean="0"/>
              <a:t> в принятом ранее масштабе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. По </a:t>
            </a:r>
            <a:r>
              <a:rPr lang="ru-RU" b="1" dirty="0" smtClean="0">
                <a:solidFill>
                  <a:srgbClr val="0070C0"/>
                </a:solidFill>
              </a:rPr>
              <a:t>плану скоростей </a:t>
            </a:r>
            <a:r>
              <a:rPr lang="ru-RU" dirty="0" smtClean="0"/>
              <a:t>определяются </a:t>
            </a:r>
            <a:r>
              <a:rPr lang="ru-RU" b="1" dirty="0" smtClean="0">
                <a:solidFill>
                  <a:srgbClr val="FF0000"/>
                </a:solidFill>
              </a:rPr>
              <a:t>направления</a:t>
            </a:r>
            <a:r>
              <a:rPr lang="ru-RU" dirty="0" smtClean="0"/>
              <a:t> указанных векторов (к точке </a:t>
            </a:r>
            <a:r>
              <a:rPr lang="ru-RU" b="1" i="1" dirty="0" err="1" smtClean="0"/>
              <a:t>f</a:t>
            </a:r>
            <a:r>
              <a:rPr lang="ru-RU" dirty="0" smtClean="0"/>
              <a:t>) и их модули: </a:t>
            </a:r>
            <a:endParaRPr lang="en-US" dirty="0" smtClean="0"/>
          </a:p>
          <a:p>
            <a:r>
              <a:rPr lang="ru-RU" b="1" i="1" dirty="0" smtClean="0"/>
              <a:t>V</a:t>
            </a:r>
            <a:r>
              <a:rPr lang="en-US" b="1" i="1" baseline="-25000" dirty="0" smtClean="0"/>
              <a:t>F</a:t>
            </a:r>
            <a:r>
              <a:rPr lang="ru-RU" b="1" i="1" baseline="-25000" dirty="0" smtClean="0"/>
              <a:t>B</a:t>
            </a:r>
            <a:r>
              <a:rPr lang="ru-RU" dirty="0" smtClean="0"/>
              <a:t> </a:t>
            </a:r>
            <a:r>
              <a:rPr lang="ru-RU" dirty="0" err="1" smtClean="0"/>
              <a:t>=</a:t>
            </a:r>
            <a:r>
              <a:rPr lang="ru-RU" b="1" i="1" dirty="0" err="1" smtClean="0"/>
              <a:t>b</a:t>
            </a:r>
            <a:r>
              <a:rPr lang="en-US" b="1" i="1" dirty="0" smtClean="0"/>
              <a:t>f</a:t>
            </a:r>
            <a:r>
              <a:rPr lang="ru-RU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en-US" dirty="0" smtClean="0"/>
              <a:t>]</a:t>
            </a:r>
            <a:r>
              <a:rPr lang="ru-RU" dirty="0" smtClean="0"/>
              <a:t>, </a:t>
            </a:r>
            <a:r>
              <a:rPr lang="ru-RU" b="1" i="1" dirty="0" smtClean="0"/>
              <a:t>V</a:t>
            </a:r>
            <a:r>
              <a:rPr lang="en-US" b="1" i="1" baseline="-25000" dirty="0" smtClean="0"/>
              <a:t>FC</a:t>
            </a:r>
            <a:r>
              <a:rPr lang="ru-RU" dirty="0" smtClean="0"/>
              <a:t> = </a:t>
            </a:r>
            <a:r>
              <a:rPr lang="en-US" b="1" i="1" dirty="0" err="1" smtClean="0"/>
              <a:t>cf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[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en-US" dirty="0" smtClean="0"/>
              <a:t>] </a:t>
            </a:r>
            <a:r>
              <a:rPr lang="ru-RU" dirty="0" smtClean="0"/>
              <a:t>и </a:t>
            </a:r>
            <a:r>
              <a:rPr lang="ru-RU" b="1" i="1" dirty="0" smtClean="0"/>
              <a:t>V</a:t>
            </a:r>
            <a:r>
              <a:rPr lang="en-US" b="1" i="1" baseline="-25000" dirty="0" smtClean="0"/>
              <a:t>F</a:t>
            </a:r>
            <a:r>
              <a:rPr lang="ru-RU" dirty="0" smtClean="0"/>
              <a:t> = </a:t>
            </a:r>
            <a:r>
              <a:rPr lang="en-US" b="1" i="1" dirty="0" err="1" smtClean="0">
                <a:solidFill>
                  <a:srgbClr val="FF0000"/>
                </a:solidFill>
              </a:rPr>
              <a:t>p</a:t>
            </a:r>
            <a:r>
              <a:rPr lang="en-US" b="1" i="1" dirty="0" err="1" smtClean="0"/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[</a:t>
            </a:r>
            <a:r>
              <a:rPr lang="ru-RU" dirty="0" smtClean="0">
                <a:solidFill>
                  <a:srgbClr val="0070C0"/>
                </a:solidFill>
              </a:rPr>
              <a:t>м/с</a:t>
            </a:r>
            <a:r>
              <a:rPr lang="en-US" dirty="0" smtClean="0"/>
              <a:t>]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dirty="0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57200"/>
            <a:ext cx="33147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04800"/>
            <a:ext cx="181383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304800"/>
            <a:ext cx="1752600" cy="35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905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91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14600" y="2590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2362200"/>
            <a:ext cx="1892576" cy="100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r>
              <a:rPr lang="ru-RU" sz="1800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</a:t>
            </a:r>
            <a:r>
              <a:rPr lang="en-US" sz="1800" b="1" dirty="0" smtClean="0">
                <a:solidFill>
                  <a:srgbClr val="00B050"/>
                </a:solidFill>
              </a:rPr>
              <a:t>4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9800" y="4419600"/>
            <a:ext cx="31242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2400" y="1600200"/>
            <a:ext cx="548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/>
            <a:r>
              <a:rPr lang="ru-RU" dirty="0" smtClean="0"/>
              <a:t>Графическое построение, в котором </a:t>
            </a:r>
            <a:r>
              <a:rPr lang="ru-RU" b="1" dirty="0" smtClean="0"/>
              <a:t>лучи, выходящие из </a:t>
            </a:r>
            <a:r>
              <a:rPr lang="ru-RU" b="1" dirty="0" smtClean="0">
                <a:solidFill>
                  <a:srgbClr val="FF0000"/>
                </a:solidFill>
              </a:rPr>
              <a:t>полюса</a:t>
            </a:r>
            <a:r>
              <a:rPr lang="ru-RU" dirty="0" smtClean="0"/>
              <a:t>, изображают </a:t>
            </a:r>
            <a:r>
              <a:rPr lang="ru-RU" b="1" dirty="0" smtClean="0">
                <a:solidFill>
                  <a:srgbClr val="FF0000"/>
                </a:solidFill>
              </a:rPr>
              <a:t>абсолютные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скорости</a:t>
            </a:r>
            <a:r>
              <a:rPr lang="ru-RU" dirty="0" smtClean="0"/>
              <a:t> точек, а </a:t>
            </a:r>
            <a:r>
              <a:rPr lang="ru-RU" b="1" dirty="0" smtClean="0">
                <a:solidFill>
                  <a:srgbClr val="C00000"/>
                </a:solidFill>
              </a:rPr>
              <a:t>отрезки</a:t>
            </a:r>
            <a:r>
              <a:rPr lang="ru-RU" dirty="0" smtClean="0"/>
              <a:t>, соединяющие </a:t>
            </a:r>
            <a:r>
              <a:rPr lang="ru-RU" b="1" dirty="0" smtClean="0">
                <a:solidFill>
                  <a:srgbClr val="C00000"/>
                </a:solidFill>
              </a:rPr>
              <a:t>концы </a:t>
            </a:r>
            <a:r>
              <a:rPr lang="ru-RU" b="1" dirty="0" smtClean="0"/>
              <a:t>этих лучей</a:t>
            </a:r>
            <a:r>
              <a:rPr lang="ru-RU" dirty="0" smtClean="0"/>
              <a:t>, – </a:t>
            </a:r>
            <a:r>
              <a:rPr lang="ru-RU" b="1" dirty="0" smtClean="0">
                <a:solidFill>
                  <a:srgbClr val="0070C0"/>
                </a:solidFill>
              </a:rPr>
              <a:t>относительные</a:t>
            </a:r>
            <a:r>
              <a:rPr lang="ru-RU" dirty="0" smtClean="0"/>
              <a:t> скорости точек звеньев в </a:t>
            </a:r>
            <a:r>
              <a:rPr lang="ru-RU" b="1" dirty="0" smtClean="0"/>
              <a:t>определенном масштабе</a:t>
            </a:r>
            <a:r>
              <a:rPr lang="ru-RU" dirty="0" smtClean="0"/>
              <a:t>, называется </a:t>
            </a:r>
            <a:r>
              <a:rPr lang="ru-RU" b="1" dirty="0" smtClean="0">
                <a:solidFill>
                  <a:srgbClr val="0070C0"/>
                </a:solidFill>
              </a:rPr>
              <a:t>планом скоростей </a:t>
            </a:r>
            <a:r>
              <a:rPr lang="ru-RU" dirty="0" smtClean="0"/>
              <a:t>для </a:t>
            </a:r>
            <a:r>
              <a:rPr lang="ru-RU" b="1" dirty="0" smtClean="0">
                <a:solidFill>
                  <a:srgbClr val="FF0000"/>
                </a:solidFill>
              </a:rPr>
              <a:t>заданного положения </a:t>
            </a:r>
            <a:r>
              <a:rPr lang="ru-RU" dirty="0" smtClean="0"/>
              <a:t>механизма.</a:t>
            </a: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438400"/>
            <a:ext cx="3024834" cy="193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81000"/>
            <a:ext cx="2933700" cy="188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35833"/>
            <a:ext cx="1676400" cy="378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351692"/>
            <a:ext cx="1524000" cy="31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905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91000" y="30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038600" y="9144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685800"/>
            <a:ext cx="1600200" cy="84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685800"/>
            <a:ext cx="1676400" cy="89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1905000" y="9144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57200" y="3352800"/>
            <a:ext cx="2981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Свойства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планов скоростей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04800" y="3657600"/>
            <a:ext cx="5486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 Фигура на плане скоростей, образованная векторами относительных скоростей точек, принадлежащих одному звену, подобна фигуре звена на плане механизма и сходственно расположена. 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ru-RU" b="1" dirty="0" smtClean="0">
                <a:solidFill>
                  <a:srgbClr val="FF0000"/>
                </a:solidFill>
              </a:rPr>
              <a:t>Треугольники</a:t>
            </a:r>
            <a:r>
              <a:rPr lang="ru-RU" dirty="0" smtClean="0"/>
              <a:t>  </a:t>
            </a:r>
            <a:r>
              <a:rPr lang="ru-RU" b="1" i="1" dirty="0" err="1" smtClean="0"/>
              <a:t>bcf</a:t>
            </a:r>
            <a:r>
              <a:rPr lang="ru-RU" dirty="0" smtClean="0"/>
              <a:t>  и </a:t>
            </a:r>
            <a:r>
              <a:rPr lang="ru-RU" b="1" i="1" dirty="0" smtClean="0"/>
              <a:t>BCF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подобны</a:t>
            </a:r>
            <a:r>
              <a:rPr lang="ru-RU" dirty="0" smtClean="0"/>
              <a:t>, так как их стороны </a:t>
            </a:r>
            <a:r>
              <a:rPr lang="ru-RU" b="1" dirty="0" smtClean="0">
                <a:solidFill>
                  <a:srgbClr val="FF0000"/>
                </a:solidFill>
              </a:rPr>
              <a:t>взаимно перпендикулярны</a:t>
            </a:r>
            <a:r>
              <a:rPr lang="ru-RU" dirty="0" smtClean="0"/>
              <a:t>: </a:t>
            </a:r>
            <a:r>
              <a:rPr lang="ru-RU" b="1" i="1" dirty="0" err="1" smtClean="0"/>
              <a:t>bc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</a:t>
            </a:r>
            <a:r>
              <a:rPr lang="ru-RU" b="1" i="1" dirty="0" smtClean="0"/>
              <a:t>BC</a:t>
            </a:r>
            <a:r>
              <a:rPr lang="ru-RU" dirty="0" smtClean="0"/>
              <a:t>, </a:t>
            </a:r>
            <a:r>
              <a:rPr lang="ru-RU" b="1" i="1" dirty="0" err="1" smtClean="0"/>
              <a:t>cf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</a:t>
            </a:r>
            <a:r>
              <a:rPr lang="ru-RU" b="1" i="1" dirty="0" smtClean="0"/>
              <a:t>CF</a:t>
            </a:r>
            <a:r>
              <a:rPr lang="ru-RU" dirty="0" smtClean="0"/>
              <a:t>, </a:t>
            </a:r>
            <a:r>
              <a:rPr lang="ru-RU" b="1" i="1" dirty="0" err="1" smtClean="0"/>
              <a:t>bf</a:t>
            </a:r>
            <a:r>
              <a:rPr lang="ru-RU" dirty="0" smtClean="0"/>
              <a:t> </a:t>
            </a:r>
            <a:r>
              <a:rPr lang="en-US" dirty="0" smtClean="0"/>
              <a:t>┴ </a:t>
            </a:r>
            <a:r>
              <a:rPr lang="ru-RU" b="1" i="1" dirty="0" smtClean="0"/>
              <a:t>BF</a:t>
            </a:r>
            <a:r>
              <a:rPr lang="ru-RU" dirty="0" smtClean="0"/>
              <a:t>. </a:t>
            </a:r>
            <a:r>
              <a:rPr lang="ru-RU" dirty="0" err="1" smtClean="0"/>
              <a:t>Сходственность</a:t>
            </a:r>
            <a:r>
              <a:rPr lang="ru-RU" dirty="0" smtClean="0"/>
              <a:t> их доказывается тем, что </a:t>
            </a:r>
            <a:r>
              <a:rPr lang="ru-RU" b="1" dirty="0" smtClean="0">
                <a:solidFill>
                  <a:srgbClr val="FF0000"/>
                </a:solidFill>
              </a:rPr>
              <a:t>вершины </a:t>
            </a:r>
            <a:r>
              <a:rPr lang="ru-RU" b="1" dirty="0" smtClean="0"/>
              <a:t>обоих треугольников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обходятся одинаково </a:t>
            </a:r>
            <a:r>
              <a:rPr lang="ru-RU" dirty="0" smtClean="0"/>
              <a:t>– по </a:t>
            </a:r>
            <a:r>
              <a:rPr lang="ru-RU" b="1" dirty="0" smtClean="0">
                <a:solidFill>
                  <a:srgbClr val="FF0000"/>
                </a:solidFill>
              </a:rPr>
              <a:t>ходу часовой стрелки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2.3.2 Построение плана </a:t>
            </a:r>
            <a:r>
              <a:rPr lang="ru-RU" sz="1800" b="1" dirty="0" smtClean="0">
                <a:solidFill>
                  <a:srgbClr val="0070C0"/>
                </a:solidFill>
              </a:rPr>
              <a:t>скоростей </a:t>
            </a:r>
            <a:r>
              <a:rPr lang="ru-RU" sz="1800" b="1" dirty="0" err="1" smtClean="0">
                <a:solidFill>
                  <a:srgbClr val="C00000"/>
                </a:solidFill>
              </a:rPr>
              <a:t>четырехшарнирного</a:t>
            </a:r>
            <a:r>
              <a:rPr lang="ru-RU" sz="1800" b="1" dirty="0" smtClean="0"/>
              <a:t> механизма</a:t>
            </a:r>
            <a:r>
              <a:rPr lang="ru-RU" sz="1800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</a:t>
            </a:r>
            <a:r>
              <a:rPr lang="en-US" sz="1800" b="1" dirty="0" smtClean="0">
                <a:solidFill>
                  <a:srgbClr val="00B050"/>
                </a:solidFill>
              </a:rPr>
              <a:t>5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7000" y="4419600"/>
            <a:ext cx="2667000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438400"/>
            <a:ext cx="3024834" cy="193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81000"/>
            <a:ext cx="2933700" cy="188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609600" y="381000"/>
            <a:ext cx="4791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Свойства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планов скоростей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продолжение </a:t>
            </a:r>
            <a:r>
              <a:rPr lang="ru-RU" b="1" dirty="0" smtClean="0"/>
              <a:t>)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52400" y="685800"/>
            <a:ext cx="5486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2.</a:t>
            </a:r>
            <a:r>
              <a:rPr lang="ru-RU" dirty="0" smtClean="0"/>
              <a:t> С помощью </a:t>
            </a:r>
            <a:r>
              <a:rPr lang="ru-RU" b="1" dirty="0" smtClean="0">
                <a:solidFill>
                  <a:srgbClr val="0070C0"/>
                </a:solidFill>
              </a:rPr>
              <a:t>плана скоростей </a:t>
            </a:r>
            <a:r>
              <a:rPr lang="ru-RU" dirty="0" smtClean="0"/>
              <a:t>можно определить </a:t>
            </a:r>
            <a:r>
              <a:rPr lang="ru-RU" b="1" dirty="0" smtClean="0">
                <a:solidFill>
                  <a:srgbClr val="0070C0"/>
                </a:solidFill>
              </a:rPr>
              <a:t>угловую скорость </a:t>
            </a:r>
            <a:r>
              <a:rPr lang="ru-RU" b="1" dirty="0" smtClean="0">
                <a:solidFill>
                  <a:srgbClr val="7030A0"/>
                </a:solidFill>
              </a:rPr>
              <a:t>звена</a:t>
            </a:r>
            <a:r>
              <a:rPr lang="ru-RU" dirty="0" smtClean="0"/>
              <a:t> по </a:t>
            </a:r>
            <a:r>
              <a:rPr lang="ru-RU" b="1" dirty="0" smtClean="0">
                <a:solidFill>
                  <a:srgbClr val="FF0000"/>
                </a:solidFill>
              </a:rPr>
              <a:t>величине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направлению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Для определения </a:t>
            </a:r>
            <a:r>
              <a:rPr lang="ru-RU" b="1" dirty="0" smtClean="0">
                <a:solidFill>
                  <a:srgbClr val="FF0000"/>
                </a:solidFill>
              </a:rPr>
              <a:t>величины</a:t>
            </a:r>
            <a:r>
              <a:rPr lang="ru-RU" b="1" dirty="0" smtClean="0">
                <a:solidFill>
                  <a:srgbClr val="0070C0"/>
                </a:solidFill>
              </a:rPr>
              <a:t> угловой скорости </a:t>
            </a:r>
            <a:r>
              <a:rPr lang="ru-RU" b="1" dirty="0" smtClean="0">
                <a:solidFill>
                  <a:srgbClr val="7030A0"/>
                </a:solidFill>
              </a:rPr>
              <a:t>звена</a:t>
            </a:r>
            <a:r>
              <a:rPr lang="ru-RU" dirty="0" smtClean="0"/>
              <a:t> необходимо </a:t>
            </a:r>
            <a:r>
              <a:rPr lang="ru-RU" b="1" dirty="0" smtClean="0">
                <a:solidFill>
                  <a:srgbClr val="FF0000"/>
                </a:solidFill>
              </a:rPr>
              <a:t>модуль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относительной</a:t>
            </a:r>
            <a:r>
              <a:rPr lang="ru-RU" b="1" dirty="0" smtClean="0"/>
              <a:t> скорости </a:t>
            </a:r>
            <a:r>
              <a:rPr lang="ru-RU" b="1" dirty="0" smtClean="0">
                <a:solidFill>
                  <a:srgbClr val="0070C0"/>
                </a:solidFill>
              </a:rPr>
              <a:t>вращательного движения </a:t>
            </a:r>
            <a:r>
              <a:rPr lang="ru-RU" dirty="0" smtClean="0"/>
              <a:t>между </a:t>
            </a:r>
            <a:r>
              <a:rPr lang="ru-RU" b="1" dirty="0" smtClean="0"/>
              <a:t>двумя точками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принадлежащими </a:t>
            </a:r>
            <a:r>
              <a:rPr lang="ru-RU" b="1" u="sng" dirty="0" smtClean="0">
                <a:solidFill>
                  <a:srgbClr val="7030A0"/>
                </a:solidFill>
              </a:rPr>
              <a:t>этому звену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разделить на </a:t>
            </a:r>
            <a:r>
              <a:rPr lang="ru-RU" b="1" dirty="0" smtClean="0"/>
              <a:t>расстояние </a:t>
            </a:r>
            <a:r>
              <a:rPr lang="ru-RU" b="1" dirty="0" smtClean="0">
                <a:solidFill>
                  <a:srgbClr val="FF0000"/>
                </a:solidFill>
              </a:rPr>
              <a:t>между этими точками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667000"/>
            <a:ext cx="533141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152400" y="3276600"/>
            <a:ext cx="6248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  <a:r>
              <a:rPr lang="ru-RU" dirty="0" smtClean="0"/>
              <a:t>Для определения </a:t>
            </a:r>
            <a:r>
              <a:rPr lang="ru-RU" b="1" dirty="0" smtClean="0">
                <a:solidFill>
                  <a:srgbClr val="7030A0"/>
                </a:solidFill>
              </a:rPr>
              <a:t>направления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угловой скорости </a:t>
            </a:r>
            <a:r>
              <a:rPr lang="ru-RU" b="1" dirty="0" smtClean="0">
                <a:solidFill>
                  <a:srgbClr val="7030A0"/>
                </a:solidFill>
              </a:rPr>
              <a:t>звена</a:t>
            </a:r>
            <a:r>
              <a:rPr lang="ru-RU" dirty="0" smtClean="0"/>
              <a:t> необходимо </a:t>
            </a:r>
            <a:r>
              <a:rPr lang="ru-RU" b="1" dirty="0" smtClean="0">
                <a:solidFill>
                  <a:srgbClr val="FF0000"/>
                </a:solidFill>
              </a:rPr>
              <a:t>вектор</a:t>
            </a:r>
            <a:r>
              <a:rPr lang="ru-RU" b="1" dirty="0" smtClean="0"/>
              <a:t> относительной скорости </a:t>
            </a:r>
            <a:r>
              <a:rPr lang="ru-RU" b="1" dirty="0" smtClean="0">
                <a:solidFill>
                  <a:srgbClr val="FF0000"/>
                </a:solidFill>
              </a:rPr>
              <a:t>перенести</a:t>
            </a:r>
            <a:r>
              <a:rPr lang="ru-RU" dirty="0" smtClean="0"/>
              <a:t> с </a:t>
            </a:r>
            <a:r>
              <a:rPr lang="ru-RU" b="1" dirty="0" smtClean="0">
                <a:solidFill>
                  <a:srgbClr val="0070C0"/>
                </a:solidFill>
              </a:rPr>
              <a:t>плана скоростей </a:t>
            </a:r>
            <a:r>
              <a:rPr lang="ru-RU" dirty="0" smtClean="0"/>
              <a:t>на </a:t>
            </a:r>
            <a:r>
              <a:rPr lang="ru-RU" b="1" dirty="0" smtClean="0"/>
              <a:t>план механизма </a:t>
            </a:r>
            <a:r>
              <a:rPr lang="ru-RU" dirty="0" smtClean="0"/>
              <a:t>в </a:t>
            </a:r>
            <a:r>
              <a:rPr lang="ru-RU" b="1" dirty="0" smtClean="0">
                <a:solidFill>
                  <a:srgbClr val="FF0000"/>
                </a:solidFill>
              </a:rPr>
              <a:t>соответствующую точку </a:t>
            </a:r>
            <a:r>
              <a:rPr lang="ru-RU" dirty="0" smtClean="0"/>
              <a:t>и посмотреть – </a:t>
            </a:r>
            <a:r>
              <a:rPr lang="ru-RU" b="1" dirty="0" smtClean="0">
                <a:solidFill>
                  <a:srgbClr val="FF0000"/>
                </a:solidFill>
              </a:rPr>
              <a:t>куда этот вектор стремится</a:t>
            </a:r>
            <a:r>
              <a:rPr lang="ru-RU" dirty="0" smtClean="0"/>
              <a:t> повернуть </a:t>
            </a:r>
            <a:r>
              <a:rPr lang="ru-RU" b="1" dirty="0" smtClean="0">
                <a:solidFill>
                  <a:srgbClr val="7030A0"/>
                </a:solidFill>
              </a:rPr>
              <a:t>звено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ru-RU" dirty="0" smtClean="0"/>
              <a:t>В рассматриваемом примере следует, например, </a:t>
            </a:r>
            <a:r>
              <a:rPr lang="ru-RU" b="1" dirty="0" smtClean="0">
                <a:solidFill>
                  <a:srgbClr val="FF0000"/>
                </a:solidFill>
              </a:rPr>
              <a:t>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CB</a:t>
            </a:r>
            <a:r>
              <a:rPr lang="ru-RU" dirty="0" smtClean="0"/>
              <a:t> (по </a:t>
            </a:r>
            <a:r>
              <a:rPr lang="ru-RU" b="1" dirty="0" smtClean="0"/>
              <a:t>индексу </a:t>
            </a:r>
            <a:r>
              <a:rPr lang="ru-RU" b="1" dirty="0" smtClean="0">
                <a:solidFill>
                  <a:srgbClr val="FF0000"/>
                </a:solidFill>
              </a:rPr>
              <a:t>вектора</a:t>
            </a:r>
            <a:r>
              <a:rPr lang="ru-RU" b="1" dirty="0" smtClean="0"/>
              <a:t> </a:t>
            </a:r>
            <a:r>
              <a:rPr lang="ru-RU" dirty="0" smtClean="0"/>
              <a:t>можно понять, что точка </a:t>
            </a:r>
            <a:r>
              <a:rPr lang="ru-RU" b="1" i="1" dirty="0" smtClean="0"/>
              <a:t>С</a:t>
            </a:r>
            <a:r>
              <a:rPr lang="ru-RU" dirty="0" smtClean="0"/>
              <a:t> движется </a:t>
            </a:r>
            <a:r>
              <a:rPr lang="ru-RU" b="1" dirty="0" smtClean="0">
                <a:solidFill>
                  <a:srgbClr val="7030A0"/>
                </a:solidFill>
              </a:rPr>
              <a:t>относительно</a:t>
            </a:r>
            <a:r>
              <a:rPr lang="ru-RU" dirty="0" smtClean="0"/>
              <a:t> точки </a:t>
            </a:r>
            <a:r>
              <a:rPr lang="ru-RU" b="1" i="1" dirty="0" smtClean="0"/>
              <a:t>В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FF0000"/>
                </a:solidFill>
              </a:rPr>
              <a:t>перенести</a:t>
            </a:r>
            <a:r>
              <a:rPr lang="ru-RU" dirty="0" smtClean="0"/>
              <a:t> в точку </a:t>
            </a:r>
            <a:r>
              <a:rPr lang="ru-RU" b="1" i="1" dirty="0" smtClean="0"/>
              <a:t>С</a:t>
            </a:r>
            <a:r>
              <a:rPr lang="ru-RU" dirty="0" smtClean="0"/>
              <a:t>, тогда очевидно, что 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CB</a:t>
            </a:r>
            <a:r>
              <a:rPr lang="ru-RU" dirty="0" smtClean="0"/>
              <a:t> стремится </a:t>
            </a:r>
            <a:r>
              <a:rPr lang="ru-RU" b="1" dirty="0" smtClean="0">
                <a:solidFill>
                  <a:srgbClr val="0070C0"/>
                </a:solidFill>
              </a:rPr>
              <a:t>повернуть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звено 2</a:t>
            </a:r>
            <a:r>
              <a:rPr lang="ru-RU" dirty="0" smtClean="0"/>
              <a:t> относительно точки </a:t>
            </a:r>
            <a:r>
              <a:rPr lang="ru-RU" b="1" i="1" dirty="0" smtClean="0"/>
              <a:t>В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против</a:t>
            </a:r>
            <a:r>
              <a:rPr lang="ru-RU" b="1" dirty="0" smtClean="0"/>
              <a:t> хода часовой стрелки</a:t>
            </a:r>
            <a:r>
              <a:rPr lang="ru-RU" dirty="0" smtClean="0"/>
              <a:t>. Вектор </a:t>
            </a:r>
            <a:r>
              <a:rPr lang="ru-RU" b="1" i="1" dirty="0" smtClean="0"/>
              <a:t>V</a:t>
            </a:r>
            <a:r>
              <a:rPr lang="ru-RU" b="1" i="1" baseline="-25000" dirty="0" smtClean="0"/>
              <a:t>CD</a:t>
            </a:r>
            <a:r>
              <a:rPr lang="ru-RU" dirty="0" smtClean="0"/>
              <a:t> , </a:t>
            </a:r>
            <a:r>
              <a:rPr lang="ru-RU" b="1" dirty="0" smtClean="0">
                <a:solidFill>
                  <a:srgbClr val="FF0000"/>
                </a:solidFill>
              </a:rPr>
              <a:t>перенесенный в ту же точку </a:t>
            </a:r>
            <a:r>
              <a:rPr lang="ru-RU" b="1" i="1" dirty="0" smtClean="0"/>
              <a:t>С</a:t>
            </a:r>
            <a:r>
              <a:rPr lang="ru-RU" dirty="0" smtClean="0"/>
              <a:t>, стремится повернуть </a:t>
            </a:r>
            <a:r>
              <a:rPr lang="ru-RU" b="1" dirty="0" smtClean="0">
                <a:solidFill>
                  <a:srgbClr val="7030A0"/>
                </a:solidFill>
              </a:rPr>
              <a:t>звено 3</a:t>
            </a:r>
            <a:r>
              <a:rPr lang="ru-RU" dirty="0" smtClean="0"/>
              <a:t> </a:t>
            </a:r>
            <a:r>
              <a:rPr lang="ru-RU" b="1" dirty="0" smtClean="0"/>
              <a:t>также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против</a:t>
            </a:r>
            <a:r>
              <a:rPr lang="ru-RU" b="1" dirty="0" smtClean="0"/>
              <a:t> хода часовой стрелки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2.3.3 Определение относительной угловой скорости </a:t>
            </a:r>
            <a:r>
              <a:rPr lang="ru-RU" sz="1800" dirty="0" smtClean="0"/>
              <a:t>в </a:t>
            </a:r>
            <a:r>
              <a:rPr lang="ru-RU" sz="1800" b="1" dirty="0" smtClean="0">
                <a:solidFill>
                  <a:srgbClr val="0070C0"/>
                </a:solidFill>
              </a:rPr>
              <a:t>шарнирах</a:t>
            </a:r>
            <a:r>
              <a:rPr lang="ru-RU" sz="1800" dirty="0" smtClean="0"/>
              <a:t> </a:t>
            </a:r>
            <a:r>
              <a:rPr lang="ru-RU" sz="1400" b="1" dirty="0" smtClean="0"/>
              <a:t>(</a:t>
            </a:r>
            <a:r>
              <a:rPr lang="ru-RU" sz="1400" b="1" dirty="0" smtClean="0">
                <a:solidFill>
                  <a:srgbClr val="00B050"/>
                </a:solidFill>
              </a:rPr>
              <a:t>продолжение 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7000" y="4419600"/>
            <a:ext cx="2667000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/>
              <a:t>(</a:t>
            </a:r>
            <a:r>
              <a:rPr lang="ru-RU" b="1" dirty="0" smtClean="0">
                <a:solidFill>
                  <a:srgbClr val="00B050"/>
                </a:solidFill>
              </a:rPr>
              <a:t>повтор</a:t>
            </a:r>
            <a:r>
              <a:rPr lang="ru-RU" b="1" dirty="0" smtClean="0"/>
              <a:t>)</a:t>
            </a:r>
            <a:r>
              <a:rPr lang="ru-RU" dirty="0" smtClean="0"/>
              <a:t>. Построение плана </a:t>
            </a:r>
            <a:r>
              <a:rPr lang="ru-RU" b="1" dirty="0" smtClean="0">
                <a:solidFill>
                  <a:srgbClr val="0070C0"/>
                </a:solidFill>
              </a:rPr>
              <a:t>скоростей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скоростей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438400"/>
            <a:ext cx="3024834" cy="193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228600" y="381000"/>
            <a:ext cx="54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Воспользуемся методом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инверсии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сообщим звеньям угловую скорость (–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тогда звено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станет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неподвижным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8600" y="3124200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  <a:r>
              <a:rPr lang="ru-RU" dirty="0" smtClean="0"/>
              <a:t> В рассматриваемом механизме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):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447800"/>
            <a:ext cx="2514600" cy="36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990600"/>
            <a:ext cx="212228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762000" y="2133600"/>
            <a:ext cx="2388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/>
              <a:t>Рис. </a:t>
            </a: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>Пример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метода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инверсии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581400"/>
            <a:ext cx="418429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5029200" y="4114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6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971800" y="1447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81000" y="5562600"/>
            <a:ext cx="59277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Указывается </a:t>
            </a:r>
            <a:r>
              <a:rPr lang="ru-RU" b="1" dirty="0" smtClean="0">
                <a:solidFill>
                  <a:srgbClr val="FF0000"/>
                </a:solidFill>
              </a:rPr>
              <a:t>+ </a:t>
            </a:r>
            <a:r>
              <a:rPr lang="ru-RU" dirty="0" smtClean="0"/>
              <a:t>если направление </a:t>
            </a:r>
            <a:r>
              <a:rPr lang="ru-RU" b="1" dirty="0" smtClean="0">
                <a:solidFill>
                  <a:srgbClr val="0070C0"/>
                </a:solidFill>
              </a:rPr>
              <a:t>угловых скоростей 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ru-RU" dirty="0" smtClean="0"/>
              <a:t>противоположно относительно друг друга .</a:t>
            </a:r>
            <a:endParaRPr lang="ru-RU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/>
          <a:srcRect l="7898" t="6461" r="6769" b="6461"/>
          <a:stretch>
            <a:fillRect/>
          </a:stretch>
        </p:blipFill>
        <p:spPr bwMode="auto">
          <a:xfrm>
            <a:off x="5791200" y="457200"/>
            <a:ext cx="2722808" cy="194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2.3.4 Построение плана </a:t>
            </a:r>
            <a:r>
              <a:rPr lang="ru-RU" sz="1800" b="1" dirty="0" smtClean="0">
                <a:solidFill>
                  <a:srgbClr val="FF0000"/>
                </a:solidFill>
              </a:rPr>
              <a:t>ускорений</a:t>
            </a:r>
            <a:r>
              <a:rPr lang="ru-RU" sz="1800" b="1" dirty="0" smtClean="0">
                <a:solidFill>
                  <a:srgbClr val="0070C0"/>
                </a:solidFill>
              </a:rPr>
              <a:t> </a:t>
            </a:r>
            <a:r>
              <a:rPr lang="ru-RU" sz="1800" b="1" dirty="0" smtClean="0"/>
              <a:t>механизма</a:t>
            </a:r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9800" y="4648200"/>
            <a:ext cx="3124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. Построение плана </a:t>
            </a:r>
            <a:r>
              <a:rPr lang="ru-RU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скорений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8600" y="381000"/>
            <a:ext cx="5486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Определяется ускорение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Если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то 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Тогда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/>
              <a:t>Выбирается произвольная точка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/>
              <a:t>, она принимается за полюс </a:t>
            </a:r>
            <a:r>
              <a:rPr lang="ru-RU" b="1" dirty="0" smtClean="0"/>
              <a:t>плана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dirty="0" smtClean="0"/>
              <a:t> (</a:t>
            </a:r>
            <a:r>
              <a:rPr lang="ru-RU" b="1" dirty="0" smtClean="0"/>
              <a:t>рис</a:t>
            </a:r>
            <a:r>
              <a:rPr lang="en-US" b="1" dirty="0" smtClean="0"/>
              <a:t>.</a:t>
            </a:r>
            <a:r>
              <a:rPr lang="ru-RU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)</a:t>
            </a:r>
            <a:r>
              <a:rPr lang="en-US" dirty="0" smtClean="0"/>
              <a:t> (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/>
              <a:t>)</a:t>
            </a:r>
            <a:r>
              <a:rPr lang="ru-RU" dirty="0" smtClean="0"/>
              <a:t>, из которого проводится вектор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i="1" dirty="0" err="1" smtClean="0"/>
              <a:t>b</a:t>
            </a:r>
            <a:r>
              <a:rPr lang="ru-RU" dirty="0" smtClean="0"/>
              <a:t>, изображающий ускорение точки </a:t>
            </a:r>
            <a:r>
              <a:rPr lang="ru-RU" b="1" i="1" dirty="0" smtClean="0"/>
              <a:t>В</a:t>
            </a:r>
            <a:r>
              <a:rPr lang="ru-RU" dirty="0" smtClean="0"/>
              <a:t> (</a:t>
            </a:r>
            <a:r>
              <a:rPr lang="ru-RU" b="1" i="1" dirty="0" err="1" smtClean="0">
                <a:solidFill>
                  <a:srgbClr val="FF0000"/>
                </a:solidFill>
              </a:rPr>
              <a:t>а</a:t>
            </a:r>
            <a:r>
              <a:rPr lang="ru-RU" b="1" i="1" baseline="-25000" dirty="0" err="1" smtClean="0"/>
              <a:t>В</a:t>
            </a:r>
            <a:r>
              <a:rPr lang="ru-RU" dirty="0" smtClean="0"/>
              <a:t>). </a:t>
            </a:r>
            <a:r>
              <a:rPr lang="ru-RU" b="1" dirty="0" smtClean="0">
                <a:solidFill>
                  <a:srgbClr val="C00000"/>
                </a:solidFill>
              </a:rPr>
              <a:t>Назначаем</a:t>
            </a:r>
            <a:r>
              <a:rPr lang="ru-RU" dirty="0" smtClean="0"/>
              <a:t> </a:t>
            </a:r>
            <a:r>
              <a:rPr lang="ru-RU" b="1" dirty="0" smtClean="0"/>
              <a:t>масштабный </a:t>
            </a:r>
          </a:p>
          <a:p>
            <a:r>
              <a:rPr lang="ru-RU" b="1" dirty="0" smtClean="0"/>
              <a:t>коэффициент </a:t>
            </a:r>
            <a:r>
              <a:rPr lang="ru-RU" dirty="0" smtClean="0"/>
              <a:t>плана </a:t>
            </a:r>
            <a:r>
              <a:rPr lang="ru-RU" b="1" dirty="0" smtClean="0">
                <a:solidFill>
                  <a:srgbClr val="FF0000"/>
                </a:solidFill>
              </a:rPr>
              <a:t>ускорений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[(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м/с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].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Ускорение</a:t>
            </a:r>
            <a:r>
              <a:rPr lang="ru-RU" dirty="0" smtClean="0"/>
              <a:t> точки </a:t>
            </a:r>
            <a:r>
              <a:rPr lang="ru-RU" b="1" i="1" dirty="0" smtClean="0"/>
              <a:t>С</a:t>
            </a:r>
            <a:r>
              <a:rPr lang="ru-RU" dirty="0" smtClean="0"/>
              <a:t> определяется по системе уравнений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3886200"/>
            <a:ext cx="617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Угловое</a:t>
            </a:r>
            <a:r>
              <a:rPr lang="ru-RU" b="1" dirty="0" smtClean="0"/>
              <a:t> ускорение 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ru-RU" b="1" baseline="-25000" dirty="0" smtClean="0">
                <a:solidFill>
                  <a:srgbClr val="7030A0"/>
                </a:solidFill>
              </a:rPr>
              <a:t>2</a:t>
            </a:r>
            <a:r>
              <a:rPr lang="ru-RU" dirty="0" smtClean="0"/>
              <a:t> и 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ru-RU" b="1" baseline="-25000" dirty="0" smtClean="0">
                <a:solidFill>
                  <a:srgbClr val="7030A0"/>
                </a:solidFill>
              </a:rPr>
              <a:t>3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звеньев 2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3</a:t>
            </a:r>
            <a:r>
              <a:rPr lang="ru-RU" dirty="0" smtClean="0"/>
              <a:t> указываем на схеме механизма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4, а</a:t>
            </a:r>
            <a:r>
              <a:rPr lang="ru-RU" dirty="0" smtClean="0"/>
              <a:t>). Ускорение точки </a:t>
            </a:r>
            <a:r>
              <a:rPr lang="ru-RU" b="1" i="1" dirty="0" smtClean="0"/>
              <a:t>В</a:t>
            </a:r>
            <a:r>
              <a:rPr lang="ru-RU" dirty="0" smtClean="0"/>
              <a:t> </a:t>
            </a:r>
            <a:r>
              <a:rPr lang="ru-RU" b="1" dirty="0" smtClean="0"/>
              <a:t>известно</a:t>
            </a:r>
            <a:r>
              <a:rPr lang="ru-RU" dirty="0" smtClean="0"/>
              <a:t> по </a:t>
            </a:r>
            <a:r>
              <a:rPr lang="ru-RU" b="1" dirty="0" smtClean="0">
                <a:solidFill>
                  <a:srgbClr val="FF0000"/>
                </a:solidFill>
              </a:rPr>
              <a:t>величине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направлению</a:t>
            </a:r>
            <a:r>
              <a:rPr lang="ru-RU" dirty="0" smtClean="0"/>
              <a:t>, известно также и ускорение точки </a:t>
            </a:r>
            <a:r>
              <a:rPr lang="ru-RU" b="1" i="1" dirty="0" smtClean="0"/>
              <a:t>D</a:t>
            </a:r>
            <a:r>
              <a:rPr lang="ru-RU" dirty="0" smtClean="0"/>
              <a:t> (оно равно </a:t>
            </a:r>
            <a:r>
              <a:rPr lang="ru-RU" b="1" dirty="0" smtClean="0">
                <a:solidFill>
                  <a:srgbClr val="FF0000"/>
                </a:solidFill>
              </a:rPr>
              <a:t>нулю</a:t>
            </a:r>
            <a:r>
              <a:rPr lang="ru-RU" dirty="0" smtClean="0"/>
              <a:t>), векторы подчеркиваются двумя чертами. </a:t>
            </a:r>
            <a:r>
              <a:rPr lang="ru-RU" b="1" dirty="0" smtClean="0">
                <a:solidFill>
                  <a:srgbClr val="0070C0"/>
                </a:solidFill>
              </a:rPr>
              <a:t>Нормальные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ускорения</a:t>
            </a:r>
            <a:r>
              <a:rPr lang="ru-RU" dirty="0" smtClean="0"/>
              <a:t> можно определить по величине: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191000" y="30480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7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90800"/>
            <a:ext cx="1371600" cy="55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2667000"/>
            <a:ext cx="23399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152400" y="5657671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Векторы </a:t>
            </a:r>
            <a:r>
              <a:rPr lang="ru-RU" b="1" dirty="0" smtClean="0">
                <a:solidFill>
                  <a:srgbClr val="0070C0"/>
                </a:solidFill>
              </a:rPr>
              <a:t>нормальных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b="1" dirty="0" smtClean="0"/>
              <a:t> </a:t>
            </a:r>
            <a:r>
              <a:rPr lang="ru-RU" dirty="0" smtClean="0"/>
              <a:t>также подчеркиваются </a:t>
            </a:r>
            <a:r>
              <a:rPr lang="ru-RU" b="1" dirty="0" smtClean="0">
                <a:solidFill>
                  <a:srgbClr val="FF0000"/>
                </a:solidFill>
              </a:rPr>
              <a:t>двумя</a:t>
            </a:r>
            <a:r>
              <a:rPr lang="ru-RU" b="1" dirty="0" smtClean="0"/>
              <a:t> чертами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7030A0"/>
                </a:solidFill>
              </a:rPr>
              <a:t>Тангенциальные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ускорения</a:t>
            </a:r>
            <a:r>
              <a:rPr lang="ru-RU" b="1" dirty="0" smtClean="0"/>
              <a:t> </a:t>
            </a:r>
            <a:r>
              <a:rPr lang="ru-RU" dirty="0" smtClean="0"/>
              <a:t>известны по направлению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┴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, 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baseline="30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b="1" i="1" baseline="-25000" dirty="0" err="1" smtClean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┴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, поэтому их векторы подчеркивают </a:t>
            </a:r>
            <a:r>
              <a:rPr lang="ru-RU" b="1" dirty="0" smtClean="0">
                <a:solidFill>
                  <a:srgbClr val="7030A0"/>
                </a:solidFill>
              </a:rPr>
              <a:t>одной</a:t>
            </a:r>
            <a:r>
              <a:rPr lang="ru-RU" b="1" dirty="0" smtClean="0"/>
              <a:t> чертой</a:t>
            </a:r>
            <a:r>
              <a:rPr lang="ru-RU" dirty="0" smtClean="0"/>
              <a:t>. Таким образом, в правых частях системы (</a:t>
            </a:r>
            <a:r>
              <a:rPr lang="en-US" b="1" dirty="0" smtClean="0">
                <a:solidFill>
                  <a:srgbClr val="FF0000"/>
                </a:solidFill>
              </a:rPr>
              <a:t>7</a:t>
            </a:r>
            <a:r>
              <a:rPr lang="ru-RU" dirty="0" smtClean="0"/>
              <a:t>) всего </a:t>
            </a:r>
            <a:r>
              <a:rPr lang="ru-RU" b="1" dirty="0" smtClean="0"/>
              <a:t>два </a:t>
            </a:r>
            <a:r>
              <a:rPr lang="ru-RU" b="1" dirty="0" smtClean="0">
                <a:solidFill>
                  <a:srgbClr val="7030A0"/>
                </a:solidFill>
              </a:rPr>
              <a:t>неизвестных</a:t>
            </a:r>
            <a:r>
              <a:rPr lang="ru-RU" dirty="0" smtClean="0"/>
              <a:t>, ее можно решить графически (</a:t>
            </a:r>
            <a:r>
              <a:rPr lang="ru-RU" b="1" dirty="0" smtClean="0"/>
              <a:t>рис</a:t>
            </a:r>
            <a:r>
              <a:rPr lang="en-US" b="1" dirty="0" smtClean="0"/>
              <a:t>.</a:t>
            </a:r>
            <a:r>
              <a:rPr lang="ru-RU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,б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/>
          <a:srcRect l="3335"/>
          <a:stretch>
            <a:fillRect/>
          </a:stretch>
        </p:blipFill>
        <p:spPr bwMode="auto">
          <a:xfrm>
            <a:off x="5867400" y="381000"/>
            <a:ext cx="289753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6"/>
          <a:srcRect l="3634"/>
          <a:stretch>
            <a:fillRect/>
          </a:stretch>
        </p:blipFill>
        <p:spPr bwMode="auto">
          <a:xfrm>
            <a:off x="6019800" y="2362200"/>
            <a:ext cx="2939986" cy="238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2.3.4 Построение плана </a:t>
            </a:r>
            <a:r>
              <a:rPr lang="ru-RU" sz="1800" b="1" dirty="0" smtClean="0">
                <a:solidFill>
                  <a:srgbClr val="FF0000"/>
                </a:solidFill>
              </a:rPr>
              <a:t>ускорений</a:t>
            </a:r>
            <a:r>
              <a:rPr lang="ru-RU" sz="1800" b="1" dirty="0" smtClean="0">
                <a:solidFill>
                  <a:srgbClr val="0070C0"/>
                </a:solidFill>
              </a:rPr>
              <a:t> </a:t>
            </a:r>
            <a:r>
              <a:rPr lang="ru-RU" sz="1800" b="1" dirty="0" smtClean="0"/>
              <a:t>механизма</a:t>
            </a:r>
            <a:r>
              <a:rPr lang="ru-RU" sz="1800" dirty="0" smtClean="0"/>
              <a:t> </a:t>
            </a:r>
            <a:r>
              <a:rPr lang="ru-RU" sz="1400" b="1" dirty="0" smtClean="0"/>
              <a:t>(</a:t>
            </a:r>
            <a:r>
              <a:rPr lang="ru-RU" sz="1400" b="1" dirty="0" smtClean="0">
                <a:solidFill>
                  <a:srgbClr val="00B050"/>
                </a:solidFill>
              </a:rPr>
              <a:t>продолжение 1 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9800" y="5029200"/>
            <a:ext cx="3124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. Построение плана </a:t>
            </a:r>
            <a:r>
              <a:rPr lang="ru-RU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скорений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8600" y="304800"/>
            <a:ext cx="5486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Вектор</a:t>
            </a:r>
            <a:r>
              <a:rPr lang="ru-RU" dirty="0" smtClean="0"/>
              <a:t> </a:t>
            </a:r>
            <a:r>
              <a:rPr lang="ru-RU" b="1" i="1" dirty="0" err="1" smtClean="0"/>
              <a:t>bc</a:t>
            </a:r>
            <a:r>
              <a:rPr lang="ru-RU" b="1" i="1" dirty="0" smtClean="0"/>
              <a:t>’</a:t>
            </a:r>
            <a:r>
              <a:rPr lang="ru-RU" dirty="0" smtClean="0"/>
              <a:t> представляет собой </a:t>
            </a:r>
            <a:r>
              <a:rPr lang="ru-RU" b="1" dirty="0" smtClean="0">
                <a:solidFill>
                  <a:srgbClr val="0070C0"/>
                </a:solidFill>
              </a:rPr>
              <a:t>нормальное</a:t>
            </a:r>
            <a:r>
              <a:rPr lang="ru-RU" dirty="0" smtClean="0"/>
              <a:t> ускорение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, </a:t>
            </a:r>
            <a:r>
              <a:rPr lang="ru-RU" b="1" i="1" dirty="0" err="1" smtClean="0"/>
              <a:t>bc</a:t>
            </a:r>
            <a:r>
              <a:rPr lang="ru-RU" b="1" i="1" dirty="0" smtClean="0"/>
              <a:t>’</a:t>
            </a:r>
            <a:r>
              <a:rPr lang="ru-RU" dirty="0" smtClean="0"/>
              <a:t> =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smtClean="0"/>
              <a:t>[</a:t>
            </a:r>
            <a:r>
              <a:rPr lang="ru-RU" dirty="0" smtClean="0"/>
              <a:t>мм</a:t>
            </a:r>
            <a:r>
              <a:rPr lang="en-US" dirty="0" smtClean="0"/>
              <a:t>]</a:t>
            </a:r>
            <a:r>
              <a:rPr lang="ru-RU" dirty="0" smtClean="0"/>
              <a:t>,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вектор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i="1" dirty="0" smtClean="0"/>
              <a:t>с” </a:t>
            </a:r>
            <a:r>
              <a:rPr lang="ru-RU" dirty="0" smtClean="0"/>
              <a:t>=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="1" i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smtClean="0"/>
              <a:t>[</a:t>
            </a:r>
            <a:r>
              <a:rPr lang="ru-RU" dirty="0" smtClean="0"/>
              <a:t>мм</a:t>
            </a:r>
            <a:r>
              <a:rPr lang="en-US" dirty="0" smtClean="0"/>
              <a:t>]</a:t>
            </a:r>
            <a:r>
              <a:rPr lang="ru-RU" dirty="0" smtClean="0"/>
              <a:t>. Величины тангенциальных ускорений (</a:t>
            </a:r>
            <a:r>
              <a:rPr lang="ru-RU" b="1" i="1" dirty="0" err="1" smtClean="0"/>
              <a:t>c’c</a:t>
            </a:r>
            <a:r>
              <a:rPr lang="ru-RU" dirty="0" smtClean="0"/>
              <a:t> и </a:t>
            </a:r>
            <a:r>
              <a:rPr lang="ru-RU" b="1" i="1" dirty="0" err="1" smtClean="0"/>
              <a:t>c</a:t>
            </a:r>
            <a:r>
              <a:rPr lang="ru-RU" b="1" i="1" dirty="0" smtClean="0"/>
              <a:t>”</a:t>
            </a:r>
            <a:r>
              <a:rPr lang="ru-RU" b="1" i="1" dirty="0" err="1" smtClean="0"/>
              <a:t>c</a:t>
            </a:r>
            <a:r>
              <a:rPr lang="ru-RU" dirty="0" smtClean="0"/>
              <a:t>) определяются из построения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b="1" i="1" dirty="0" smtClean="0"/>
              <a:t> </a:t>
            </a:r>
            <a:r>
              <a:rPr lang="ru-RU" b="1" i="1" dirty="0" err="1" smtClean="0"/>
              <a:t>c’c</a:t>
            </a:r>
            <a:r>
              <a:rPr lang="en-US" dirty="0" smtClean="0">
                <a:solidFill>
                  <a:srgbClr val="C00000"/>
                </a:solidFill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smtClean="0"/>
              <a:t>[</a:t>
            </a:r>
            <a:r>
              <a:rPr lang="ru-RU" dirty="0" smtClean="0"/>
              <a:t>м/с</a:t>
            </a:r>
            <a:r>
              <a:rPr lang="ru-RU" baseline="30000" dirty="0" smtClean="0"/>
              <a:t>2</a:t>
            </a:r>
            <a:r>
              <a:rPr lang="en-US" dirty="0" smtClean="0"/>
              <a:t>]</a:t>
            </a:r>
            <a:r>
              <a:rPr lang="ru-RU" dirty="0" smtClean="0"/>
              <a:t>;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b="1" i="1" dirty="0" smtClean="0"/>
              <a:t> </a:t>
            </a:r>
            <a:r>
              <a:rPr lang="ru-RU" b="1" i="1" dirty="0" err="1" smtClean="0"/>
              <a:t>c</a:t>
            </a:r>
            <a:r>
              <a:rPr lang="ru-RU" b="1" i="1" dirty="0" smtClean="0"/>
              <a:t>”</a:t>
            </a:r>
            <a:r>
              <a:rPr lang="ru-RU" b="1" i="1" dirty="0" err="1" smtClean="0"/>
              <a:t>c</a:t>
            </a:r>
            <a:r>
              <a:rPr lang="en-US" dirty="0" smtClean="0">
                <a:solidFill>
                  <a:srgbClr val="C00000"/>
                </a:solidFill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smtClean="0"/>
              <a:t>[</a:t>
            </a:r>
            <a:r>
              <a:rPr lang="ru-RU" dirty="0" smtClean="0"/>
              <a:t>м/с</a:t>
            </a:r>
            <a:r>
              <a:rPr lang="ru-RU" baseline="30000" dirty="0" smtClean="0"/>
              <a:t>2</a:t>
            </a:r>
            <a:r>
              <a:rPr lang="en-US" dirty="0" smtClean="0"/>
              <a:t>]</a:t>
            </a:r>
            <a:r>
              <a:rPr lang="ru-RU" dirty="0" smtClean="0"/>
              <a:t>. 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Ускорение</a:t>
            </a:r>
            <a:r>
              <a:rPr lang="ru-RU" dirty="0" smtClean="0"/>
              <a:t> точки </a:t>
            </a:r>
            <a:r>
              <a:rPr lang="ru-RU" b="1" i="1" dirty="0" smtClean="0"/>
              <a:t>С</a:t>
            </a:r>
            <a:r>
              <a:rPr lang="ru-RU" dirty="0" smtClean="0"/>
              <a:t> также определяется из построения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b="1" i="1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i="1" dirty="0" err="1" smtClean="0"/>
              <a:t>c</a:t>
            </a:r>
            <a:r>
              <a:rPr lang="en-US" dirty="0" smtClean="0">
                <a:solidFill>
                  <a:srgbClr val="C00000"/>
                </a:solidFill>
              </a:rPr>
              <a:t>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ru-RU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smtClean="0"/>
              <a:t>[</a:t>
            </a:r>
            <a:r>
              <a:rPr lang="ru-RU" dirty="0" smtClean="0"/>
              <a:t>м/с</a:t>
            </a:r>
            <a:r>
              <a:rPr lang="ru-RU" baseline="30000" dirty="0" smtClean="0"/>
              <a:t>2</a:t>
            </a:r>
            <a:r>
              <a:rPr lang="en-US" dirty="0" smtClean="0"/>
              <a:t>]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   Графическое построение, в котором </a:t>
            </a:r>
            <a:r>
              <a:rPr lang="ru-RU" b="1" dirty="0" smtClean="0"/>
              <a:t>лучи, выходящие из </a:t>
            </a:r>
            <a:r>
              <a:rPr lang="ru-RU" b="1" dirty="0" smtClean="0">
                <a:solidFill>
                  <a:srgbClr val="C00000"/>
                </a:solidFill>
              </a:rPr>
              <a:t>полюса</a:t>
            </a:r>
            <a:r>
              <a:rPr lang="ru-RU" dirty="0" smtClean="0"/>
              <a:t>, изображают </a:t>
            </a:r>
            <a:r>
              <a:rPr lang="ru-RU" b="1" dirty="0" smtClean="0"/>
              <a:t>абсолютные </a:t>
            </a:r>
            <a:r>
              <a:rPr lang="ru-RU" b="1" dirty="0" smtClean="0">
                <a:solidFill>
                  <a:srgbClr val="C00000"/>
                </a:solidFill>
              </a:rPr>
              <a:t>ускорения</a:t>
            </a:r>
            <a:r>
              <a:rPr lang="ru-RU" dirty="0" smtClean="0"/>
              <a:t>, а </a:t>
            </a:r>
            <a:r>
              <a:rPr lang="ru-RU" b="1" dirty="0" smtClean="0">
                <a:solidFill>
                  <a:srgbClr val="7030A0"/>
                </a:solidFill>
              </a:rPr>
              <a:t>отрезки</a:t>
            </a:r>
            <a:r>
              <a:rPr lang="ru-RU" dirty="0" smtClean="0"/>
              <a:t>, соединяющие </a:t>
            </a:r>
            <a:r>
              <a:rPr lang="ru-RU" b="1" dirty="0" smtClean="0"/>
              <a:t>концы этих лучей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7030A0"/>
                </a:solidFill>
              </a:rPr>
              <a:t>относительные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ускорения</a:t>
            </a:r>
            <a:r>
              <a:rPr lang="ru-RU" dirty="0" smtClean="0"/>
              <a:t> соответствующих точек в определенном </a:t>
            </a:r>
            <a:r>
              <a:rPr lang="ru-RU" b="1" dirty="0" smtClean="0">
                <a:solidFill>
                  <a:srgbClr val="FF0000"/>
                </a:solidFill>
              </a:rPr>
              <a:t>масштабе</a:t>
            </a:r>
            <a:r>
              <a:rPr lang="ru-RU" dirty="0" smtClean="0"/>
              <a:t> называется </a:t>
            </a:r>
            <a:r>
              <a:rPr lang="ru-RU" b="1" dirty="0" smtClean="0"/>
              <a:t>планом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dirty="0" smtClean="0"/>
              <a:t> в данном положении механизма.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60198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/>
          <a:srcRect l="3335"/>
          <a:stretch>
            <a:fillRect/>
          </a:stretch>
        </p:blipFill>
        <p:spPr bwMode="auto">
          <a:xfrm>
            <a:off x="5867400" y="381000"/>
            <a:ext cx="289753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838200" y="4038600"/>
            <a:ext cx="2973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Свойства планов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4343400"/>
            <a:ext cx="594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 Теорема подобия. Фигура на плане ускорений, образованная </a:t>
            </a:r>
            <a:r>
              <a:rPr lang="ru-RU" b="1" dirty="0" smtClean="0"/>
              <a:t>векторами </a:t>
            </a:r>
            <a:r>
              <a:rPr lang="ru-RU" b="1" dirty="0" smtClean="0">
                <a:solidFill>
                  <a:srgbClr val="7030A0"/>
                </a:solidFill>
              </a:rPr>
              <a:t>относительных</a:t>
            </a:r>
            <a:r>
              <a:rPr lang="ru-RU" b="1" dirty="0" smtClean="0"/>
              <a:t> ускорений </a:t>
            </a:r>
            <a:r>
              <a:rPr lang="ru-RU" b="1" dirty="0" smtClean="0">
                <a:solidFill>
                  <a:srgbClr val="7030A0"/>
                </a:solidFill>
              </a:rPr>
              <a:t>точек</a:t>
            </a:r>
            <a:r>
              <a:rPr lang="ru-RU" dirty="0" smtClean="0"/>
              <a:t>, принадлежащих </a:t>
            </a:r>
            <a:r>
              <a:rPr lang="ru-RU" b="1" dirty="0" smtClean="0">
                <a:solidFill>
                  <a:srgbClr val="7030A0"/>
                </a:solidFill>
              </a:rPr>
              <a:t>одному звену</a:t>
            </a:r>
            <a:r>
              <a:rPr lang="ru-RU" dirty="0" smtClean="0"/>
              <a:t>, подобна </a:t>
            </a:r>
            <a:r>
              <a:rPr lang="ru-RU" b="1" dirty="0" smtClean="0"/>
              <a:t>фигуре звена на плане механизма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сходственно расположена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5591175"/>
            <a:ext cx="21621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2362200"/>
            <a:ext cx="31527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2.3.4 Построение плана </a:t>
            </a:r>
            <a:r>
              <a:rPr lang="ru-RU" sz="1800" b="1" dirty="0" smtClean="0">
                <a:solidFill>
                  <a:srgbClr val="FF0000"/>
                </a:solidFill>
              </a:rPr>
              <a:t>ускорений</a:t>
            </a:r>
            <a:r>
              <a:rPr lang="ru-RU" sz="1800" b="1" dirty="0" smtClean="0">
                <a:solidFill>
                  <a:srgbClr val="0070C0"/>
                </a:solidFill>
              </a:rPr>
              <a:t> </a:t>
            </a:r>
            <a:r>
              <a:rPr lang="ru-RU" sz="1800" b="1" dirty="0" smtClean="0"/>
              <a:t>механизма</a:t>
            </a:r>
            <a:r>
              <a:rPr lang="ru-RU" sz="1800" dirty="0" smtClean="0"/>
              <a:t> </a:t>
            </a:r>
            <a:r>
              <a:rPr lang="ru-RU" sz="1400" b="1" dirty="0" smtClean="0"/>
              <a:t>(</a:t>
            </a:r>
            <a:r>
              <a:rPr lang="ru-RU" sz="1400" b="1" dirty="0" smtClean="0">
                <a:solidFill>
                  <a:srgbClr val="00B050"/>
                </a:solidFill>
              </a:rPr>
              <a:t>продолжение 2 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9800" y="5029200"/>
            <a:ext cx="3124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. Построение плана </a:t>
            </a:r>
            <a:r>
              <a:rPr lang="ru-RU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скорений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механизма: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8600" y="304800"/>
            <a:ext cx="54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Выразим </a:t>
            </a:r>
            <a:r>
              <a:rPr lang="ru-RU" b="1" dirty="0" smtClean="0">
                <a:solidFill>
                  <a:srgbClr val="7030A0"/>
                </a:solidFill>
              </a:rPr>
              <a:t>относительные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ускорения</a:t>
            </a:r>
            <a:r>
              <a:rPr lang="ru-RU" dirty="0" smtClean="0"/>
              <a:t> и </a:t>
            </a:r>
            <a:r>
              <a:rPr lang="ru-RU" b="1" dirty="0" smtClean="0"/>
              <a:t>длины звеньев</a:t>
            </a:r>
            <a:r>
              <a:rPr lang="ru-RU" dirty="0" smtClean="0"/>
              <a:t> через </a:t>
            </a:r>
            <a:r>
              <a:rPr lang="ru-RU" b="1" dirty="0" smtClean="0">
                <a:solidFill>
                  <a:srgbClr val="7030A0"/>
                </a:solidFill>
              </a:rPr>
              <a:t>отрезки</a:t>
            </a:r>
            <a:r>
              <a:rPr lang="ru-RU" b="1" dirty="0" smtClean="0"/>
              <a:t> на плане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b="1" dirty="0" smtClean="0"/>
              <a:t> </a:t>
            </a:r>
            <a:r>
              <a:rPr lang="ru-RU" dirty="0" smtClean="0"/>
              <a:t>и </a:t>
            </a:r>
            <a:r>
              <a:rPr lang="ru-RU" b="1" dirty="0" smtClean="0"/>
              <a:t>плане механизма</a:t>
            </a:r>
            <a:r>
              <a:rPr lang="ru-RU" dirty="0" smtClean="0"/>
              <a:t>, соответственно, тогда: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57800" y="13716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/>
          <a:srcRect l="3335"/>
          <a:stretch>
            <a:fillRect/>
          </a:stretch>
        </p:blipFill>
        <p:spPr bwMode="auto">
          <a:xfrm>
            <a:off x="5867400" y="381000"/>
            <a:ext cx="289753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2362200"/>
            <a:ext cx="31527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143000"/>
            <a:ext cx="21050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304800" y="12192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Видно, что все стороны </a:t>
            </a:r>
          </a:p>
          <a:p>
            <a:r>
              <a:rPr lang="ru-RU" dirty="0" smtClean="0"/>
              <a:t>звена умножаются </a:t>
            </a:r>
          </a:p>
          <a:p>
            <a:r>
              <a:rPr lang="ru-RU" dirty="0" smtClean="0"/>
              <a:t>на одну и ту же величину.</a:t>
            </a:r>
          </a:p>
          <a:p>
            <a:r>
              <a:rPr lang="ru-RU" dirty="0" smtClean="0"/>
              <a:t> Треугольник </a:t>
            </a:r>
            <a:r>
              <a:rPr lang="ru-RU" b="1" i="1" dirty="0" err="1" smtClean="0"/>
              <a:t>bcf</a:t>
            </a:r>
            <a:r>
              <a:rPr lang="ru-RU" dirty="0" smtClean="0"/>
              <a:t> на </a:t>
            </a:r>
          </a:p>
          <a:p>
            <a:r>
              <a:rPr lang="ru-RU" b="1" dirty="0" smtClean="0"/>
              <a:t>плане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b="1" dirty="0" smtClean="0"/>
              <a:t> </a:t>
            </a:r>
          </a:p>
          <a:p>
            <a:r>
              <a:rPr lang="ru-RU" dirty="0" smtClean="0"/>
              <a:t>подобен треугольнику </a:t>
            </a:r>
            <a:r>
              <a:rPr lang="ru-RU" b="1" i="1" dirty="0" smtClean="0"/>
              <a:t>BCF</a:t>
            </a:r>
          </a:p>
          <a:p>
            <a:r>
              <a:rPr lang="ru-RU" dirty="0" smtClean="0"/>
              <a:t> – </a:t>
            </a:r>
            <a:r>
              <a:rPr lang="ru-RU" b="1" dirty="0" smtClean="0">
                <a:solidFill>
                  <a:srgbClr val="7030A0"/>
                </a:solidFill>
              </a:rPr>
              <a:t>звену 2</a:t>
            </a:r>
            <a:r>
              <a:rPr lang="ru-RU" dirty="0" smtClean="0"/>
              <a:t>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. Для определения </a:t>
            </a:r>
            <a:r>
              <a:rPr lang="ru-RU" b="1" dirty="0" smtClean="0">
                <a:solidFill>
                  <a:srgbClr val="FF0000"/>
                </a:solidFill>
              </a:rPr>
              <a:t>величины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углового ускорения </a:t>
            </a:r>
            <a:r>
              <a:rPr lang="ru-RU" dirty="0" smtClean="0"/>
              <a:t>следует </a:t>
            </a:r>
            <a:r>
              <a:rPr lang="ru-RU" b="1" dirty="0" smtClean="0">
                <a:solidFill>
                  <a:srgbClr val="7030A0"/>
                </a:solidFill>
              </a:rPr>
              <a:t>тангенциальное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ускорение </a:t>
            </a:r>
            <a:r>
              <a:rPr lang="ru-RU" dirty="0" smtClean="0"/>
              <a:t>между </a:t>
            </a:r>
            <a:r>
              <a:rPr lang="ru-RU" b="1" dirty="0" smtClean="0"/>
              <a:t>двумя точками </a:t>
            </a:r>
            <a:r>
              <a:rPr lang="ru-RU" b="1" dirty="0" smtClean="0">
                <a:solidFill>
                  <a:srgbClr val="7030A0"/>
                </a:solidFill>
              </a:rPr>
              <a:t>звена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разделить</a:t>
            </a:r>
            <a:r>
              <a:rPr lang="ru-RU" dirty="0" smtClean="0"/>
              <a:t> на </a:t>
            </a:r>
            <a:r>
              <a:rPr lang="ru-RU" b="1" dirty="0" smtClean="0"/>
              <a:t>расстояние между этими точками: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52400" y="5105400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Для определения </a:t>
            </a:r>
            <a:r>
              <a:rPr lang="ru-RU" b="1" dirty="0" smtClean="0">
                <a:solidFill>
                  <a:srgbClr val="C00000"/>
                </a:solidFill>
              </a:rPr>
              <a:t>направления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углового ускорения </a:t>
            </a:r>
            <a:r>
              <a:rPr lang="ru-RU" dirty="0" smtClean="0"/>
              <a:t>нужно </a:t>
            </a:r>
            <a:r>
              <a:rPr lang="ru-RU" b="1" dirty="0" smtClean="0">
                <a:solidFill>
                  <a:srgbClr val="C00000"/>
                </a:solidFill>
              </a:rPr>
              <a:t>вектор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тангенциального</a:t>
            </a:r>
            <a:r>
              <a:rPr lang="ru-RU" b="1" dirty="0" smtClean="0"/>
              <a:t> ускорения </a:t>
            </a:r>
            <a:r>
              <a:rPr lang="ru-RU" dirty="0" smtClean="0"/>
              <a:t>мысленно </a:t>
            </a:r>
            <a:r>
              <a:rPr lang="ru-RU" b="1" dirty="0" smtClean="0">
                <a:solidFill>
                  <a:srgbClr val="FF0000"/>
                </a:solidFill>
              </a:rPr>
              <a:t>перенести</a:t>
            </a:r>
            <a:r>
              <a:rPr lang="ru-RU" b="1" dirty="0" smtClean="0"/>
              <a:t> с плана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b="1" dirty="0" smtClean="0"/>
              <a:t> на план механизма </a:t>
            </a:r>
            <a:r>
              <a:rPr lang="ru-RU" dirty="0" smtClean="0"/>
              <a:t>в </a:t>
            </a:r>
            <a:r>
              <a:rPr lang="ru-RU" b="1" dirty="0" smtClean="0">
                <a:solidFill>
                  <a:srgbClr val="FF0000"/>
                </a:solidFill>
              </a:rPr>
              <a:t>соответствующую точку </a:t>
            </a:r>
            <a:r>
              <a:rPr lang="ru-RU" dirty="0" smtClean="0"/>
              <a:t>и </a:t>
            </a:r>
            <a:r>
              <a:rPr lang="ru-RU" b="1" dirty="0" smtClean="0"/>
              <a:t>посмотреть, </a:t>
            </a:r>
            <a:r>
              <a:rPr lang="ru-RU" b="1" dirty="0" smtClean="0">
                <a:solidFill>
                  <a:srgbClr val="FF0000"/>
                </a:solidFill>
              </a:rPr>
              <a:t>куда</a:t>
            </a:r>
            <a:r>
              <a:rPr lang="ru-RU" b="1" dirty="0" smtClean="0"/>
              <a:t> он стремится </a:t>
            </a:r>
            <a:r>
              <a:rPr lang="ru-RU" b="1" dirty="0" smtClean="0">
                <a:solidFill>
                  <a:srgbClr val="7030A0"/>
                </a:solidFill>
              </a:rPr>
              <a:t>повернуть</a:t>
            </a:r>
            <a:r>
              <a:rPr lang="ru-RU" b="1" dirty="0" smtClean="0"/>
              <a:t> звено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43434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4114800" y="44958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2.3.5 </a:t>
            </a:r>
            <a:r>
              <a:rPr lang="ru-RU" sz="1800" b="1" dirty="0" smtClean="0">
                <a:solidFill>
                  <a:srgbClr val="7030A0"/>
                </a:solidFill>
              </a:rPr>
              <a:t>Кинетостатика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четырехшарнирного</a:t>
            </a:r>
            <a:r>
              <a:rPr lang="ru-RU" sz="1800" b="1" dirty="0" smtClean="0"/>
              <a:t> механизма</a:t>
            </a:r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17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91200" y="5486400"/>
            <a:ext cx="3352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6</a:t>
            </a:r>
            <a:r>
              <a:rPr lang="ru-RU" dirty="0" smtClean="0"/>
              <a:t>. – Кинетостатика шарнирного </a:t>
            </a:r>
            <a:r>
              <a:rPr lang="ru-RU" dirty="0" err="1" smtClean="0"/>
              <a:t>четырехзвенника</a:t>
            </a:r>
            <a:r>
              <a:rPr lang="ru-RU" dirty="0" smtClean="0"/>
              <a:t>: 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</a:t>
            </a:r>
            <a:r>
              <a:rPr lang="en-US" dirty="0" smtClean="0"/>
              <a:t> </a:t>
            </a:r>
            <a:r>
              <a:rPr lang="ru-RU" b="1" dirty="0" smtClean="0"/>
              <a:t>механизма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план</a:t>
            </a:r>
            <a:r>
              <a:rPr lang="en-US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228600"/>
            <a:ext cx="5105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При определении реакций в кинематических парах проводят силовой расчет механизма. Если при расчете </a:t>
            </a:r>
            <a:r>
              <a:rPr lang="ru-RU" b="1" dirty="0" smtClean="0"/>
              <a:t>не учитываются </a:t>
            </a:r>
            <a:r>
              <a:rPr lang="ru-RU" b="1" dirty="0" smtClean="0">
                <a:solidFill>
                  <a:srgbClr val="FF0000"/>
                </a:solidFill>
              </a:rPr>
              <a:t>силы инерции </a:t>
            </a:r>
            <a:r>
              <a:rPr lang="ru-RU" b="1" dirty="0" smtClean="0"/>
              <a:t>звеньев</a:t>
            </a:r>
            <a:r>
              <a:rPr lang="ru-RU" dirty="0" smtClean="0"/>
              <a:t>, расчет называется </a:t>
            </a:r>
            <a:r>
              <a:rPr lang="ru-RU" b="1" dirty="0" smtClean="0">
                <a:solidFill>
                  <a:srgbClr val="FF0000"/>
                </a:solidFill>
              </a:rPr>
              <a:t>статическим</a:t>
            </a:r>
            <a:r>
              <a:rPr lang="ru-RU" dirty="0" smtClean="0"/>
              <a:t>. Если силы </a:t>
            </a:r>
            <a:r>
              <a:rPr lang="ru-RU" b="1" dirty="0" smtClean="0">
                <a:solidFill>
                  <a:srgbClr val="7030A0"/>
                </a:solidFill>
              </a:rPr>
              <a:t>инерции учитываются </a:t>
            </a:r>
            <a:r>
              <a:rPr lang="ru-RU" dirty="0" smtClean="0"/>
              <a:t>при расчете механизма, то такой расчет называется </a:t>
            </a:r>
            <a:r>
              <a:rPr lang="ru-RU" b="1" dirty="0" err="1" smtClean="0">
                <a:solidFill>
                  <a:srgbClr val="7030A0"/>
                </a:solidFill>
              </a:rPr>
              <a:t>кинетостатическим</a:t>
            </a:r>
            <a:r>
              <a:rPr lang="ru-RU" dirty="0" smtClean="0"/>
              <a:t>. Рассмотрим пример </a:t>
            </a:r>
            <a:r>
              <a:rPr lang="ru-RU" dirty="0" err="1" smtClean="0"/>
              <a:t>кинетостатического</a:t>
            </a:r>
            <a:r>
              <a:rPr lang="ru-RU" dirty="0" smtClean="0"/>
              <a:t> расчета </a:t>
            </a:r>
            <a:r>
              <a:rPr lang="ru-RU" dirty="0" err="1" smtClean="0"/>
              <a:t>четырехшарнирного</a:t>
            </a:r>
            <a:r>
              <a:rPr lang="ru-RU" dirty="0" smtClean="0"/>
              <a:t> механизма.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Задано:</a:t>
            </a:r>
            <a:r>
              <a:rPr lang="ru-RU" dirty="0" smtClean="0"/>
              <a:t> </a:t>
            </a:r>
            <a:r>
              <a:rPr lang="ru-RU" b="1" i="1" dirty="0" smtClean="0"/>
              <a:t>G</a:t>
            </a:r>
            <a:r>
              <a:rPr lang="ru-RU" baseline="-25000" dirty="0" smtClean="0"/>
              <a:t>1</a:t>
            </a:r>
            <a:r>
              <a:rPr lang="ru-RU" dirty="0" smtClean="0"/>
              <a:t>, </a:t>
            </a:r>
            <a:r>
              <a:rPr lang="ru-RU" b="1" i="1" dirty="0" smtClean="0"/>
              <a:t>G</a:t>
            </a:r>
            <a:r>
              <a:rPr lang="ru-RU" baseline="-25000" dirty="0" smtClean="0"/>
              <a:t>2</a:t>
            </a:r>
            <a:r>
              <a:rPr lang="ru-RU" dirty="0" smtClean="0"/>
              <a:t>, </a:t>
            </a:r>
            <a:r>
              <a:rPr lang="ru-RU" b="1" i="1" dirty="0" smtClean="0"/>
              <a:t>G</a:t>
            </a:r>
            <a:r>
              <a:rPr lang="ru-RU" baseline="-25000" dirty="0" smtClean="0"/>
              <a:t>3</a:t>
            </a:r>
            <a:r>
              <a:rPr lang="ru-RU" dirty="0" smtClean="0"/>
              <a:t>, </a:t>
            </a:r>
            <a:r>
              <a:rPr lang="ru-RU" b="1" i="1" dirty="0" smtClean="0"/>
              <a:t>M</a:t>
            </a:r>
            <a:r>
              <a:rPr lang="ru-RU" baseline="-25000" dirty="0" smtClean="0"/>
              <a:t>3</a:t>
            </a:r>
            <a:r>
              <a:rPr lang="ru-RU" dirty="0" smtClean="0"/>
              <a:t>, </a:t>
            </a:r>
            <a:r>
              <a:rPr lang="ru-RU" b="1" i="1" dirty="0" smtClean="0"/>
              <a:t>J</a:t>
            </a:r>
            <a:r>
              <a:rPr lang="ru-RU" b="1" i="1" baseline="-25000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, </a:t>
            </a:r>
            <a:r>
              <a:rPr lang="ru-RU" b="1" i="1" dirty="0" smtClean="0"/>
              <a:t>J</a:t>
            </a:r>
            <a:r>
              <a:rPr lang="ru-RU" b="1" i="1" baseline="-25000" dirty="0" smtClean="0"/>
              <a:t>S2</a:t>
            </a:r>
            <a:r>
              <a:rPr lang="ru-RU" dirty="0" smtClean="0"/>
              <a:t>, </a:t>
            </a:r>
            <a:r>
              <a:rPr lang="ru-RU" b="1" i="1" dirty="0" smtClean="0"/>
              <a:t>J</a:t>
            </a:r>
            <a:r>
              <a:rPr lang="ru-RU" b="1" i="1" baseline="-25000" dirty="0" smtClean="0"/>
              <a:t>S3</a:t>
            </a:r>
            <a:r>
              <a:rPr lang="ru-RU" dirty="0" smtClean="0"/>
              <a:t>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6</a:t>
            </a:r>
            <a:r>
              <a:rPr lang="ru-RU" dirty="0" smtClean="0"/>
              <a:t>). По </a:t>
            </a:r>
            <a:r>
              <a:rPr lang="ru-RU" b="1" dirty="0" smtClean="0"/>
              <a:t>плану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b="1" dirty="0" smtClean="0"/>
              <a:t> </a:t>
            </a:r>
            <a:r>
              <a:rPr lang="ru-RU" dirty="0" smtClean="0"/>
              <a:t>определяются </a:t>
            </a:r>
            <a:r>
              <a:rPr lang="ru-RU" b="1" dirty="0" smtClean="0">
                <a:solidFill>
                  <a:srgbClr val="FF0000"/>
                </a:solidFill>
              </a:rPr>
              <a:t>ускорения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центров тяжести </a:t>
            </a:r>
            <a:r>
              <a:rPr lang="ru-RU" b="1" dirty="0" smtClean="0">
                <a:solidFill>
                  <a:srgbClr val="7030A0"/>
                </a:solidFill>
              </a:rPr>
              <a:t>звеньев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угловые ускорения</a:t>
            </a:r>
            <a:r>
              <a:rPr lang="ru-RU" dirty="0" smtClean="0"/>
              <a:t> звеньев.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3581400"/>
            <a:ext cx="5638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Ускорения центров тяжести определяются по теореме подобия. Определяются </a:t>
            </a:r>
            <a:r>
              <a:rPr lang="ru-RU" b="1" dirty="0" smtClean="0">
                <a:solidFill>
                  <a:srgbClr val="FF0000"/>
                </a:solidFill>
              </a:rPr>
              <a:t>силы инерции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моменты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сил инерции</a:t>
            </a:r>
            <a:r>
              <a:rPr lang="ru-RU" dirty="0" smtClean="0"/>
              <a:t>. 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1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C00000"/>
                </a:solidFill>
              </a:rPr>
              <a:t>m</a:t>
            </a:r>
            <a:r>
              <a:rPr lang="en-US" b="1" baseline="-25000" dirty="0" smtClean="0"/>
              <a:t>1</a:t>
            </a:r>
            <a:r>
              <a:rPr lang="en-US" dirty="0" smtClean="0"/>
              <a:t>∙</a:t>
            </a:r>
            <a:r>
              <a:rPr lang="ru-RU" b="1" i="1" dirty="0" err="1" smtClean="0"/>
              <a:t>a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="1" baseline="-25000" dirty="0" smtClean="0"/>
              <a:t>1</a:t>
            </a:r>
            <a:r>
              <a:rPr lang="ru-RU" dirty="0" smtClean="0"/>
              <a:t>, </a:t>
            </a:r>
            <a:r>
              <a:rPr lang="en-US" b="1" i="1" dirty="0" smtClean="0">
                <a:solidFill>
                  <a:srgbClr val="FF0000"/>
                </a:solidFill>
              </a:rPr>
              <a:t>M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1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J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aseline="-25000" dirty="0" smtClean="0"/>
              <a:t>1</a:t>
            </a:r>
            <a:r>
              <a:rPr lang="en-US" dirty="0" smtClean="0"/>
              <a:t>∙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en-US" b="1" baseline="-25000" dirty="0" smtClean="0">
                <a:solidFill>
                  <a:srgbClr val="7030A0"/>
                </a:solidFill>
              </a:rPr>
              <a:t>1</a:t>
            </a:r>
            <a:r>
              <a:rPr lang="en-US" dirty="0" smtClean="0"/>
              <a:t>= 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, так как 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en-US" b="1" baseline="-25000" dirty="0" smtClean="0">
                <a:solidFill>
                  <a:srgbClr val="7030A0"/>
                </a:solidFill>
              </a:rPr>
              <a:t>1</a:t>
            </a:r>
            <a:r>
              <a:rPr lang="ru-RU" dirty="0" smtClean="0"/>
              <a:t> = </a:t>
            </a:r>
            <a:r>
              <a:rPr lang="ru-RU" dirty="0" smtClean="0">
                <a:solidFill>
                  <a:srgbClr val="FF0000"/>
                </a:solidFill>
              </a:rPr>
              <a:t>0</a:t>
            </a:r>
            <a:r>
              <a:rPr lang="ru-RU" dirty="0" smtClean="0"/>
              <a:t>, (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)</a:t>
            </a:r>
            <a:r>
              <a:rPr lang="en-US" dirty="0" smtClean="0"/>
              <a:t>; 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2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C00000"/>
                </a:solidFill>
              </a:rPr>
              <a:t>m</a:t>
            </a:r>
            <a:r>
              <a:rPr lang="en-US" b="1" baseline="-25000" dirty="0" smtClean="0"/>
              <a:t>2</a:t>
            </a:r>
            <a:r>
              <a:rPr lang="en-US" dirty="0" smtClean="0"/>
              <a:t>∙</a:t>
            </a:r>
            <a:r>
              <a:rPr lang="ru-RU" b="1" i="1" dirty="0" err="1" smtClean="0"/>
              <a:t>a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="1" baseline="-25000" dirty="0" smtClean="0"/>
              <a:t>2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M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2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J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="1" baseline="-25000" dirty="0" smtClean="0"/>
              <a:t>2</a:t>
            </a:r>
            <a:r>
              <a:rPr lang="en-US" dirty="0" smtClean="0"/>
              <a:t>∙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en-US" b="1" baseline="-25000" dirty="0" smtClean="0">
                <a:solidFill>
                  <a:srgbClr val="7030A0"/>
                </a:solidFill>
              </a:rPr>
              <a:t>2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3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C00000"/>
                </a:solidFill>
              </a:rPr>
              <a:t>m</a:t>
            </a:r>
            <a:r>
              <a:rPr lang="en-US" b="1" baseline="-25000" dirty="0" smtClean="0"/>
              <a:t>3</a:t>
            </a:r>
            <a:r>
              <a:rPr lang="en-US" dirty="0" smtClean="0"/>
              <a:t>∙</a:t>
            </a:r>
            <a:r>
              <a:rPr lang="ru-RU" b="1" i="1" dirty="0" err="1" smtClean="0"/>
              <a:t>a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="1" baseline="-25000" dirty="0" smtClean="0"/>
              <a:t>3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M</a:t>
            </a:r>
            <a:r>
              <a:rPr lang="en-US" b="1" baseline="-25000" dirty="0" smtClean="0">
                <a:solidFill>
                  <a:srgbClr val="FF0000"/>
                </a:solidFill>
              </a:rPr>
              <a:t>u</a:t>
            </a:r>
            <a:r>
              <a:rPr lang="en-US" b="1" baseline="-25000" dirty="0" smtClean="0"/>
              <a:t>3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J</a:t>
            </a:r>
            <a:r>
              <a:rPr lang="en-US" b="1" i="1" baseline="-25000" dirty="0" smtClean="0">
                <a:solidFill>
                  <a:srgbClr val="0070C0"/>
                </a:solidFill>
              </a:rPr>
              <a:t>S</a:t>
            </a:r>
            <a:r>
              <a:rPr lang="en-US" b="1" baseline="-25000" dirty="0" smtClean="0"/>
              <a:t>3</a:t>
            </a:r>
            <a:r>
              <a:rPr lang="en-US" dirty="0" smtClean="0"/>
              <a:t>∙</a:t>
            </a:r>
            <a:r>
              <a:rPr lang="en-US" b="1" dirty="0" smtClean="0">
                <a:solidFill>
                  <a:srgbClr val="7030A0"/>
                </a:solidFill>
              </a:rPr>
              <a:t>ε</a:t>
            </a:r>
            <a:r>
              <a:rPr lang="en-US" b="1" baseline="-25000" dirty="0" smtClean="0">
                <a:solidFill>
                  <a:srgbClr val="7030A0"/>
                </a:solidFill>
              </a:rPr>
              <a:t>3</a:t>
            </a:r>
            <a:r>
              <a:rPr lang="ru-RU" dirty="0" smtClean="0"/>
              <a:t>. </a:t>
            </a:r>
            <a:r>
              <a:rPr lang="ru-RU" b="1" dirty="0" smtClean="0">
                <a:solidFill>
                  <a:srgbClr val="FF0000"/>
                </a:solidFill>
              </a:rPr>
              <a:t>Силы инерции </a:t>
            </a:r>
            <a:r>
              <a:rPr lang="ru-RU" dirty="0" smtClean="0"/>
              <a:t>направлены </a:t>
            </a:r>
            <a:r>
              <a:rPr lang="ru-RU" b="1" dirty="0" smtClean="0">
                <a:solidFill>
                  <a:srgbClr val="C00000"/>
                </a:solidFill>
              </a:rPr>
              <a:t>противоположно</a:t>
            </a:r>
            <a:r>
              <a:rPr lang="ru-RU" dirty="0" smtClean="0"/>
              <a:t> направлениям </a:t>
            </a:r>
            <a:r>
              <a:rPr lang="ru-RU" b="1" dirty="0" smtClean="0">
                <a:solidFill>
                  <a:srgbClr val="FF0000"/>
                </a:solidFill>
              </a:rPr>
              <a:t>ускорений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центров тяжести</a:t>
            </a:r>
            <a:r>
              <a:rPr lang="ru-RU" dirty="0" smtClean="0"/>
              <a:t> звеньев, а </a:t>
            </a:r>
            <a:r>
              <a:rPr lang="ru-RU" b="1" dirty="0" smtClean="0">
                <a:solidFill>
                  <a:srgbClr val="7030A0"/>
                </a:solidFill>
              </a:rPr>
              <a:t>моменты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сил инерции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rgbClr val="C00000"/>
                </a:solidFill>
              </a:rPr>
              <a:t>противоположно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угловым ускорениям </a:t>
            </a:r>
            <a:r>
              <a:rPr lang="ru-RU" dirty="0" smtClean="0"/>
              <a:t>звеньев. </a:t>
            </a:r>
            <a:r>
              <a:rPr lang="ru-RU" b="1" i="1" dirty="0" smtClean="0">
                <a:solidFill>
                  <a:srgbClr val="C00000"/>
                </a:solidFill>
              </a:rPr>
              <a:t>М</a:t>
            </a:r>
            <a:r>
              <a:rPr lang="ru-RU" b="1" baseline="-25000" dirty="0" smtClean="0"/>
              <a:t>3</a:t>
            </a:r>
            <a:r>
              <a:rPr lang="ru-RU" dirty="0" smtClean="0"/>
              <a:t> – </a:t>
            </a:r>
            <a:r>
              <a:rPr lang="ru-RU" b="1" dirty="0" smtClean="0"/>
              <a:t>момент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сил </a:t>
            </a:r>
            <a:r>
              <a:rPr lang="ru-RU" b="1" dirty="0" smtClean="0">
                <a:solidFill>
                  <a:srgbClr val="FF0000"/>
                </a:solidFill>
              </a:rPr>
              <a:t>полезных</a:t>
            </a:r>
            <a:r>
              <a:rPr lang="ru-RU" dirty="0" smtClean="0">
                <a:solidFill>
                  <a:srgbClr val="FF0000"/>
                </a:solidFill>
              </a:rPr>
              <a:t> сопротивлений</a:t>
            </a:r>
            <a:r>
              <a:rPr lang="ru-RU" dirty="0" smtClean="0"/>
              <a:t>, приложен к </a:t>
            </a:r>
            <a:r>
              <a:rPr lang="ru-RU" b="1" dirty="0" smtClean="0">
                <a:solidFill>
                  <a:srgbClr val="7030A0"/>
                </a:solidFill>
              </a:rPr>
              <a:t>третьему звену </a:t>
            </a:r>
            <a:r>
              <a:rPr lang="ru-RU" dirty="0" smtClean="0"/>
              <a:t>– коромыслу, </a:t>
            </a:r>
            <a:r>
              <a:rPr lang="ru-RU" b="1" dirty="0" smtClean="0"/>
              <a:t>противоположно </a:t>
            </a:r>
            <a:r>
              <a:rPr lang="ru-RU" dirty="0" smtClean="0"/>
              <a:t>направлению </a:t>
            </a:r>
            <a:r>
              <a:rPr lang="ru-RU" b="1" dirty="0" smtClean="0">
                <a:solidFill>
                  <a:srgbClr val="7030A0"/>
                </a:solidFill>
              </a:rPr>
              <a:t>угловой скорости </a:t>
            </a:r>
            <a:r>
              <a:rPr lang="ru-RU" dirty="0" smtClean="0"/>
              <a:t>звена.</a:t>
            </a:r>
            <a:endParaRPr lang="ru-RU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3999" y="381000"/>
            <a:ext cx="94210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/>
          <a:srcRect l="7131" r="891" b="3272"/>
          <a:stretch>
            <a:fillRect/>
          </a:stretch>
        </p:blipFill>
        <p:spPr bwMode="auto">
          <a:xfrm>
            <a:off x="5257800" y="381000"/>
            <a:ext cx="3714564" cy="212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/>
          <a:srcRect l="1024" b="2487"/>
          <a:stretch>
            <a:fillRect/>
          </a:stretch>
        </p:blipFill>
        <p:spPr bwMode="auto">
          <a:xfrm>
            <a:off x="5665275" y="2590800"/>
            <a:ext cx="3478725" cy="282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</a:t>
            </a:r>
            <a:r>
              <a:rPr lang="en-US" sz="1800" b="1" dirty="0" smtClean="0"/>
              <a:t>5 </a:t>
            </a:r>
            <a:r>
              <a:rPr lang="ru-RU" sz="1800" b="1" dirty="0" smtClean="0"/>
              <a:t> Кинетостатика структурной группы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18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53000" y="5638800"/>
            <a:ext cx="403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7</a:t>
            </a:r>
            <a:r>
              <a:rPr lang="ru-RU" dirty="0" smtClean="0"/>
              <a:t>. Структурная группа (звенья 2, 3): 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 – схема механизма;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нагрузки структурной группы 2-3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81000"/>
            <a:ext cx="5638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Выделяют </a:t>
            </a:r>
            <a:r>
              <a:rPr lang="ru-RU" b="1" dirty="0" smtClean="0">
                <a:solidFill>
                  <a:srgbClr val="7030A0"/>
                </a:solidFill>
              </a:rPr>
              <a:t>структурную группу 2-3 </a:t>
            </a:r>
            <a:r>
              <a:rPr lang="ru-RU" dirty="0" smtClean="0"/>
              <a:t>(звенья 2 и 3) заменяя связи их реакциями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7 б</a:t>
            </a:r>
            <a:r>
              <a:rPr lang="ru-RU" dirty="0" smtClean="0"/>
              <a:t>). Необходимо определить величину и направление реакций, 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ru-RU" b="1" baseline="-25000" dirty="0" smtClean="0"/>
              <a:t>03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rgbClr val="FF0000"/>
                </a:solidFill>
              </a:rPr>
              <a:t>внешние</a:t>
            </a:r>
            <a:r>
              <a:rPr lang="ru-RU" dirty="0" smtClean="0"/>
              <a:t> реакции для группы) и 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ru-RU" b="1" baseline="-25000" dirty="0" smtClean="0"/>
              <a:t>23</a:t>
            </a:r>
            <a:r>
              <a:rPr lang="ru-RU" dirty="0" smtClean="0"/>
              <a:t> (</a:t>
            </a:r>
            <a:r>
              <a:rPr lang="ru-RU" b="1" dirty="0" smtClean="0">
                <a:solidFill>
                  <a:srgbClr val="7030A0"/>
                </a:solidFill>
              </a:rPr>
              <a:t>внутренняя</a:t>
            </a:r>
            <a:r>
              <a:rPr lang="ru-RU" dirty="0" smtClean="0"/>
              <a:t> реакция). Условие равновесия для структурной группы </a:t>
            </a:r>
            <a:endParaRPr lang="ru-RU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/>
          <a:srcRect l="7131" r="891" b="3272"/>
          <a:stretch>
            <a:fillRect/>
          </a:stretch>
        </p:blipFill>
        <p:spPr bwMode="auto">
          <a:xfrm>
            <a:off x="5638800" y="381000"/>
            <a:ext cx="3333564" cy="19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 l="4896" t="2554" r="1958" b="3831"/>
          <a:stretch>
            <a:fillRect/>
          </a:stretch>
        </p:blipFill>
        <p:spPr bwMode="auto">
          <a:xfrm>
            <a:off x="4933972" y="2440869"/>
            <a:ext cx="3986167" cy="307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/>
          <a:srcRect t="8999" b="8999"/>
          <a:stretch>
            <a:fillRect/>
          </a:stretch>
        </p:blipFill>
        <p:spPr bwMode="auto">
          <a:xfrm>
            <a:off x="304800" y="1941000"/>
            <a:ext cx="4648200" cy="3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52400" y="2362200"/>
            <a:ext cx="541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этом уравнении четыре неизвестных – величины и направления реакций </a:t>
            </a:r>
            <a:r>
              <a:rPr lang="ru-RU" b="1" i="1" dirty="0" smtClean="0"/>
              <a:t>F</a:t>
            </a:r>
            <a:r>
              <a:rPr lang="ru-RU" b="1" baseline="-25000" dirty="0" smtClean="0"/>
              <a:t>12</a:t>
            </a:r>
            <a:r>
              <a:rPr lang="ru-RU" dirty="0" smtClean="0"/>
              <a:t> и </a:t>
            </a:r>
            <a:r>
              <a:rPr lang="ru-RU" b="1" i="1" dirty="0" smtClean="0"/>
              <a:t>F</a:t>
            </a:r>
            <a:r>
              <a:rPr lang="ru-RU" b="1" baseline="-25000" dirty="0" smtClean="0"/>
              <a:t>03</a:t>
            </a:r>
            <a:r>
              <a:rPr lang="ru-RU" b="1" dirty="0" smtClean="0"/>
              <a:t>.</a:t>
            </a:r>
            <a:endParaRPr lang="ru-RU" b="1" baseline="-25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2400" y="28956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Раскладывают внешние реакции на составляющие </a:t>
            </a:r>
            <a:endParaRPr lang="ru-RU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799" y="3276600"/>
            <a:ext cx="432547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228600" y="3733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причем </a:t>
            </a:r>
            <a:r>
              <a:rPr lang="ru-RU" b="1" dirty="0" smtClean="0">
                <a:solidFill>
                  <a:srgbClr val="0070C0"/>
                </a:solidFill>
              </a:rPr>
              <a:t>нормальные</a:t>
            </a:r>
            <a:r>
              <a:rPr lang="ru-RU" dirty="0" smtClean="0"/>
              <a:t> составляющие направляют </a:t>
            </a:r>
            <a:r>
              <a:rPr lang="ru-RU" b="1" dirty="0" smtClean="0">
                <a:solidFill>
                  <a:srgbClr val="0070C0"/>
                </a:solidFill>
              </a:rPr>
              <a:t>вдоль</a:t>
            </a:r>
            <a:r>
              <a:rPr lang="ru-RU" dirty="0" smtClean="0"/>
              <a:t> соответствующих звеньев таким образом, чтобы </a:t>
            </a:r>
            <a:r>
              <a:rPr lang="ru-RU" b="1" dirty="0" smtClean="0"/>
              <a:t>линии их действия проходили через точку </a:t>
            </a:r>
            <a:r>
              <a:rPr lang="ru-RU" b="1" i="1" dirty="0" smtClean="0"/>
              <a:t>С</a:t>
            </a:r>
            <a:r>
              <a:rPr lang="ru-RU" dirty="0" smtClean="0"/>
              <a:t>, а </a:t>
            </a:r>
            <a:r>
              <a:rPr lang="ru-RU" b="1" dirty="0" smtClean="0">
                <a:solidFill>
                  <a:srgbClr val="7030A0"/>
                </a:solidFill>
              </a:rPr>
              <a:t>тангенциальные</a:t>
            </a:r>
            <a:r>
              <a:rPr lang="ru-RU" dirty="0" smtClean="0"/>
              <a:t> – </a:t>
            </a:r>
            <a:r>
              <a:rPr lang="ru-RU" b="1" dirty="0" smtClean="0">
                <a:solidFill>
                  <a:srgbClr val="7030A0"/>
                </a:solidFill>
              </a:rPr>
              <a:t>перпендикулярно</a:t>
            </a:r>
            <a:r>
              <a:rPr lang="ru-RU" dirty="0" smtClean="0"/>
              <a:t> звеньям. </a:t>
            </a:r>
            <a:endParaRPr lang="ru-RU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5181600"/>
            <a:ext cx="47910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152400" y="5657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уравнении (</a:t>
            </a:r>
            <a:r>
              <a:rPr lang="ru-RU" b="1" dirty="0" smtClean="0">
                <a:solidFill>
                  <a:srgbClr val="FF0000"/>
                </a:solidFill>
              </a:rPr>
              <a:t>13</a:t>
            </a:r>
            <a:r>
              <a:rPr lang="ru-RU" dirty="0" smtClean="0"/>
              <a:t>) также </a:t>
            </a:r>
            <a:r>
              <a:rPr lang="ru-RU" b="1" dirty="0" smtClean="0">
                <a:solidFill>
                  <a:srgbClr val="7030A0"/>
                </a:solidFill>
              </a:rPr>
              <a:t>4 неизвестных</a:t>
            </a:r>
            <a:r>
              <a:rPr lang="ru-RU" dirty="0" smtClean="0"/>
              <a:t>, решить его невозможно. Рассматривают равновесие одного из звеньев, например, звена 2 (см. 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dirty="0" smtClean="0"/>
              <a:t>).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19050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11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648200" y="32766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12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876800" y="51816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13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</a:t>
            </a:r>
            <a:r>
              <a:rPr lang="en-US" sz="1800" b="1" dirty="0" smtClean="0"/>
              <a:t>5 </a:t>
            </a:r>
            <a:r>
              <a:rPr lang="ru-RU" sz="1800" b="1" dirty="0" smtClean="0"/>
              <a:t> Кинетостатика структурной группы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19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7000" y="5562600"/>
            <a:ext cx="2667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dirty="0" smtClean="0"/>
              <a:t>. Равновесие </a:t>
            </a:r>
            <a:endParaRPr lang="en-US" dirty="0" smtClean="0"/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звена 2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>
                <a:solidFill>
                  <a:srgbClr val="7030A0"/>
                </a:solidFill>
              </a:rPr>
              <a:t>)</a:t>
            </a:r>
            <a:r>
              <a:rPr lang="ru-RU" dirty="0" smtClean="0"/>
              <a:t> 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нагрузки структурной группы 2-3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4896" t="2554" r="1958" b="3831"/>
          <a:stretch>
            <a:fillRect/>
          </a:stretch>
        </p:blipFill>
        <p:spPr bwMode="auto">
          <a:xfrm>
            <a:off x="5029200" y="2438400"/>
            <a:ext cx="3986167" cy="307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0" y="5181600"/>
            <a:ext cx="66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Для этого </a:t>
            </a:r>
            <a:r>
              <a:rPr lang="ru-RU" sz="1600" u="sng" dirty="0" smtClean="0"/>
              <a:t>на направлении </a:t>
            </a:r>
            <a:r>
              <a:rPr lang="ru-RU" sz="1600" b="1" u="sng" dirty="0" smtClean="0">
                <a:solidFill>
                  <a:srgbClr val="0070C0"/>
                </a:solidFill>
              </a:rPr>
              <a:t>нормальной</a:t>
            </a:r>
            <a:r>
              <a:rPr lang="ru-RU" sz="1600" u="sng" dirty="0" smtClean="0"/>
              <a:t> составляющей реакции </a:t>
            </a:r>
            <a:r>
              <a:rPr lang="ru-RU" sz="1600" b="1" i="1" dirty="0" smtClean="0"/>
              <a:t>F</a:t>
            </a:r>
            <a:r>
              <a:rPr lang="ru-RU" sz="1600" b="1" baseline="-25000" dirty="0" smtClean="0"/>
              <a:t>12</a:t>
            </a:r>
            <a:r>
              <a:rPr lang="ru-RU" sz="1600" dirty="0" smtClean="0"/>
              <a:t> берут </a:t>
            </a:r>
            <a:r>
              <a:rPr lang="ru-RU" sz="1600" b="1" dirty="0" smtClean="0">
                <a:solidFill>
                  <a:srgbClr val="0070C0"/>
                </a:solidFill>
              </a:rPr>
              <a:t>произвольную точку </a:t>
            </a:r>
            <a:r>
              <a:rPr lang="ru-RU" sz="1600" dirty="0" smtClean="0"/>
              <a:t>и от нее </a:t>
            </a:r>
            <a:r>
              <a:rPr lang="ru-RU" sz="1600" b="1" dirty="0" smtClean="0"/>
              <a:t>в выбранном </a:t>
            </a:r>
            <a:r>
              <a:rPr lang="ru-RU" sz="1600" b="1" dirty="0" smtClean="0">
                <a:solidFill>
                  <a:srgbClr val="C00000"/>
                </a:solidFill>
              </a:rPr>
              <a:t>масштабе сил </a:t>
            </a:r>
            <a:r>
              <a:rPr lang="ru-RU" sz="1600" dirty="0" smtClean="0"/>
              <a:t>откладывают известную </a:t>
            </a:r>
            <a:r>
              <a:rPr lang="ru-RU" sz="1600" b="1" dirty="0" smtClean="0">
                <a:solidFill>
                  <a:srgbClr val="7030A0"/>
                </a:solidFill>
              </a:rPr>
              <a:t>касательную</a:t>
            </a:r>
            <a:r>
              <a:rPr lang="ru-RU" sz="1600" dirty="0" smtClean="0"/>
              <a:t> составляющую, затем, согласно уравнению (</a:t>
            </a:r>
            <a:r>
              <a:rPr lang="en-US" sz="1600" b="1" dirty="0" smtClean="0">
                <a:solidFill>
                  <a:srgbClr val="FF0000"/>
                </a:solidFill>
              </a:rPr>
              <a:t>14</a:t>
            </a:r>
            <a:r>
              <a:rPr lang="ru-RU" sz="1600" dirty="0" smtClean="0"/>
              <a:t>) </a:t>
            </a:r>
            <a:r>
              <a:rPr lang="ru-RU" sz="1600" b="1" dirty="0" smtClean="0"/>
              <a:t>все известные силы </a:t>
            </a:r>
            <a:r>
              <a:rPr lang="ru-RU" sz="1600" dirty="0" smtClean="0"/>
              <a:t>последовательно </a:t>
            </a:r>
            <a:r>
              <a:rPr lang="ru-RU" sz="1600" b="1" dirty="0" smtClean="0"/>
              <a:t>складывают</a:t>
            </a:r>
            <a:r>
              <a:rPr lang="ru-RU" sz="1600" dirty="0" smtClean="0"/>
              <a:t>. Из конца вектора </a:t>
            </a:r>
            <a:r>
              <a:rPr lang="en-US" sz="1600" b="1" i="1" dirty="0" smtClean="0">
                <a:solidFill>
                  <a:srgbClr val="FF0000"/>
                </a:solidFill>
              </a:rPr>
              <a:t>F</a:t>
            </a:r>
            <a:r>
              <a:rPr lang="en-US" sz="1600" dirty="0" smtClean="0"/>
              <a:t> </a:t>
            </a:r>
            <a:r>
              <a:rPr lang="en-US" sz="1600" b="1" baseline="30000" dirty="0" smtClean="0">
                <a:solidFill>
                  <a:srgbClr val="7030A0"/>
                </a:solidFill>
              </a:rPr>
              <a:t>τ</a:t>
            </a:r>
            <a:r>
              <a:rPr lang="en-US" sz="1600" b="1" baseline="-25000" dirty="0" smtClean="0"/>
              <a:t>03 </a:t>
            </a:r>
            <a:r>
              <a:rPr lang="ru-RU" sz="1600" dirty="0" smtClean="0"/>
              <a:t> проводят </a:t>
            </a:r>
            <a:r>
              <a:rPr lang="ru-RU" sz="1600" u="sng" dirty="0" smtClean="0"/>
              <a:t>направление </a:t>
            </a:r>
            <a:r>
              <a:rPr lang="ru-RU" sz="1600" b="1" u="sng" dirty="0" smtClean="0">
                <a:solidFill>
                  <a:srgbClr val="0070C0"/>
                </a:solidFill>
              </a:rPr>
              <a:t>нормальной</a:t>
            </a:r>
            <a:r>
              <a:rPr lang="ru-RU" sz="1600" u="sng" dirty="0" smtClean="0"/>
              <a:t> составляющей </a:t>
            </a:r>
            <a:r>
              <a:rPr lang="ru-RU" sz="1600" dirty="0" smtClean="0"/>
              <a:t>(см. </a:t>
            </a:r>
            <a:r>
              <a:rPr lang="ru-RU" sz="1600" b="1" dirty="0" smtClean="0"/>
              <a:t>рис. </a:t>
            </a:r>
            <a:r>
              <a:rPr lang="en-US" sz="1600" b="1" dirty="0" smtClean="0">
                <a:solidFill>
                  <a:srgbClr val="FF0000"/>
                </a:solidFill>
              </a:rPr>
              <a:t>10</a:t>
            </a:r>
            <a:r>
              <a:rPr lang="ru-RU" sz="1600" dirty="0" smtClean="0"/>
              <a:t>) до пересечения с </a:t>
            </a:r>
            <a:r>
              <a:rPr lang="ru-RU" sz="1600" b="1" dirty="0" smtClean="0"/>
              <a:t>направлением </a:t>
            </a:r>
            <a:r>
              <a:rPr lang="ru-RU" sz="1600" b="1" dirty="0" smtClean="0">
                <a:solidFill>
                  <a:srgbClr val="0070C0"/>
                </a:solidFill>
              </a:rPr>
              <a:t>нормальной</a:t>
            </a:r>
            <a:r>
              <a:rPr lang="ru-RU" sz="1600" b="1" dirty="0" smtClean="0"/>
              <a:t> </a:t>
            </a:r>
            <a:r>
              <a:rPr lang="ru-RU" sz="1600" dirty="0" smtClean="0"/>
              <a:t>составляющей реакции </a:t>
            </a:r>
            <a:r>
              <a:rPr lang="ru-RU" sz="1600" b="1" i="1" dirty="0" smtClean="0"/>
              <a:t>F</a:t>
            </a:r>
            <a:r>
              <a:rPr lang="ru-RU" sz="1600" b="1" baseline="-25000" dirty="0" smtClean="0"/>
              <a:t>12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419600" y="47244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00700" y="533400"/>
            <a:ext cx="35433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/>
          <a:srcRect t="10402" r="1979" b="3467"/>
          <a:stretch>
            <a:fillRect/>
          </a:stretch>
        </p:blipFill>
        <p:spPr bwMode="auto">
          <a:xfrm>
            <a:off x="228600" y="990600"/>
            <a:ext cx="5079067" cy="84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304800" y="304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Рассмотрим </a:t>
            </a:r>
            <a:r>
              <a:rPr lang="ru-RU" b="1" dirty="0" smtClean="0">
                <a:solidFill>
                  <a:srgbClr val="0070C0"/>
                </a:solidFill>
              </a:rPr>
              <a:t>равновесие</a:t>
            </a:r>
            <a:r>
              <a:rPr lang="ru-RU" dirty="0" smtClean="0"/>
              <a:t> одного из звеньев, например, </a:t>
            </a:r>
            <a:r>
              <a:rPr lang="ru-RU" b="1" dirty="0" smtClean="0">
                <a:solidFill>
                  <a:srgbClr val="7030A0"/>
                </a:solidFill>
              </a:rPr>
              <a:t>звена 2</a:t>
            </a:r>
            <a:r>
              <a:rPr lang="ru-RU" dirty="0" smtClean="0"/>
              <a:t> 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8 а</a:t>
            </a:r>
            <a:r>
              <a:rPr lang="ru-RU" dirty="0" smtClean="0"/>
              <a:t>). 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52400" y="1905000"/>
            <a:ext cx="411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Затем рассмотрим равновесие </a:t>
            </a:r>
            <a:r>
              <a:rPr lang="ru-RU" b="1" dirty="0" smtClean="0">
                <a:solidFill>
                  <a:srgbClr val="7030A0"/>
                </a:solidFill>
              </a:rPr>
              <a:t>звена 3</a:t>
            </a:r>
            <a:r>
              <a:rPr lang="ru-RU" dirty="0" smtClean="0"/>
              <a:t> (рис. 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r>
              <a:rPr lang="ru-RU" dirty="0" smtClean="0"/>
              <a:t>) и определим </a:t>
            </a:r>
            <a:r>
              <a:rPr lang="ru-RU" b="1" dirty="0" smtClean="0">
                <a:solidFill>
                  <a:srgbClr val="7030A0"/>
                </a:solidFill>
              </a:rPr>
              <a:t>тангенциальную</a:t>
            </a:r>
            <a:r>
              <a:rPr lang="ru-RU" dirty="0" smtClean="0"/>
              <a:t> составляющую </a:t>
            </a:r>
            <a:r>
              <a:rPr lang="ru-RU" b="1" dirty="0" smtClean="0">
                <a:solidFill>
                  <a:srgbClr val="FF0000"/>
                </a:solidFill>
              </a:rPr>
              <a:t>реакции </a:t>
            </a:r>
            <a:r>
              <a:rPr lang="en-US" sz="2400" b="1" i="1" dirty="0" smtClean="0">
                <a:solidFill>
                  <a:srgbClr val="FF0000"/>
                </a:solidFill>
              </a:rPr>
              <a:t>F</a:t>
            </a:r>
            <a:r>
              <a:rPr lang="en-US" sz="2400" dirty="0" smtClean="0"/>
              <a:t> </a:t>
            </a:r>
            <a:r>
              <a:rPr lang="en-US" sz="2400" b="1" baseline="30000" dirty="0" smtClean="0">
                <a:solidFill>
                  <a:srgbClr val="7030A0"/>
                </a:solidFill>
              </a:rPr>
              <a:t>τ</a:t>
            </a:r>
            <a:r>
              <a:rPr lang="en-US" sz="2400" b="1" baseline="-25000" dirty="0" smtClean="0"/>
              <a:t>03</a:t>
            </a:r>
            <a:r>
              <a:rPr lang="en-US" dirty="0" smtClean="0"/>
              <a:t>:</a:t>
            </a:r>
            <a:endParaRPr lang="ru-RU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2971800"/>
            <a:ext cx="4038600" cy="82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/>
          <a:srcRect l="6063" t="2749" b="2749"/>
          <a:stretch>
            <a:fillRect/>
          </a:stretch>
        </p:blipFill>
        <p:spPr bwMode="auto">
          <a:xfrm>
            <a:off x="4267200" y="1447800"/>
            <a:ext cx="1575817" cy="233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5334000" y="3276600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Рис. </a:t>
            </a:r>
            <a:r>
              <a:rPr lang="en-US" b="1" dirty="0" smtClean="0">
                <a:solidFill>
                  <a:srgbClr val="FF0000"/>
                </a:solidFill>
              </a:rPr>
              <a:t>9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52400" y="381000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Так как определились тангенциальные составляющие реакций, то можно решить уравнение (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) графически. </a:t>
            </a:r>
            <a:endParaRPr lang="ru-RU" dirty="0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4758766"/>
            <a:ext cx="4343400" cy="35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7315200" y="457200"/>
            <a:ext cx="3321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а</a:t>
            </a:r>
            <a:endParaRPr lang="ru-RU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924800" y="5105400"/>
            <a:ext cx="417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б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</a:t>
            </a:r>
            <a:r>
              <a:rPr lang="en-US" sz="1800" b="1" dirty="0" smtClean="0"/>
              <a:t>5 </a:t>
            </a:r>
            <a:r>
              <a:rPr lang="ru-RU" sz="1800" b="1" dirty="0" smtClean="0"/>
              <a:t> Кинетостатика структурной группы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2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20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7000" y="5562600"/>
            <a:ext cx="2667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dirty="0" smtClean="0"/>
              <a:t>. Равновесие </a:t>
            </a:r>
            <a:endParaRPr lang="en-US" dirty="0" smtClean="0"/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звена 2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FF0000"/>
                </a:solidFill>
              </a:rPr>
              <a:t>а)</a:t>
            </a:r>
            <a:r>
              <a:rPr lang="ru-RU" dirty="0" smtClean="0"/>
              <a:t> ; </a:t>
            </a:r>
            <a:r>
              <a:rPr lang="ru-RU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> – нагрузки структурной группы 2-3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4896" t="2554" r="1958" b="3831"/>
          <a:stretch>
            <a:fillRect/>
          </a:stretch>
        </p:blipFill>
        <p:spPr bwMode="auto">
          <a:xfrm>
            <a:off x="4933972" y="2440869"/>
            <a:ext cx="3986167" cy="307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152400" y="4495800"/>
            <a:ext cx="4876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Так графически определяются направления и величины </a:t>
            </a:r>
            <a:r>
              <a:rPr lang="ru-RU" sz="1600" b="1" dirty="0" smtClean="0">
                <a:solidFill>
                  <a:srgbClr val="FF0000"/>
                </a:solidFill>
              </a:rPr>
              <a:t>неизвестных реакций</a:t>
            </a:r>
            <a:r>
              <a:rPr lang="ru-RU" sz="1600" dirty="0" smtClean="0"/>
              <a:t>. На этом же силовом многоугольнике можно найти и </a:t>
            </a:r>
            <a:r>
              <a:rPr lang="ru-RU" sz="1600" b="1" dirty="0" smtClean="0">
                <a:solidFill>
                  <a:srgbClr val="7030A0"/>
                </a:solidFill>
              </a:rPr>
              <a:t>внутреннюю реакцию</a:t>
            </a:r>
            <a:r>
              <a:rPr lang="ru-RU" sz="1600" dirty="0" smtClean="0"/>
              <a:t>, например, для </a:t>
            </a:r>
            <a:r>
              <a:rPr lang="ru-RU" sz="1600" b="1" dirty="0" smtClean="0">
                <a:solidFill>
                  <a:srgbClr val="7030A0"/>
                </a:solidFill>
              </a:rPr>
              <a:t>звена 2</a:t>
            </a:r>
            <a:r>
              <a:rPr lang="ru-RU" sz="1600" dirty="0" smtClean="0"/>
              <a:t> из условия равновесия</a:t>
            </a:r>
            <a:endParaRPr lang="ru-RU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00700" y="533400"/>
            <a:ext cx="35433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152400" y="228600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 конца вектора </a:t>
            </a:r>
            <a:r>
              <a:rPr lang="en-US" b="1" i="1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</a:t>
            </a:r>
            <a:r>
              <a:rPr lang="en-US" b="1" baseline="30000" dirty="0" smtClean="0">
                <a:solidFill>
                  <a:srgbClr val="7030A0"/>
                </a:solidFill>
              </a:rPr>
              <a:t>τ</a:t>
            </a:r>
            <a:r>
              <a:rPr lang="en-US" b="1" baseline="-25000" dirty="0" smtClean="0"/>
              <a:t>03 </a:t>
            </a:r>
            <a:r>
              <a:rPr lang="ru-RU" dirty="0" smtClean="0"/>
              <a:t> проводят </a:t>
            </a:r>
            <a:r>
              <a:rPr lang="ru-RU" u="sng" dirty="0" smtClean="0"/>
              <a:t>направление </a:t>
            </a:r>
            <a:r>
              <a:rPr lang="ru-RU" b="1" u="sng" dirty="0" smtClean="0">
                <a:solidFill>
                  <a:srgbClr val="0070C0"/>
                </a:solidFill>
              </a:rPr>
              <a:t>нормальной</a:t>
            </a:r>
            <a:r>
              <a:rPr lang="ru-RU" u="sng" dirty="0" smtClean="0"/>
              <a:t> составляющей </a:t>
            </a:r>
            <a:r>
              <a:rPr lang="ru-RU" dirty="0" smtClean="0"/>
              <a:t>(</a:t>
            </a:r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) до пересечения с </a:t>
            </a:r>
            <a:r>
              <a:rPr lang="ru-RU" b="1" dirty="0" smtClean="0"/>
              <a:t>направлением </a:t>
            </a:r>
            <a:r>
              <a:rPr lang="ru-RU" b="1" dirty="0" smtClean="0">
                <a:solidFill>
                  <a:srgbClr val="0070C0"/>
                </a:solidFill>
              </a:rPr>
              <a:t>нормальной</a:t>
            </a:r>
            <a:r>
              <a:rPr lang="ru-RU" b="1" dirty="0" smtClean="0"/>
              <a:t> </a:t>
            </a:r>
            <a:r>
              <a:rPr lang="ru-RU" dirty="0" smtClean="0"/>
              <a:t>составляющей реакции </a:t>
            </a:r>
            <a:r>
              <a:rPr lang="ru-RU" b="1" i="1" dirty="0" smtClean="0"/>
              <a:t>F</a:t>
            </a:r>
            <a:r>
              <a:rPr lang="ru-RU" b="1" baseline="-25000" dirty="0" smtClean="0"/>
              <a:t>12</a:t>
            </a:r>
            <a:r>
              <a:rPr lang="ru-RU" dirty="0" smtClean="0"/>
              <a:t>. Так как </a:t>
            </a:r>
            <a:r>
              <a:rPr lang="ru-RU" b="1" dirty="0" smtClean="0"/>
              <a:t>сумма сил равна </a:t>
            </a:r>
            <a:r>
              <a:rPr lang="ru-RU" b="1" dirty="0" smtClean="0">
                <a:solidFill>
                  <a:srgbClr val="FF0000"/>
                </a:solidFill>
              </a:rPr>
              <a:t>нулю</a:t>
            </a:r>
            <a:r>
              <a:rPr lang="ru-RU" dirty="0" smtClean="0"/>
              <a:t>, то силовой многоугольник должен быть </a:t>
            </a:r>
            <a:r>
              <a:rPr lang="ru-RU" b="1" dirty="0" smtClean="0">
                <a:solidFill>
                  <a:srgbClr val="FF0000"/>
                </a:solidFill>
              </a:rPr>
              <a:t>замкнутым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/>
          <a:srcRect l="6063" t="2749" b="2749"/>
          <a:stretch>
            <a:fillRect/>
          </a:stretch>
        </p:blipFill>
        <p:spPr bwMode="auto">
          <a:xfrm>
            <a:off x="4267200" y="1447800"/>
            <a:ext cx="1575817" cy="233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5334000" y="3276600"/>
            <a:ext cx="873957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smtClean="0"/>
              <a:t>Рис. </a:t>
            </a:r>
            <a:r>
              <a:rPr lang="en-US" b="1" dirty="0" smtClean="0">
                <a:solidFill>
                  <a:srgbClr val="FF0000"/>
                </a:solidFill>
              </a:rPr>
              <a:t>9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804" y="1828800"/>
            <a:ext cx="425612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304800" y="4114800"/>
            <a:ext cx="419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10</a:t>
            </a:r>
            <a:r>
              <a:rPr lang="ru-RU" sz="1600" dirty="0" smtClean="0"/>
              <a:t>. Графическое решение уравнения (</a:t>
            </a:r>
            <a:r>
              <a:rPr lang="ru-RU" sz="1600" dirty="0" smtClean="0">
                <a:solidFill>
                  <a:srgbClr val="FF0000"/>
                </a:solidFill>
              </a:rPr>
              <a:t>13</a:t>
            </a:r>
            <a:r>
              <a:rPr lang="ru-RU" sz="1600" dirty="0" smtClean="0"/>
              <a:t>) </a:t>
            </a:r>
            <a:endParaRPr lang="ru-RU" sz="1600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5867400"/>
            <a:ext cx="4876800" cy="89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7467600" y="60960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848600" y="510540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</a:t>
            </a:r>
            <a:r>
              <a:rPr lang="en-US" sz="1800" b="1" dirty="0" smtClean="0"/>
              <a:t>5 </a:t>
            </a:r>
            <a:r>
              <a:rPr lang="ru-RU" sz="1800" b="1" dirty="0" smtClean="0"/>
              <a:t> Кинетостатика структурной группы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2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21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5000" y="3124200"/>
            <a:ext cx="327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ru-RU" b="1" dirty="0" smtClean="0">
                <a:solidFill>
                  <a:srgbClr val="FF0000"/>
                </a:solidFill>
              </a:rPr>
              <a:t>11</a:t>
            </a:r>
            <a:r>
              <a:rPr lang="ru-RU" dirty="0" smtClean="0"/>
              <a:t>. Кинетостатика ведущего звена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600" y="1676400"/>
            <a:ext cx="54864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Так как </a:t>
            </a:r>
            <a:r>
              <a:rPr lang="ru-RU" sz="1600" b="1" dirty="0" smtClean="0">
                <a:solidFill>
                  <a:srgbClr val="0070C0"/>
                </a:solidFill>
              </a:rPr>
              <a:t>степень подвижности </a:t>
            </a:r>
            <a:r>
              <a:rPr lang="ru-RU" sz="1600" b="1" u="sng" dirty="0" smtClean="0">
                <a:solidFill>
                  <a:srgbClr val="0070C0"/>
                </a:solidFill>
              </a:rPr>
              <a:t>ведущего</a:t>
            </a:r>
            <a:r>
              <a:rPr lang="ru-RU" sz="1600" b="1" dirty="0" smtClean="0"/>
              <a:t> звена </a:t>
            </a:r>
            <a:r>
              <a:rPr lang="ru-RU" sz="1600" dirty="0" smtClean="0"/>
              <a:t>(механизма </a:t>
            </a:r>
            <a:r>
              <a:rPr lang="ru-RU" sz="1600" b="1" dirty="0" smtClean="0"/>
              <a:t>I класса</a:t>
            </a:r>
            <a:r>
              <a:rPr lang="ru-RU" sz="1600" dirty="0" smtClean="0"/>
              <a:t>) не равна нулю (</a:t>
            </a:r>
            <a:r>
              <a:rPr lang="ru-RU" sz="1600" b="1" dirty="0" smtClean="0">
                <a:solidFill>
                  <a:srgbClr val="00B0F0"/>
                </a:solidFill>
              </a:rPr>
              <a:t>W</a:t>
            </a:r>
            <a:r>
              <a:rPr lang="ru-RU" sz="1600" dirty="0" smtClean="0"/>
              <a:t> </a:t>
            </a:r>
            <a:r>
              <a:rPr lang="ru-RU" sz="1600" b="1" dirty="0" smtClean="0"/>
              <a:t>≠ </a:t>
            </a:r>
            <a:r>
              <a:rPr lang="ru-RU" sz="1600" b="1" dirty="0" smtClean="0">
                <a:solidFill>
                  <a:srgbClr val="FF0000"/>
                </a:solidFill>
              </a:rPr>
              <a:t>0</a:t>
            </a:r>
            <a:r>
              <a:rPr lang="ru-RU" sz="1600" dirty="0" smtClean="0"/>
              <a:t>), то </a:t>
            </a:r>
            <a:r>
              <a:rPr lang="ru-RU" sz="1600" b="1" dirty="0" smtClean="0">
                <a:solidFill>
                  <a:srgbClr val="0070C0"/>
                </a:solidFill>
              </a:rPr>
              <a:t>ведущее звено </a:t>
            </a:r>
            <a:r>
              <a:rPr lang="ru-RU" sz="1600" b="1" dirty="0" smtClean="0">
                <a:solidFill>
                  <a:srgbClr val="C00000"/>
                </a:solidFill>
              </a:rPr>
              <a:t>после приложения к нему сил инерции</a:t>
            </a:r>
            <a:r>
              <a:rPr lang="ru-RU" sz="1600" dirty="0" smtClean="0"/>
              <a:t> </a:t>
            </a:r>
            <a:r>
              <a:rPr lang="ru-RU" sz="1600" b="1" dirty="0" smtClean="0"/>
              <a:t>не будет находиться в равновесии</a:t>
            </a:r>
            <a:r>
              <a:rPr lang="ru-RU" sz="1600" dirty="0" smtClean="0"/>
              <a:t>. Для </a:t>
            </a:r>
            <a:r>
              <a:rPr lang="ru-RU" sz="1600" b="1" dirty="0" smtClean="0">
                <a:solidFill>
                  <a:srgbClr val="FF0000"/>
                </a:solidFill>
              </a:rPr>
              <a:t>равновесия</a:t>
            </a:r>
            <a:r>
              <a:rPr lang="ru-RU" sz="1600" dirty="0" smtClean="0"/>
              <a:t> </a:t>
            </a:r>
            <a:r>
              <a:rPr lang="ru-RU" sz="1600" b="1" dirty="0" smtClean="0"/>
              <a:t>необходимо приложить к нему </a:t>
            </a:r>
            <a:r>
              <a:rPr lang="ru-RU" sz="1600" b="1" dirty="0" smtClean="0">
                <a:solidFill>
                  <a:srgbClr val="0070C0"/>
                </a:solidFill>
              </a:rPr>
              <a:t>уравновешивающую</a:t>
            </a:r>
            <a:r>
              <a:rPr lang="ru-RU" sz="1600" b="1" dirty="0" smtClean="0"/>
              <a:t> силу </a:t>
            </a:r>
            <a:r>
              <a:rPr lang="ru-RU" sz="1600" dirty="0" smtClean="0"/>
              <a:t>либо </a:t>
            </a:r>
            <a:r>
              <a:rPr lang="ru-RU" sz="1600" b="1" dirty="0" smtClean="0">
                <a:solidFill>
                  <a:srgbClr val="0070C0"/>
                </a:solidFill>
              </a:rPr>
              <a:t>уравновешивающий</a:t>
            </a:r>
            <a:r>
              <a:rPr lang="ru-RU" sz="1600" b="1" dirty="0" smtClean="0"/>
              <a:t> момент</a:t>
            </a:r>
            <a:r>
              <a:rPr lang="ru-RU" sz="1600" dirty="0" smtClean="0"/>
              <a:t>. В этом примере (рис. </a:t>
            </a:r>
            <a:r>
              <a:rPr lang="ru-RU" sz="1600" b="1" dirty="0" smtClean="0">
                <a:solidFill>
                  <a:srgbClr val="FF0000"/>
                </a:solidFill>
              </a:rPr>
              <a:t>11</a:t>
            </a:r>
            <a:r>
              <a:rPr lang="ru-RU" sz="1600" dirty="0" smtClean="0"/>
              <a:t>)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к звену </a:t>
            </a:r>
            <a:r>
              <a:rPr lang="ru-RU" sz="1600" b="1" i="1" dirty="0" smtClean="0"/>
              <a:t>АВ</a:t>
            </a:r>
            <a:r>
              <a:rPr lang="ru-RU" sz="1600" dirty="0" smtClean="0"/>
              <a:t> прикладывается уравновешивающий момент </a:t>
            </a:r>
            <a:r>
              <a:rPr lang="ru-RU" sz="1600" b="1" i="1" dirty="0" smtClean="0">
                <a:solidFill>
                  <a:srgbClr val="FF0000"/>
                </a:solidFill>
              </a:rPr>
              <a:t>М</a:t>
            </a:r>
            <a:r>
              <a:rPr lang="ru-RU" sz="1600" b="1" baseline="-25000" dirty="0" smtClean="0"/>
              <a:t>у</a:t>
            </a:r>
            <a:r>
              <a:rPr lang="ru-RU" sz="1600" dirty="0" smtClean="0"/>
              <a:t> . </a:t>
            </a:r>
          </a:p>
          <a:p>
            <a:r>
              <a:rPr lang="ru-RU" sz="1600" dirty="0" smtClean="0"/>
              <a:t>    Если рассматриваемая </a:t>
            </a:r>
            <a:r>
              <a:rPr lang="ru-RU" sz="1600" b="1" dirty="0" smtClean="0">
                <a:solidFill>
                  <a:srgbClr val="7030A0"/>
                </a:solidFill>
              </a:rPr>
              <a:t>кинематическая цепь </a:t>
            </a:r>
            <a:r>
              <a:rPr lang="ru-RU" sz="1600" dirty="0" smtClean="0"/>
              <a:t>является </a:t>
            </a:r>
            <a:r>
              <a:rPr lang="ru-RU" sz="1600" b="1" dirty="0" smtClean="0"/>
              <a:t>двигателем</a:t>
            </a:r>
            <a:r>
              <a:rPr lang="ru-RU" sz="1600" dirty="0" smtClean="0"/>
              <a:t>, то уравновешивающий момент – это момент, </a:t>
            </a:r>
            <a:r>
              <a:rPr lang="ru-RU" sz="1600" b="1" dirty="0" smtClean="0"/>
              <a:t>приложенный со стороны рабочей машины</a:t>
            </a:r>
            <a:r>
              <a:rPr lang="ru-RU" sz="1600" dirty="0" smtClean="0"/>
              <a:t> к </a:t>
            </a:r>
            <a:r>
              <a:rPr lang="ru-RU" sz="1600" b="1" dirty="0" smtClean="0">
                <a:solidFill>
                  <a:srgbClr val="7030A0"/>
                </a:solidFill>
              </a:rPr>
              <a:t>ведомому валу </a:t>
            </a:r>
            <a:r>
              <a:rPr lang="ru-RU" sz="1600" dirty="0" smtClean="0"/>
              <a:t>двигателя (рис. </a:t>
            </a:r>
            <a:r>
              <a:rPr lang="ru-RU" sz="1600" b="1" dirty="0" smtClean="0">
                <a:solidFill>
                  <a:srgbClr val="FF0000"/>
                </a:solidFill>
              </a:rPr>
              <a:t>12 ,а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   Если рассматриваемая кинематическая цепь является рабочей машиной, то уравновешивающий момент – это момент, приложенный со стороны двигателя к ведущему валу рабочей машины (рис. </a:t>
            </a:r>
            <a:r>
              <a:rPr lang="ru-RU" sz="1600" b="1" dirty="0" smtClean="0">
                <a:solidFill>
                  <a:srgbClr val="FF0000"/>
                </a:solidFill>
              </a:rPr>
              <a:t>12,б</a:t>
            </a:r>
            <a:r>
              <a:rPr lang="ru-RU" sz="1600" dirty="0" smtClean="0"/>
              <a:t>). Под действием всех сил и уравновешивающего момента </a:t>
            </a:r>
            <a:r>
              <a:rPr lang="ru-RU" sz="1600" b="1" dirty="0" smtClean="0">
                <a:solidFill>
                  <a:srgbClr val="0070C0"/>
                </a:solidFill>
              </a:rPr>
              <a:t>ведущее звено </a:t>
            </a:r>
            <a:r>
              <a:rPr lang="ru-RU" sz="1600" dirty="0" smtClean="0"/>
              <a:t>находится </a:t>
            </a:r>
            <a:r>
              <a:rPr lang="ru-RU" sz="1600" b="1" dirty="0" smtClean="0">
                <a:solidFill>
                  <a:srgbClr val="0070C0"/>
                </a:solidFill>
              </a:rPr>
              <a:t>теперь в равновесии </a:t>
            </a:r>
            <a:r>
              <a:rPr lang="ru-RU" sz="1600" dirty="0" smtClean="0"/>
              <a:t>и для него можно применять условия </a:t>
            </a:r>
            <a:r>
              <a:rPr lang="ru-RU" sz="1600" b="1" dirty="0" smtClean="0">
                <a:solidFill>
                  <a:srgbClr val="C00000"/>
                </a:solidFill>
              </a:rPr>
              <a:t>статики: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8382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Необходимо определить </a:t>
            </a:r>
            <a:r>
              <a:rPr lang="ru-RU" b="1" dirty="0" smtClean="0">
                <a:solidFill>
                  <a:srgbClr val="7030A0"/>
                </a:solidFill>
              </a:rPr>
              <a:t>реакцию</a:t>
            </a:r>
            <a:r>
              <a:rPr lang="ru-RU" dirty="0" smtClean="0"/>
              <a:t> в </a:t>
            </a:r>
            <a:r>
              <a:rPr lang="ru-RU" b="1" dirty="0" smtClean="0">
                <a:solidFill>
                  <a:srgbClr val="FF0000"/>
                </a:solidFill>
              </a:rPr>
              <a:t>кинематической паре </a:t>
            </a:r>
            <a:r>
              <a:rPr lang="ru-RU" b="1" i="1" dirty="0" smtClean="0"/>
              <a:t>А</a:t>
            </a:r>
            <a:r>
              <a:rPr lang="ru-RU" dirty="0" smtClean="0"/>
              <a:t> (</a:t>
            </a:r>
            <a:r>
              <a:rPr lang="ru-RU" b="1" i="1" dirty="0" smtClean="0">
                <a:solidFill>
                  <a:srgbClr val="FF0000"/>
                </a:solidFill>
              </a:rPr>
              <a:t>F</a:t>
            </a:r>
            <a:r>
              <a:rPr lang="ru-RU" b="1" baseline="-25000" dirty="0" smtClean="0"/>
              <a:t>01</a:t>
            </a:r>
            <a:r>
              <a:rPr lang="ru-RU" dirty="0" smtClean="0"/>
              <a:t>) – величину и направление (рис. </a:t>
            </a:r>
            <a:r>
              <a:rPr lang="ru-RU" b="1" dirty="0" smtClean="0">
                <a:solidFill>
                  <a:srgbClr val="FF0000"/>
                </a:solidFill>
              </a:rPr>
              <a:t>11 б</a:t>
            </a:r>
            <a:r>
              <a:rPr lang="ru-RU" dirty="0" smtClean="0"/>
              <a:t>), а также величину и направление уравновешивающего момента – </a:t>
            </a:r>
            <a:r>
              <a:rPr lang="ru-RU" b="1" i="1" dirty="0" smtClean="0">
                <a:solidFill>
                  <a:srgbClr val="FF0000"/>
                </a:solidFill>
              </a:rPr>
              <a:t>М</a:t>
            </a:r>
            <a:r>
              <a:rPr lang="ru-RU" b="1" baseline="-25000" dirty="0" smtClean="0"/>
              <a:t>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2286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Кинетостатика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ведущего</a:t>
            </a:r>
            <a:r>
              <a:rPr lang="ru-RU" b="1" dirty="0" smtClean="0"/>
              <a:t> звена </a:t>
            </a:r>
            <a:r>
              <a:rPr lang="ru-RU" dirty="0" smtClean="0"/>
              <a:t>(определение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уравновешивающей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силы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уравновешивающего </a:t>
            </a:r>
            <a:r>
              <a:rPr lang="ru-RU" b="1" dirty="0" smtClean="0">
                <a:solidFill>
                  <a:srgbClr val="C00000"/>
                </a:solidFill>
              </a:rPr>
              <a:t>момента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371600"/>
            <a:ext cx="1638300" cy="179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447800"/>
            <a:ext cx="1934202" cy="162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7239000" y="1752600"/>
            <a:ext cx="380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б)</a:t>
            </a:r>
            <a:endParaRPr lang="ru-RU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733800"/>
            <a:ext cx="2895600" cy="98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05525" y="4876800"/>
            <a:ext cx="30384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6172200" y="57150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12</a:t>
            </a:r>
            <a:r>
              <a:rPr lang="ru-RU" sz="1600" dirty="0" smtClean="0"/>
              <a:t>. Уравновешивающий момент: </a:t>
            </a:r>
            <a:r>
              <a:rPr lang="ru-RU" sz="1600" b="1" dirty="0" smtClean="0">
                <a:solidFill>
                  <a:srgbClr val="FF0000"/>
                </a:solidFill>
              </a:rPr>
              <a:t>а</a:t>
            </a:r>
            <a:r>
              <a:rPr lang="ru-RU" sz="1600" dirty="0" smtClean="0"/>
              <a:t> – двигатель; </a:t>
            </a:r>
            <a:r>
              <a:rPr lang="ru-RU" sz="1600" b="1" dirty="0" smtClean="0">
                <a:solidFill>
                  <a:srgbClr val="FF0000"/>
                </a:solidFill>
              </a:rPr>
              <a:t>б</a:t>
            </a:r>
            <a:r>
              <a:rPr lang="ru-RU" sz="1600" dirty="0" smtClean="0"/>
              <a:t>– рабочая машина (насос)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5943600" y="5181600"/>
            <a:ext cx="15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</a:t>
            </a:r>
            <a:endParaRPr lang="ru-RU" dirty="0"/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43200" y="5867400"/>
            <a:ext cx="329004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66801" y="5930618"/>
            <a:ext cx="838200" cy="22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2400" y="6172200"/>
            <a:ext cx="2362200" cy="24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Прямоугольник 29"/>
          <p:cNvSpPr/>
          <p:nvPr/>
        </p:nvSpPr>
        <p:spPr>
          <a:xfrm>
            <a:off x="152400" y="6519446"/>
            <a:ext cx="44921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откуда находят </a:t>
            </a:r>
            <a:r>
              <a:rPr lang="ru-RU" sz="1600" b="1" dirty="0" smtClean="0">
                <a:solidFill>
                  <a:srgbClr val="7030A0"/>
                </a:solidFill>
              </a:rPr>
              <a:t>реакцию</a:t>
            </a:r>
            <a:r>
              <a:rPr lang="ru-RU" sz="1600" dirty="0" smtClean="0"/>
              <a:t> в </a:t>
            </a:r>
            <a:r>
              <a:rPr lang="ru-RU" sz="1600" b="1" dirty="0" smtClean="0">
                <a:solidFill>
                  <a:srgbClr val="FF0000"/>
                </a:solidFill>
              </a:rPr>
              <a:t>паре</a:t>
            </a:r>
            <a:r>
              <a:rPr lang="ru-RU" sz="1600" dirty="0" smtClean="0"/>
              <a:t> </a:t>
            </a:r>
            <a:r>
              <a:rPr lang="ru-RU" sz="1600" b="1" i="1" dirty="0" smtClean="0"/>
              <a:t>А </a:t>
            </a:r>
            <a:r>
              <a:rPr lang="ru-RU" sz="1600" dirty="0" smtClean="0"/>
              <a:t>(</a:t>
            </a:r>
            <a:r>
              <a:rPr lang="ru-RU" sz="1600" b="1" i="1" dirty="0" smtClean="0">
                <a:solidFill>
                  <a:srgbClr val="FF0000"/>
                </a:solidFill>
              </a:rPr>
              <a:t>F</a:t>
            </a:r>
            <a:r>
              <a:rPr lang="ru-RU" sz="1600" b="1" baseline="-25000" dirty="0" smtClean="0"/>
              <a:t>01</a:t>
            </a:r>
            <a:r>
              <a:rPr lang="ru-RU" sz="1600" dirty="0" smtClean="0"/>
              <a:t>) (рис. </a:t>
            </a:r>
            <a:r>
              <a:rPr lang="ru-RU" sz="1600" b="1" dirty="0" smtClean="0">
                <a:solidFill>
                  <a:srgbClr val="FF0000"/>
                </a:solidFill>
              </a:rPr>
              <a:t>11 б</a:t>
            </a:r>
            <a:r>
              <a:rPr lang="ru-RU" sz="1600" dirty="0" smtClean="0"/>
              <a:t>).</a:t>
            </a:r>
            <a:endParaRPr lang="ru-RU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2.3.6</a:t>
            </a:r>
            <a:r>
              <a:rPr lang="en-US" sz="1800" b="1" dirty="0" smtClean="0"/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Рычаг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 Н.Е. Жуковского 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22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3048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принципу возможных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перемещений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(если на какую-либо механическую систему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действуют внешние силы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прибавляя к данным силам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силы инерции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давая возможные для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данного ее положения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перемещения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получаем ряд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элементарных работ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сумма которых должна равняться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нулю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572000" y="4648200"/>
            <a:ext cx="304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13</a:t>
            </a:r>
            <a:r>
              <a:rPr lang="ru-RU" sz="1600" dirty="0" smtClean="0"/>
              <a:t>. Рычаг Жуковского: </a:t>
            </a:r>
            <a:r>
              <a:rPr lang="ru-RU" sz="1600" b="1" dirty="0" smtClean="0">
                <a:solidFill>
                  <a:srgbClr val="FF0000"/>
                </a:solidFill>
              </a:rPr>
              <a:t>а</a:t>
            </a:r>
            <a:r>
              <a:rPr lang="ru-RU" sz="1600" dirty="0" smtClean="0"/>
              <a:t> – план звена; </a:t>
            </a:r>
            <a:r>
              <a:rPr lang="ru-RU" sz="1600" b="1" dirty="0" smtClean="0">
                <a:solidFill>
                  <a:srgbClr val="FF0000"/>
                </a:solidFill>
              </a:rPr>
              <a:t>б</a:t>
            </a:r>
            <a:r>
              <a:rPr lang="ru-RU" sz="1600" dirty="0" smtClean="0"/>
              <a:t> – план скоростей; </a:t>
            </a:r>
            <a:r>
              <a:rPr lang="ru-RU" sz="1600" b="1" dirty="0" smtClean="0">
                <a:solidFill>
                  <a:srgbClr val="FF0000"/>
                </a:solidFill>
              </a:rPr>
              <a:t>в</a:t>
            </a:r>
            <a:r>
              <a:rPr lang="ru-RU" sz="1600" dirty="0" smtClean="0"/>
              <a:t> – повернутый план скоростей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t="11453" r="3799" b="11453"/>
          <a:stretch>
            <a:fillRect/>
          </a:stretch>
        </p:blipFill>
        <p:spPr bwMode="auto">
          <a:xfrm>
            <a:off x="6553200" y="1143000"/>
            <a:ext cx="2265518" cy="30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152400" y="1447800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приложенные силы;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возможные перемещения точек, в которых приложены силы;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угол между направлением приложенной силы и возможного перемещения.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Так как рассматриваемая цепь является механизмом, а связи считаем независимыми от времени (нет износа, ржавчины), то действительные перемещения будут в числе возможных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2590800"/>
            <a:ext cx="2187466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28600" y="2895600"/>
            <a:ext cx="4096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действительные перемещения.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r="47779"/>
          <a:stretch>
            <a:fillRect/>
          </a:stretch>
        </p:blipFill>
        <p:spPr bwMode="auto">
          <a:xfrm>
            <a:off x="228600" y="3276600"/>
            <a:ext cx="2904682" cy="86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52400" y="4419600"/>
            <a:ext cx="449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Пусть на звено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действует сила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приложенная в точке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Известна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скорость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направление скорости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4800" y="4114800"/>
            <a:ext cx="3064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развиваемая всеми силами. </a:t>
            </a:r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0" y="35052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2667000"/>
            <a:ext cx="20574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228600" y="54864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Построим план скоростей для звена и найдем скорость точки D (рис.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13, 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Вектор скорости точки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переносим на план звена (рис.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13,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найдем угол между скоростью этой точки и силой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/>
          <a:srcRect l="4499"/>
          <a:stretch>
            <a:fillRect/>
          </a:stretch>
        </p:blipFill>
        <p:spPr bwMode="auto">
          <a:xfrm>
            <a:off x="7615795" y="3581400"/>
            <a:ext cx="152820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0" y="2743200"/>
            <a:ext cx="14001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2.3.6</a:t>
            </a:r>
            <a:r>
              <a:rPr lang="en-US" sz="1800" b="1" dirty="0" smtClean="0"/>
              <a:t> </a:t>
            </a:r>
            <a:r>
              <a:rPr lang="ru-RU" sz="1800" b="1" dirty="0" smtClean="0"/>
              <a:t>Рычаг Н.Е. Жуковского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23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4572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Поворачиваем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скоростей 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любую сторону (в примере – по ходу часовой стрелки),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него переносим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силу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изменяя ее по направлению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линию действия силы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полюса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опускаем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перпендикуляр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Определяем </a:t>
            </a:r>
            <a:r>
              <a:rPr lang="ru-RU" b="1" dirty="0" smtClean="0">
                <a:solidFill>
                  <a:srgbClr val="7030A0"/>
                </a:solidFill>
              </a:rPr>
              <a:t>мощность</a:t>
            </a:r>
            <a:r>
              <a:rPr lang="ru-RU" dirty="0" smtClean="0"/>
              <a:t>, развиваемую силой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876800" y="3505200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Рис. </a:t>
            </a:r>
            <a:r>
              <a:rPr lang="ru-RU" sz="1600" b="1" dirty="0" smtClean="0">
                <a:solidFill>
                  <a:srgbClr val="FF0000"/>
                </a:solidFill>
              </a:rPr>
              <a:t>13</a:t>
            </a:r>
            <a:r>
              <a:rPr lang="ru-RU" sz="1600" dirty="0" smtClean="0"/>
              <a:t>. Рычаг Жуковского: </a:t>
            </a:r>
            <a:r>
              <a:rPr lang="ru-RU" sz="1600" b="1" dirty="0" smtClean="0">
                <a:solidFill>
                  <a:srgbClr val="FF0000"/>
                </a:solidFill>
              </a:rPr>
              <a:t>а</a:t>
            </a:r>
            <a:r>
              <a:rPr lang="ru-RU" sz="1600" dirty="0" smtClean="0"/>
              <a:t> – план звена;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б</a:t>
            </a:r>
            <a:r>
              <a:rPr lang="ru-RU" sz="1600" dirty="0" smtClean="0"/>
              <a:t> – </a:t>
            </a:r>
            <a:r>
              <a:rPr lang="ru-RU" sz="1600" b="1" dirty="0" smtClean="0">
                <a:solidFill>
                  <a:srgbClr val="0070C0"/>
                </a:solidFill>
              </a:rPr>
              <a:t>план скоростей</a:t>
            </a:r>
            <a:r>
              <a:rPr lang="ru-RU" sz="1600" dirty="0" smtClean="0"/>
              <a:t>; </a:t>
            </a:r>
            <a:r>
              <a:rPr lang="ru-RU" sz="1600" b="1" dirty="0" smtClean="0">
                <a:solidFill>
                  <a:srgbClr val="FF0000"/>
                </a:solidFill>
              </a:rPr>
              <a:t>в</a:t>
            </a:r>
            <a:r>
              <a:rPr lang="ru-RU" sz="1600" dirty="0" smtClean="0"/>
              <a:t> – </a:t>
            </a:r>
            <a:r>
              <a:rPr lang="ru-RU" sz="1600" b="1" dirty="0" smtClean="0"/>
              <a:t>повернутый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план скоростей</a:t>
            </a: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1" y="1371600"/>
            <a:ext cx="2209800" cy="38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152400" y="1828800"/>
            <a:ext cx="3581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На </a:t>
            </a:r>
            <a:r>
              <a:rPr lang="ru-RU" b="1" dirty="0" smtClean="0"/>
              <a:t>повернутом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плане скоростей </a:t>
            </a:r>
            <a:r>
              <a:rPr lang="ru-RU" dirty="0" smtClean="0"/>
              <a:t>найдем угол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/>
              <a:t> . Это угол между линией </a:t>
            </a:r>
            <a:r>
              <a:rPr lang="ru-RU" b="1" i="1" dirty="0" err="1" smtClean="0"/>
              <a:t>pd</a:t>
            </a:r>
            <a:r>
              <a:rPr lang="ru-RU" dirty="0" smtClean="0"/>
              <a:t> и перпендикуляром к силе –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/>
              <a:t> (стороны, образующие угол, взаимно перпендикулярны: </a:t>
            </a:r>
            <a:r>
              <a:rPr lang="ru-RU" dirty="0" err="1" smtClean="0"/>
              <a:t>pd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VD,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/>
              <a:t> </a:t>
            </a:r>
            <a:r>
              <a:rPr lang="en-US" dirty="0" smtClean="0"/>
              <a:t>┴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/>
              <a:t>). Определим </a:t>
            </a:r>
          </a:p>
          <a:p>
            <a:r>
              <a:rPr lang="ru-RU" dirty="0" err="1" smtClean="0"/>
              <a:t>cos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α</a:t>
            </a:r>
            <a:r>
              <a:rPr lang="ru-RU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/>
              <a:t> и подставим в формулу 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):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828800"/>
            <a:ext cx="19240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/>
          <a:srcRect l="4499"/>
          <a:stretch>
            <a:fillRect/>
          </a:stretch>
        </p:blipFill>
        <p:spPr bwMode="auto">
          <a:xfrm>
            <a:off x="7467600" y="1447800"/>
            <a:ext cx="152820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4953000" y="13716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3810000"/>
            <a:ext cx="3962400" cy="62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228600" y="4419600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ru-RU" b="1" dirty="0" smtClean="0">
                <a:solidFill>
                  <a:srgbClr val="C00000"/>
                </a:solidFill>
              </a:rPr>
              <a:t>всех сил</a:t>
            </a:r>
            <a:r>
              <a:rPr lang="ru-RU" dirty="0" smtClean="0"/>
              <a:t>, действующих </a:t>
            </a:r>
          </a:p>
          <a:p>
            <a:r>
              <a:rPr lang="ru-RU" dirty="0" smtClean="0"/>
              <a:t>на </a:t>
            </a:r>
            <a:r>
              <a:rPr lang="ru-RU" b="1" dirty="0" smtClean="0">
                <a:solidFill>
                  <a:srgbClr val="7030A0"/>
                </a:solidFill>
              </a:rPr>
              <a:t>звенья</a:t>
            </a:r>
            <a:r>
              <a:rPr lang="ru-RU" dirty="0" smtClean="0"/>
              <a:t> механизма</a:t>
            </a:r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0400" y="4648200"/>
            <a:ext cx="5334000" cy="36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228600" y="5105400"/>
            <a:ext cx="8458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Правило</a:t>
            </a:r>
            <a:r>
              <a:rPr lang="ru-RU" dirty="0" smtClean="0"/>
              <a:t>. Все </a:t>
            </a:r>
            <a:r>
              <a:rPr lang="ru-RU" b="1" dirty="0" smtClean="0">
                <a:solidFill>
                  <a:srgbClr val="FF0000"/>
                </a:solidFill>
              </a:rPr>
              <a:t>внешние силы</a:t>
            </a:r>
            <a:r>
              <a:rPr lang="ru-RU" dirty="0" smtClean="0"/>
              <a:t>, включая силы инерции, </a:t>
            </a:r>
            <a:r>
              <a:rPr lang="ru-RU" b="1" dirty="0" smtClean="0">
                <a:solidFill>
                  <a:srgbClr val="FF0000"/>
                </a:solidFill>
              </a:rPr>
              <a:t>переносят</a:t>
            </a:r>
            <a:r>
              <a:rPr lang="ru-RU" dirty="0" smtClean="0"/>
              <a:t> на </a:t>
            </a:r>
            <a:r>
              <a:rPr lang="ru-RU" b="1" dirty="0" smtClean="0">
                <a:solidFill>
                  <a:srgbClr val="0070C0"/>
                </a:solidFill>
              </a:rPr>
              <a:t>план скоростей</a:t>
            </a:r>
            <a:r>
              <a:rPr lang="ru-RU" dirty="0" smtClean="0"/>
              <a:t>, </a:t>
            </a:r>
            <a:r>
              <a:rPr lang="ru-RU" b="1" dirty="0" smtClean="0"/>
              <a:t>повернутый </a:t>
            </a:r>
            <a:r>
              <a:rPr lang="ru-RU" dirty="0" smtClean="0"/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dirty="0" smtClean="0"/>
              <a:t>, в </a:t>
            </a:r>
            <a:r>
              <a:rPr lang="ru-RU" b="1" dirty="0" smtClean="0">
                <a:solidFill>
                  <a:srgbClr val="7030A0"/>
                </a:solidFill>
              </a:rPr>
              <a:t>соответствующие точки</a:t>
            </a:r>
            <a:r>
              <a:rPr lang="ru-RU" dirty="0" smtClean="0"/>
              <a:t>, не изменяя ни их величины, ни направления. Повернутый план скоростей считают </a:t>
            </a:r>
            <a:r>
              <a:rPr lang="ru-RU" b="1" dirty="0" smtClean="0">
                <a:solidFill>
                  <a:srgbClr val="FF0000"/>
                </a:solidFill>
              </a:rPr>
              <a:t>жестким рычагом</a:t>
            </a:r>
            <a:r>
              <a:rPr lang="ru-RU" dirty="0" smtClean="0"/>
              <a:t>, который под действием </a:t>
            </a:r>
            <a:r>
              <a:rPr lang="ru-RU" b="1" dirty="0" smtClean="0">
                <a:solidFill>
                  <a:srgbClr val="FF0000"/>
                </a:solidFill>
              </a:rPr>
              <a:t>внешних сил </a:t>
            </a:r>
            <a:r>
              <a:rPr lang="ru-RU" dirty="0" smtClean="0"/>
              <a:t>может </a:t>
            </a:r>
            <a:r>
              <a:rPr lang="ru-RU" b="1" dirty="0" smtClean="0">
                <a:solidFill>
                  <a:srgbClr val="0070C0"/>
                </a:solidFill>
              </a:rPr>
              <a:t>вращаться</a:t>
            </a:r>
            <a:r>
              <a:rPr lang="ru-RU" b="1" dirty="0" smtClean="0"/>
              <a:t> вокруг </a:t>
            </a:r>
            <a:r>
              <a:rPr lang="ru-RU" b="1" dirty="0" smtClean="0">
                <a:solidFill>
                  <a:srgbClr val="FF0000"/>
                </a:solidFill>
              </a:rPr>
              <a:t>полюса</a:t>
            </a:r>
            <a:r>
              <a:rPr lang="ru-RU" b="1" dirty="0" smtClean="0"/>
              <a:t> плана сил </a:t>
            </a:r>
            <a:r>
              <a:rPr lang="ru-RU" b="1" i="1" dirty="0" err="1" smtClean="0">
                <a:solidFill>
                  <a:srgbClr val="FF0000"/>
                </a:solidFill>
              </a:rPr>
              <a:t>р</a:t>
            </a:r>
            <a:r>
              <a:rPr lang="ru-RU" dirty="0" smtClean="0"/>
              <a:t> как вокруг неподвижной опоры.</a:t>
            </a:r>
            <a:endParaRPr lang="ru-RU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0" y="1828800"/>
            <a:ext cx="14001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2.3.6</a:t>
            </a:r>
            <a:r>
              <a:rPr lang="en-US" sz="1800" b="1" dirty="0" smtClean="0"/>
              <a:t> </a:t>
            </a:r>
            <a:r>
              <a:rPr lang="ru-RU" sz="1800" b="1" dirty="0" smtClean="0"/>
              <a:t>Рычаг Н.Е. Жуковского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2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24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3810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Рассмотрим, как определяются моменты сил на рычаге Жуковского. Пусть на звено </a:t>
            </a:r>
            <a:r>
              <a:rPr lang="ru-RU" b="1" i="1" dirty="0" smtClean="0"/>
              <a:t>ВС</a:t>
            </a:r>
            <a:r>
              <a:rPr lang="ru-RU" dirty="0" smtClean="0"/>
              <a:t> действует </a:t>
            </a:r>
            <a:r>
              <a:rPr lang="ru-RU" b="1" dirty="0" smtClean="0">
                <a:solidFill>
                  <a:srgbClr val="C00000"/>
                </a:solidFill>
              </a:rPr>
              <a:t>момент инерции сил </a:t>
            </a:r>
            <a:r>
              <a:rPr lang="ru-RU" dirty="0" smtClean="0"/>
              <a:t>– </a:t>
            </a:r>
            <a:r>
              <a:rPr lang="ru-RU" b="1" i="1" dirty="0" smtClean="0"/>
              <a:t>М</a:t>
            </a:r>
            <a:r>
              <a:rPr lang="ru-RU" b="1" baseline="-25000" dirty="0" smtClean="0"/>
              <a:t>и</a:t>
            </a:r>
            <a:r>
              <a:rPr lang="ru-RU" dirty="0" smtClean="0"/>
              <a:t> (рис.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dirty="0" smtClean="0"/>
              <a:t>). Заменим его парой сил, приложенных в точках </a:t>
            </a:r>
            <a:r>
              <a:rPr lang="ru-RU" b="1" i="1" dirty="0" smtClean="0"/>
              <a:t>В</a:t>
            </a:r>
            <a:r>
              <a:rPr lang="ru-RU" dirty="0" smtClean="0"/>
              <a:t> и </a:t>
            </a:r>
            <a:r>
              <a:rPr lang="ru-RU" b="1" i="1" dirty="0" smtClean="0"/>
              <a:t>С</a:t>
            </a:r>
            <a:r>
              <a:rPr lang="ru-RU" dirty="0" smtClean="0"/>
              <a:t>, перпендикулярно звену.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90800" y="4267200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Моменты сил на рычаге Жуковского: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звено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сходственность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отрезков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несходственность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отрезков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bc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53400" y="10668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FF0000"/>
                </a:solidFill>
              </a:rPr>
              <a:t>16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057400"/>
            <a:ext cx="6238656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/>
          <a:srcRect r="2277"/>
          <a:stretch>
            <a:fillRect/>
          </a:stretch>
        </p:blipFill>
        <p:spPr bwMode="auto">
          <a:xfrm>
            <a:off x="6019800" y="990600"/>
            <a:ext cx="175117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152400" y="12192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Переносим силы </a:t>
            </a:r>
            <a:r>
              <a:rPr lang="ru-RU" dirty="0" smtClean="0"/>
              <a:t>на </a:t>
            </a:r>
            <a:r>
              <a:rPr lang="ru-RU" b="1" dirty="0" smtClean="0"/>
              <a:t>повернутый </a:t>
            </a:r>
            <a:r>
              <a:rPr lang="ru-RU" b="1" dirty="0" smtClean="0">
                <a:solidFill>
                  <a:srgbClr val="FF0000"/>
                </a:solidFill>
              </a:rPr>
              <a:t>по ходу </a:t>
            </a:r>
            <a:r>
              <a:rPr lang="ru-RU" b="1" dirty="0" smtClean="0"/>
              <a:t>часовой стрелки </a:t>
            </a:r>
            <a:r>
              <a:rPr lang="ru-RU" b="1" dirty="0" smtClean="0">
                <a:solidFill>
                  <a:srgbClr val="0070C0"/>
                </a:solidFill>
              </a:rPr>
              <a:t>план скоростей  </a:t>
            </a:r>
            <a:r>
              <a:rPr lang="ru-RU" b="1" dirty="0" smtClean="0">
                <a:solidFill>
                  <a:srgbClr val="7030A0"/>
                </a:solidFill>
              </a:rPr>
              <a:t>в соответствующие точки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C00000"/>
                </a:solidFill>
              </a:rPr>
              <a:t>определяем момент сил инерции</a:t>
            </a:r>
            <a:r>
              <a:rPr lang="ru-RU" dirty="0" smtClean="0"/>
              <a:t> на рычаге Жуковского:</a:t>
            </a:r>
            <a:endParaRPr lang="ru-RU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2133600"/>
            <a:ext cx="265915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2590800"/>
            <a:ext cx="32861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1" y="2981632"/>
            <a:ext cx="2819400" cy="18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Прямоугольник 30"/>
          <p:cNvSpPr/>
          <p:nvPr/>
        </p:nvSpPr>
        <p:spPr>
          <a:xfrm>
            <a:off x="228600" y="3200400"/>
            <a:ext cx="228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dirty="0" smtClean="0"/>
              <a:t> , получим </a:t>
            </a:r>
            <a:r>
              <a:rPr lang="ru-RU" b="1" i="1" dirty="0" err="1" smtClean="0"/>
              <a:t>bc</a:t>
            </a:r>
            <a:r>
              <a:rPr lang="ru-RU" dirty="0" smtClean="0"/>
              <a:t>//</a:t>
            </a:r>
            <a:r>
              <a:rPr lang="ru-RU" b="1" i="1" dirty="0" smtClean="0"/>
              <a:t>ВС</a:t>
            </a:r>
            <a:r>
              <a:rPr lang="ru-RU" dirty="0" smtClean="0"/>
              <a:t>, следовательно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Тогда </a:t>
            </a:r>
            <a:endParaRPr lang="ru-RU" dirty="0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" y="3810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4876800"/>
            <a:ext cx="3733800" cy="55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Прямоугольник 33"/>
          <p:cNvSpPr/>
          <p:nvPr/>
        </p:nvSpPr>
        <p:spPr>
          <a:xfrm>
            <a:off x="228600" y="54102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При повороте плана скоростей против хода часовой стрелки (рис. </a:t>
            </a:r>
            <a:r>
              <a:rPr lang="ru-RU" b="1" dirty="0" smtClean="0">
                <a:solidFill>
                  <a:srgbClr val="FF0000"/>
                </a:solidFill>
              </a:rPr>
              <a:t>14 , с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FF0000"/>
                </a:solidFill>
              </a:rPr>
              <a:t>момент инерции</a:t>
            </a:r>
            <a:r>
              <a:rPr lang="ru-RU" dirty="0" smtClean="0"/>
              <a:t> на рычаге Жуковского </a:t>
            </a:r>
            <a:r>
              <a:rPr lang="ru-RU" b="1" dirty="0" smtClean="0">
                <a:solidFill>
                  <a:srgbClr val="FF0000"/>
                </a:solidFill>
              </a:rPr>
              <a:t>изменяет направление </a:t>
            </a:r>
            <a:r>
              <a:rPr lang="ru-RU" dirty="0" smtClean="0"/>
              <a:t>и тогда, в общем виде</a:t>
            </a:r>
            <a:endParaRPr lang="ru-RU" dirty="0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2400" y="6019800"/>
            <a:ext cx="1828800" cy="6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Прямоугольник 35"/>
          <p:cNvSpPr/>
          <p:nvPr/>
        </p:nvSpPr>
        <p:spPr>
          <a:xfrm>
            <a:off x="2057400" y="601980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Правило:</a:t>
            </a:r>
            <a:r>
              <a:rPr lang="ru-RU" sz="1600" dirty="0" smtClean="0"/>
              <a:t> При переносе на рычаг Жуковского </a:t>
            </a:r>
            <a:r>
              <a:rPr lang="ru-RU" sz="1600" b="1" dirty="0" smtClean="0">
                <a:solidFill>
                  <a:srgbClr val="FF0000"/>
                </a:solidFill>
              </a:rPr>
              <a:t>момент своего направления </a:t>
            </a:r>
            <a:r>
              <a:rPr lang="ru-RU" sz="1600" b="1" dirty="0" smtClean="0">
                <a:solidFill>
                  <a:srgbClr val="7030A0"/>
                </a:solidFill>
              </a:rPr>
              <a:t>не изменяет</a:t>
            </a:r>
            <a:r>
              <a:rPr lang="ru-RU" sz="1600" dirty="0" smtClean="0"/>
              <a:t>, </a:t>
            </a:r>
            <a:r>
              <a:rPr lang="ru-RU" sz="1600" b="1" dirty="0" smtClean="0">
                <a:solidFill>
                  <a:srgbClr val="FF0000"/>
                </a:solidFill>
              </a:rPr>
              <a:t>если</a:t>
            </a:r>
            <a:r>
              <a:rPr lang="ru-RU" sz="1600" dirty="0" smtClean="0"/>
              <a:t> </a:t>
            </a:r>
            <a:r>
              <a:rPr lang="ru-RU" sz="1600" b="1" dirty="0" smtClean="0"/>
              <a:t>отрезки на плане механизма </a:t>
            </a:r>
            <a:r>
              <a:rPr lang="ru-RU" sz="1600" dirty="0" smtClean="0"/>
              <a:t>и на </a:t>
            </a:r>
            <a:r>
              <a:rPr lang="ru-RU" sz="1600" b="1" dirty="0" smtClean="0">
                <a:solidFill>
                  <a:srgbClr val="C00000"/>
                </a:solidFill>
              </a:rPr>
              <a:t>повернутом</a:t>
            </a:r>
            <a:r>
              <a:rPr lang="ru-RU" sz="1600" b="1" dirty="0" smtClean="0">
                <a:solidFill>
                  <a:srgbClr val="0070C0"/>
                </a:solidFill>
              </a:rPr>
              <a:t> плане скоростей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сходственно расположены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2.3.6</a:t>
            </a:r>
            <a:r>
              <a:rPr lang="en-US" sz="1800" b="1" dirty="0" smtClean="0"/>
              <a:t> </a:t>
            </a:r>
            <a:r>
              <a:rPr lang="ru-RU" sz="1800" b="1" dirty="0" smtClean="0"/>
              <a:t>Рычаг Н.Е. Жуковского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3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25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3810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Рассмотрим </a:t>
            </a:r>
            <a:r>
              <a:rPr lang="ru-RU" b="1" dirty="0" smtClean="0"/>
              <a:t>определение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уравновешивающей</a:t>
            </a:r>
            <a:r>
              <a:rPr lang="ru-RU" b="1" dirty="0" smtClean="0"/>
              <a:t> силы </a:t>
            </a:r>
            <a:r>
              <a:rPr lang="ru-RU" b="1" dirty="0" smtClean="0">
                <a:solidFill>
                  <a:srgbClr val="FF0000"/>
                </a:solidFill>
              </a:rPr>
              <a:t>методом Жуковского </a:t>
            </a:r>
            <a:r>
              <a:rPr lang="ru-RU" dirty="0" smtClean="0"/>
              <a:t>на </a:t>
            </a:r>
            <a:r>
              <a:rPr lang="ru-RU" b="1" dirty="0" smtClean="0">
                <a:solidFill>
                  <a:srgbClr val="FF0000"/>
                </a:solidFill>
              </a:rPr>
              <a:t>примере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кулисного механизма</a:t>
            </a:r>
            <a:r>
              <a:rPr lang="ru-RU" dirty="0" smtClean="0"/>
              <a:t>. Вычерчиваем план механизма с нанесенными на него силами и моментами сил инерции, а также план скоростей этого механизма (рис. </a:t>
            </a:r>
            <a:r>
              <a:rPr lang="ru-RU" b="1" dirty="0" smtClean="0">
                <a:solidFill>
                  <a:srgbClr val="FF0000"/>
                </a:solidFill>
              </a:rPr>
              <a:t>15</a:t>
            </a:r>
            <a:r>
              <a:rPr lang="ru-RU" dirty="0" smtClean="0"/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90800" y="3581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/>
              <a:t>Определение </a:t>
            </a:r>
            <a:r>
              <a:rPr lang="ru-RU" sz="1600" b="1" dirty="0" smtClean="0">
                <a:solidFill>
                  <a:srgbClr val="0070C0"/>
                </a:solidFill>
              </a:rPr>
              <a:t>уравновешивающей</a:t>
            </a:r>
            <a:r>
              <a:rPr lang="ru-RU" sz="1600" b="1" dirty="0" smtClean="0"/>
              <a:t> силы</a:t>
            </a:r>
            <a:r>
              <a:rPr lang="ru-RU" sz="1600" dirty="0" smtClean="0"/>
              <a:t>: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/>
              <a:t> – план механизма;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smtClean="0"/>
              <a:t> – план скоростей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295400"/>
            <a:ext cx="62985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228600" y="1371600"/>
            <a:ext cx="1981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Поворачиваем план скоростей 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dirty="0" smtClean="0"/>
              <a:t> и переносим на него в соответствующие точки все силы, включая силы инерции (рис. </a:t>
            </a:r>
            <a:r>
              <a:rPr lang="ru-RU" b="1" dirty="0" smtClean="0">
                <a:solidFill>
                  <a:srgbClr val="FF0000"/>
                </a:solidFill>
              </a:rPr>
              <a:t>16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962400"/>
            <a:ext cx="2438400" cy="26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3124200" y="5410200"/>
            <a:ext cx="5108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/>
              <a:t>Повернутый план скоростей из рис. </a:t>
            </a:r>
            <a:r>
              <a:rPr lang="ru-RU" b="1" dirty="0" smtClean="0">
                <a:solidFill>
                  <a:srgbClr val="FF0000"/>
                </a:solidFill>
              </a:rPr>
              <a:t>15, б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30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/>
              <a:t>2.3.6</a:t>
            </a:r>
            <a:r>
              <a:rPr lang="en-US" sz="1800" b="1" dirty="0" smtClean="0"/>
              <a:t> </a:t>
            </a:r>
            <a:r>
              <a:rPr lang="ru-RU" sz="1800" b="1" dirty="0" smtClean="0"/>
              <a:t>Рычаг Н.Е. Жуковского (</a:t>
            </a:r>
            <a:r>
              <a:rPr lang="ru-RU" sz="1800" b="1" dirty="0" smtClean="0">
                <a:solidFill>
                  <a:srgbClr val="00B050"/>
                </a:solidFill>
              </a:rPr>
              <a:t>продолжение 4</a:t>
            </a:r>
            <a:r>
              <a:rPr lang="ru-RU" sz="1800" b="1" dirty="0" smtClean="0"/>
              <a:t>)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26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4000" y="3810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95800" y="2209800"/>
            <a:ext cx="441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Определение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уравновешивающей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силы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план механизма;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план скоростей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457200"/>
            <a:ext cx="5074262" cy="183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6119" y="2286000"/>
            <a:ext cx="3948681" cy="433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3200400" y="6027003"/>
            <a:ext cx="213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/>
              <a:t>Повернутый </a:t>
            </a:r>
          </a:p>
          <a:p>
            <a:r>
              <a:rPr lang="ru-RU" sz="1600" dirty="0" smtClean="0"/>
              <a:t>план скоростей из рис. </a:t>
            </a:r>
            <a:r>
              <a:rPr lang="ru-RU" sz="1600" b="1" dirty="0" smtClean="0">
                <a:solidFill>
                  <a:srgbClr val="FF0000"/>
                </a:solidFill>
              </a:rPr>
              <a:t>15, б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04800"/>
            <a:ext cx="411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Рассматриваем повернутый план скоростей как жесткий рычаг, который под действием приложенных к нему сил и моментов может вращаться вокруг полюса как вокруг неподвижной опоры.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91000" y="2819400"/>
            <a:ext cx="4724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Чтобы он не вращался (находился в равновесии), приложим к нему в точке </a:t>
            </a:r>
            <a:r>
              <a:rPr lang="ru-RU" b="1" i="1" dirty="0" err="1" smtClean="0"/>
              <a:t>b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уравновешивающую силу </a:t>
            </a:r>
            <a:r>
              <a:rPr lang="ru-RU" dirty="0" smtClean="0"/>
              <a:t>(перпендикулярно </a:t>
            </a:r>
            <a:r>
              <a:rPr lang="ru-RU" b="1" i="1" dirty="0" err="1" smtClean="0"/>
              <a:t>pb</a:t>
            </a:r>
            <a:r>
              <a:rPr lang="ru-RU" dirty="0" smtClean="0"/>
              <a:t>, т.е. звену </a:t>
            </a:r>
            <a:r>
              <a:rPr lang="ru-RU" b="1" i="1" dirty="0" smtClean="0"/>
              <a:t>АВ</a:t>
            </a:r>
            <a:r>
              <a:rPr lang="ru-RU" dirty="0" smtClean="0"/>
              <a:t>), которую и определяем из условия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2641" y="4267200"/>
            <a:ext cx="515928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5410200" y="54864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Приведенная сила </a:t>
            </a:r>
            <a:r>
              <a:rPr lang="en-US" b="1" i="1" dirty="0" smtClean="0">
                <a:solidFill>
                  <a:srgbClr val="C00000"/>
                </a:solidFill>
              </a:rPr>
              <a:t>F</a:t>
            </a:r>
            <a:r>
              <a:rPr lang="ru-RU" b="1" baseline="-25000" dirty="0" err="1" smtClean="0">
                <a:solidFill>
                  <a:srgbClr val="C00000"/>
                </a:solidFill>
              </a:rPr>
              <a:t>пр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/>
              <a:t>равна</a:t>
            </a:r>
            <a:r>
              <a:rPr lang="ru-RU" dirty="0" smtClean="0"/>
              <a:t> по </a:t>
            </a:r>
            <a:r>
              <a:rPr lang="ru-RU" b="1" dirty="0" smtClean="0">
                <a:solidFill>
                  <a:srgbClr val="FF0000"/>
                </a:solidFill>
              </a:rPr>
              <a:t>величине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уравновешивающей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приложена в той же точке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противоположно</a:t>
            </a:r>
            <a:r>
              <a:rPr lang="ru-RU" dirty="0" smtClean="0"/>
              <a:t> направлена.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z="2400" smtClean="0">
                <a:solidFill>
                  <a:srgbClr val="FF0000"/>
                </a:solidFill>
              </a:rPr>
              <a:pPr/>
              <a:t>27</a:t>
            </a:fld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4492" t="1672" r="2567" b="5575"/>
          <a:stretch>
            <a:fillRect/>
          </a:stretch>
        </p:blipFill>
        <p:spPr bwMode="auto">
          <a:xfrm>
            <a:off x="3886200" y="1676400"/>
            <a:ext cx="4418147" cy="507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57400" y="5562600"/>
            <a:ext cx="243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7030A0"/>
                </a:solidFill>
              </a:rPr>
              <a:t>Повернутый</a:t>
            </a:r>
            <a:r>
              <a:rPr lang="ru-RU" dirty="0" smtClean="0"/>
              <a:t>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план скоростей </a:t>
            </a:r>
          </a:p>
          <a:p>
            <a:r>
              <a:rPr lang="ru-RU" dirty="0" smtClean="0"/>
              <a:t>из рис. </a:t>
            </a:r>
            <a:r>
              <a:rPr lang="ru-RU" b="1" dirty="0" smtClean="0">
                <a:solidFill>
                  <a:srgbClr val="FF0000"/>
                </a:solidFill>
              </a:rPr>
              <a:t>15, б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-1"/>
            <a:ext cx="5486400" cy="15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8600" y="17526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Приведенная сила </a:t>
            </a:r>
            <a:r>
              <a:rPr lang="en-US" b="1" i="1" dirty="0" smtClean="0">
                <a:solidFill>
                  <a:srgbClr val="C00000"/>
                </a:solidFill>
              </a:rPr>
              <a:t>F</a:t>
            </a:r>
            <a:r>
              <a:rPr lang="ru-RU" b="1" baseline="-25000" dirty="0" err="1" smtClean="0">
                <a:solidFill>
                  <a:srgbClr val="C00000"/>
                </a:solidFill>
              </a:rPr>
              <a:t>пр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ru-RU" b="1" dirty="0" smtClean="0"/>
              <a:t>равна</a:t>
            </a:r>
            <a:r>
              <a:rPr lang="ru-RU" dirty="0" smtClean="0"/>
              <a:t> по </a:t>
            </a:r>
            <a:r>
              <a:rPr lang="ru-RU" b="1" dirty="0" smtClean="0">
                <a:solidFill>
                  <a:srgbClr val="FF0000"/>
                </a:solidFill>
              </a:rPr>
              <a:t>величине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уравновешивающей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7030A0"/>
                </a:solidFill>
              </a:rPr>
              <a:t>приложена в той же точке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7030A0"/>
                </a:solidFill>
              </a:rPr>
              <a:t>противоположно</a:t>
            </a:r>
            <a:r>
              <a:rPr lang="ru-RU" dirty="0" smtClean="0"/>
              <a:t> направлена.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6109</TotalTime>
  <Words>4321</Words>
  <PresentationFormat>Экран (4:3)</PresentationFormat>
  <Paragraphs>329</Paragraphs>
  <Slides>27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ТММ_1_посл слайд: 1.9  Виды механизмов (продолжение)</vt:lpstr>
      <vt:lpstr>ТММ_2_посл слайд: 2.2.3 Силовой расчет начального механизма (группы 0–1) [B0,1]</vt:lpstr>
      <vt:lpstr>2.3 Кинематика четырехшарнирного механизма</vt:lpstr>
      <vt:lpstr>2.3.1 Построение плана положений механизма (продолжение 1)</vt:lpstr>
      <vt:lpstr>2.3.1 Построение плана положений механизма (продолжение 2)</vt:lpstr>
      <vt:lpstr>2.3.2 Построение плана скоростей четырехшарнирного механизма</vt:lpstr>
      <vt:lpstr>2.3.2 Построение плана скоростей четырехшарнирного механизма (продолжение 1)</vt:lpstr>
      <vt:lpstr>2.3.2 Построение плана скоростей четырехшарнирного механизма (продолжение 2)</vt:lpstr>
      <vt:lpstr>2.3.2 Построение плана скоростей четырехшарнирного механизма (продолжение 3)</vt:lpstr>
      <vt:lpstr>2.3.2 Построение плана скоростей четырехшарнирного механизма (продолжение 4)</vt:lpstr>
      <vt:lpstr>2.3.2 Построение плана скоростей четырехшарнирного механизма (продолжение 5)</vt:lpstr>
      <vt:lpstr>2.3.3 Определение относительной угловой скорости в шарнирах (продолжение )</vt:lpstr>
      <vt:lpstr>2.3.4 Построение плана ускорений механизма</vt:lpstr>
      <vt:lpstr>2.3.4 Построение плана ускорений механизма (продолжение 1 )</vt:lpstr>
      <vt:lpstr>2.3.4 Построение плана ускорений механизма (продолжение 2 )</vt:lpstr>
      <vt:lpstr>2.3.5 Кинетостатика четырехшарнирного механизма</vt:lpstr>
      <vt:lpstr>2.3.5  Кинетостатика структурной группы (продолжение )</vt:lpstr>
      <vt:lpstr>2.3.5  Кинетостатика структурной группы (продолжение )</vt:lpstr>
      <vt:lpstr>2.3.5  Кинетостатика структурной группы (продолжение 2)</vt:lpstr>
      <vt:lpstr>2.3.5  Кинетостатика структурной группы (продолжение 2)</vt:lpstr>
      <vt:lpstr>2.3.6 Рычаг  Н.Е. Жуковского </vt:lpstr>
      <vt:lpstr>2.3.6 Рычаг Н.Е. Жуковского (продолжение)</vt:lpstr>
      <vt:lpstr>2.3.6 Рычаг Н.Е. Жуковского (продолжение 2)</vt:lpstr>
      <vt:lpstr>2.3.6 Рычаг Н.Е. Жуковского (продолжение 3)</vt:lpstr>
      <vt:lpstr>2.3.6 Рычаг Н.Е. Жуковского (продолжение 4)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Теоретическая механика </dc:title>
  <dc:creator>Samsung</dc:creator>
  <cp:lastModifiedBy>1</cp:lastModifiedBy>
  <cp:revision>479</cp:revision>
  <dcterms:created xsi:type="dcterms:W3CDTF">2019-09-01T15:11:42Z</dcterms:created>
  <dcterms:modified xsi:type="dcterms:W3CDTF">2024-10-14T02:13:03Z</dcterms:modified>
</cp:coreProperties>
</file>