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sldIdLst>
    <p:sldId id="282" r:id="rId2"/>
    <p:sldId id="283" r:id="rId3"/>
    <p:sldId id="284" r:id="rId4"/>
    <p:sldId id="256" r:id="rId5"/>
    <p:sldId id="285" r:id="rId6"/>
    <p:sldId id="322" r:id="rId7"/>
    <p:sldId id="259" r:id="rId8"/>
    <p:sldId id="341" r:id="rId9"/>
    <p:sldId id="323" r:id="rId10"/>
    <p:sldId id="324" r:id="rId11"/>
    <p:sldId id="325" r:id="rId12"/>
    <p:sldId id="326" r:id="rId13"/>
    <p:sldId id="327" r:id="rId14"/>
    <p:sldId id="328" r:id="rId15"/>
    <p:sldId id="329" r:id="rId16"/>
    <p:sldId id="330" r:id="rId17"/>
    <p:sldId id="331" r:id="rId18"/>
    <p:sldId id="332" r:id="rId19"/>
    <p:sldId id="333" r:id="rId20"/>
    <p:sldId id="334" r:id="rId21"/>
    <p:sldId id="335" r:id="rId22"/>
    <p:sldId id="336" r:id="rId23"/>
    <p:sldId id="337" r:id="rId24"/>
    <p:sldId id="338" r:id="rId25"/>
    <p:sldId id="339" r:id="rId26"/>
    <p:sldId id="340" r:id="rId27"/>
    <p:sldId id="344" r:id="rId28"/>
    <p:sldId id="345" r:id="rId29"/>
    <p:sldId id="342" r:id="rId30"/>
    <p:sldId id="343" r:id="rId31"/>
    <p:sldId id="346" r:id="rId32"/>
    <p:sldId id="347" r:id="rId33"/>
    <p:sldId id="348" r:id="rId34"/>
    <p:sldId id="349" r:id="rId35"/>
    <p:sldId id="350" r:id="rId36"/>
    <p:sldId id="351" r:id="rId37"/>
    <p:sldId id="352" r:id="rId38"/>
    <p:sldId id="353" r:id="rId39"/>
    <p:sldId id="354" r:id="rId40"/>
    <p:sldId id="355" r:id="rId41"/>
    <p:sldId id="356" r:id="rId42"/>
    <p:sldId id="357" r:id="rId43"/>
    <p:sldId id="358" r:id="rId44"/>
    <p:sldId id="359" r:id="rId45"/>
    <p:sldId id="361" r:id="rId46"/>
    <p:sldId id="360" r:id="rId47"/>
    <p:sldId id="362" r:id="rId48"/>
    <p:sldId id="363" r:id="rId49"/>
    <p:sldId id="370" r:id="rId50"/>
    <p:sldId id="364" r:id="rId51"/>
    <p:sldId id="365" r:id="rId52"/>
    <p:sldId id="366" r:id="rId53"/>
    <p:sldId id="367" r:id="rId54"/>
    <p:sldId id="368" r:id="rId55"/>
    <p:sldId id="369" r:id="rId56"/>
    <p:sldId id="371" r:id="rId57"/>
    <p:sldId id="372" r:id="rId58"/>
    <p:sldId id="373" r:id="rId59"/>
    <p:sldId id="374" r:id="rId60"/>
    <p:sldId id="375" r:id="rId61"/>
    <p:sldId id="376" r:id="rId62"/>
    <p:sldId id="377" r:id="rId63"/>
    <p:sldId id="378" r:id="rId64"/>
    <p:sldId id="379" r:id="rId6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638" autoAdjust="0"/>
  </p:normalViewPr>
  <p:slideViewPr>
    <p:cSldViewPr>
      <p:cViewPr varScale="1">
        <p:scale>
          <a:sx n="100" d="100"/>
          <a:sy n="100" d="100"/>
        </p:scale>
        <p:origin x="-10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CBEACE-2A06-4403-BCB8-AAEAA8074353}" type="datetimeFigureOut">
              <a:rPr lang="ru-RU" smtClean="0"/>
              <a:pPr/>
              <a:t>25.09.2024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586742-E97B-40DB-BD0D-E267640477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39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40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41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42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43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44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45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46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2BA1-DC55-478D-BCAD-D50F7AFE47B0}" type="datetime1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47BAA-80A4-40CA-A537-CBC3954DFE37}" type="datetime1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81C11-2D52-4266-8966-67DAF6FE65CA}" type="datetime1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43D4-F6B7-44BC-A7B4-44B6C4DAD688}" type="datetime1">
              <a:rPr lang="en-US" smtClean="0"/>
              <a:pPr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CE6DB-E713-471B-A144-AED43B941A68}" type="datetime1">
              <a:rPr lang="en-US" smtClean="0"/>
              <a:pPr/>
              <a:t>9/25/2024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609D8-770D-42E7-A727-88DC1F01B671}" type="datetime1">
              <a:rPr lang="en-US" smtClean="0"/>
              <a:pPr/>
              <a:t>9/25/2024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E2339-5207-49BB-B14D-15613A1F8B75}" type="datetime1">
              <a:rPr lang="en-US" smtClean="0"/>
              <a:pPr/>
              <a:t>9/25/2024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CE1DA-97F1-4A1E-906A-EF0B035CF940}" type="datetime1">
              <a:rPr lang="en-US" smtClean="0"/>
              <a:pPr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BCEC-4C38-4F0C-BFAE-37738AC13E58}" type="datetime1">
              <a:rPr lang="en-US" smtClean="0"/>
              <a:pPr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C9716-90FD-4200-BD83-3B5EFBC99380}" type="datetime1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F9A3-CFA5-40F7-836B-978CDA515F18}" type="datetime1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DC8A7-2B74-4D25-A48F-19F69435661C}" type="datetime1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ext Box 13"/>
          <p:cNvSpPr txBox="1">
            <a:spLocks noChangeArrowheads="1"/>
          </p:cNvSpPr>
          <p:nvPr/>
        </p:nvSpPr>
        <p:spPr bwMode="auto">
          <a:xfrm>
            <a:off x="357188" y="1905000"/>
            <a:ext cx="83375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000"/>
              <a:t> </a:t>
            </a:r>
          </a:p>
        </p:txBody>
      </p:sp>
      <p:sp>
        <p:nvSpPr>
          <p:cNvPr id="33796" name="Text Box 14"/>
          <p:cNvSpPr txBox="1">
            <a:spLocks noChangeArrowheads="1"/>
          </p:cNvSpPr>
          <p:nvPr/>
        </p:nvSpPr>
        <p:spPr bwMode="auto">
          <a:xfrm>
            <a:off x="266700" y="2428875"/>
            <a:ext cx="85534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 sz="2800"/>
          </a:p>
        </p:txBody>
      </p:sp>
      <p:sp>
        <p:nvSpPr>
          <p:cNvPr id="40966" name="Text Box 15"/>
          <p:cNvSpPr txBox="1">
            <a:spLocks noChangeArrowheads="1"/>
          </p:cNvSpPr>
          <p:nvPr/>
        </p:nvSpPr>
        <p:spPr bwMode="auto">
          <a:xfrm>
            <a:off x="228600" y="810191"/>
            <a:ext cx="8482013" cy="5186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altLang="ru-RU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Механика 1.3</a:t>
            </a:r>
            <a:endParaRPr lang="en-US" altLang="ru-RU" sz="4000" b="1" dirty="0" smtClean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algn="ctr" eaLnBrk="1" hangingPunct="1">
              <a:defRPr/>
            </a:pPr>
            <a:r>
              <a:rPr lang="ru-RU" altLang="ru-RU" sz="9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3.09 .24; </a:t>
            </a:r>
            <a:r>
              <a:rPr lang="en-US" alt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alt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800" b="1" dirty="0" smtClean="0">
                <a:solidFill>
                  <a:srgbClr val="000000"/>
                </a:solidFill>
              </a:rPr>
              <a:t>Лектор - Козлов Виктор Николаевич, </a:t>
            </a:r>
            <a:br>
              <a:rPr lang="ru-RU" sz="2800" b="1" dirty="0" smtClean="0">
                <a:solidFill>
                  <a:srgbClr val="000000"/>
                </a:solidFill>
              </a:rPr>
            </a:br>
            <a:r>
              <a:rPr lang="ru-RU" sz="2800" b="1" dirty="0" smtClean="0">
                <a:solidFill>
                  <a:srgbClr val="000000"/>
                </a:solidFill>
              </a:rPr>
              <a:t>доцент отделения </a:t>
            </a:r>
            <a:r>
              <a:rPr lang="ru-RU" sz="2800" b="1" dirty="0" smtClean="0"/>
              <a:t>машиностроения</a:t>
            </a:r>
            <a:r>
              <a:rPr lang="ru-RU" sz="2800" b="1" dirty="0" smtClean="0">
                <a:solidFill>
                  <a:srgbClr val="000000"/>
                </a:solidFill>
              </a:rPr>
              <a:t> ИШНПТ</a:t>
            </a:r>
            <a:br>
              <a:rPr lang="ru-RU" sz="2800" b="1" dirty="0" smtClean="0">
                <a:solidFill>
                  <a:srgbClr val="000000"/>
                </a:solidFill>
              </a:rPr>
            </a:br>
            <a:r>
              <a:rPr lang="ru-RU" sz="2800" b="1" dirty="0" err="1" smtClean="0">
                <a:solidFill>
                  <a:srgbClr val="000000"/>
                </a:solidFill>
              </a:rPr>
              <a:t>моб</a:t>
            </a:r>
            <a:r>
              <a:rPr lang="ru-RU" sz="2800" b="1" dirty="0" smtClean="0">
                <a:solidFill>
                  <a:srgbClr val="000000"/>
                </a:solidFill>
              </a:rPr>
              <a:t>. тел. +7-913-812-58-34, 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kovn@tpu.ru</a:t>
            </a:r>
            <a:endParaRPr lang="ru-RU" sz="2800" b="1" dirty="0" smtClean="0">
              <a:solidFill>
                <a:srgbClr val="FF0000"/>
              </a:solidFill>
            </a:endParaRPr>
          </a:p>
          <a:p>
            <a:pPr algn="ctr" eaLnBrk="1" hangingPunct="1">
              <a:defRPr/>
            </a:pPr>
            <a:r>
              <a:rPr lang="ru-RU" sz="2800" b="1" dirty="0" smtClean="0">
                <a:solidFill>
                  <a:srgbClr val="FF0000"/>
                </a:solidFill>
              </a:rPr>
              <a:t>ВКС</a:t>
            </a:r>
            <a:r>
              <a:rPr lang="ru-RU" sz="2800" b="1" dirty="0" smtClean="0">
                <a:solidFill>
                  <a:srgbClr val="000000"/>
                </a:solidFill>
              </a:rPr>
              <a:t> </a:t>
            </a:r>
            <a:r>
              <a:rPr lang="ru-RU" sz="2800" b="1" dirty="0" smtClean="0"/>
              <a:t>380 440 5794,   </a:t>
            </a:r>
            <a:r>
              <a:rPr lang="ru-RU" sz="2800" b="1" dirty="0" smtClean="0">
                <a:solidFill>
                  <a:srgbClr val="7030A0"/>
                </a:solidFill>
              </a:rPr>
              <a:t>Пароль:</a:t>
            </a:r>
            <a:r>
              <a:rPr lang="ru-RU" sz="2800" dirty="0" smtClean="0"/>
              <a:t> </a:t>
            </a:r>
            <a:r>
              <a:rPr lang="ru-RU" sz="2800" b="1" dirty="0" smtClean="0"/>
              <a:t>1DepTr </a:t>
            </a:r>
            <a:endParaRPr lang="ru-RU" sz="2800" b="1" dirty="0" smtClean="0">
              <a:solidFill>
                <a:srgbClr val="FF0000"/>
              </a:solidFill>
            </a:endParaRPr>
          </a:p>
          <a:p>
            <a:pPr algn="ctr" eaLnBrk="1" hangingPunct="1">
              <a:defRPr/>
            </a:pPr>
            <a:r>
              <a:rPr lang="ru-RU" sz="2800" b="1" dirty="0" smtClean="0">
                <a:solidFill>
                  <a:srgbClr val="000000"/>
                </a:solidFill>
              </a:rPr>
              <a:t>Лекции – 24 часа,</a:t>
            </a:r>
            <a:endParaRPr lang="ru-RU" sz="1400" b="1" dirty="0" smtClean="0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r>
              <a:rPr lang="ru-RU" sz="2800" b="1" dirty="0" smtClean="0">
                <a:solidFill>
                  <a:srgbClr val="FF0000"/>
                </a:solidFill>
              </a:rPr>
              <a:t>практические занятия </a:t>
            </a:r>
            <a:r>
              <a:rPr lang="ru-RU" sz="2800" b="1" dirty="0" smtClean="0">
                <a:solidFill>
                  <a:srgbClr val="000000"/>
                </a:solidFill>
              </a:rPr>
              <a:t>– 32 часа,</a:t>
            </a:r>
            <a:endParaRPr lang="ru-RU" sz="1400" b="1" dirty="0" smtClean="0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r>
              <a:rPr lang="ru-RU" sz="2800" b="1" dirty="0" smtClean="0">
                <a:solidFill>
                  <a:srgbClr val="000000"/>
                </a:solidFill>
              </a:rPr>
              <a:t>88 часов самостоятельной работы,</a:t>
            </a:r>
            <a:endParaRPr lang="ru-RU" sz="1400" b="1" dirty="0" smtClean="0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r>
              <a:rPr lang="ru-RU" sz="2800" b="1" dirty="0" smtClean="0">
                <a:solidFill>
                  <a:srgbClr val="FF0000"/>
                </a:solidFill>
              </a:rPr>
              <a:t>расчётно-графические работы (РГР)</a:t>
            </a:r>
            <a:r>
              <a:rPr lang="ru-RU" sz="2800" b="1" dirty="0" smtClean="0">
                <a:solidFill>
                  <a:srgbClr val="000000"/>
                </a:solidFill>
              </a:rPr>
              <a:t> </a:t>
            </a:r>
          </a:p>
          <a:p>
            <a:pPr algn="ctr" eaLnBrk="1" hangingPunct="1">
              <a:defRPr/>
            </a:pPr>
            <a:r>
              <a:rPr lang="ru-RU" sz="2800" b="1" dirty="0" smtClean="0">
                <a:solidFill>
                  <a:srgbClr val="000000"/>
                </a:solidFill>
              </a:rPr>
              <a:t>всего 144 ч., 4 кредита. </a:t>
            </a:r>
            <a:r>
              <a:rPr lang="ru-RU" sz="2800" b="1" dirty="0" smtClean="0">
                <a:solidFill>
                  <a:srgbClr val="FF0000"/>
                </a:solidFill>
              </a:rPr>
              <a:t>Экзамен</a:t>
            </a:r>
            <a:endParaRPr lang="ru-RU" altLang="ru-RU" sz="2000" dirty="0"/>
          </a:p>
          <a:p>
            <a:pPr>
              <a:spcBef>
                <a:spcPct val="50000"/>
              </a:spcBef>
              <a:buFontTx/>
              <a:buAutoNum type="arabicPeriod"/>
            </a:pPr>
            <a:endParaRPr lang="ru-RU" altLang="ru-RU" sz="2000" b="1" dirty="0">
              <a:solidFill>
                <a:srgbClr val="000000"/>
              </a:solidFill>
            </a:endParaRPr>
          </a:p>
        </p:txBody>
      </p:sp>
      <p:pic>
        <p:nvPicPr>
          <p:cNvPr id="7" name="Рисунок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52400"/>
            <a:ext cx="679450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828800" y="1524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ru-RU" alt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Национальный исследовательский </a:t>
            </a:r>
          </a:p>
          <a:p>
            <a:pPr algn="ctr" eaLnBrk="1" hangingPunct="1">
              <a:spcBef>
                <a:spcPct val="0"/>
              </a:spcBef>
            </a:pPr>
            <a:r>
              <a:rPr lang="ru-RU" alt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Томский политехнический университет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534400" y="6324600"/>
            <a:ext cx="457200" cy="365125"/>
          </a:xfrm>
        </p:spPr>
        <p:txBody>
          <a:bodyPr/>
          <a:lstStyle/>
          <a:p>
            <a:fld id="{A483448D-3A78-4528-A469-B745A65DA480}" type="slidenum">
              <a:rPr lang="en-US" sz="2800" smtClean="0">
                <a:solidFill>
                  <a:srgbClr val="FF0000"/>
                </a:solidFill>
              </a:rPr>
              <a:pPr/>
              <a:t>1</a:t>
            </a:fld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304800" y="533400"/>
            <a:ext cx="8058150" cy="71437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sz="2400" b="1" i="1" dirty="0" smtClean="0"/>
              <a:t>ЛИТЕРАТУРА</a:t>
            </a:r>
            <a:br>
              <a:rPr lang="ru-RU" altLang="ru-RU" sz="2400" b="1" i="1" dirty="0" smtClean="0"/>
            </a:br>
            <a:r>
              <a:rPr lang="ru-RU" altLang="ru-RU" sz="2400" b="1" dirty="0" smtClean="0"/>
              <a:t>(</a:t>
            </a:r>
            <a:r>
              <a:rPr lang="ru-RU" altLang="ru-RU" sz="2400" dirty="0" smtClean="0"/>
              <a:t>основная</a:t>
            </a:r>
            <a:r>
              <a:rPr lang="ru-RU" altLang="ru-RU" sz="2400" b="1" dirty="0" smtClean="0"/>
              <a:t>)</a:t>
            </a:r>
          </a:p>
        </p:txBody>
      </p:sp>
      <p:sp>
        <p:nvSpPr>
          <p:cNvPr id="33795" name="Text Box 13"/>
          <p:cNvSpPr txBox="1">
            <a:spLocks noChangeArrowheads="1"/>
          </p:cNvSpPr>
          <p:nvPr/>
        </p:nvSpPr>
        <p:spPr bwMode="auto">
          <a:xfrm>
            <a:off x="357188" y="1905000"/>
            <a:ext cx="83375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000"/>
              <a:t> </a:t>
            </a:r>
          </a:p>
        </p:txBody>
      </p:sp>
      <p:sp>
        <p:nvSpPr>
          <p:cNvPr id="33796" name="Text Box 14"/>
          <p:cNvSpPr txBox="1">
            <a:spLocks noChangeArrowheads="1"/>
          </p:cNvSpPr>
          <p:nvPr/>
        </p:nvSpPr>
        <p:spPr bwMode="auto">
          <a:xfrm>
            <a:off x="266700" y="2428875"/>
            <a:ext cx="85534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 sz="2800"/>
          </a:p>
        </p:txBody>
      </p:sp>
      <p:sp>
        <p:nvSpPr>
          <p:cNvPr id="40966" name="Text Box 15"/>
          <p:cNvSpPr txBox="1">
            <a:spLocks noChangeArrowheads="1"/>
          </p:cNvSpPr>
          <p:nvPr/>
        </p:nvSpPr>
        <p:spPr bwMode="auto">
          <a:xfrm>
            <a:off x="228600" y="1295400"/>
            <a:ext cx="87630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dirty="0" smtClean="0">
                <a:solidFill>
                  <a:srgbClr val="000000"/>
                </a:solidFill>
              </a:rPr>
              <a:t>1. Артоболевский И.И. Теория механизмов и машин: Учебник для втузов.//И.И. Артоболевский – 4-е изд., </a:t>
            </a:r>
            <a:r>
              <a:rPr lang="ru-RU" altLang="ru-RU" sz="2400" dirty="0" err="1" smtClean="0">
                <a:solidFill>
                  <a:srgbClr val="000000"/>
                </a:solidFill>
              </a:rPr>
              <a:t>перераб</a:t>
            </a:r>
            <a:r>
              <a:rPr lang="ru-RU" altLang="ru-RU" sz="2400" dirty="0" smtClean="0">
                <a:solidFill>
                  <a:srgbClr val="000000"/>
                </a:solidFill>
              </a:rPr>
              <a:t>. и доп. – М.: Наука. Гл. ред. физ.-мат. лит., 1988. – 640 с.</a:t>
            </a:r>
          </a:p>
          <a:p>
            <a:pPr>
              <a:spcBef>
                <a:spcPct val="50000"/>
              </a:spcBef>
            </a:pPr>
            <a:r>
              <a:rPr lang="ru-RU" altLang="ru-RU" sz="2400" dirty="0" smtClean="0">
                <a:solidFill>
                  <a:srgbClr val="000000"/>
                </a:solidFill>
              </a:rPr>
              <a:t>2. Горбенко В.Т., Горбенко М.В., Мальцев П.Т. и др. Теория механизмов и машин: учебное пособие. – Томск: Изд-во ТПУ, 2001. – 132 с. </a:t>
            </a:r>
          </a:p>
          <a:p>
            <a:pPr>
              <a:spcBef>
                <a:spcPct val="50000"/>
              </a:spcBef>
            </a:pPr>
            <a:r>
              <a:rPr lang="ru-RU" altLang="ru-RU" sz="2400" dirty="0" smtClean="0">
                <a:solidFill>
                  <a:srgbClr val="000000"/>
                </a:solidFill>
              </a:rPr>
              <a:t>3. </a:t>
            </a:r>
            <a:r>
              <a:rPr lang="ru-RU" altLang="ru-RU" sz="2400" dirty="0" err="1" smtClean="0">
                <a:solidFill>
                  <a:srgbClr val="000000"/>
                </a:solidFill>
              </a:rPr>
              <a:t>Саруев</a:t>
            </a:r>
            <a:r>
              <a:rPr lang="ru-RU" altLang="ru-RU" sz="2400" dirty="0" smtClean="0">
                <a:solidFill>
                  <a:srgbClr val="000000"/>
                </a:solidFill>
              </a:rPr>
              <a:t> Л.А. </a:t>
            </a:r>
            <a:r>
              <a:rPr lang="ru-RU" sz="2400" dirty="0" smtClean="0"/>
              <a:t>МЕХАНИКА (раздел "Теория механизмов и машин")</a:t>
            </a:r>
            <a:r>
              <a:rPr lang="ru-RU" altLang="ru-RU" sz="2400" dirty="0" smtClean="0">
                <a:solidFill>
                  <a:srgbClr val="000000"/>
                </a:solidFill>
              </a:rPr>
              <a:t>: </a:t>
            </a:r>
            <a:r>
              <a:rPr lang="ru-RU" altLang="ru-RU" sz="2400" b="1" dirty="0" smtClean="0">
                <a:solidFill>
                  <a:srgbClr val="000000"/>
                </a:solidFill>
              </a:rPr>
              <a:t>лекции</a:t>
            </a:r>
            <a:r>
              <a:rPr lang="ru-RU" altLang="ru-RU" sz="2400" dirty="0" smtClean="0">
                <a:solidFill>
                  <a:srgbClr val="000000"/>
                </a:solidFill>
              </a:rPr>
              <a:t> / Л.А. </a:t>
            </a:r>
            <a:r>
              <a:rPr lang="ru-RU" altLang="ru-RU" sz="2400" dirty="0" err="1" smtClean="0">
                <a:solidFill>
                  <a:srgbClr val="000000"/>
                </a:solidFill>
              </a:rPr>
              <a:t>Саруев</a:t>
            </a:r>
            <a:r>
              <a:rPr lang="ru-RU" altLang="ru-RU" sz="2400" dirty="0" smtClean="0">
                <a:solidFill>
                  <a:srgbClr val="000000"/>
                </a:solidFill>
              </a:rPr>
              <a:t>. – Томск: Изд-во ТПУ, 2010. – 141 с.</a:t>
            </a:r>
          </a:p>
          <a:p>
            <a:pPr>
              <a:spcBef>
                <a:spcPct val="50000"/>
              </a:spcBef>
            </a:pPr>
            <a:r>
              <a:rPr lang="ru-RU" altLang="ru-RU" sz="2400" dirty="0" smtClean="0">
                <a:solidFill>
                  <a:srgbClr val="000000"/>
                </a:solidFill>
              </a:rPr>
              <a:t>3. </a:t>
            </a:r>
            <a:r>
              <a:rPr lang="ru-RU" altLang="ru-RU" sz="2400" dirty="0" err="1" smtClean="0">
                <a:solidFill>
                  <a:srgbClr val="000000"/>
                </a:solidFill>
              </a:rPr>
              <a:t>Саруев</a:t>
            </a:r>
            <a:r>
              <a:rPr lang="ru-RU" altLang="ru-RU" sz="2400" dirty="0" smtClean="0">
                <a:solidFill>
                  <a:srgbClr val="000000"/>
                </a:solidFill>
              </a:rPr>
              <a:t> Л.А. Теория механизмов и машин: учебно-методическое пособие/ Л.А. </a:t>
            </a:r>
            <a:r>
              <a:rPr lang="ru-RU" altLang="ru-RU" sz="2400" dirty="0" err="1" smtClean="0">
                <a:solidFill>
                  <a:srgbClr val="000000"/>
                </a:solidFill>
              </a:rPr>
              <a:t>Саруев</a:t>
            </a:r>
            <a:r>
              <a:rPr lang="ru-RU" altLang="ru-RU" sz="2400" dirty="0" smtClean="0">
                <a:solidFill>
                  <a:srgbClr val="000000"/>
                </a:solidFill>
              </a:rPr>
              <a:t>. – Томск: Изд-во ТПУ, 2008. – 34 с.</a:t>
            </a:r>
            <a:endParaRPr lang="ru-RU" altLang="ru-RU" sz="2400" b="1" dirty="0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4572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66800" y="76200"/>
            <a:ext cx="5925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Раздел № </a:t>
            </a:r>
            <a:r>
              <a:rPr lang="ru-RU" sz="2400" b="1" dirty="0" smtClean="0">
                <a:solidFill>
                  <a:srgbClr val="FF0000"/>
                </a:solidFill>
              </a:rPr>
              <a:t>2</a:t>
            </a:r>
            <a:r>
              <a:rPr lang="ru-RU" sz="2400" dirty="0" smtClean="0"/>
              <a:t> "</a:t>
            </a:r>
            <a:r>
              <a:rPr lang="ru-RU" sz="2400" b="1" dirty="0" smtClean="0">
                <a:solidFill>
                  <a:srgbClr val="FF0000"/>
                </a:solidFill>
              </a:rPr>
              <a:t>Теория механизмов и машин</a:t>
            </a:r>
            <a:r>
              <a:rPr lang="ru-RU" dirty="0" smtClean="0"/>
              <a:t>"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381000" y="152401"/>
            <a:ext cx="8058150" cy="304799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400" dirty="0" smtClean="0"/>
              <a:t>Содержание</a:t>
            </a:r>
            <a:endParaRPr lang="ru-RU" altLang="ru-RU" sz="2400" b="1" dirty="0" smtClean="0"/>
          </a:p>
        </p:txBody>
      </p:sp>
      <p:sp>
        <p:nvSpPr>
          <p:cNvPr id="33795" name="Text Box 13"/>
          <p:cNvSpPr txBox="1">
            <a:spLocks noChangeArrowheads="1"/>
          </p:cNvSpPr>
          <p:nvPr/>
        </p:nvSpPr>
        <p:spPr bwMode="auto">
          <a:xfrm>
            <a:off x="357188" y="1905000"/>
            <a:ext cx="83375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000"/>
              <a:t> </a:t>
            </a:r>
          </a:p>
        </p:txBody>
      </p:sp>
      <p:sp>
        <p:nvSpPr>
          <p:cNvPr id="33796" name="Text Box 14"/>
          <p:cNvSpPr txBox="1">
            <a:spLocks noChangeArrowheads="1"/>
          </p:cNvSpPr>
          <p:nvPr/>
        </p:nvSpPr>
        <p:spPr bwMode="auto">
          <a:xfrm>
            <a:off x="266700" y="2428875"/>
            <a:ext cx="85534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 sz="280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86800" y="6492875"/>
            <a:ext cx="4572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3</a:t>
            </a:fld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533400"/>
            <a:ext cx="7162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990600"/>
            <a:ext cx="7041502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5410200"/>
            <a:ext cx="784167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Цель и задачи "</a:t>
            </a:r>
            <a:r>
              <a:rPr lang="ru-RU" sz="2400" b="1" dirty="0" smtClean="0"/>
              <a:t>Теории механизмов и машин</a:t>
            </a:r>
            <a:r>
              <a:rPr lang="ru-RU" sz="2400" dirty="0" smtClean="0"/>
              <a:t>"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3810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4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1000" y="533400"/>
            <a:ext cx="8382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000" algn="just"/>
            <a:r>
              <a:rPr lang="ru-RU" sz="2000" b="1" dirty="0" smtClean="0"/>
              <a:t>Теория механизмов и машин</a:t>
            </a:r>
            <a:r>
              <a:rPr lang="ru-RU" sz="2000" dirty="0" smtClean="0"/>
              <a:t> - научная дисциплина (или раздел науки), которая </a:t>
            </a:r>
            <a:r>
              <a:rPr lang="ru-RU" sz="2000" b="1" dirty="0" smtClean="0"/>
              <a:t>изучает </a:t>
            </a:r>
            <a:r>
              <a:rPr lang="ru-RU" sz="2000" b="1" dirty="0" smtClean="0">
                <a:solidFill>
                  <a:srgbClr val="7030A0"/>
                </a:solidFill>
              </a:rPr>
              <a:t>строение</a:t>
            </a:r>
            <a:r>
              <a:rPr lang="ru-RU" sz="2000" b="1" dirty="0" smtClean="0"/>
              <a:t> </a:t>
            </a:r>
            <a:r>
              <a:rPr lang="ru-RU" sz="2000" dirty="0" smtClean="0"/>
              <a:t>(</a:t>
            </a:r>
            <a:r>
              <a:rPr lang="ru-RU" sz="2000" b="1" u="sng" dirty="0" smtClean="0">
                <a:solidFill>
                  <a:srgbClr val="7030A0"/>
                </a:solidFill>
              </a:rPr>
              <a:t>структуру</a:t>
            </a:r>
            <a:r>
              <a:rPr lang="ru-RU" sz="2000" dirty="0" smtClean="0"/>
              <a:t>), </a:t>
            </a:r>
            <a:r>
              <a:rPr lang="ru-RU" sz="2000" b="1" dirty="0" smtClean="0">
                <a:solidFill>
                  <a:srgbClr val="FF0000"/>
                </a:solidFill>
              </a:rPr>
              <a:t>кинематику</a:t>
            </a:r>
            <a:r>
              <a:rPr lang="ru-RU" sz="2000" dirty="0" smtClean="0"/>
              <a:t> и </a:t>
            </a:r>
            <a:r>
              <a:rPr lang="ru-RU" sz="2000" b="1" dirty="0" smtClean="0">
                <a:solidFill>
                  <a:srgbClr val="0070C0"/>
                </a:solidFill>
              </a:rPr>
              <a:t>динамику</a:t>
            </a:r>
            <a:r>
              <a:rPr lang="ru-RU" sz="2000" b="1" dirty="0" smtClean="0"/>
              <a:t> механизмов</a:t>
            </a:r>
            <a:r>
              <a:rPr lang="ru-RU" sz="2000" dirty="0" smtClean="0"/>
              <a:t> в связи с их </a:t>
            </a:r>
            <a:r>
              <a:rPr lang="ru-RU" sz="2000" b="1" dirty="0" smtClean="0">
                <a:solidFill>
                  <a:srgbClr val="C00000"/>
                </a:solidFill>
              </a:rPr>
              <a:t>анализом</a:t>
            </a:r>
            <a:r>
              <a:rPr lang="ru-RU" sz="2000" dirty="0" smtClean="0"/>
              <a:t> и </a:t>
            </a:r>
            <a:r>
              <a:rPr lang="ru-RU" sz="2000" b="1" dirty="0" smtClean="0">
                <a:solidFill>
                  <a:srgbClr val="00B050"/>
                </a:solidFill>
              </a:rPr>
              <a:t>синтезом</a:t>
            </a:r>
            <a:r>
              <a:rPr lang="ru-RU" sz="2000" dirty="0" smtClean="0"/>
              <a:t>.(И.И.Артоболевский).</a:t>
            </a:r>
          </a:p>
          <a:p>
            <a:pPr indent="180000" algn="just"/>
            <a:r>
              <a:rPr lang="ru-RU" sz="2000" dirty="0" smtClean="0"/>
              <a:t> </a:t>
            </a:r>
            <a:r>
              <a:rPr lang="ru-RU" sz="2000" b="1" dirty="0" smtClean="0"/>
              <a:t>Цель ТММ </a:t>
            </a:r>
            <a:r>
              <a:rPr lang="ru-RU" sz="2000" dirty="0" smtClean="0"/>
              <a:t>- </a:t>
            </a:r>
            <a:r>
              <a:rPr lang="ru-RU" sz="2000" b="1" dirty="0" smtClean="0">
                <a:solidFill>
                  <a:srgbClr val="FF0000"/>
                </a:solidFill>
              </a:rPr>
              <a:t>анализ</a:t>
            </a:r>
            <a:r>
              <a:rPr lang="ru-RU" sz="2000" dirty="0" smtClean="0"/>
              <a:t> и </a:t>
            </a:r>
            <a:r>
              <a:rPr lang="ru-RU" sz="2000" b="1" dirty="0" smtClean="0">
                <a:solidFill>
                  <a:srgbClr val="00B050"/>
                </a:solidFill>
              </a:rPr>
              <a:t>синтез</a:t>
            </a:r>
            <a:r>
              <a:rPr lang="ru-RU" sz="2000" dirty="0" smtClean="0"/>
              <a:t> типовых механизмов и их систем. </a:t>
            </a:r>
          </a:p>
          <a:p>
            <a:pPr indent="180000" algn="just"/>
            <a:r>
              <a:rPr lang="ru-RU" sz="2000" b="1" dirty="0" smtClean="0"/>
              <a:t>Задачи ТММ</a:t>
            </a:r>
            <a:r>
              <a:rPr lang="ru-RU" sz="2000" dirty="0" smtClean="0"/>
              <a:t>: разработка общих методов исследования структуры, геометрии, кинематики и динамики типовых механизмов и их систем.</a:t>
            </a:r>
          </a:p>
          <a:p>
            <a:pPr indent="180000" algn="just"/>
            <a:r>
              <a:rPr lang="ru-RU" sz="2000" dirty="0" smtClean="0"/>
              <a:t> </a:t>
            </a:r>
            <a:r>
              <a:rPr lang="ru-RU" sz="2000" b="1" dirty="0" smtClean="0"/>
              <a:t>Типовыми механизмами </a:t>
            </a:r>
            <a:r>
              <a:rPr lang="ru-RU" sz="2000" dirty="0" smtClean="0"/>
              <a:t>будем называть </a:t>
            </a:r>
            <a:r>
              <a:rPr lang="ru-RU" sz="2000" b="1" dirty="0" smtClean="0"/>
              <a:t>простые</a:t>
            </a:r>
            <a:r>
              <a:rPr lang="ru-RU" sz="2000" dirty="0" smtClean="0"/>
              <a:t> механизмы, имеющие </a:t>
            </a:r>
            <a:r>
              <a:rPr lang="ru-RU" sz="2000" b="1" dirty="0" smtClean="0">
                <a:solidFill>
                  <a:srgbClr val="7030A0"/>
                </a:solidFill>
              </a:rPr>
              <a:t>при различном функциональном назначении </a:t>
            </a:r>
            <a:r>
              <a:rPr lang="ru-RU" sz="2000" b="1" dirty="0" smtClean="0">
                <a:solidFill>
                  <a:srgbClr val="FF0000"/>
                </a:solidFill>
              </a:rPr>
              <a:t>широкое применение в машинах</a:t>
            </a:r>
            <a:r>
              <a:rPr lang="ru-RU" sz="2000" dirty="0" smtClean="0"/>
              <a:t>, для которых разработаны типовые методы и алгоритмы синтеза и анализа. </a:t>
            </a:r>
          </a:p>
          <a:p>
            <a:pPr indent="180000" algn="just"/>
            <a:r>
              <a:rPr lang="ru-RU" sz="2000" b="1" dirty="0" smtClean="0">
                <a:solidFill>
                  <a:srgbClr val="C00000"/>
                </a:solidFill>
              </a:rPr>
              <a:t>Пример:</a:t>
            </a:r>
            <a:r>
              <a:rPr lang="ru-RU" sz="2000" b="1" dirty="0" smtClean="0"/>
              <a:t> Кривошипно-ползунный механизм </a:t>
            </a:r>
            <a:r>
              <a:rPr lang="ru-RU" sz="2000" dirty="0" smtClean="0"/>
              <a:t>широко применяется в различных машинах: двигателях внутреннего сгорания, поршневых компрессорах и насосах, станках, ковочных машинах и прессах. В каждом варианте </a:t>
            </a:r>
            <a:r>
              <a:rPr lang="ru-RU" sz="2000" b="1" dirty="0" smtClean="0">
                <a:solidFill>
                  <a:srgbClr val="7030A0"/>
                </a:solidFill>
              </a:rPr>
              <a:t>функционального</a:t>
            </a:r>
            <a:r>
              <a:rPr lang="ru-RU" sz="2000" dirty="0" smtClean="0"/>
              <a:t> назначения при проектировании </a:t>
            </a:r>
            <a:r>
              <a:rPr lang="ru-RU" sz="2000" b="1" dirty="0" smtClean="0"/>
              <a:t>необходимо учитывать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7030A0"/>
                </a:solidFill>
              </a:rPr>
              <a:t>специфические требования </a:t>
            </a:r>
            <a:r>
              <a:rPr lang="ru-RU" sz="2000" dirty="0" smtClean="0"/>
              <a:t>к механизму. </a:t>
            </a:r>
            <a:r>
              <a:rPr lang="ru-RU" sz="2000" b="1" dirty="0" smtClean="0">
                <a:solidFill>
                  <a:srgbClr val="FF0000"/>
                </a:solidFill>
              </a:rPr>
              <a:t>Однако математические зависимости</a:t>
            </a:r>
            <a:r>
              <a:rPr lang="ru-RU" sz="2000" dirty="0" smtClean="0"/>
              <a:t>, описывающие </a:t>
            </a:r>
            <a:r>
              <a:rPr lang="ru-RU" sz="2000" b="1" dirty="0" smtClean="0">
                <a:solidFill>
                  <a:srgbClr val="7030A0"/>
                </a:solidFill>
              </a:rPr>
              <a:t>структуру</a:t>
            </a:r>
            <a:r>
              <a:rPr lang="ru-RU" sz="2000" dirty="0" smtClean="0"/>
              <a:t>, геометрию, </a:t>
            </a:r>
            <a:r>
              <a:rPr lang="ru-RU" sz="2000" b="1" dirty="0" smtClean="0">
                <a:solidFill>
                  <a:srgbClr val="FF0000"/>
                </a:solidFill>
              </a:rPr>
              <a:t>кинематику</a:t>
            </a:r>
            <a:r>
              <a:rPr lang="ru-RU" sz="2000" dirty="0" smtClean="0"/>
              <a:t> и </a:t>
            </a:r>
            <a:r>
              <a:rPr lang="ru-RU" sz="2000" b="1" dirty="0" smtClean="0">
                <a:solidFill>
                  <a:srgbClr val="0070C0"/>
                </a:solidFill>
              </a:rPr>
              <a:t>динамику</a:t>
            </a:r>
            <a:r>
              <a:rPr lang="ru-RU" sz="2000" dirty="0" smtClean="0"/>
              <a:t> механизма при всех различных применениях </a:t>
            </a:r>
            <a:r>
              <a:rPr lang="ru-RU" sz="2000" b="1" dirty="0" smtClean="0">
                <a:solidFill>
                  <a:srgbClr val="FF0000"/>
                </a:solidFill>
              </a:rPr>
              <a:t>будут практически одинаковыми</a:t>
            </a:r>
            <a:r>
              <a:rPr lang="ru-RU" sz="2000" dirty="0" smtClean="0"/>
              <a:t>.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4572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ru-RU" sz="2800" dirty="0" smtClean="0"/>
              <a:t>Глава 1. </a:t>
            </a:r>
            <a:r>
              <a:rPr lang="ru-RU" sz="2800" b="1" dirty="0" smtClean="0">
                <a:solidFill>
                  <a:srgbClr val="FF0000"/>
                </a:solidFill>
              </a:rPr>
              <a:t>СТРУКТУРНЫЙ АНАЛИЗ МЕХАНИЗМОВ</a:t>
            </a:r>
            <a:endParaRPr lang="ru-RU" altLang="ru-RU" sz="2800" b="1" i="1" dirty="0" smtClean="0">
              <a:solidFill>
                <a:srgbClr val="FF0000"/>
              </a:solidFill>
            </a:endParaRPr>
          </a:p>
        </p:txBody>
      </p:sp>
      <p:sp>
        <p:nvSpPr>
          <p:cNvPr id="8196" name="TextBox 4"/>
          <p:cNvSpPr txBox="1">
            <a:spLocks noChangeArrowheads="1"/>
          </p:cNvSpPr>
          <p:nvPr/>
        </p:nvSpPr>
        <p:spPr bwMode="auto">
          <a:xfrm>
            <a:off x="304800" y="685800"/>
            <a:ext cx="8382000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sz="2200" b="1" dirty="0" smtClean="0"/>
              <a:t>1.1 Основные понятия и определения</a:t>
            </a:r>
          </a:p>
          <a:p>
            <a:pPr indent="216000" algn="just" eaLnBrk="1" hangingPunct="1"/>
            <a:r>
              <a:rPr lang="ru-RU" sz="2200" dirty="0" smtClean="0"/>
              <a:t>Любая </a:t>
            </a:r>
            <a:r>
              <a:rPr lang="ru-RU" sz="2200" b="1" dirty="0" smtClean="0"/>
              <a:t>механическая система </a:t>
            </a:r>
            <a:r>
              <a:rPr lang="ru-RU" sz="2200" dirty="0" smtClean="0"/>
              <a:t>(механизм, машина, машинный агрегат) </a:t>
            </a:r>
            <a:r>
              <a:rPr lang="ru-RU" sz="2200" b="1" dirty="0" smtClean="0"/>
              <a:t>состоит </a:t>
            </a:r>
            <a:r>
              <a:rPr lang="ru-RU" sz="2200" dirty="0" smtClean="0"/>
              <a:t>из </a:t>
            </a:r>
            <a:r>
              <a:rPr lang="ru-RU" sz="2200" b="1" dirty="0" smtClean="0">
                <a:solidFill>
                  <a:srgbClr val="7030A0"/>
                </a:solidFill>
              </a:rPr>
              <a:t>звеньев</a:t>
            </a:r>
            <a:r>
              <a:rPr lang="ru-RU" sz="2200" dirty="0" smtClean="0"/>
              <a:t> и </a:t>
            </a:r>
            <a:r>
              <a:rPr lang="ru-RU" sz="2200" b="1" dirty="0" smtClean="0">
                <a:solidFill>
                  <a:srgbClr val="FF0000"/>
                </a:solidFill>
              </a:rPr>
              <a:t>кинематических пар</a:t>
            </a:r>
            <a:r>
              <a:rPr lang="ru-RU" sz="2200" dirty="0" smtClean="0"/>
              <a:t>. Каждая </a:t>
            </a:r>
            <a:r>
              <a:rPr lang="ru-RU" sz="2200" b="1" dirty="0" smtClean="0">
                <a:solidFill>
                  <a:srgbClr val="0070C0"/>
                </a:solidFill>
              </a:rPr>
              <a:t>подвижная</a:t>
            </a:r>
            <a:r>
              <a:rPr lang="ru-RU" sz="2200" b="1" dirty="0" smtClean="0"/>
              <a:t> </a:t>
            </a:r>
            <a:r>
              <a:rPr lang="ru-RU" sz="2200" b="1" dirty="0" smtClean="0">
                <a:solidFill>
                  <a:srgbClr val="7030A0"/>
                </a:solidFill>
              </a:rPr>
              <a:t>деталь</a:t>
            </a:r>
            <a:r>
              <a:rPr lang="ru-RU" sz="2200" dirty="0" smtClean="0"/>
              <a:t> или </a:t>
            </a:r>
            <a:r>
              <a:rPr lang="ru-RU" sz="2200" b="1" dirty="0" smtClean="0">
                <a:solidFill>
                  <a:srgbClr val="7030A0"/>
                </a:solidFill>
              </a:rPr>
              <a:t>группа деталей</a:t>
            </a:r>
            <a:r>
              <a:rPr lang="ru-RU" sz="2200" dirty="0" smtClean="0"/>
              <a:t>, образующая </a:t>
            </a:r>
            <a:r>
              <a:rPr lang="ru-RU" sz="2200" b="1" dirty="0" smtClean="0">
                <a:solidFill>
                  <a:srgbClr val="7030A0"/>
                </a:solidFill>
              </a:rPr>
              <a:t>одну жесткую систему</a:t>
            </a:r>
            <a:r>
              <a:rPr lang="ru-RU" sz="2200" dirty="0" smtClean="0"/>
              <a:t>, называется </a:t>
            </a:r>
            <a:r>
              <a:rPr lang="ru-RU" sz="2200" b="1" dirty="0" smtClean="0">
                <a:solidFill>
                  <a:srgbClr val="0070C0"/>
                </a:solidFill>
              </a:rPr>
              <a:t>подвижным</a:t>
            </a:r>
            <a:r>
              <a:rPr lang="ru-RU" sz="2200" b="1" dirty="0" smtClean="0">
                <a:solidFill>
                  <a:srgbClr val="FF0000"/>
                </a:solidFill>
              </a:rPr>
              <a:t> звеном</a:t>
            </a:r>
            <a:r>
              <a:rPr lang="ru-RU" sz="2200" dirty="0" smtClean="0"/>
              <a:t> механизма. </a:t>
            </a:r>
          </a:p>
          <a:p>
            <a:pPr indent="216000" algn="just" eaLnBrk="1" hangingPunct="1"/>
            <a:r>
              <a:rPr lang="ru-RU" sz="2200" dirty="0" smtClean="0"/>
              <a:t>Все </a:t>
            </a:r>
            <a:r>
              <a:rPr lang="ru-RU" sz="2200" b="1" dirty="0" smtClean="0">
                <a:solidFill>
                  <a:srgbClr val="C00000"/>
                </a:solidFill>
              </a:rPr>
              <a:t>неподвижные</a:t>
            </a:r>
            <a:r>
              <a:rPr lang="ru-RU" sz="2200" dirty="0" smtClean="0"/>
              <a:t> детали, образующие </a:t>
            </a:r>
            <a:r>
              <a:rPr lang="ru-RU" sz="2200" b="1" dirty="0" smtClean="0">
                <a:solidFill>
                  <a:srgbClr val="C00000"/>
                </a:solidFill>
              </a:rPr>
              <a:t>одну жесткую систему</a:t>
            </a:r>
            <a:r>
              <a:rPr lang="ru-RU" sz="2200" dirty="0" smtClean="0"/>
              <a:t>, называются </a:t>
            </a:r>
            <a:r>
              <a:rPr lang="ru-RU" sz="2200" b="1" dirty="0" smtClean="0">
                <a:solidFill>
                  <a:srgbClr val="C00000"/>
                </a:solidFill>
              </a:rPr>
              <a:t>неподвижным звеном</a:t>
            </a:r>
            <a:r>
              <a:rPr lang="ru-RU" sz="2200" dirty="0" smtClean="0"/>
              <a:t> или </a:t>
            </a:r>
            <a:r>
              <a:rPr lang="ru-RU" sz="2200" b="1" dirty="0" smtClean="0">
                <a:solidFill>
                  <a:srgbClr val="00B050"/>
                </a:solidFill>
              </a:rPr>
              <a:t>стойкой</a:t>
            </a:r>
            <a:r>
              <a:rPr lang="ru-RU" sz="2200" dirty="0" smtClean="0"/>
              <a:t>. </a:t>
            </a:r>
            <a:r>
              <a:rPr lang="ru-RU" sz="2200" b="1" dirty="0" smtClean="0"/>
              <a:t>Соединение </a:t>
            </a:r>
            <a:r>
              <a:rPr lang="ru-RU" sz="2200" b="1" dirty="0" smtClean="0">
                <a:solidFill>
                  <a:srgbClr val="FF0000"/>
                </a:solidFill>
              </a:rPr>
              <a:t>двух</a:t>
            </a:r>
            <a:r>
              <a:rPr lang="ru-RU" sz="2200" b="1" dirty="0" smtClean="0"/>
              <a:t> звеньев</a:t>
            </a:r>
            <a:r>
              <a:rPr lang="ru-RU" sz="2200" dirty="0" smtClean="0"/>
              <a:t>, допускающее их </a:t>
            </a:r>
            <a:r>
              <a:rPr lang="ru-RU" sz="2200" b="1" dirty="0" smtClean="0"/>
              <a:t>относительное </a:t>
            </a:r>
            <a:r>
              <a:rPr lang="ru-RU" sz="2200" b="1" dirty="0" smtClean="0">
                <a:solidFill>
                  <a:srgbClr val="0070C0"/>
                </a:solidFill>
              </a:rPr>
              <a:t>движение</a:t>
            </a:r>
            <a:r>
              <a:rPr lang="ru-RU" sz="2200" dirty="0" smtClean="0"/>
              <a:t>, называется </a:t>
            </a:r>
            <a:r>
              <a:rPr lang="ru-RU" sz="2200" b="1" dirty="0" smtClean="0">
                <a:solidFill>
                  <a:srgbClr val="FF0000"/>
                </a:solidFill>
              </a:rPr>
              <a:t>кинематической парой</a:t>
            </a:r>
            <a:r>
              <a:rPr lang="ru-RU" sz="2200" dirty="0" smtClean="0"/>
              <a:t>. </a:t>
            </a:r>
          </a:p>
          <a:p>
            <a:pPr indent="216000" algn="just" eaLnBrk="1" hangingPunct="1"/>
            <a:r>
              <a:rPr lang="ru-RU" sz="2200" b="1" dirty="0" smtClean="0">
                <a:solidFill>
                  <a:srgbClr val="C00000"/>
                </a:solidFill>
              </a:rPr>
              <a:t>Система</a:t>
            </a:r>
            <a:r>
              <a:rPr lang="ru-RU" sz="2200" b="1" dirty="0" smtClean="0"/>
              <a:t> </a:t>
            </a:r>
            <a:r>
              <a:rPr lang="ru-RU" sz="2200" b="1" dirty="0" smtClean="0">
                <a:solidFill>
                  <a:srgbClr val="7030A0"/>
                </a:solidFill>
              </a:rPr>
              <a:t>звеньев</a:t>
            </a:r>
            <a:r>
              <a:rPr lang="ru-RU" sz="2200" dirty="0" smtClean="0"/>
              <a:t>, </a:t>
            </a:r>
            <a:r>
              <a:rPr lang="ru-RU" sz="2200" b="1" dirty="0" smtClean="0"/>
              <a:t>связанных</a:t>
            </a:r>
            <a:r>
              <a:rPr lang="ru-RU" sz="2200" dirty="0" smtClean="0"/>
              <a:t> кинематическими парами, называется </a:t>
            </a:r>
            <a:r>
              <a:rPr lang="ru-RU" sz="2200" b="1" dirty="0" smtClean="0">
                <a:solidFill>
                  <a:srgbClr val="FF0000"/>
                </a:solidFill>
              </a:rPr>
              <a:t>кинематической цепью</a:t>
            </a:r>
            <a:r>
              <a:rPr lang="ru-RU" sz="2200" dirty="0" smtClean="0"/>
              <a:t>. </a:t>
            </a:r>
          </a:p>
          <a:p>
            <a:pPr indent="216000" algn="just" eaLnBrk="1" hangingPunct="1"/>
            <a:r>
              <a:rPr lang="ru-RU" sz="2200" b="1" dirty="0" smtClean="0">
                <a:solidFill>
                  <a:srgbClr val="FF0000"/>
                </a:solidFill>
              </a:rPr>
              <a:t>Кинематическая</a:t>
            </a:r>
            <a:r>
              <a:rPr lang="ru-RU" sz="2200" b="1" dirty="0" smtClean="0"/>
              <a:t> </a:t>
            </a:r>
            <a:r>
              <a:rPr lang="ru-RU" sz="2200" b="1" dirty="0" smtClean="0">
                <a:solidFill>
                  <a:srgbClr val="FF0000"/>
                </a:solidFill>
              </a:rPr>
              <a:t>цепь</a:t>
            </a:r>
            <a:r>
              <a:rPr lang="ru-RU" sz="2200" dirty="0" smtClean="0"/>
              <a:t>, предназначенная </a:t>
            </a:r>
            <a:r>
              <a:rPr lang="ru-RU" sz="2200" b="1" dirty="0" smtClean="0">
                <a:solidFill>
                  <a:srgbClr val="FF0000"/>
                </a:solidFill>
              </a:rPr>
              <a:t>для </a:t>
            </a:r>
            <a:r>
              <a:rPr lang="ru-RU" sz="2200" b="1" u="sng" dirty="0" smtClean="0">
                <a:solidFill>
                  <a:srgbClr val="FF0000"/>
                </a:solidFill>
              </a:rPr>
              <a:t>преобразования</a:t>
            </a:r>
            <a:r>
              <a:rPr lang="ru-RU" sz="2200" b="1" dirty="0" smtClean="0">
                <a:solidFill>
                  <a:srgbClr val="FF0000"/>
                </a:solidFill>
              </a:rPr>
              <a:t> </a:t>
            </a:r>
            <a:r>
              <a:rPr lang="ru-RU" sz="2200" b="1" dirty="0" smtClean="0">
                <a:solidFill>
                  <a:srgbClr val="0070C0"/>
                </a:solidFill>
              </a:rPr>
              <a:t>движения</a:t>
            </a:r>
            <a:r>
              <a:rPr lang="ru-RU" sz="2200" b="1" dirty="0" smtClean="0">
                <a:solidFill>
                  <a:srgbClr val="FF0000"/>
                </a:solidFill>
              </a:rPr>
              <a:t> </a:t>
            </a:r>
            <a:r>
              <a:rPr lang="ru-RU" sz="2200" dirty="0" smtClean="0"/>
              <a:t>одного или нескольких звеньев </a:t>
            </a:r>
            <a:r>
              <a:rPr lang="ru-RU" sz="2200" b="1" dirty="0" smtClean="0"/>
              <a:t>в требуемые </a:t>
            </a:r>
            <a:r>
              <a:rPr lang="ru-RU" sz="2200" b="1" dirty="0" smtClean="0">
                <a:solidFill>
                  <a:srgbClr val="0070C0"/>
                </a:solidFill>
              </a:rPr>
              <a:t>движения</a:t>
            </a:r>
            <a:r>
              <a:rPr lang="ru-RU" sz="2200" b="1" dirty="0" smtClean="0"/>
              <a:t> </a:t>
            </a:r>
            <a:r>
              <a:rPr lang="ru-RU" sz="2200" b="1" dirty="0" smtClean="0">
                <a:solidFill>
                  <a:srgbClr val="7030A0"/>
                </a:solidFill>
              </a:rPr>
              <a:t>других звеньев</a:t>
            </a:r>
            <a:r>
              <a:rPr lang="ru-RU" sz="2200" dirty="0" smtClean="0"/>
              <a:t>, называется </a:t>
            </a:r>
            <a:r>
              <a:rPr lang="ru-RU" sz="2200" b="1" dirty="0" smtClean="0">
                <a:solidFill>
                  <a:srgbClr val="FF0000"/>
                </a:solidFill>
              </a:rPr>
              <a:t>механизмом</a:t>
            </a:r>
            <a:r>
              <a:rPr lang="ru-RU" sz="2200" dirty="0" smtClean="0"/>
              <a:t>. </a:t>
            </a:r>
          </a:p>
          <a:p>
            <a:pPr indent="216000" algn="just" eaLnBrk="1" hangingPunct="1"/>
            <a:r>
              <a:rPr lang="ru-RU" sz="2200" b="1" dirty="0" smtClean="0"/>
              <a:t>Устройство</a:t>
            </a:r>
            <a:r>
              <a:rPr lang="ru-RU" sz="2200" dirty="0" smtClean="0"/>
              <a:t>, выполняющее механическое движение, предназначенное </a:t>
            </a:r>
            <a:r>
              <a:rPr lang="ru-RU" sz="2200" b="1" dirty="0" smtClean="0"/>
              <a:t>для </a:t>
            </a:r>
            <a:r>
              <a:rPr lang="ru-RU" sz="2200" b="1" dirty="0" smtClean="0">
                <a:solidFill>
                  <a:srgbClr val="FF0000"/>
                </a:solidFill>
              </a:rPr>
              <a:t>преобразования</a:t>
            </a:r>
            <a:r>
              <a:rPr lang="ru-RU" sz="2200" b="1" dirty="0" smtClean="0"/>
              <a:t> </a:t>
            </a:r>
            <a:r>
              <a:rPr lang="ru-RU" sz="2200" b="1" dirty="0" smtClean="0">
                <a:solidFill>
                  <a:srgbClr val="7030A0"/>
                </a:solidFill>
              </a:rPr>
              <a:t>энергии</a:t>
            </a:r>
            <a:r>
              <a:rPr lang="ru-RU" sz="2200" b="1" dirty="0" smtClean="0"/>
              <a:t>, </a:t>
            </a:r>
            <a:r>
              <a:rPr lang="ru-RU" sz="2200" b="1" dirty="0" smtClean="0">
                <a:solidFill>
                  <a:srgbClr val="C00000"/>
                </a:solidFill>
              </a:rPr>
              <a:t>материалов</a:t>
            </a:r>
            <a:r>
              <a:rPr lang="ru-RU" sz="2200" b="1" dirty="0" smtClean="0"/>
              <a:t> или </a:t>
            </a:r>
            <a:r>
              <a:rPr lang="ru-RU" sz="2200" b="1" dirty="0" smtClean="0">
                <a:solidFill>
                  <a:srgbClr val="0070C0"/>
                </a:solidFill>
              </a:rPr>
              <a:t>информации</a:t>
            </a:r>
            <a:r>
              <a:rPr lang="ru-RU" sz="2200" dirty="0" smtClean="0"/>
              <a:t>, называется </a:t>
            </a:r>
            <a:r>
              <a:rPr lang="ru-RU" sz="2200" b="1" dirty="0" smtClean="0">
                <a:solidFill>
                  <a:srgbClr val="FF0000"/>
                </a:solidFill>
              </a:rPr>
              <a:t>машиной</a:t>
            </a:r>
            <a:r>
              <a:rPr lang="ru-RU" sz="2200" dirty="0" smtClean="0"/>
              <a:t>.</a:t>
            </a:r>
            <a:endParaRPr lang="ru-RU" altLang="ru-RU" sz="2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86800" y="6400800"/>
            <a:ext cx="4572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5</a:t>
            </a:fld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048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1.1 Основные понятия</a:t>
            </a:r>
          </a:p>
        </p:txBody>
      </p:sp>
      <p:sp>
        <p:nvSpPr>
          <p:cNvPr id="9220" name="TextBox 4"/>
          <p:cNvSpPr txBox="1">
            <a:spLocks noChangeArrowheads="1"/>
          </p:cNvSpPr>
          <p:nvPr/>
        </p:nvSpPr>
        <p:spPr bwMode="auto">
          <a:xfrm>
            <a:off x="152400" y="2743200"/>
            <a:ext cx="3429000" cy="378565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216000" algn="just"/>
            <a:r>
              <a:rPr lang="ru-RU" sz="2400" dirty="0" smtClean="0"/>
              <a:t>Из определения </a:t>
            </a:r>
            <a:r>
              <a:rPr lang="ru-RU" sz="2400" b="1" dirty="0" smtClean="0">
                <a:solidFill>
                  <a:srgbClr val="7030A0"/>
                </a:solidFill>
              </a:rPr>
              <a:t>звена</a:t>
            </a:r>
            <a:r>
              <a:rPr lang="ru-RU" sz="2400" dirty="0" smtClean="0"/>
              <a:t> как </a:t>
            </a:r>
            <a:r>
              <a:rPr lang="ru-RU" sz="2400" b="1" dirty="0" smtClean="0"/>
              <a:t>твердого</a:t>
            </a:r>
            <a:r>
              <a:rPr lang="ru-RU" sz="2400" dirty="0" smtClean="0"/>
              <a:t> тела, входящего в состав </a:t>
            </a:r>
            <a:r>
              <a:rPr lang="ru-RU" sz="2400" b="1" dirty="0" smtClean="0">
                <a:solidFill>
                  <a:srgbClr val="FF0000"/>
                </a:solidFill>
              </a:rPr>
              <a:t>механизма</a:t>
            </a:r>
            <a:r>
              <a:rPr lang="ru-RU" sz="2400" dirty="0" smtClean="0"/>
              <a:t>, следует, что </a:t>
            </a:r>
            <a:r>
              <a:rPr lang="ru-RU" sz="2400" b="1" dirty="0" smtClean="0">
                <a:solidFill>
                  <a:srgbClr val="7030A0"/>
                </a:solidFill>
              </a:rPr>
              <a:t>это тело </a:t>
            </a:r>
            <a:r>
              <a:rPr lang="ru-RU" sz="2400" dirty="0" smtClean="0"/>
              <a:t>является </a:t>
            </a:r>
            <a:r>
              <a:rPr lang="ru-RU" sz="2400" b="1" dirty="0" smtClean="0">
                <a:solidFill>
                  <a:srgbClr val="7030A0"/>
                </a:solidFill>
              </a:rPr>
              <a:t>несвободным</a:t>
            </a:r>
            <a:r>
              <a:rPr lang="ru-RU" sz="2400" dirty="0" smtClean="0"/>
              <a:t>, оно </a:t>
            </a:r>
            <a:r>
              <a:rPr lang="ru-RU" sz="2400" b="1" dirty="0" smtClean="0"/>
              <a:t>взаимодействует</a:t>
            </a:r>
            <a:r>
              <a:rPr lang="ru-RU" sz="2400" dirty="0" smtClean="0"/>
              <a:t> с другими звеньями, которые </a:t>
            </a:r>
            <a:r>
              <a:rPr lang="ru-RU" sz="2400" b="1" dirty="0" smtClean="0">
                <a:solidFill>
                  <a:srgbClr val="C00000"/>
                </a:solidFill>
              </a:rPr>
              <a:t>ограничивают</a:t>
            </a:r>
            <a:r>
              <a:rPr lang="ru-RU" sz="2400" b="1" dirty="0" smtClean="0"/>
              <a:t> его </a:t>
            </a:r>
            <a:r>
              <a:rPr lang="ru-RU" sz="2400" b="1" dirty="0" smtClean="0">
                <a:solidFill>
                  <a:srgbClr val="0070C0"/>
                </a:solidFill>
              </a:rPr>
              <a:t>движения</a:t>
            </a:r>
            <a:r>
              <a:rPr lang="ru-RU" sz="2400" dirty="0" smtClean="0"/>
              <a:t>. 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86800" y="6492875"/>
            <a:ext cx="4572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6</a:t>
            </a:fld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/>
          <a:srcRect l="3927" r="982" b="2589"/>
          <a:stretch>
            <a:fillRect/>
          </a:stretch>
        </p:blipFill>
        <p:spPr bwMode="auto">
          <a:xfrm>
            <a:off x="4038600" y="2514600"/>
            <a:ext cx="4876800" cy="189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304800" y="304800"/>
            <a:ext cx="8610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6000" algn="just"/>
            <a:r>
              <a:rPr lang="ru-RU" sz="2400" b="1" dirty="0" smtClean="0">
                <a:solidFill>
                  <a:srgbClr val="C00000"/>
                </a:solidFill>
              </a:rPr>
              <a:t>Кривошипно</a:t>
            </a:r>
            <a:r>
              <a:rPr lang="ru-RU" sz="2400" b="1" dirty="0" smtClean="0"/>
              <a:t>-</a:t>
            </a:r>
            <a:r>
              <a:rPr lang="ru-RU" sz="2400" b="1" dirty="0" smtClean="0">
                <a:solidFill>
                  <a:srgbClr val="7030A0"/>
                </a:solidFill>
              </a:rPr>
              <a:t>ползунный</a:t>
            </a:r>
            <a:r>
              <a:rPr lang="ru-RU" sz="2400" b="1" dirty="0" smtClean="0"/>
              <a:t> механизм</a:t>
            </a:r>
            <a:r>
              <a:rPr lang="ru-RU" sz="2400" dirty="0" smtClean="0"/>
              <a:t> содержит </a:t>
            </a:r>
            <a:r>
              <a:rPr lang="ru-RU" sz="2400" b="1" dirty="0" smtClean="0">
                <a:solidFill>
                  <a:srgbClr val="0070C0"/>
                </a:solidFill>
              </a:rPr>
              <a:t>подвижные</a:t>
            </a:r>
            <a:r>
              <a:rPr lang="ru-RU" sz="2400" dirty="0" smtClean="0"/>
              <a:t> звенья </a:t>
            </a:r>
            <a:r>
              <a:rPr lang="ru-RU" sz="2400" b="1" dirty="0" smtClean="0">
                <a:solidFill>
                  <a:srgbClr val="C00000"/>
                </a:solidFill>
              </a:rPr>
              <a:t>кривошип 1</a:t>
            </a:r>
            <a:r>
              <a:rPr lang="ru-RU" sz="2400" dirty="0" smtClean="0"/>
              <a:t>, </a:t>
            </a:r>
            <a:r>
              <a:rPr lang="ru-RU" sz="2400" b="1" dirty="0" smtClean="0">
                <a:solidFill>
                  <a:srgbClr val="7030A0"/>
                </a:solidFill>
              </a:rPr>
              <a:t>шатун 2</a:t>
            </a:r>
            <a:r>
              <a:rPr lang="ru-RU" sz="2400" dirty="0" smtClean="0"/>
              <a:t>, </a:t>
            </a:r>
            <a:r>
              <a:rPr lang="ru-RU" sz="2400" b="1" dirty="0" smtClean="0">
                <a:solidFill>
                  <a:srgbClr val="0070C0"/>
                </a:solidFill>
              </a:rPr>
              <a:t>ползун 3</a:t>
            </a:r>
            <a:r>
              <a:rPr lang="ru-RU" sz="2400" dirty="0" smtClean="0"/>
              <a:t>, а также </a:t>
            </a:r>
            <a:r>
              <a:rPr lang="ru-RU" sz="2400" b="1" dirty="0" smtClean="0"/>
              <a:t>неподвижную</a:t>
            </a:r>
            <a:r>
              <a:rPr lang="ru-RU" sz="2400" dirty="0" smtClean="0"/>
              <a:t> </a:t>
            </a:r>
            <a:r>
              <a:rPr lang="ru-RU" sz="2400" b="1" dirty="0" smtClean="0">
                <a:solidFill>
                  <a:srgbClr val="00B050"/>
                </a:solidFill>
              </a:rPr>
              <a:t>стойку 0</a:t>
            </a:r>
            <a:r>
              <a:rPr lang="ru-RU" sz="2400" dirty="0" smtClean="0"/>
              <a:t>. Выделяют </a:t>
            </a:r>
            <a:r>
              <a:rPr lang="ru-RU" sz="2400" b="1" dirty="0" smtClean="0">
                <a:solidFill>
                  <a:srgbClr val="C00000"/>
                </a:solidFill>
              </a:rPr>
              <a:t>кинематические пары</a:t>
            </a:r>
            <a:r>
              <a:rPr lang="ru-RU" sz="2400" dirty="0" smtClean="0"/>
              <a:t>: </a:t>
            </a:r>
            <a:r>
              <a:rPr lang="ru-RU" sz="2400" b="1" dirty="0" smtClean="0"/>
              <a:t>три </a:t>
            </a:r>
            <a:r>
              <a:rPr lang="ru-RU" sz="2400" b="1" dirty="0" smtClean="0">
                <a:solidFill>
                  <a:srgbClr val="FF0000"/>
                </a:solidFill>
              </a:rPr>
              <a:t>вращательные</a:t>
            </a:r>
            <a:r>
              <a:rPr lang="ru-RU" sz="2400" dirty="0" smtClean="0"/>
              <a:t>: </a:t>
            </a:r>
            <a:r>
              <a:rPr lang="ru-RU" sz="2400" b="1" dirty="0" smtClean="0">
                <a:solidFill>
                  <a:srgbClr val="C00000"/>
                </a:solidFill>
              </a:rPr>
              <a:t>А</a:t>
            </a:r>
            <a:r>
              <a:rPr lang="ru-RU" sz="2400" dirty="0" smtClean="0"/>
              <a:t> (соединение </a:t>
            </a:r>
            <a:r>
              <a:rPr lang="ru-RU" sz="2400" b="1" dirty="0" smtClean="0">
                <a:solidFill>
                  <a:srgbClr val="C00000"/>
                </a:solidFill>
              </a:rPr>
              <a:t>кривошипа</a:t>
            </a:r>
            <a:r>
              <a:rPr lang="ru-RU" sz="2400" dirty="0" smtClean="0"/>
              <a:t> и </a:t>
            </a:r>
            <a:r>
              <a:rPr lang="ru-RU" sz="2400" b="1" dirty="0" smtClean="0">
                <a:solidFill>
                  <a:srgbClr val="00B050"/>
                </a:solidFill>
              </a:rPr>
              <a:t>стойки</a:t>
            </a:r>
            <a:r>
              <a:rPr lang="ru-RU" sz="2400" dirty="0" smtClean="0"/>
              <a:t>), </a:t>
            </a:r>
            <a:r>
              <a:rPr lang="ru-RU" sz="2400" b="1" dirty="0" smtClean="0">
                <a:solidFill>
                  <a:srgbClr val="7030A0"/>
                </a:solidFill>
              </a:rPr>
              <a:t>В</a:t>
            </a:r>
            <a:r>
              <a:rPr lang="ru-RU" sz="2400" dirty="0" smtClean="0"/>
              <a:t> (соединение </a:t>
            </a:r>
            <a:r>
              <a:rPr lang="ru-RU" sz="2400" b="1" dirty="0" smtClean="0">
                <a:solidFill>
                  <a:srgbClr val="C00000"/>
                </a:solidFill>
              </a:rPr>
              <a:t>кривошипа</a:t>
            </a:r>
            <a:r>
              <a:rPr lang="ru-RU" sz="2400" dirty="0" smtClean="0"/>
              <a:t> и </a:t>
            </a:r>
            <a:r>
              <a:rPr lang="ru-RU" sz="2400" b="1" dirty="0" smtClean="0">
                <a:solidFill>
                  <a:srgbClr val="7030A0"/>
                </a:solidFill>
              </a:rPr>
              <a:t>шатуна</a:t>
            </a:r>
            <a:r>
              <a:rPr lang="ru-RU" sz="2400" dirty="0" smtClean="0"/>
              <a:t>) и </a:t>
            </a:r>
            <a:r>
              <a:rPr lang="ru-RU" sz="2400" b="1" dirty="0" smtClean="0">
                <a:solidFill>
                  <a:srgbClr val="0070C0"/>
                </a:solidFill>
              </a:rPr>
              <a:t>С</a:t>
            </a:r>
            <a:r>
              <a:rPr lang="ru-RU" sz="2400" dirty="0" smtClean="0"/>
              <a:t> (соединение </a:t>
            </a:r>
            <a:r>
              <a:rPr lang="ru-RU" sz="2400" b="1" dirty="0" smtClean="0">
                <a:solidFill>
                  <a:srgbClr val="7030A0"/>
                </a:solidFill>
              </a:rPr>
              <a:t>шатуна</a:t>
            </a:r>
            <a:r>
              <a:rPr lang="ru-RU" sz="2400" dirty="0" smtClean="0"/>
              <a:t> и </a:t>
            </a:r>
            <a:r>
              <a:rPr lang="ru-RU" sz="2400" b="1" dirty="0" smtClean="0">
                <a:solidFill>
                  <a:srgbClr val="0070C0"/>
                </a:solidFill>
              </a:rPr>
              <a:t>ползуна</a:t>
            </a:r>
            <a:r>
              <a:rPr lang="ru-RU" sz="2400" dirty="0" smtClean="0"/>
              <a:t>) и </a:t>
            </a:r>
            <a:r>
              <a:rPr lang="ru-RU" sz="2400" b="1" dirty="0" smtClean="0"/>
              <a:t>одна </a:t>
            </a:r>
            <a:r>
              <a:rPr lang="ru-RU" sz="2400" b="1" dirty="0" smtClean="0">
                <a:solidFill>
                  <a:srgbClr val="0070C0"/>
                </a:solidFill>
              </a:rPr>
              <a:t>поступательная</a:t>
            </a:r>
            <a:r>
              <a:rPr lang="ru-RU" sz="2400" dirty="0" smtClean="0"/>
              <a:t> – (соединение </a:t>
            </a:r>
            <a:r>
              <a:rPr lang="ru-RU" sz="2400" b="1" dirty="0" smtClean="0">
                <a:solidFill>
                  <a:srgbClr val="0070C0"/>
                </a:solidFill>
              </a:rPr>
              <a:t>ползуна</a:t>
            </a:r>
            <a:r>
              <a:rPr lang="ru-RU" sz="2400" dirty="0" smtClean="0"/>
              <a:t> со </a:t>
            </a:r>
            <a:r>
              <a:rPr lang="ru-RU" sz="2400" b="1" dirty="0" smtClean="0">
                <a:solidFill>
                  <a:srgbClr val="00B050"/>
                </a:solidFill>
              </a:rPr>
              <a:t>стойкой</a:t>
            </a:r>
            <a:r>
              <a:rPr lang="ru-RU" sz="2400" dirty="0" smtClean="0"/>
              <a:t>).</a:t>
            </a:r>
            <a:endParaRPr lang="ru-RU" altLang="ru-RU" sz="2400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3810000" y="4343400"/>
            <a:ext cx="4953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6000" algn="just"/>
            <a:r>
              <a:rPr lang="ru-RU" sz="2400" b="1" dirty="0" smtClean="0"/>
              <a:t>Взаимодействия</a:t>
            </a:r>
            <a:r>
              <a:rPr lang="ru-RU" sz="2400" dirty="0" smtClean="0"/>
              <a:t> </a:t>
            </a:r>
            <a:r>
              <a:rPr lang="ru-RU" sz="2400" b="1" dirty="0" smtClean="0">
                <a:solidFill>
                  <a:srgbClr val="7030A0"/>
                </a:solidFill>
              </a:rPr>
              <a:t>звеньев</a:t>
            </a:r>
            <a:r>
              <a:rPr lang="ru-RU" sz="2400" dirty="0" smtClean="0"/>
              <a:t> могут быть </a:t>
            </a:r>
            <a:r>
              <a:rPr lang="ru-RU" sz="2400" b="1" dirty="0" smtClean="0">
                <a:solidFill>
                  <a:srgbClr val="C00000"/>
                </a:solidFill>
              </a:rPr>
              <a:t>различными</a:t>
            </a:r>
            <a:r>
              <a:rPr lang="ru-RU" sz="2400" dirty="0" smtClean="0"/>
              <a:t> – в виде </a:t>
            </a:r>
            <a:r>
              <a:rPr lang="ru-RU" sz="2400" b="1" dirty="0" smtClean="0">
                <a:solidFill>
                  <a:srgbClr val="0070C0"/>
                </a:solidFill>
              </a:rPr>
              <a:t>соприкосновений</a:t>
            </a:r>
            <a:r>
              <a:rPr lang="ru-RU" sz="2400" dirty="0" smtClean="0"/>
              <a:t>, </a:t>
            </a:r>
            <a:r>
              <a:rPr lang="ru-RU" sz="2400" b="1" dirty="0" smtClean="0">
                <a:solidFill>
                  <a:srgbClr val="FF0000"/>
                </a:solidFill>
              </a:rPr>
              <a:t>соединений</a:t>
            </a:r>
            <a:r>
              <a:rPr lang="ru-RU" sz="2400" dirty="0" smtClean="0"/>
              <a:t>, </a:t>
            </a:r>
            <a:r>
              <a:rPr lang="ru-RU" sz="2400" b="1" dirty="0" smtClean="0">
                <a:solidFill>
                  <a:srgbClr val="7030A0"/>
                </a:solidFill>
              </a:rPr>
              <a:t>зацеплений</a:t>
            </a:r>
            <a:r>
              <a:rPr lang="ru-RU" sz="2400" dirty="0" smtClean="0"/>
              <a:t> и т.п. </a:t>
            </a:r>
            <a:r>
              <a:rPr lang="ru-RU" sz="2400" b="1" u="sng" dirty="0" smtClean="0"/>
              <a:t>Эти взаимодействия</a:t>
            </a:r>
            <a:r>
              <a:rPr lang="ru-RU" sz="2400" b="1" dirty="0" smtClean="0"/>
              <a:t> </a:t>
            </a:r>
            <a:r>
              <a:rPr lang="ru-RU" sz="2400" dirty="0" smtClean="0"/>
              <a:t>называются </a:t>
            </a:r>
            <a:r>
              <a:rPr lang="ru-RU" sz="2400" b="1" u="sng" dirty="0" smtClean="0">
                <a:solidFill>
                  <a:srgbClr val="7030A0"/>
                </a:solidFill>
              </a:rPr>
              <a:t>связями</a:t>
            </a:r>
            <a:r>
              <a:rPr lang="ru-RU" sz="2400" dirty="0" smtClean="0"/>
              <a:t>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152400" y="0"/>
            <a:ext cx="8534400" cy="3048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ru-RU" sz="2400" b="1" dirty="0" smtClean="0"/>
              <a:t>1.2 Степени свободы и условия связей</a:t>
            </a:r>
            <a:endParaRPr lang="ru-RU" altLang="ru-RU" sz="2400" b="1" i="1" dirty="0" smtClean="0"/>
          </a:p>
        </p:txBody>
      </p:sp>
      <p:sp>
        <p:nvSpPr>
          <p:cNvPr id="10244" name="TextBox 4"/>
          <p:cNvSpPr txBox="1">
            <a:spLocks noChangeArrowheads="1"/>
          </p:cNvSpPr>
          <p:nvPr/>
        </p:nvSpPr>
        <p:spPr bwMode="auto">
          <a:xfrm>
            <a:off x="152400" y="304800"/>
            <a:ext cx="8839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216000" algn="just" eaLnBrk="1" hangingPunct="1"/>
            <a:r>
              <a:rPr lang="ru-RU" sz="2400" dirty="0" smtClean="0"/>
              <a:t>Числом </a:t>
            </a:r>
            <a:r>
              <a:rPr lang="ru-RU" sz="2400" b="1" dirty="0" smtClean="0">
                <a:solidFill>
                  <a:srgbClr val="FF0000"/>
                </a:solidFill>
              </a:rPr>
              <a:t>степеней </a:t>
            </a:r>
            <a:r>
              <a:rPr lang="ru-RU" sz="2400" b="1" dirty="0" smtClean="0">
                <a:solidFill>
                  <a:srgbClr val="0070C0"/>
                </a:solidFill>
              </a:rPr>
              <a:t>свободы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/>
              <a:t>называется </a:t>
            </a:r>
            <a:r>
              <a:rPr lang="ru-RU" sz="2400" b="1" dirty="0" smtClean="0"/>
              <a:t>число </a:t>
            </a:r>
            <a:r>
              <a:rPr lang="ru-RU" sz="2400" b="1" dirty="0" smtClean="0">
                <a:solidFill>
                  <a:srgbClr val="FF0000"/>
                </a:solidFill>
              </a:rPr>
              <a:t>независимых</a:t>
            </a:r>
            <a:r>
              <a:rPr lang="ru-RU" sz="2400" b="1" dirty="0" smtClean="0"/>
              <a:t> </a:t>
            </a:r>
            <a:r>
              <a:rPr lang="ru-RU" sz="2400" b="1" dirty="0" smtClean="0">
                <a:solidFill>
                  <a:srgbClr val="0070C0"/>
                </a:solidFill>
              </a:rPr>
              <a:t>перемещений</a:t>
            </a:r>
            <a:r>
              <a:rPr lang="ru-RU" sz="2400" dirty="0" smtClean="0"/>
              <a:t>, которыми обладает </a:t>
            </a:r>
            <a:r>
              <a:rPr lang="ru-RU" sz="2400" b="1" dirty="0" smtClean="0">
                <a:solidFill>
                  <a:srgbClr val="7030A0"/>
                </a:solidFill>
              </a:rPr>
              <a:t>звено</a:t>
            </a:r>
            <a:r>
              <a:rPr lang="ru-RU" sz="2400" dirty="0" smtClean="0"/>
              <a:t> механизма</a:t>
            </a:r>
            <a:endParaRPr lang="ru-RU" altLang="ru-RU" sz="2400" b="1" i="1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34400" y="6492875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7</a:t>
            </a:fld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 l="8141"/>
          <a:stretch>
            <a:fillRect/>
          </a:stretch>
        </p:blipFill>
        <p:spPr bwMode="auto">
          <a:xfrm>
            <a:off x="5486400" y="1143000"/>
            <a:ext cx="3124200" cy="2542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0" y="1066800"/>
            <a:ext cx="51816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6000"/>
            <a:r>
              <a:rPr lang="ru-RU" sz="2000" b="1" dirty="0" smtClean="0">
                <a:solidFill>
                  <a:srgbClr val="C00000"/>
                </a:solidFill>
              </a:rPr>
              <a:t>Свободное</a:t>
            </a:r>
            <a:r>
              <a:rPr lang="ru-RU" sz="2000" dirty="0" smtClean="0"/>
              <a:t> </a:t>
            </a:r>
            <a:r>
              <a:rPr lang="ru-RU" sz="2000" b="1" dirty="0" smtClean="0"/>
              <a:t>тело</a:t>
            </a:r>
            <a:r>
              <a:rPr lang="ru-RU" sz="2000" dirty="0" smtClean="0"/>
              <a:t> обладает </a:t>
            </a:r>
            <a:r>
              <a:rPr lang="ru-RU" sz="2000" b="1" dirty="0" smtClean="0">
                <a:solidFill>
                  <a:srgbClr val="7030A0"/>
                </a:solidFill>
              </a:rPr>
              <a:t>шестью </a:t>
            </a:r>
            <a:r>
              <a:rPr lang="ru-RU" sz="2000" b="1" dirty="0" smtClean="0">
                <a:solidFill>
                  <a:srgbClr val="C00000"/>
                </a:solidFill>
              </a:rPr>
              <a:t>степенями </a:t>
            </a:r>
            <a:r>
              <a:rPr lang="ru-RU" sz="2000" b="1" dirty="0" smtClean="0">
                <a:solidFill>
                  <a:srgbClr val="0070C0"/>
                </a:solidFill>
              </a:rPr>
              <a:t>свободы</a:t>
            </a:r>
            <a:r>
              <a:rPr lang="ru-RU" sz="2000" dirty="0" smtClean="0"/>
              <a:t>, это </a:t>
            </a:r>
            <a:r>
              <a:rPr lang="ru-RU" sz="2000" b="1" dirty="0" smtClean="0"/>
              <a:t>три </a:t>
            </a:r>
            <a:r>
              <a:rPr lang="ru-RU" sz="2000" b="1" dirty="0" smtClean="0">
                <a:solidFill>
                  <a:srgbClr val="0070C0"/>
                </a:solidFill>
              </a:rPr>
              <a:t>вращательных</a:t>
            </a:r>
            <a:r>
              <a:rPr lang="ru-RU" sz="2000" b="1" dirty="0" smtClean="0"/>
              <a:t> </a:t>
            </a:r>
            <a:r>
              <a:rPr lang="ru-RU" sz="2000" dirty="0" smtClean="0"/>
              <a:t>движения </a:t>
            </a:r>
            <a:r>
              <a:rPr lang="ru-RU" sz="2000" b="1" dirty="0" smtClean="0"/>
              <a:t>вокруг</a:t>
            </a:r>
            <a:r>
              <a:rPr lang="ru-RU" sz="2000" dirty="0" smtClean="0"/>
              <a:t> всех трех </a:t>
            </a:r>
            <a:r>
              <a:rPr lang="ru-RU" sz="2000" b="1" dirty="0" smtClean="0">
                <a:solidFill>
                  <a:srgbClr val="7030A0"/>
                </a:solidFill>
              </a:rPr>
              <a:t>осей</a:t>
            </a:r>
            <a:r>
              <a:rPr lang="ru-RU" sz="2000" b="1" dirty="0" smtClean="0"/>
              <a:t> декартовой системы координат </a:t>
            </a:r>
            <a:r>
              <a:rPr lang="ru-RU" sz="2000" dirty="0" smtClean="0"/>
              <a:t>(</a:t>
            </a:r>
            <a:r>
              <a:rPr lang="ru-RU" sz="2000" b="1" dirty="0" smtClean="0">
                <a:solidFill>
                  <a:srgbClr val="0070C0"/>
                </a:solidFill>
              </a:rPr>
              <a:t>ВВВ</a:t>
            </a:r>
            <a:r>
              <a:rPr lang="ru-RU" sz="2000" dirty="0" smtClean="0"/>
              <a:t>) и </a:t>
            </a:r>
            <a:r>
              <a:rPr lang="ru-RU" sz="2000" b="1" dirty="0" smtClean="0"/>
              <a:t>три </a:t>
            </a:r>
            <a:r>
              <a:rPr lang="ru-RU" sz="2000" b="1" dirty="0" smtClean="0">
                <a:solidFill>
                  <a:srgbClr val="FF0000"/>
                </a:solidFill>
              </a:rPr>
              <a:t>поступательных</a:t>
            </a:r>
            <a:r>
              <a:rPr lang="ru-RU" sz="2000" dirty="0" smtClean="0"/>
              <a:t> движения вдоль тех же осей (</a:t>
            </a:r>
            <a:r>
              <a:rPr lang="ru-RU" sz="2000" b="1" dirty="0" smtClean="0">
                <a:solidFill>
                  <a:srgbClr val="FF0000"/>
                </a:solidFill>
              </a:rPr>
              <a:t>ППП</a:t>
            </a:r>
            <a:r>
              <a:rPr lang="ru-RU" sz="2000" dirty="0" smtClean="0"/>
              <a:t>). </a:t>
            </a:r>
          </a:p>
          <a:p>
            <a:pPr indent="216000"/>
            <a:r>
              <a:rPr lang="ru-RU" sz="2000" dirty="0" smtClean="0"/>
              <a:t>Для </a:t>
            </a:r>
            <a:r>
              <a:rPr lang="ru-RU" sz="2000" b="1" dirty="0" smtClean="0">
                <a:solidFill>
                  <a:srgbClr val="FF0000"/>
                </a:solidFill>
              </a:rPr>
              <a:t>свободного</a:t>
            </a:r>
            <a:r>
              <a:rPr lang="ru-RU" sz="2000" dirty="0" smtClean="0"/>
              <a:t> твердого </a:t>
            </a:r>
            <a:r>
              <a:rPr lang="ru-RU" sz="2000" b="1" dirty="0" smtClean="0"/>
              <a:t>тела</a:t>
            </a:r>
            <a:r>
              <a:rPr lang="ru-RU" sz="2000" dirty="0" smtClean="0"/>
              <a:t> можно записать </a:t>
            </a:r>
            <a:r>
              <a:rPr lang="ru-RU" sz="2000" b="1" dirty="0" smtClean="0"/>
              <a:t>число движений </a:t>
            </a:r>
            <a:r>
              <a:rPr lang="ru-RU" sz="2000" dirty="0" smtClean="0"/>
              <a:t>как </a:t>
            </a:r>
            <a:r>
              <a:rPr lang="ru-RU" sz="2000" b="1" dirty="0" smtClean="0">
                <a:solidFill>
                  <a:srgbClr val="0070C0"/>
                </a:solidFill>
              </a:rPr>
              <a:t>В</a:t>
            </a:r>
            <a:r>
              <a:rPr lang="ru-RU" sz="2000" b="1" dirty="0" smtClean="0">
                <a:solidFill>
                  <a:srgbClr val="FF0000"/>
                </a:solidFill>
              </a:rPr>
              <a:t>П</a:t>
            </a:r>
            <a:r>
              <a:rPr lang="ru-RU" sz="2000" b="1" dirty="0" smtClean="0">
                <a:solidFill>
                  <a:srgbClr val="0070C0"/>
                </a:solidFill>
              </a:rPr>
              <a:t>В</a:t>
            </a:r>
            <a:r>
              <a:rPr lang="ru-RU" sz="2000" b="1" dirty="0" smtClean="0">
                <a:solidFill>
                  <a:srgbClr val="FF0000"/>
                </a:solidFill>
              </a:rPr>
              <a:t>П</a:t>
            </a:r>
            <a:r>
              <a:rPr lang="ru-RU" sz="2000" b="1" dirty="0" smtClean="0">
                <a:solidFill>
                  <a:srgbClr val="0070C0"/>
                </a:solidFill>
              </a:rPr>
              <a:t>В</a:t>
            </a:r>
            <a:r>
              <a:rPr lang="ru-RU" sz="2000" b="1" dirty="0" smtClean="0">
                <a:solidFill>
                  <a:srgbClr val="FF0000"/>
                </a:solidFill>
              </a:rPr>
              <a:t>П</a:t>
            </a:r>
            <a:r>
              <a:rPr lang="ru-RU" sz="2000" dirty="0" smtClean="0"/>
              <a:t>, т.е. </a:t>
            </a:r>
            <a:r>
              <a:rPr lang="ru-RU" sz="2000" b="1" dirty="0" smtClean="0">
                <a:solidFill>
                  <a:srgbClr val="0070C0"/>
                </a:solidFill>
              </a:rPr>
              <a:t>вращательное</a:t>
            </a:r>
            <a:r>
              <a:rPr lang="ru-RU" sz="2000" dirty="0" smtClean="0"/>
              <a:t> и </a:t>
            </a:r>
            <a:r>
              <a:rPr lang="ru-RU" sz="2000" b="1" dirty="0" smtClean="0">
                <a:solidFill>
                  <a:srgbClr val="FF0000"/>
                </a:solidFill>
              </a:rPr>
              <a:t>поступательное</a:t>
            </a:r>
            <a:r>
              <a:rPr lang="ru-RU" sz="2000" dirty="0" smtClean="0"/>
              <a:t> движения относительно </a:t>
            </a:r>
            <a:r>
              <a:rPr lang="ru-RU" sz="2000" b="1" dirty="0" smtClean="0"/>
              <a:t>трех осей</a:t>
            </a:r>
            <a:r>
              <a:rPr lang="ru-RU" sz="2000" dirty="0" smtClean="0"/>
              <a:t>, последовательно. </a:t>
            </a:r>
            <a:r>
              <a:rPr lang="ru-RU" sz="2000" b="1" dirty="0" smtClean="0">
                <a:solidFill>
                  <a:srgbClr val="7030A0"/>
                </a:solidFill>
              </a:rPr>
              <a:t>Несвободное</a:t>
            </a:r>
            <a:r>
              <a:rPr lang="ru-RU" sz="2000" dirty="0" smtClean="0"/>
              <a:t> тело имеет </a:t>
            </a:r>
            <a:r>
              <a:rPr lang="ru-RU" sz="2000" b="1" dirty="0" smtClean="0"/>
              <a:t>число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степеней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0070C0"/>
                </a:solidFill>
              </a:rPr>
              <a:t>свободы</a:t>
            </a:r>
            <a:r>
              <a:rPr lang="ru-RU" sz="2000" dirty="0" smtClean="0"/>
              <a:t>  </a:t>
            </a:r>
            <a:r>
              <a:rPr lang="ru-RU" sz="2000" b="1" i="1" dirty="0" smtClean="0">
                <a:solidFill>
                  <a:srgbClr val="0070C0"/>
                </a:solidFill>
              </a:rPr>
              <a:t>H</a:t>
            </a:r>
            <a:r>
              <a:rPr lang="ru-RU" sz="2000" b="1" i="1" dirty="0" smtClean="0"/>
              <a:t> </a:t>
            </a:r>
            <a:r>
              <a:rPr lang="ru-RU" sz="2000" b="1" dirty="0" smtClean="0"/>
              <a:t>= 6 – </a:t>
            </a:r>
            <a:r>
              <a:rPr lang="ru-RU" sz="2000" b="1" i="1" dirty="0" smtClean="0">
                <a:solidFill>
                  <a:srgbClr val="7030A0"/>
                </a:solidFill>
              </a:rPr>
              <a:t>S</a:t>
            </a:r>
            <a:r>
              <a:rPr lang="ru-RU" sz="2000" dirty="0" smtClean="0"/>
              <a:t>, где </a:t>
            </a:r>
            <a:r>
              <a:rPr lang="ru-RU" sz="2000" b="1" dirty="0" smtClean="0">
                <a:solidFill>
                  <a:srgbClr val="7030A0"/>
                </a:solidFill>
              </a:rPr>
              <a:t>S</a:t>
            </a:r>
            <a:r>
              <a:rPr lang="ru-RU" sz="2000" dirty="0" smtClean="0"/>
              <a:t> – условия связей (</a:t>
            </a:r>
            <a:r>
              <a:rPr lang="ru-RU" sz="2000" b="1" dirty="0" smtClean="0">
                <a:solidFill>
                  <a:srgbClr val="7030A0"/>
                </a:solidFill>
              </a:rPr>
              <a:t>ограничения</a:t>
            </a:r>
            <a:r>
              <a:rPr lang="ru-RU" sz="2000" dirty="0" smtClean="0"/>
              <a:t>, наложенные на относительные движения звеньев, образующих кинематическую пару). </a:t>
            </a:r>
          </a:p>
          <a:p>
            <a:pPr indent="216000"/>
            <a:r>
              <a:rPr lang="ru-RU" sz="2000" dirty="0" smtClean="0"/>
              <a:t>При </a:t>
            </a:r>
            <a:r>
              <a:rPr lang="ru-RU" sz="2000" b="1" i="1" dirty="0" smtClean="0">
                <a:solidFill>
                  <a:srgbClr val="0070C0"/>
                </a:solidFill>
              </a:rPr>
              <a:t>Н</a:t>
            </a:r>
            <a:r>
              <a:rPr lang="ru-RU" sz="2000" dirty="0" smtClean="0"/>
              <a:t> = </a:t>
            </a:r>
            <a:r>
              <a:rPr lang="ru-RU" sz="2000" b="1" dirty="0" smtClean="0"/>
              <a:t>6</a:t>
            </a:r>
            <a:r>
              <a:rPr lang="ru-RU" sz="2000" dirty="0" smtClean="0"/>
              <a:t> – твердое тело движется </a:t>
            </a:r>
            <a:r>
              <a:rPr lang="ru-RU" sz="2000" b="1" dirty="0" smtClean="0">
                <a:solidFill>
                  <a:srgbClr val="0070C0"/>
                </a:solidFill>
              </a:rPr>
              <a:t>свободно</a:t>
            </a:r>
            <a:r>
              <a:rPr lang="ru-RU" sz="2000" dirty="0" smtClean="0"/>
              <a:t>. </a:t>
            </a:r>
            <a:r>
              <a:rPr lang="ru-RU" b="1" dirty="0" smtClean="0">
                <a:solidFill>
                  <a:srgbClr val="0070C0"/>
                </a:solidFill>
              </a:rPr>
              <a:t>Движение</a:t>
            </a:r>
            <a:r>
              <a:rPr lang="ru-RU" b="1" dirty="0" smtClean="0"/>
              <a:t> таких </a:t>
            </a:r>
            <a:r>
              <a:rPr lang="ru-RU" b="1" dirty="0" smtClean="0">
                <a:solidFill>
                  <a:srgbClr val="C00000"/>
                </a:solidFill>
              </a:rPr>
              <a:t>жестких</a:t>
            </a:r>
            <a:r>
              <a:rPr lang="ru-RU" b="1" dirty="0" smtClean="0"/>
              <a:t>, </a:t>
            </a:r>
            <a:r>
              <a:rPr lang="ru-RU" b="1" dirty="0" smtClean="0">
                <a:solidFill>
                  <a:srgbClr val="7030A0"/>
                </a:solidFill>
              </a:rPr>
              <a:t>не деформируемых </a:t>
            </a:r>
            <a:r>
              <a:rPr lang="ru-RU" b="1" dirty="0" smtClean="0"/>
              <a:t>тел </a:t>
            </a:r>
            <a:r>
              <a:rPr lang="ru-RU" dirty="0" smtClean="0"/>
              <a:t>изучается в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C00000"/>
                </a:solidFill>
              </a:rPr>
              <a:t>теоретической механике (ТМ)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181600" y="3733800"/>
            <a:ext cx="3962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При </a:t>
            </a:r>
            <a:r>
              <a:rPr lang="ru-RU" sz="2000" b="1" i="1" dirty="0" smtClean="0">
                <a:solidFill>
                  <a:srgbClr val="0070C0"/>
                </a:solidFill>
              </a:rPr>
              <a:t>Н</a:t>
            </a:r>
            <a:r>
              <a:rPr lang="ru-RU" sz="2000" dirty="0" smtClean="0"/>
              <a:t> = </a:t>
            </a:r>
            <a:r>
              <a:rPr lang="ru-RU" sz="2000" b="1" dirty="0" smtClean="0">
                <a:solidFill>
                  <a:srgbClr val="FF0000"/>
                </a:solidFill>
              </a:rPr>
              <a:t>0</a:t>
            </a:r>
            <a:r>
              <a:rPr lang="ru-RU" sz="2000" dirty="0" smtClean="0"/>
              <a:t> – рассматривается </a:t>
            </a:r>
            <a:r>
              <a:rPr lang="ru-RU" sz="2000" b="1" dirty="0" smtClean="0">
                <a:solidFill>
                  <a:srgbClr val="FF0000"/>
                </a:solidFill>
              </a:rPr>
              <a:t>неподвижное</a:t>
            </a:r>
            <a:r>
              <a:rPr lang="ru-RU" sz="2000" dirty="0" smtClean="0"/>
              <a:t> твердое тело, в том числе </a:t>
            </a:r>
            <a:r>
              <a:rPr lang="ru-RU" sz="2000" b="1" dirty="0" smtClean="0">
                <a:solidFill>
                  <a:srgbClr val="7030A0"/>
                </a:solidFill>
              </a:rPr>
              <a:t>деформируемое</a:t>
            </a:r>
            <a:r>
              <a:rPr lang="ru-RU" sz="2000" dirty="0" smtClean="0"/>
              <a:t>. Такие </a:t>
            </a:r>
            <a:r>
              <a:rPr lang="ru-RU" sz="2000" b="1" dirty="0" smtClean="0"/>
              <a:t>тела</a:t>
            </a:r>
            <a:r>
              <a:rPr lang="ru-RU" sz="2000" dirty="0" smtClean="0"/>
              <a:t> изучаются в курсе </a:t>
            </a:r>
            <a:r>
              <a:rPr lang="ru-RU" sz="2000" b="1" dirty="0" smtClean="0">
                <a:solidFill>
                  <a:srgbClr val="FF0000"/>
                </a:solidFill>
              </a:rPr>
              <a:t>теоретической механики </a:t>
            </a:r>
            <a:r>
              <a:rPr lang="ru-RU" sz="2000" dirty="0" smtClean="0"/>
              <a:t>и в курсе </a:t>
            </a:r>
            <a:r>
              <a:rPr lang="ru-RU" sz="2000" b="1" dirty="0" smtClean="0">
                <a:solidFill>
                  <a:srgbClr val="7030A0"/>
                </a:solidFill>
              </a:rPr>
              <a:t>сопротивления материалов</a:t>
            </a:r>
            <a:r>
              <a:rPr lang="ru-RU" sz="2000" dirty="0" smtClean="0"/>
              <a:t>. В </a:t>
            </a:r>
            <a:r>
              <a:rPr lang="ru-RU" sz="2000" b="1" dirty="0" smtClean="0">
                <a:solidFill>
                  <a:srgbClr val="FF0000"/>
                </a:solidFill>
              </a:rPr>
              <a:t>ТММ</a:t>
            </a:r>
            <a:r>
              <a:rPr lang="ru-RU" sz="2000" dirty="0" smtClean="0"/>
              <a:t> изучаются </a:t>
            </a:r>
            <a:r>
              <a:rPr lang="ru-RU" sz="2000" b="1" dirty="0" smtClean="0">
                <a:solidFill>
                  <a:srgbClr val="0070C0"/>
                </a:solidFill>
              </a:rPr>
              <a:t>подвижные</a:t>
            </a:r>
            <a:r>
              <a:rPr lang="ru-RU" sz="2000" dirty="0" smtClean="0"/>
              <a:t> тела, имеющие число степеней свободы</a:t>
            </a:r>
            <a:r>
              <a:rPr lang="en-US" sz="2000" dirty="0" smtClean="0"/>
              <a:t> </a:t>
            </a:r>
            <a:r>
              <a:rPr lang="ru-RU" sz="2000" b="1" dirty="0" smtClean="0"/>
              <a:t>1</a:t>
            </a:r>
            <a:r>
              <a:rPr lang="en-US" sz="2000" dirty="0" smtClean="0"/>
              <a:t> ≤ </a:t>
            </a:r>
            <a:r>
              <a:rPr lang="ru-RU" sz="2000" b="1" i="1" dirty="0" smtClean="0">
                <a:solidFill>
                  <a:srgbClr val="0070C0"/>
                </a:solidFill>
              </a:rPr>
              <a:t>H</a:t>
            </a:r>
            <a:r>
              <a:rPr lang="ru-RU" sz="2000" i="1" dirty="0" smtClean="0"/>
              <a:t> </a:t>
            </a:r>
            <a:r>
              <a:rPr lang="en-US" sz="2000" dirty="0" smtClean="0"/>
              <a:t>≤ </a:t>
            </a:r>
            <a:r>
              <a:rPr lang="ru-RU" sz="2000" b="1" dirty="0" smtClean="0"/>
              <a:t>5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1800" b="1" i="1" dirty="0" smtClean="0">
                <a:solidFill>
                  <a:srgbClr val="7030A0"/>
                </a:solidFill>
              </a:rPr>
              <a:t>условия связи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8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304800"/>
            <a:ext cx="86868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00"/>
            <a:r>
              <a:rPr lang="ru-RU" sz="2000" dirty="0" smtClean="0"/>
              <a:t>Твердое тело имеет в пространстве </a:t>
            </a:r>
            <a:r>
              <a:rPr lang="ru-RU" sz="2000" b="1" dirty="0" smtClean="0"/>
              <a:t>шесть независимых </a:t>
            </a:r>
            <a:r>
              <a:rPr lang="ru-RU" sz="2000" b="1" dirty="0" smtClean="0">
                <a:solidFill>
                  <a:srgbClr val="0070C0"/>
                </a:solidFill>
              </a:rPr>
              <a:t>движений</a:t>
            </a:r>
            <a:r>
              <a:rPr lang="ru-RU" sz="2000" dirty="0" smtClean="0"/>
              <a:t>: три </a:t>
            </a:r>
            <a:r>
              <a:rPr lang="ru-RU" sz="2000" b="1" dirty="0" smtClean="0">
                <a:solidFill>
                  <a:srgbClr val="0070C0"/>
                </a:solidFill>
              </a:rPr>
              <a:t>вращательных</a:t>
            </a:r>
            <a:r>
              <a:rPr lang="ru-RU" sz="2000" dirty="0" smtClean="0"/>
              <a:t> и три </a:t>
            </a:r>
            <a:r>
              <a:rPr lang="ru-RU" sz="2000" b="1" dirty="0" smtClean="0">
                <a:solidFill>
                  <a:srgbClr val="FF0000"/>
                </a:solidFill>
              </a:rPr>
              <a:t>поступательных</a:t>
            </a:r>
            <a:r>
              <a:rPr lang="ru-RU" sz="2000" dirty="0" smtClean="0"/>
              <a:t>, т.е. </a:t>
            </a:r>
            <a:r>
              <a:rPr lang="ru-RU" sz="2000" b="1" i="1" dirty="0" smtClean="0">
                <a:solidFill>
                  <a:srgbClr val="0070C0"/>
                </a:solidFill>
              </a:rPr>
              <a:t>Н</a:t>
            </a:r>
            <a:r>
              <a:rPr lang="ru-RU" sz="2000" dirty="0" smtClean="0"/>
              <a:t> </a:t>
            </a:r>
            <a:r>
              <a:rPr lang="en-US" sz="2000" dirty="0" smtClean="0"/>
              <a:t>(</a:t>
            </a:r>
            <a:r>
              <a:rPr lang="en-US" sz="2000" b="1" i="1" dirty="0" smtClean="0">
                <a:solidFill>
                  <a:srgbClr val="0070C0"/>
                </a:solidFill>
              </a:rPr>
              <a:t>W</a:t>
            </a:r>
            <a:r>
              <a:rPr lang="en-US" sz="2000" dirty="0" smtClean="0"/>
              <a:t>) </a:t>
            </a:r>
            <a:r>
              <a:rPr lang="ru-RU" sz="2000" dirty="0" smtClean="0"/>
              <a:t>– </a:t>
            </a:r>
            <a:r>
              <a:rPr lang="ru-RU" sz="2000" dirty="0" smtClean="0"/>
              <a:t>число </a:t>
            </a:r>
            <a:r>
              <a:rPr lang="ru-RU" sz="2000" b="1" dirty="0" smtClean="0">
                <a:solidFill>
                  <a:srgbClr val="FF0000"/>
                </a:solidFill>
              </a:rPr>
              <a:t>степеней</a:t>
            </a:r>
            <a:r>
              <a:rPr lang="ru-RU" sz="2000" b="1" dirty="0" smtClean="0"/>
              <a:t> </a:t>
            </a:r>
            <a:r>
              <a:rPr lang="ru-RU" sz="2000" b="1" dirty="0" smtClean="0">
                <a:solidFill>
                  <a:srgbClr val="0070C0"/>
                </a:solidFill>
              </a:rPr>
              <a:t>свободы</a:t>
            </a:r>
            <a:r>
              <a:rPr lang="ru-RU" sz="2000" b="1" dirty="0" smtClean="0"/>
              <a:t> </a:t>
            </a:r>
            <a:r>
              <a:rPr lang="ru-RU" sz="2000" dirty="0" smtClean="0"/>
              <a:t>такого тела равно </a:t>
            </a:r>
            <a:r>
              <a:rPr lang="ru-RU" sz="2000" b="1" dirty="0" smtClean="0">
                <a:solidFill>
                  <a:srgbClr val="FF0000"/>
                </a:solidFill>
              </a:rPr>
              <a:t>6</a:t>
            </a:r>
            <a:r>
              <a:rPr lang="ru-RU" sz="2000" dirty="0" smtClean="0"/>
              <a:t>, для </a:t>
            </a:r>
            <a:r>
              <a:rPr lang="ru-RU" sz="2000" b="1" dirty="0" smtClean="0">
                <a:solidFill>
                  <a:srgbClr val="0070C0"/>
                </a:solidFill>
              </a:rPr>
              <a:t>свободного</a:t>
            </a:r>
            <a:r>
              <a:rPr lang="ru-RU" sz="2000" dirty="0" smtClean="0"/>
              <a:t> тела </a:t>
            </a:r>
            <a:r>
              <a:rPr lang="ru-RU" sz="2000" b="1" i="1" dirty="0" smtClean="0">
                <a:solidFill>
                  <a:srgbClr val="0070C0"/>
                </a:solidFill>
              </a:rPr>
              <a:t>Н</a:t>
            </a:r>
            <a:r>
              <a:rPr lang="ru-RU" sz="2000" dirty="0" smtClean="0"/>
              <a:t> = </a:t>
            </a:r>
            <a:r>
              <a:rPr lang="ru-RU" sz="2000" b="1" dirty="0" smtClean="0">
                <a:solidFill>
                  <a:srgbClr val="FF0000"/>
                </a:solidFill>
              </a:rPr>
              <a:t>6</a:t>
            </a:r>
            <a:r>
              <a:rPr lang="ru-RU" sz="2000" dirty="0" smtClean="0"/>
              <a:t>.</a:t>
            </a:r>
          </a:p>
          <a:p>
            <a:pPr indent="252000"/>
            <a:r>
              <a:rPr lang="ru-RU" sz="2000" dirty="0" smtClean="0"/>
              <a:t>Если </a:t>
            </a:r>
            <a:r>
              <a:rPr lang="ru-RU" sz="2000" b="1" dirty="0" smtClean="0">
                <a:solidFill>
                  <a:srgbClr val="FF0000"/>
                </a:solidFill>
              </a:rPr>
              <a:t>тело</a:t>
            </a:r>
            <a:r>
              <a:rPr lang="ru-RU" sz="2000" b="1" dirty="0" smtClean="0"/>
              <a:t> (</a:t>
            </a:r>
            <a:r>
              <a:rPr lang="ru-RU" sz="2000" b="1" dirty="0" smtClean="0">
                <a:solidFill>
                  <a:srgbClr val="FF0000"/>
                </a:solidFill>
              </a:rPr>
              <a:t>звено</a:t>
            </a:r>
            <a:r>
              <a:rPr lang="ru-RU" sz="2000" b="1" dirty="0" smtClean="0"/>
              <a:t>) соединить </a:t>
            </a:r>
            <a:r>
              <a:rPr lang="ru-RU" sz="2000" b="1" dirty="0" smtClean="0">
                <a:solidFill>
                  <a:srgbClr val="0070C0"/>
                </a:solidFill>
              </a:rPr>
              <a:t>подвижно</a:t>
            </a:r>
            <a:r>
              <a:rPr lang="ru-RU" sz="2000" dirty="0" smtClean="0"/>
              <a:t> с </a:t>
            </a:r>
            <a:r>
              <a:rPr lang="ru-RU" sz="2000" b="1" dirty="0" smtClean="0">
                <a:solidFill>
                  <a:srgbClr val="7030A0"/>
                </a:solidFill>
              </a:rPr>
              <a:t>другим телом </a:t>
            </a:r>
            <a:r>
              <a:rPr lang="ru-RU" sz="2000" dirty="0" smtClean="0"/>
              <a:t>(</a:t>
            </a:r>
            <a:r>
              <a:rPr lang="ru-RU" sz="2000" b="1" dirty="0" smtClean="0"/>
              <a:t>звеном</a:t>
            </a:r>
            <a:r>
              <a:rPr lang="ru-RU" sz="2000" dirty="0" smtClean="0"/>
              <a:t>), то на </a:t>
            </a:r>
            <a:r>
              <a:rPr lang="ru-RU" sz="2000" b="1" dirty="0" smtClean="0"/>
              <a:t>движение этих звеньев</a:t>
            </a:r>
            <a:r>
              <a:rPr lang="ru-RU" sz="2000" dirty="0" smtClean="0"/>
              <a:t> будут наложены </a:t>
            </a:r>
            <a:r>
              <a:rPr lang="ru-RU" sz="2000" b="1" dirty="0" smtClean="0"/>
              <a:t>ограничения</a:t>
            </a:r>
            <a:r>
              <a:rPr lang="ru-RU" sz="2000" dirty="0" smtClean="0"/>
              <a:t>, которые носят названия </a:t>
            </a:r>
            <a:r>
              <a:rPr lang="ru-RU" sz="2000" b="1" i="1" dirty="0" smtClean="0">
                <a:solidFill>
                  <a:srgbClr val="7030A0"/>
                </a:solidFill>
              </a:rPr>
              <a:t>условий связи</a:t>
            </a:r>
            <a:r>
              <a:rPr lang="ru-RU" sz="2000" i="1" dirty="0" smtClean="0"/>
              <a:t> </a:t>
            </a:r>
            <a:r>
              <a:rPr lang="ru-RU" sz="2000" dirty="0" smtClean="0"/>
              <a:t>в кинематической паре. Число условий связи в кинематической паре зависит от способа соединения звеньев в кинематические пары. Число </a:t>
            </a:r>
            <a:r>
              <a:rPr lang="ru-RU" sz="2000" b="1" dirty="0" smtClean="0">
                <a:solidFill>
                  <a:srgbClr val="7030A0"/>
                </a:solidFill>
              </a:rPr>
              <a:t>условий связи </a:t>
            </a:r>
            <a:r>
              <a:rPr lang="ru-RU" sz="2000" b="1" i="1" dirty="0" smtClean="0">
                <a:solidFill>
                  <a:srgbClr val="7030A0"/>
                </a:solidFill>
              </a:rPr>
              <a:t>S</a:t>
            </a:r>
            <a:r>
              <a:rPr lang="ru-RU" sz="2000" b="1" dirty="0" smtClean="0">
                <a:solidFill>
                  <a:srgbClr val="7030A0"/>
                </a:solidFill>
              </a:rPr>
              <a:t> </a:t>
            </a:r>
            <a:r>
              <a:rPr lang="ru-RU" sz="2000" dirty="0" smtClean="0"/>
              <a:t>изменяется от 1 до 5</a:t>
            </a:r>
            <a:r>
              <a:rPr lang="ru-RU" sz="2000" i="1" dirty="0" smtClean="0"/>
              <a:t>,</a:t>
            </a:r>
            <a:r>
              <a:rPr lang="ru-RU" sz="2000" dirty="0" smtClean="0"/>
              <a:t> т.е. </a:t>
            </a:r>
            <a:endParaRPr lang="ru-RU" sz="2000" dirty="0" smtClean="0"/>
          </a:p>
          <a:p>
            <a:pPr indent="252000"/>
            <a:r>
              <a:rPr lang="ru-RU" sz="2000" dirty="0" smtClean="0"/>
              <a:t>1</a:t>
            </a:r>
            <a:r>
              <a:rPr lang="en-US" sz="2000" dirty="0" smtClean="0"/>
              <a:t> </a:t>
            </a:r>
            <a:r>
              <a:rPr lang="en-US" sz="2000" dirty="0" smtClean="0"/>
              <a:t>≤ </a:t>
            </a:r>
            <a:r>
              <a:rPr lang="ru-RU" sz="2000" i="1" dirty="0" smtClean="0"/>
              <a:t> </a:t>
            </a:r>
            <a:r>
              <a:rPr lang="ru-RU" sz="2000" b="1" i="1" dirty="0" smtClean="0">
                <a:solidFill>
                  <a:srgbClr val="7030A0"/>
                </a:solidFill>
              </a:rPr>
              <a:t>S</a:t>
            </a:r>
            <a:r>
              <a:rPr lang="ru-RU" sz="2000" i="1" dirty="0" smtClean="0"/>
              <a:t> </a:t>
            </a:r>
            <a:r>
              <a:rPr lang="en-US" sz="2000" dirty="0" smtClean="0"/>
              <a:t> ≤ </a:t>
            </a:r>
            <a:r>
              <a:rPr lang="ru-RU" sz="2000" dirty="0" smtClean="0"/>
              <a:t>5. Если на тело налагается </a:t>
            </a:r>
            <a:r>
              <a:rPr lang="ru-RU" sz="2000" b="1" dirty="0" smtClean="0">
                <a:solidFill>
                  <a:srgbClr val="FF0000"/>
                </a:solidFill>
              </a:rPr>
              <a:t>шесть</a:t>
            </a:r>
            <a:r>
              <a:rPr lang="ru-RU" sz="2000" b="1" dirty="0" smtClean="0"/>
              <a:t> условий связи</a:t>
            </a:r>
            <a:r>
              <a:rPr lang="ru-RU" sz="2000" dirty="0" smtClean="0"/>
              <a:t>, то тело </a:t>
            </a:r>
            <a:r>
              <a:rPr lang="ru-RU" sz="2000" b="1" dirty="0" smtClean="0">
                <a:solidFill>
                  <a:srgbClr val="FF0000"/>
                </a:solidFill>
              </a:rPr>
              <a:t>лишается возможности двигаться</a:t>
            </a:r>
            <a:r>
              <a:rPr lang="ru-RU" sz="2000" dirty="0" smtClean="0"/>
              <a:t>.</a:t>
            </a:r>
          </a:p>
          <a:p>
            <a:pPr indent="252000"/>
            <a:r>
              <a:rPr lang="ru-RU" sz="2000" b="1" dirty="0" smtClean="0">
                <a:solidFill>
                  <a:srgbClr val="0070C0"/>
                </a:solidFill>
              </a:rPr>
              <a:t>Степень свободы </a:t>
            </a:r>
            <a:r>
              <a:rPr lang="ru-RU" sz="2000" dirty="0" smtClean="0"/>
              <a:t>звена в кинематической паре можно определить как </a:t>
            </a:r>
            <a:r>
              <a:rPr lang="ru-RU" sz="2000" b="1" i="1" dirty="0" smtClean="0">
                <a:solidFill>
                  <a:srgbClr val="0070C0"/>
                </a:solidFill>
              </a:rPr>
              <a:t>H </a:t>
            </a:r>
            <a:r>
              <a:rPr lang="ru-RU" sz="2000" i="1" dirty="0" smtClean="0"/>
              <a:t>= </a:t>
            </a:r>
            <a:r>
              <a:rPr lang="ru-RU" sz="2000" dirty="0" smtClean="0"/>
              <a:t>6</a:t>
            </a:r>
            <a:r>
              <a:rPr lang="ru-RU" sz="2000" i="1" dirty="0" smtClean="0"/>
              <a:t> – </a:t>
            </a:r>
            <a:r>
              <a:rPr lang="ru-RU" sz="2000" b="1" i="1" dirty="0" smtClean="0">
                <a:solidFill>
                  <a:srgbClr val="7030A0"/>
                </a:solidFill>
              </a:rPr>
              <a:t>S</a:t>
            </a:r>
            <a:r>
              <a:rPr lang="en-US" sz="2000" b="1" i="1" dirty="0" smtClean="0">
                <a:solidFill>
                  <a:srgbClr val="7030A0"/>
                </a:solidFill>
              </a:rPr>
              <a:t> </a:t>
            </a:r>
            <a:r>
              <a:rPr lang="ru-RU" sz="2000" dirty="0" smtClean="0"/>
              <a:t>(иногда </a:t>
            </a:r>
            <a:r>
              <a:rPr lang="ru-RU" sz="2000" dirty="0" smtClean="0"/>
              <a:t>обозначается </a:t>
            </a:r>
            <a:r>
              <a:rPr lang="en-US" sz="2000" b="1" i="1" dirty="0" smtClean="0">
                <a:solidFill>
                  <a:srgbClr val="0070C0"/>
                </a:solidFill>
              </a:rPr>
              <a:t>W</a:t>
            </a:r>
            <a:r>
              <a:rPr lang="ru-RU" sz="2000" b="1" i="1" dirty="0" smtClean="0">
                <a:solidFill>
                  <a:srgbClr val="0070C0"/>
                </a:solidFill>
              </a:rPr>
              <a:t> </a:t>
            </a:r>
            <a:r>
              <a:rPr lang="ru-RU" sz="2000" i="1" dirty="0" smtClean="0"/>
              <a:t>= </a:t>
            </a:r>
            <a:r>
              <a:rPr lang="ru-RU" sz="2000" dirty="0" smtClean="0"/>
              <a:t>6</a:t>
            </a:r>
            <a:r>
              <a:rPr lang="ru-RU" sz="2000" i="1" dirty="0" smtClean="0"/>
              <a:t> – </a:t>
            </a:r>
            <a:r>
              <a:rPr lang="ru-RU" sz="2000" b="1" i="1" dirty="0" smtClean="0">
                <a:solidFill>
                  <a:srgbClr val="7030A0"/>
                </a:solidFill>
              </a:rPr>
              <a:t>S</a:t>
            </a:r>
            <a:r>
              <a:rPr lang="en-US" sz="2000" dirty="0" smtClean="0"/>
              <a:t>)</a:t>
            </a:r>
            <a:r>
              <a:rPr lang="ru-RU" sz="2000" dirty="0" smtClean="0"/>
              <a:t>. </a:t>
            </a:r>
            <a:r>
              <a:rPr lang="ru-RU" sz="2000" dirty="0" smtClean="0"/>
              <a:t>Число </a:t>
            </a:r>
            <a:r>
              <a:rPr lang="ru-RU" sz="2000" b="1" dirty="0" smtClean="0">
                <a:solidFill>
                  <a:srgbClr val="0070C0"/>
                </a:solidFill>
              </a:rPr>
              <a:t>степеней свободы </a:t>
            </a:r>
            <a:r>
              <a:rPr lang="ru-RU" sz="2000" dirty="0" smtClean="0"/>
              <a:t>звена в паре может меняться от 1 до 5, т.е. 1</a:t>
            </a:r>
            <a:r>
              <a:rPr lang="en-US" sz="2000" dirty="0" smtClean="0"/>
              <a:t> ≤ </a:t>
            </a:r>
            <a:r>
              <a:rPr lang="ru-RU" sz="2000" i="1" dirty="0" smtClean="0"/>
              <a:t> </a:t>
            </a:r>
            <a:r>
              <a:rPr lang="ru-RU" sz="2000" b="1" i="1" dirty="0" smtClean="0">
                <a:solidFill>
                  <a:srgbClr val="0070C0"/>
                </a:solidFill>
              </a:rPr>
              <a:t>H</a:t>
            </a:r>
            <a:r>
              <a:rPr lang="ru-RU" sz="2000" i="1" dirty="0" smtClean="0"/>
              <a:t> </a:t>
            </a:r>
            <a:r>
              <a:rPr lang="en-US" sz="2000" dirty="0" smtClean="0"/>
              <a:t> ≤ </a:t>
            </a:r>
            <a:r>
              <a:rPr lang="ru-RU" sz="2000" dirty="0" smtClean="0"/>
              <a:t>5.</a:t>
            </a:r>
            <a:endParaRPr lang="ru-RU" sz="2000" dirty="0"/>
          </a:p>
        </p:txBody>
      </p:sp>
      <p:pic>
        <p:nvPicPr>
          <p:cNvPr id="6159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4038600"/>
            <a:ext cx="31242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Заголовок 1"/>
          <p:cNvSpPr txBox="1">
            <a:spLocks/>
          </p:cNvSpPr>
          <p:nvPr/>
        </p:nvSpPr>
        <p:spPr>
          <a:xfrm>
            <a:off x="152400" y="0"/>
            <a:ext cx="85344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1.2 Степени свободы и условия связей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</a:t>
            </a:r>
            <a:r>
              <a:rPr kumimoji="0" lang="ru-RU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продолжение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</a:t>
            </a:r>
            <a:endParaRPr kumimoji="0" lang="ru-RU" altLang="ru-RU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60" name="Picture 1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4876800"/>
            <a:ext cx="549592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Прямоугольник 27"/>
          <p:cNvSpPr/>
          <p:nvPr/>
        </p:nvSpPr>
        <p:spPr>
          <a:xfrm>
            <a:off x="304800" y="4419600"/>
            <a:ext cx="48814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Иногда используются </a:t>
            </a:r>
            <a:r>
              <a:rPr lang="ru-RU" sz="2400" b="1" dirty="0" smtClean="0">
                <a:solidFill>
                  <a:srgbClr val="FF0000"/>
                </a:solidFill>
              </a:rPr>
              <a:t>обозначения</a:t>
            </a:r>
            <a:r>
              <a:rPr lang="ru-RU" sz="2400" b="1" dirty="0" smtClean="0"/>
              <a:t>: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81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>1.3 Основы теории кинематических пар по </a:t>
            </a:r>
            <a:r>
              <a:rPr lang="ru-RU" sz="2400" b="1" dirty="0" err="1" smtClean="0"/>
              <a:t>Дворникову</a:t>
            </a:r>
            <a:r>
              <a:rPr lang="ru-RU" sz="2400" b="1" dirty="0" smtClean="0"/>
              <a:t> Л.Т.</a:t>
            </a: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0"/>
            <a:ext cx="8686800" cy="6172200"/>
          </a:xfrm>
        </p:spPr>
        <p:txBody>
          <a:bodyPr>
            <a:noAutofit/>
          </a:bodyPr>
          <a:lstStyle/>
          <a:p>
            <a:pPr marL="0" indent="21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 smtClean="0"/>
              <a:t>Геометрические связи </a:t>
            </a:r>
            <a:r>
              <a:rPr lang="ru-RU" sz="2400" b="1" dirty="0" smtClean="0">
                <a:solidFill>
                  <a:srgbClr val="7030A0"/>
                </a:solidFill>
              </a:rPr>
              <a:t>звеньев</a:t>
            </a:r>
            <a:r>
              <a:rPr lang="ru-RU" sz="2400" b="1" dirty="0" smtClean="0"/>
              <a:t> могут осуществляться </a:t>
            </a:r>
            <a:r>
              <a:rPr lang="ru-RU" sz="2400" dirty="0" smtClean="0"/>
              <a:t>в </a:t>
            </a:r>
            <a:r>
              <a:rPr lang="ru-RU" sz="2400" b="1" dirty="0" smtClean="0">
                <a:solidFill>
                  <a:srgbClr val="7030A0"/>
                </a:solidFill>
              </a:rPr>
              <a:t>точках</a:t>
            </a:r>
            <a:r>
              <a:rPr lang="ru-RU" sz="2400" dirty="0" smtClean="0"/>
              <a:t>, </a:t>
            </a:r>
            <a:r>
              <a:rPr lang="ru-RU" sz="2400" b="1" dirty="0" smtClean="0">
                <a:solidFill>
                  <a:srgbClr val="0070C0"/>
                </a:solidFill>
              </a:rPr>
              <a:t>по линиям</a:t>
            </a:r>
            <a:r>
              <a:rPr lang="ru-RU" sz="2400" dirty="0" smtClean="0"/>
              <a:t>, по </a:t>
            </a:r>
            <a:r>
              <a:rPr lang="ru-RU" sz="2400" b="1" dirty="0" smtClean="0">
                <a:solidFill>
                  <a:srgbClr val="FF0000"/>
                </a:solidFill>
              </a:rPr>
              <a:t>поверхностям</a:t>
            </a:r>
            <a:r>
              <a:rPr lang="ru-RU" sz="2400" dirty="0" smtClean="0"/>
              <a:t>, что определяется геометрией тех частей звеньев, которыми они контактируют друг с другом. </a:t>
            </a:r>
          </a:p>
          <a:p>
            <a:pPr marL="0" indent="21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Участки</a:t>
            </a:r>
            <a:r>
              <a:rPr lang="ru-RU" sz="2400" b="1" dirty="0" smtClean="0"/>
              <a:t> поверхностей </a:t>
            </a:r>
            <a:r>
              <a:rPr lang="ru-RU" sz="2400" b="1" dirty="0" smtClean="0">
                <a:solidFill>
                  <a:srgbClr val="7030A0"/>
                </a:solidFill>
              </a:rPr>
              <a:t>звеньев</a:t>
            </a:r>
            <a:r>
              <a:rPr lang="ru-RU" sz="2400" dirty="0" smtClean="0"/>
              <a:t>, которые входят в </a:t>
            </a:r>
            <a:r>
              <a:rPr lang="ru-RU" sz="2400" b="1" dirty="0" smtClean="0">
                <a:solidFill>
                  <a:srgbClr val="FF0000"/>
                </a:solidFill>
              </a:rPr>
              <a:t>непосредственный контакт </a:t>
            </a:r>
            <a:r>
              <a:rPr lang="ru-RU" sz="2400" dirty="0" smtClean="0"/>
              <a:t>с другими звеньями, названы профессором </a:t>
            </a:r>
            <a:r>
              <a:rPr lang="ru-RU" sz="2400" dirty="0" err="1" smtClean="0"/>
              <a:t>Дворниковым</a:t>
            </a:r>
            <a:r>
              <a:rPr lang="ru-RU" sz="2400" dirty="0" smtClean="0"/>
              <a:t> Л.Т. </a:t>
            </a:r>
            <a:r>
              <a:rPr lang="ru-RU" sz="2400" b="1" dirty="0" smtClean="0">
                <a:solidFill>
                  <a:srgbClr val="FF0000"/>
                </a:solidFill>
              </a:rPr>
              <a:t>геометрическими элементами </a:t>
            </a:r>
            <a:r>
              <a:rPr lang="ru-RU" sz="2400" b="1" dirty="0" smtClean="0">
                <a:solidFill>
                  <a:srgbClr val="7030A0"/>
                </a:solidFill>
              </a:rPr>
              <a:t>звеньев</a:t>
            </a:r>
            <a:r>
              <a:rPr lang="ru-RU" sz="2400" dirty="0" smtClean="0"/>
              <a:t>. То, что </a:t>
            </a:r>
            <a:r>
              <a:rPr lang="ru-RU" sz="2400" b="1" dirty="0" smtClean="0"/>
              <a:t>взаимодействие звеньев </a:t>
            </a:r>
            <a:r>
              <a:rPr lang="ru-RU" sz="2400" dirty="0" smtClean="0"/>
              <a:t>может происходить </a:t>
            </a:r>
            <a:r>
              <a:rPr lang="ru-RU" sz="2400" b="1" dirty="0" smtClean="0"/>
              <a:t>в точке</a:t>
            </a:r>
            <a:r>
              <a:rPr lang="ru-RU" sz="2400" dirty="0" smtClean="0"/>
              <a:t>, </a:t>
            </a:r>
            <a:r>
              <a:rPr lang="ru-RU" sz="2400" b="1" dirty="0" smtClean="0">
                <a:solidFill>
                  <a:srgbClr val="7030A0"/>
                </a:solidFill>
              </a:rPr>
              <a:t>по линии </a:t>
            </a:r>
            <a:r>
              <a:rPr lang="ru-RU" sz="2400" dirty="0" smtClean="0"/>
              <a:t>или </a:t>
            </a:r>
            <a:r>
              <a:rPr lang="ru-RU" sz="2400" b="1" dirty="0" smtClean="0">
                <a:solidFill>
                  <a:srgbClr val="0070C0"/>
                </a:solidFill>
              </a:rPr>
              <a:t>по поверхности </a:t>
            </a:r>
            <a:r>
              <a:rPr lang="ru-RU" sz="2400" dirty="0" smtClean="0"/>
              <a:t>не является основанием утверждать, что </a:t>
            </a:r>
            <a:r>
              <a:rPr lang="ru-RU" sz="2400" b="1" dirty="0" smtClean="0">
                <a:solidFill>
                  <a:srgbClr val="FF0000"/>
                </a:solidFill>
              </a:rPr>
              <a:t>геометрическими элементами </a:t>
            </a:r>
            <a:r>
              <a:rPr lang="ru-RU" sz="2400" dirty="0" smtClean="0"/>
              <a:t>могут быть </a:t>
            </a:r>
            <a:r>
              <a:rPr lang="ru-RU" sz="2400" b="1" dirty="0" smtClean="0"/>
              <a:t>точки</a:t>
            </a:r>
            <a:r>
              <a:rPr lang="ru-RU" sz="2400" dirty="0" smtClean="0"/>
              <a:t> или </a:t>
            </a:r>
            <a:r>
              <a:rPr lang="ru-RU" sz="2400" b="1" dirty="0" smtClean="0">
                <a:solidFill>
                  <a:srgbClr val="7030A0"/>
                </a:solidFill>
              </a:rPr>
              <a:t>линии</a:t>
            </a:r>
            <a:r>
              <a:rPr lang="ru-RU" sz="2400" dirty="0" smtClean="0"/>
              <a:t>. </a:t>
            </a:r>
          </a:p>
          <a:p>
            <a:pPr marL="0" indent="21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Геометрическими элементами </a:t>
            </a:r>
            <a:r>
              <a:rPr lang="ru-RU" sz="2400" b="1" dirty="0" smtClean="0">
                <a:solidFill>
                  <a:srgbClr val="7030A0"/>
                </a:solidFill>
              </a:rPr>
              <a:t>звеньев</a:t>
            </a:r>
            <a:r>
              <a:rPr lang="ru-RU" sz="2400" b="1" dirty="0" smtClean="0"/>
              <a:t> </a:t>
            </a:r>
            <a:r>
              <a:rPr lang="ru-RU" sz="2400" b="1" u="sng" dirty="0" smtClean="0">
                <a:solidFill>
                  <a:srgbClr val="C00000"/>
                </a:solidFill>
              </a:rPr>
              <a:t>всегда</a:t>
            </a:r>
            <a:r>
              <a:rPr lang="ru-RU" sz="2400" b="1" dirty="0" smtClean="0"/>
              <a:t> являются </a:t>
            </a:r>
            <a:r>
              <a:rPr lang="ru-RU" sz="2400" b="1" dirty="0" smtClean="0">
                <a:solidFill>
                  <a:srgbClr val="C00000"/>
                </a:solidFill>
              </a:rPr>
              <a:t>поверхности</a:t>
            </a:r>
            <a:r>
              <a:rPr lang="ru-RU" sz="2400" dirty="0" smtClean="0"/>
              <a:t>. В процессе </a:t>
            </a:r>
            <a:r>
              <a:rPr lang="ru-RU" sz="2400" b="1" dirty="0" smtClean="0"/>
              <a:t>относительного </a:t>
            </a:r>
            <a:r>
              <a:rPr lang="ru-RU" sz="2400" b="1" dirty="0" smtClean="0">
                <a:solidFill>
                  <a:srgbClr val="0070C0"/>
                </a:solidFill>
              </a:rPr>
              <a:t>движения</a:t>
            </a:r>
            <a:r>
              <a:rPr lang="ru-RU" sz="2400" b="1" dirty="0" smtClean="0"/>
              <a:t> </a:t>
            </a:r>
            <a:r>
              <a:rPr lang="ru-RU" sz="2400" b="1" dirty="0" smtClean="0">
                <a:solidFill>
                  <a:srgbClr val="7030A0"/>
                </a:solidFill>
              </a:rPr>
              <a:t>звеньев</a:t>
            </a:r>
            <a:r>
              <a:rPr lang="ru-RU" sz="2400" dirty="0" smtClean="0"/>
              <a:t> </a:t>
            </a:r>
            <a:r>
              <a:rPr lang="ru-RU" sz="2400" b="1" dirty="0" smtClean="0"/>
              <a:t>в контакт </a:t>
            </a:r>
            <a:r>
              <a:rPr lang="ru-RU" sz="2400" b="1" dirty="0" smtClean="0">
                <a:solidFill>
                  <a:srgbClr val="FF0000"/>
                </a:solidFill>
              </a:rPr>
              <a:t>могут входить </a:t>
            </a:r>
            <a:r>
              <a:rPr lang="ru-RU" sz="2400" b="1" dirty="0" smtClean="0"/>
              <a:t>другие точки</a:t>
            </a:r>
            <a:r>
              <a:rPr lang="ru-RU" sz="2400" dirty="0" smtClean="0"/>
              <a:t>, </a:t>
            </a:r>
            <a:r>
              <a:rPr lang="ru-RU" sz="2400" b="1" dirty="0" smtClean="0">
                <a:solidFill>
                  <a:srgbClr val="7030A0"/>
                </a:solidFill>
              </a:rPr>
              <a:t>другие линии </a:t>
            </a:r>
            <a:r>
              <a:rPr lang="ru-RU" sz="2400" dirty="0" smtClean="0"/>
              <a:t>или </a:t>
            </a:r>
            <a:r>
              <a:rPr lang="ru-RU" sz="2400" b="1" dirty="0" smtClean="0">
                <a:solidFill>
                  <a:srgbClr val="0070C0"/>
                </a:solidFill>
              </a:rPr>
              <a:t>другие участки поверхностей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2000" y="632460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9</a:t>
            </a:fld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81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1800" b="1" dirty="0" smtClean="0"/>
              <a:t>1.3 Основы теории кинематических пар по </a:t>
            </a:r>
            <a:r>
              <a:rPr lang="ru-RU" sz="1800" b="1" dirty="0" err="1" smtClean="0"/>
              <a:t>Дворникову</a:t>
            </a:r>
            <a:r>
              <a:rPr lang="ru-RU" sz="1800" b="1" dirty="0" smtClean="0"/>
              <a:t> Л.Т. (продолжение)</a:t>
            </a:r>
            <a:endParaRPr lang="ru-RU" sz="1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1"/>
            <a:ext cx="8534400" cy="2438399"/>
          </a:xfrm>
        </p:spPr>
        <p:txBody>
          <a:bodyPr>
            <a:noAutofit/>
          </a:bodyPr>
          <a:lstStyle/>
          <a:p>
            <a:pPr marL="0" indent="216000">
              <a:spcBef>
                <a:spcPts val="0"/>
              </a:spcBef>
              <a:buNone/>
            </a:pPr>
            <a:r>
              <a:rPr lang="ru-RU" sz="2400" dirty="0" smtClean="0"/>
              <a:t>Из </a:t>
            </a:r>
            <a:r>
              <a:rPr lang="ru-RU" sz="2400" b="1" dirty="0" smtClean="0"/>
              <a:t>теории поверхностей </a:t>
            </a:r>
            <a:r>
              <a:rPr lang="ru-RU" sz="2400" dirty="0" smtClean="0"/>
              <a:t>известно, что к </a:t>
            </a:r>
            <a:r>
              <a:rPr lang="ru-RU" sz="2400" b="1" dirty="0" smtClean="0"/>
              <a:t>любой </a:t>
            </a:r>
            <a:r>
              <a:rPr lang="ru-RU" sz="2400" b="1" dirty="0" smtClean="0">
                <a:solidFill>
                  <a:srgbClr val="7030A0"/>
                </a:solidFill>
              </a:rPr>
              <a:t>точке</a:t>
            </a:r>
            <a:r>
              <a:rPr lang="ru-RU" sz="2400" b="1" dirty="0" smtClean="0"/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поверхности</a:t>
            </a:r>
            <a:r>
              <a:rPr lang="ru-RU" sz="2400" dirty="0" smtClean="0"/>
              <a:t> (</a:t>
            </a:r>
            <a:r>
              <a:rPr lang="ru-RU" sz="2400" b="1" i="1" dirty="0" smtClean="0">
                <a:solidFill>
                  <a:srgbClr val="7030A0"/>
                </a:solidFill>
              </a:rPr>
              <a:t>М</a:t>
            </a:r>
            <a:r>
              <a:rPr lang="ru-RU" sz="2400" dirty="0" smtClean="0"/>
              <a:t>) можно провести </a:t>
            </a:r>
            <a:r>
              <a:rPr lang="ru-RU" sz="2400" b="1" dirty="0" smtClean="0">
                <a:solidFill>
                  <a:srgbClr val="C00000"/>
                </a:solidFill>
              </a:rPr>
              <a:t>касательную плоскость </a:t>
            </a:r>
            <a:r>
              <a:rPr lang="ru-RU" sz="2400" dirty="0" smtClean="0"/>
              <a:t>и на ней отыскать </a:t>
            </a:r>
            <a:r>
              <a:rPr lang="ru-RU" sz="2400" b="1" dirty="0" smtClean="0"/>
              <a:t>два главных </a:t>
            </a:r>
            <a:r>
              <a:rPr lang="ru-RU" sz="2400" b="1" dirty="0" smtClean="0">
                <a:solidFill>
                  <a:srgbClr val="FF0000"/>
                </a:solidFill>
              </a:rPr>
              <a:t>взаимно перпендикулярных </a:t>
            </a:r>
            <a:r>
              <a:rPr lang="ru-RU" sz="2400" b="1" dirty="0" smtClean="0"/>
              <a:t>направления </a:t>
            </a:r>
            <a:r>
              <a:rPr lang="ru-RU" sz="2400" dirty="0" smtClean="0"/>
              <a:t>(</a:t>
            </a:r>
            <a:r>
              <a:rPr lang="ru-RU" sz="2400" b="1" dirty="0" smtClean="0">
                <a:solidFill>
                  <a:srgbClr val="FF0000"/>
                </a:solidFill>
              </a:rPr>
              <a:t>I-I</a:t>
            </a:r>
            <a:r>
              <a:rPr lang="ru-RU" sz="2400" dirty="0" smtClean="0"/>
              <a:t> и </a:t>
            </a:r>
            <a:r>
              <a:rPr lang="ru-RU" sz="2400" b="1" dirty="0" smtClean="0">
                <a:solidFill>
                  <a:srgbClr val="7030A0"/>
                </a:solidFill>
              </a:rPr>
              <a:t>II-II</a:t>
            </a:r>
            <a:r>
              <a:rPr lang="ru-RU" sz="2400" dirty="0" smtClean="0"/>
              <a:t>), одному из которых соответствует максимальная (</a:t>
            </a:r>
            <a:r>
              <a:rPr lang="ru-RU" sz="2400" b="1" i="1" dirty="0" smtClean="0"/>
              <a:t>k</a:t>
            </a:r>
            <a:r>
              <a:rPr lang="ru-RU" sz="2400" b="1" baseline="-25000" dirty="0" smtClean="0"/>
              <a:t>1</a:t>
            </a:r>
            <a:r>
              <a:rPr lang="ru-RU" sz="2400" b="1" dirty="0" smtClean="0"/>
              <a:t> = 1/</a:t>
            </a:r>
            <a:r>
              <a:rPr lang="en-US" sz="2400" b="1" dirty="0" smtClean="0"/>
              <a:t>ρ</a:t>
            </a:r>
            <a:r>
              <a:rPr lang="ru-RU" sz="2400" b="1" baseline="-25000" dirty="0" smtClean="0"/>
              <a:t>1</a:t>
            </a:r>
            <a:r>
              <a:rPr lang="ru-RU" sz="2400" dirty="0" smtClean="0"/>
              <a:t>), а другому минимальная (</a:t>
            </a:r>
            <a:r>
              <a:rPr lang="ru-RU" sz="2400" b="1" i="1" dirty="0" smtClean="0"/>
              <a:t>k</a:t>
            </a:r>
            <a:r>
              <a:rPr lang="ru-RU" sz="2400" b="1" baseline="-25000" dirty="0" smtClean="0"/>
              <a:t>2</a:t>
            </a:r>
            <a:r>
              <a:rPr lang="ru-RU" sz="2400" b="1" dirty="0" smtClean="0"/>
              <a:t> = 1/</a:t>
            </a:r>
            <a:r>
              <a:rPr lang="en-US" sz="2400" b="1" dirty="0" smtClean="0"/>
              <a:t>ρ</a:t>
            </a:r>
            <a:r>
              <a:rPr lang="ru-RU" sz="2400" b="1" baseline="-25000" dirty="0" smtClean="0"/>
              <a:t>2</a:t>
            </a:r>
            <a:r>
              <a:rPr lang="ru-RU" sz="2400" dirty="0" smtClean="0"/>
              <a:t>) </a:t>
            </a:r>
            <a:r>
              <a:rPr lang="ru-RU" sz="2400" b="1" dirty="0" smtClean="0">
                <a:solidFill>
                  <a:srgbClr val="C00000"/>
                </a:solidFill>
              </a:rPr>
              <a:t>кривизна</a:t>
            </a:r>
            <a:r>
              <a:rPr lang="ru-RU" sz="2400" b="1" dirty="0" smtClean="0"/>
              <a:t> </a:t>
            </a:r>
            <a:r>
              <a:rPr lang="ru-RU" sz="2400" b="1" dirty="0" smtClean="0">
                <a:solidFill>
                  <a:srgbClr val="7030A0"/>
                </a:solidFill>
              </a:rPr>
              <a:t>нормальных</a:t>
            </a:r>
            <a:r>
              <a:rPr lang="ru-RU" sz="2400" b="1" dirty="0" smtClean="0"/>
              <a:t> сечений</a:t>
            </a:r>
            <a:r>
              <a:rPr lang="ru-RU" sz="2400" dirty="0" smtClean="0"/>
              <a:t> в данной точке поверхности.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10</a:t>
            </a:fld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2140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2895600"/>
            <a:ext cx="4121604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228600" y="2667000"/>
            <a:ext cx="4876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Здесь </a:t>
            </a:r>
            <a:r>
              <a:rPr lang="en-US" sz="2400" b="1" dirty="0" smtClean="0"/>
              <a:t>ρ</a:t>
            </a:r>
            <a:r>
              <a:rPr lang="ru-RU" sz="2400" b="1" baseline="-25000" dirty="0" smtClean="0"/>
              <a:t>1</a:t>
            </a:r>
            <a:r>
              <a:rPr lang="ru-RU" sz="2400" dirty="0" smtClean="0"/>
              <a:t> и </a:t>
            </a:r>
            <a:r>
              <a:rPr lang="en-US" sz="2400" b="1" dirty="0" smtClean="0"/>
              <a:t>ρ</a:t>
            </a:r>
            <a:r>
              <a:rPr lang="ru-RU" sz="2400" b="1" baseline="-25000" dirty="0" smtClean="0"/>
              <a:t>2 </a:t>
            </a:r>
            <a:r>
              <a:rPr lang="ru-RU" sz="2400" dirty="0" smtClean="0"/>
              <a:t>, соответственно, минимальный и максимальный радиусы кривизны в точке </a:t>
            </a:r>
            <a:r>
              <a:rPr lang="ru-RU" sz="2400" b="1" i="1" dirty="0" smtClean="0">
                <a:solidFill>
                  <a:srgbClr val="7030A0"/>
                </a:solidFill>
              </a:rPr>
              <a:t>М</a:t>
            </a:r>
            <a:r>
              <a:rPr lang="ru-RU" sz="2400" dirty="0" smtClean="0"/>
              <a:t> плоских кривых, появляющихся в нормальных сечениях поверхности </a:t>
            </a:r>
            <a:r>
              <a:rPr lang="ru-RU" sz="2400" b="1" dirty="0" smtClean="0">
                <a:solidFill>
                  <a:srgbClr val="0070C0"/>
                </a:solidFill>
              </a:rPr>
              <a:t>по главным направлениям</a:t>
            </a:r>
            <a:r>
              <a:rPr lang="ru-RU" sz="2400" dirty="0" smtClean="0"/>
              <a:t>. </a:t>
            </a:r>
            <a:r>
              <a:rPr lang="ru-RU" sz="2400" b="1" dirty="0" smtClean="0">
                <a:solidFill>
                  <a:srgbClr val="C00000"/>
                </a:solidFill>
              </a:rPr>
              <a:t>Кривизна</a:t>
            </a:r>
            <a:r>
              <a:rPr lang="ru-RU" sz="2400" b="1" dirty="0" smtClean="0"/>
              <a:t> может быть </a:t>
            </a:r>
            <a:r>
              <a:rPr lang="ru-RU" sz="2400" b="1" dirty="0" smtClean="0">
                <a:solidFill>
                  <a:srgbClr val="C00000"/>
                </a:solidFill>
              </a:rPr>
              <a:t>разного знака</a:t>
            </a:r>
            <a:r>
              <a:rPr lang="ru-RU" sz="2400" dirty="0" smtClean="0"/>
              <a:t>. </a:t>
            </a:r>
            <a:r>
              <a:rPr lang="ru-RU" sz="2400" b="1" dirty="0" smtClean="0">
                <a:solidFill>
                  <a:srgbClr val="FF0000"/>
                </a:solidFill>
              </a:rPr>
              <a:t>Положительный</a:t>
            </a:r>
            <a:r>
              <a:rPr lang="ru-RU" sz="2400" dirty="0" smtClean="0"/>
              <a:t> знак определяет </a:t>
            </a:r>
            <a:r>
              <a:rPr lang="ru-RU" sz="2400" b="1" dirty="0" smtClean="0">
                <a:solidFill>
                  <a:srgbClr val="FF0000"/>
                </a:solidFill>
              </a:rPr>
              <a:t>выпуклость</a:t>
            </a:r>
            <a:r>
              <a:rPr lang="ru-RU" sz="2400" dirty="0" smtClean="0"/>
              <a:t> кривой, а </a:t>
            </a:r>
            <a:r>
              <a:rPr lang="ru-RU" sz="2400" b="1" dirty="0" smtClean="0">
                <a:solidFill>
                  <a:srgbClr val="7030A0"/>
                </a:solidFill>
              </a:rPr>
              <a:t>отрицательный</a:t>
            </a:r>
            <a:r>
              <a:rPr lang="ru-RU" sz="2400" dirty="0" smtClean="0"/>
              <a:t> знак – </a:t>
            </a:r>
            <a:r>
              <a:rPr lang="ru-RU" sz="2400" b="1" dirty="0" smtClean="0">
                <a:solidFill>
                  <a:srgbClr val="7030A0"/>
                </a:solidFill>
              </a:rPr>
              <a:t>вогнутость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953000" y="5105400"/>
            <a:ext cx="4191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Произведение </a:t>
            </a:r>
            <a:r>
              <a:rPr lang="ru-RU" sz="2400" b="1" dirty="0" smtClean="0"/>
              <a:t>главных </a:t>
            </a:r>
            <a:r>
              <a:rPr lang="ru-RU" sz="2400" b="1" dirty="0" err="1" smtClean="0"/>
              <a:t>кривизн</a:t>
            </a:r>
            <a:r>
              <a:rPr lang="ru-RU" sz="2400" dirty="0" smtClean="0"/>
              <a:t> точки поверхности называют </a:t>
            </a:r>
            <a:r>
              <a:rPr lang="ru-RU" sz="2400" b="1" dirty="0" smtClean="0">
                <a:solidFill>
                  <a:srgbClr val="FF0000"/>
                </a:solidFill>
              </a:rPr>
              <a:t>полной</a:t>
            </a:r>
            <a:r>
              <a:rPr lang="ru-RU" sz="2400" dirty="0" smtClean="0"/>
              <a:t> (</a:t>
            </a:r>
            <a:r>
              <a:rPr lang="ru-RU" sz="2400" b="1" dirty="0" smtClean="0">
                <a:solidFill>
                  <a:srgbClr val="FF0000"/>
                </a:solidFill>
              </a:rPr>
              <a:t>гауссовой</a:t>
            </a:r>
            <a:r>
              <a:rPr lang="ru-RU" sz="2400" dirty="0" smtClean="0"/>
              <a:t>) </a:t>
            </a:r>
            <a:r>
              <a:rPr lang="ru-RU" sz="2400" b="1" dirty="0" smtClean="0">
                <a:solidFill>
                  <a:srgbClr val="7030A0"/>
                </a:solidFill>
              </a:rPr>
              <a:t>кривизной</a:t>
            </a:r>
            <a:r>
              <a:rPr lang="ru-RU" sz="2400" dirty="0" smtClean="0"/>
              <a:t> </a:t>
            </a:r>
            <a:r>
              <a:rPr lang="ru-RU" sz="2400" b="1" i="1" dirty="0" smtClean="0"/>
              <a:t>K</a:t>
            </a:r>
            <a:r>
              <a:rPr lang="ru-RU" sz="2400" b="1" dirty="0" smtClean="0"/>
              <a:t>= </a:t>
            </a:r>
            <a:r>
              <a:rPr lang="ru-RU" sz="2400" b="1" i="1" dirty="0" smtClean="0"/>
              <a:t>k</a:t>
            </a:r>
            <a:r>
              <a:rPr lang="ru-RU" sz="2400" b="1" baseline="-25000" dirty="0" smtClean="0"/>
              <a:t>1</a:t>
            </a:r>
            <a:r>
              <a:rPr lang="en-US" sz="2400" b="1" dirty="0" smtClean="0"/>
              <a:t>∙</a:t>
            </a:r>
            <a:r>
              <a:rPr lang="ru-RU" sz="2400" b="1" i="1" dirty="0" smtClean="0"/>
              <a:t>k</a:t>
            </a:r>
            <a:r>
              <a:rPr lang="ru-RU" sz="2400" b="1" baseline="-25000" dirty="0" smtClean="0"/>
              <a:t>2</a:t>
            </a:r>
            <a:r>
              <a:rPr lang="ru-RU" sz="2400" b="1" dirty="0" smtClean="0"/>
              <a:t>  </a:t>
            </a:r>
            <a:r>
              <a:rPr lang="ru-RU" sz="2400" dirty="0" smtClean="0"/>
              <a:t>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81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1800" b="1" dirty="0" smtClean="0"/>
              <a:t>1.3 Основы теории кинематических пар по </a:t>
            </a:r>
            <a:r>
              <a:rPr lang="ru-RU" sz="1800" b="1" dirty="0" err="1" smtClean="0"/>
              <a:t>Дворникову</a:t>
            </a:r>
            <a:r>
              <a:rPr lang="ru-RU" sz="1800" b="1" dirty="0" smtClean="0"/>
              <a:t> Л.Т. (продолжение)</a:t>
            </a:r>
            <a:endParaRPr lang="ru-RU" sz="1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1"/>
            <a:ext cx="8534400" cy="2438399"/>
          </a:xfrm>
        </p:spPr>
        <p:txBody>
          <a:bodyPr>
            <a:noAutofit/>
          </a:bodyPr>
          <a:lstStyle/>
          <a:p>
            <a:pPr marL="0" indent="216000">
              <a:spcBef>
                <a:spcPts val="0"/>
              </a:spcBef>
              <a:buNone/>
            </a:pPr>
            <a:r>
              <a:rPr lang="ru-RU" sz="2000" dirty="0" smtClean="0"/>
              <a:t>В зависимости от значения </a:t>
            </a:r>
            <a:r>
              <a:rPr lang="ru-RU" sz="2000" b="1" i="1" dirty="0" smtClean="0">
                <a:solidFill>
                  <a:srgbClr val="7030A0"/>
                </a:solidFill>
              </a:rPr>
              <a:t>К</a:t>
            </a:r>
            <a:r>
              <a:rPr lang="ru-RU" sz="2000" dirty="0" smtClean="0"/>
              <a:t> различают эллиптические, гиперболические и параболические точки поверхности. </a:t>
            </a:r>
            <a:r>
              <a:rPr lang="ru-RU" sz="2000" b="1" dirty="0" smtClean="0">
                <a:solidFill>
                  <a:srgbClr val="7030A0"/>
                </a:solidFill>
              </a:rPr>
              <a:t>Эллиптической</a:t>
            </a:r>
            <a:r>
              <a:rPr lang="ru-RU" sz="2000" dirty="0" smtClean="0"/>
              <a:t> называют такую точку поверхности (рисунок 4), для которой гауссова кривизна положительна, т.е. обе главные кривизны одного знака </a:t>
            </a:r>
            <a:r>
              <a:rPr lang="ru-RU" sz="2000" i="1" dirty="0" smtClean="0"/>
              <a:t>К</a:t>
            </a:r>
            <a:r>
              <a:rPr lang="ru-RU" sz="2000" dirty="0" smtClean="0"/>
              <a:t>=</a:t>
            </a:r>
            <a:r>
              <a:rPr lang="ru-RU" sz="2000" b="1" i="1" dirty="0" smtClean="0"/>
              <a:t>k</a:t>
            </a:r>
            <a:r>
              <a:rPr lang="ru-RU" sz="2000" b="1" baseline="-25000" dirty="0" smtClean="0"/>
              <a:t>1</a:t>
            </a:r>
            <a:r>
              <a:rPr lang="en-US" sz="2000" dirty="0" smtClean="0"/>
              <a:t>∙</a:t>
            </a:r>
            <a:r>
              <a:rPr lang="ru-RU" sz="2000" b="1" i="1" dirty="0" smtClean="0"/>
              <a:t> k</a:t>
            </a:r>
            <a:r>
              <a:rPr lang="ru-RU" sz="2000" b="1" baseline="-25000" dirty="0" smtClean="0"/>
              <a:t>2</a:t>
            </a:r>
            <a:r>
              <a:rPr lang="ru-RU" sz="2000" dirty="0" smtClean="0"/>
              <a:t> </a:t>
            </a:r>
            <a:r>
              <a:rPr lang="en-US" sz="2000" b="1" dirty="0" smtClean="0">
                <a:solidFill>
                  <a:srgbClr val="7030A0"/>
                </a:solidFill>
              </a:rPr>
              <a:t>&gt;</a:t>
            </a:r>
            <a:r>
              <a:rPr lang="en-US" sz="2000" dirty="0" smtClean="0"/>
              <a:t>0</a:t>
            </a:r>
            <a:r>
              <a:rPr lang="ru-RU" sz="2000" dirty="0" smtClean="0"/>
              <a:t>; точка поверхности называется </a:t>
            </a:r>
            <a:r>
              <a:rPr lang="ru-RU" sz="2000" b="1" dirty="0" smtClean="0">
                <a:solidFill>
                  <a:srgbClr val="0070C0"/>
                </a:solidFill>
              </a:rPr>
              <a:t>гиперболической</a:t>
            </a:r>
            <a:r>
              <a:rPr lang="ru-RU" sz="2000" dirty="0" smtClean="0"/>
              <a:t>, если гауссова кривизна отрицательна, т.е. главные кривизны разного знака </a:t>
            </a:r>
            <a:r>
              <a:rPr lang="ru-RU" sz="2000" i="1" dirty="0" smtClean="0"/>
              <a:t>К</a:t>
            </a:r>
            <a:r>
              <a:rPr lang="ru-RU" sz="2000" dirty="0" smtClean="0"/>
              <a:t>=</a:t>
            </a:r>
            <a:r>
              <a:rPr lang="ru-RU" sz="2000" b="1" i="1" dirty="0" smtClean="0"/>
              <a:t>k</a:t>
            </a:r>
            <a:r>
              <a:rPr lang="ru-RU" sz="2000" b="1" baseline="-25000" dirty="0" smtClean="0"/>
              <a:t>1</a:t>
            </a:r>
            <a:r>
              <a:rPr lang="en-US" sz="2000" dirty="0" smtClean="0"/>
              <a:t>∙</a:t>
            </a:r>
            <a:r>
              <a:rPr lang="ru-RU" sz="2000" b="1" i="1" dirty="0" smtClean="0"/>
              <a:t> k</a:t>
            </a:r>
            <a:r>
              <a:rPr lang="ru-RU" sz="2000" b="1" baseline="-25000" dirty="0" smtClean="0"/>
              <a:t>2</a:t>
            </a:r>
            <a:r>
              <a:rPr lang="ru-RU" sz="2000" dirty="0" smtClean="0"/>
              <a:t> </a:t>
            </a:r>
            <a:r>
              <a:rPr lang="en-US" sz="2000" b="1" dirty="0" smtClean="0">
                <a:solidFill>
                  <a:srgbClr val="0070C0"/>
                </a:solidFill>
              </a:rPr>
              <a:t>&lt;</a:t>
            </a:r>
            <a:r>
              <a:rPr lang="en-US" sz="2000" dirty="0" smtClean="0"/>
              <a:t>0</a:t>
            </a:r>
            <a:r>
              <a:rPr lang="ru-RU" sz="2000" dirty="0" smtClean="0"/>
              <a:t>; а в том случае, когда гауссова кривизна оказывается равной </a:t>
            </a:r>
            <a:r>
              <a:rPr lang="ru-RU" sz="2000" b="1" dirty="0" smtClean="0">
                <a:solidFill>
                  <a:srgbClr val="FF0000"/>
                </a:solidFill>
              </a:rPr>
              <a:t>нулю</a:t>
            </a:r>
            <a:r>
              <a:rPr lang="ru-RU" sz="2000" dirty="0" smtClean="0"/>
              <a:t>, точку поверхности называют </a:t>
            </a:r>
            <a:r>
              <a:rPr lang="ru-RU" sz="2000" b="1" dirty="0" smtClean="0">
                <a:solidFill>
                  <a:srgbClr val="FF0000"/>
                </a:solidFill>
              </a:rPr>
              <a:t>параболической</a:t>
            </a:r>
            <a:r>
              <a:rPr lang="ru-RU" sz="2000" dirty="0" smtClean="0"/>
              <a:t>, для нее </a:t>
            </a:r>
            <a:r>
              <a:rPr lang="ru-RU" sz="2000" i="1" dirty="0" smtClean="0"/>
              <a:t>К</a:t>
            </a:r>
            <a:r>
              <a:rPr lang="ru-RU" sz="2000" dirty="0" smtClean="0"/>
              <a:t>=</a:t>
            </a:r>
            <a:r>
              <a:rPr lang="ru-RU" sz="2000" b="1" i="1" dirty="0" smtClean="0"/>
              <a:t>k</a:t>
            </a:r>
            <a:r>
              <a:rPr lang="ru-RU" sz="2000" b="1" baseline="-25000" dirty="0" smtClean="0"/>
              <a:t>1</a:t>
            </a:r>
            <a:r>
              <a:rPr lang="en-US" sz="2000" dirty="0" smtClean="0"/>
              <a:t>∙</a:t>
            </a:r>
            <a:r>
              <a:rPr lang="ru-RU" sz="2000" b="1" i="1" dirty="0" smtClean="0"/>
              <a:t> k</a:t>
            </a:r>
            <a:r>
              <a:rPr lang="ru-RU" sz="2000" b="1" baseline="-25000" dirty="0" smtClean="0"/>
              <a:t>2</a:t>
            </a:r>
            <a:r>
              <a:rPr lang="ru-RU" sz="2000" dirty="0" smtClean="0"/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=0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11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2400" y="2895600"/>
            <a:ext cx="4648200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В </a:t>
            </a:r>
            <a:r>
              <a:rPr lang="ru-RU" sz="2000" b="1" dirty="0" smtClean="0">
                <a:solidFill>
                  <a:srgbClr val="C00000"/>
                </a:solidFill>
              </a:rPr>
              <a:t>практике машиностроения </a:t>
            </a:r>
            <a:r>
              <a:rPr lang="ru-RU" sz="2000" dirty="0" smtClean="0"/>
              <a:t>для </a:t>
            </a:r>
            <a:r>
              <a:rPr lang="ru-RU" sz="2000" b="1" dirty="0" smtClean="0">
                <a:solidFill>
                  <a:srgbClr val="7030A0"/>
                </a:solidFill>
              </a:rPr>
              <a:t>образования кинематических пар </a:t>
            </a:r>
            <a:r>
              <a:rPr lang="ru-RU" sz="2000" dirty="0" smtClean="0"/>
              <a:t>и </a:t>
            </a:r>
            <a:r>
              <a:rPr lang="ru-RU" sz="2000" b="1" dirty="0" smtClean="0">
                <a:solidFill>
                  <a:srgbClr val="FF0000"/>
                </a:solidFill>
              </a:rPr>
              <a:t>сложных кинематических соединений </a:t>
            </a:r>
            <a:r>
              <a:rPr lang="ru-RU" sz="2000" dirty="0" smtClean="0"/>
              <a:t>используются исключительно </a:t>
            </a:r>
            <a:r>
              <a:rPr lang="ru-RU" sz="2000" b="1" dirty="0" smtClean="0">
                <a:solidFill>
                  <a:srgbClr val="0070C0"/>
                </a:solidFill>
              </a:rPr>
              <a:t>простые </a:t>
            </a:r>
            <a:r>
              <a:rPr lang="ru-RU" sz="2000" b="1" dirty="0" smtClean="0"/>
              <a:t>поверхности</a:t>
            </a:r>
            <a:r>
              <a:rPr lang="ru-RU" sz="2000" dirty="0" smtClean="0"/>
              <a:t>, т.е. такие, которые </a:t>
            </a:r>
            <a:r>
              <a:rPr lang="ru-RU" sz="2000" b="1" dirty="0" smtClean="0">
                <a:solidFill>
                  <a:srgbClr val="0070C0"/>
                </a:solidFill>
              </a:rPr>
              <a:t>не меняют знака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dirty="0" smtClean="0"/>
              <a:t>гауссовой кривизны </a:t>
            </a:r>
            <a:r>
              <a:rPr lang="ru-RU" sz="2000" b="1" dirty="0" smtClean="0"/>
              <a:t>в пределах зоны контакта</a:t>
            </a:r>
            <a:r>
              <a:rPr lang="ru-RU" sz="2000" dirty="0" smtClean="0"/>
              <a:t> с сопряженными поверхностями.</a:t>
            </a:r>
            <a:r>
              <a:rPr lang="en-US" sz="2000" dirty="0" smtClean="0"/>
              <a:t> </a:t>
            </a:r>
            <a:r>
              <a:rPr lang="ru-RU" dirty="0" smtClean="0"/>
              <a:t>При условии, когда </a:t>
            </a:r>
            <a:r>
              <a:rPr lang="ru-RU" b="1" i="1" dirty="0" smtClean="0"/>
              <a:t>k</a:t>
            </a:r>
            <a:r>
              <a:rPr lang="ru-RU" b="1" baseline="-25000" dirty="0" smtClean="0"/>
              <a:t>1</a:t>
            </a:r>
            <a:r>
              <a:rPr lang="ru-RU" dirty="0" smtClean="0"/>
              <a:t>&lt;0, </a:t>
            </a:r>
            <a:r>
              <a:rPr lang="ru-RU" dirty="0" err="1" smtClean="0"/>
              <a:t>a</a:t>
            </a:r>
            <a:r>
              <a:rPr lang="ru-RU" dirty="0" smtClean="0"/>
              <a:t> </a:t>
            </a:r>
            <a:r>
              <a:rPr lang="ru-RU" b="1" i="1" dirty="0" smtClean="0"/>
              <a:t>k</a:t>
            </a:r>
            <a:r>
              <a:rPr lang="ru-RU" b="1" baseline="-25000" dirty="0" smtClean="0"/>
              <a:t>2</a:t>
            </a:r>
            <a:r>
              <a:rPr lang="ru-RU" dirty="0" smtClean="0"/>
              <a:t> &gt; 0, описываемая поверхность будет </a:t>
            </a:r>
            <a:r>
              <a:rPr lang="ru-RU" b="1" dirty="0" smtClean="0">
                <a:solidFill>
                  <a:srgbClr val="C00000"/>
                </a:solidFill>
              </a:rPr>
              <a:t>вогнуто-выпуклой</a:t>
            </a:r>
            <a:r>
              <a:rPr lang="ru-RU" dirty="0" smtClean="0"/>
              <a:t>. Примерами таких поверхностей являются </a:t>
            </a:r>
            <a:r>
              <a:rPr lang="ru-RU" b="1" dirty="0" smtClean="0">
                <a:solidFill>
                  <a:srgbClr val="C00000"/>
                </a:solidFill>
              </a:rPr>
              <a:t>внутренние</a:t>
            </a:r>
            <a:r>
              <a:rPr lang="ru-RU" dirty="0" smtClean="0"/>
              <a:t> поверхности </a:t>
            </a:r>
            <a:r>
              <a:rPr lang="ru-RU" b="1" dirty="0" smtClean="0">
                <a:solidFill>
                  <a:srgbClr val="C00000"/>
                </a:solidFill>
              </a:rPr>
              <a:t>однополостного гиперболоида</a:t>
            </a:r>
            <a:r>
              <a:rPr lang="ru-RU" dirty="0" smtClean="0"/>
              <a:t>, катеноида и т.п.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953000" y="5105400"/>
            <a:ext cx="4191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Поверхность, выполненная согласно условию </a:t>
            </a:r>
            <a:r>
              <a:rPr lang="ru-RU" sz="2000" b="1" i="1" dirty="0" smtClean="0"/>
              <a:t>k</a:t>
            </a:r>
            <a:r>
              <a:rPr lang="ru-RU" sz="2000" b="1" baseline="-25000" dirty="0" smtClean="0"/>
              <a:t>1</a:t>
            </a:r>
            <a:r>
              <a:rPr lang="en-US" sz="2000" dirty="0" smtClean="0"/>
              <a:t>=</a:t>
            </a:r>
            <a:r>
              <a:rPr lang="en-US" sz="2000" dirty="0" smtClean="0">
                <a:solidFill>
                  <a:srgbClr val="FF0000"/>
                </a:solidFill>
              </a:rPr>
              <a:t>0</a:t>
            </a:r>
            <a:r>
              <a:rPr lang="en-US" sz="2000" dirty="0" smtClean="0"/>
              <a:t> </a:t>
            </a:r>
            <a:r>
              <a:rPr lang="ru-RU" sz="2000" dirty="0" smtClean="0"/>
              <a:t>и</a:t>
            </a:r>
            <a:r>
              <a:rPr lang="ru-RU" sz="2000" b="1" i="1" dirty="0" smtClean="0"/>
              <a:t> k</a:t>
            </a:r>
            <a:r>
              <a:rPr lang="ru-RU" sz="2000" b="1" baseline="-25000" dirty="0" smtClean="0"/>
              <a:t>2</a:t>
            </a:r>
            <a:r>
              <a:rPr lang="en-US" sz="2000" dirty="0" smtClean="0"/>
              <a:t>=</a:t>
            </a:r>
            <a:r>
              <a:rPr lang="en-US" sz="2000" dirty="0" smtClean="0">
                <a:solidFill>
                  <a:srgbClr val="FF0000"/>
                </a:solidFill>
              </a:rPr>
              <a:t>0</a:t>
            </a:r>
            <a:r>
              <a:rPr lang="ru-RU" sz="2000" dirty="0" smtClean="0"/>
              <a:t>, называется </a:t>
            </a:r>
            <a:r>
              <a:rPr lang="ru-RU" sz="2000" b="1" dirty="0" smtClean="0"/>
              <a:t>поверхностью </a:t>
            </a:r>
            <a:r>
              <a:rPr lang="ru-RU" sz="2000" b="1" dirty="0" smtClean="0">
                <a:solidFill>
                  <a:srgbClr val="FF0000"/>
                </a:solidFill>
              </a:rPr>
              <a:t>уплощения</a:t>
            </a:r>
            <a:r>
              <a:rPr lang="ru-RU" sz="2000" dirty="0" smtClean="0"/>
              <a:t>. Этому условию удовлетворяет плоскость. 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826" b="1506"/>
          <a:stretch>
            <a:fillRect/>
          </a:stretch>
        </p:blipFill>
        <p:spPr bwMode="auto">
          <a:xfrm>
            <a:off x="4948797" y="2667000"/>
            <a:ext cx="3871353" cy="235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81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1800" b="1" dirty="0" smtClean="0"/>
              <a:t>1.3.1 Основы теории кинематических пар по </a:t>
            </a:r>
            <a:r>
              <a:rPr lang="ru-RU" sz="1800" b="1" dirty="0" err="1" smtClean="0"/>
              <a:t>Дворникову</a:t>
            </a:r>
            <a:r>
              <a:rPr lang="ru-RU" sz="1800" b="1" dirty="0" smtClean="0"/>
              <a:t> Л.Т. (продолжение)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12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" y="2667000"/>
            <a:ext cx="8305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Геометрический </a:t>
            </a:r>
            <a:r>
              <a:rPr lang="ru-RU" sz="2000" b="1" dirty="0" smtClean="0"/>
              <a:t>элемент </a:t>
            </a:r>
            <a:r>
              <a:rPr lang="ru-RU" sz="2000" b="1" dirty="0" smtClean="0">
                <a:solidFill>
                  <a:srgbClr val="7030A0"/>
                </a:solidFill>
              </a:rPr>
              <a:t>звена</a:t>
            </a:r>
            <a:r>
              <a:rPr lang="ru-RU" sz="2000" dirty="0" smtClean="0"/>
              <a:t>, выполненный в виде </a:t>
            </a:r>
            <a:r>
              <a:rPr lang="ru-RU" sz="2000" b="1" dirty="0" smtClean="0">
                <a:solidFill>
                  <a:srgbClr val="FF0000"/>
                </a:solidFill>
              </a:rPr>
              <a:t>плоскости</a:t>
            </a:r>
            <a:r>
              <a:rPr lang="ru-RU" sz="2000" dirty="0" smtClean="0"/>
              <a:t> и являющийся частью твердого тела, принято называть “</a:t>
            </a:r>
            <a:r>
              <a:rPr lang="ru-RU" sz="2000" b="1" dirty="0" smtClean="0">
                <a:solidFill>
                  <a:srgbClr val="FF0000"/>
                </a:solidFill>
              </a:rPr>
              <a:t>параллелепипедом</a:t>
            </a:r>
            <a:r>
              <a:rPr lang="ru-RU" sz="2000" dirty="0" smtClean="0"/>
              <a:t>” (</a:t>
            </a:r>
            <a:r>
              <a:rPr lang="ru-RU" sz="2000" b="1" dirty="0" smtClean="0">
                <a:solidFill>
                  <a:srgbClr val="FF0000"/>
                </a:solidFill>
              </a:rPr>
              <a:t>П</a:t>
            </a:r>
            <a:r>
              <a:rPr lang="ru-RU" sz="2000" dirty="0" smtClean="0"/>
              <a:t>). Геометрическими элементами звеньев могут быть следующие </a:t>
            </a:r>
            <a:r>
              <a:rPr lang="ru-RU" sz="2000" b="1" dirty="0" smtClean="0">
                <a:solidFill>
                  <a:srgbClr val="FF0000"/>
                </a:solidFill>
              </a:rPr>
              <a:t>семь</a:t>
            </a:r>
            <a:r>
              <a:rPr lang="ru-RU" sz="2000" b="1" dirty="0" smtClean="0"/>
              <a:t> поверхностей</a:t>
            </a:r>
            <a:r>
              <a:rPr lang="ru-RU" sz="2000" dirty="0" smtClean="0"/>
              <a:t>: </a:t>
            </a:r>
            <a:r>
              <a:rPr lang="ru-RU" sz="2000" b="1" dirty="0" smtClean="0">
                <a:solidFill>
                  <a:srgbClr val="C00000"/>
                </a:solidFill>
              </a:rPr>
              <a:t>шар</a:t>
            </a:r>
            <a:r>
              <a:rPr lang="ru-RU" sz="2000" dirty="0" smtClean="0"/>
              <a:t>, </a:t>
            </a:r>
            <a:r>
              <a:rPr lang="ru-RU" sz="2000" b="1" dirty="0" smtClean="0">
                <a:solidFill>
                  <a:srgbClr val="0070C0"/>
                </a:solidFill>
              </a:rPr>
              <a:t>лунка</a:t>
            </a:r>
            <a:r>
              <a:rPr lang="ru-RU" sz="2000" dirty="0" smtClean="0"/>
              <a:t>, </a:t>
            </a:r>
            <a:r>
              <a:rPr lang="ru-RU" sz="2000" b="1" dirty="0" smtClean="0">
                <a:solidFill>
                  <a:srgbClr val="7030A0"/>
                </a:solidFill>
              </a:rPr>
              <a:t>корсет</a:t>
            </a:r>
            <a:r>
              <a:rPr lang="ru-RU" sz="2000" dirty="0" smtClean="0"/>
              <a:t>, </a:t>
            </a:r>
            <a:r>
              <a:rPr lang="ru-RU" sz="2000" b="1" dirty="0" smtClean="0">
                <a:solidFill>
                  <a:srgbClr val="00B050"/>
                </a:solidFill>
              </a:rPr>
              <a:t>седло</a:t>
            </a:r>
            <a:r>
              <a:rPr lang="ru-RU" sz="2000" dirty="0" smtClean="0"/>
              <a:t>, </a:t>
            </a:r>
            <a:r>
              <a:rPr lang="ru-RU" sz="2000" b="1" dirty="0" smtClean="0"/>
              <a:t>цилиндр</a:t>
            </a:r>
            <a:r>
              <a:rPr lang="ru-RU" sz="2000" dirty="0" smtClean="0"/>
              <a:t>, </a:t>
            </a:r>
            <a:r>
              <a:rPr lang="ru-RU" sz="2000" b="1" dirty="0" smtClean="0">
                <a:solidFill>
                  <a:srgbClr val="0070C0"/>
                </a:solidFill>
              </a:rPr>
              <a:t>желоб</a:t>
            </a:r>
            <a:r>
              <a:rPr lang="ru-RU" sz="2000" dirty="0" smtClean="0"/>
              <a:t> и </a:t>
            </a:r>
            <a:r>
              <a:rPr lang="ru-RU" sz="2000" b="1" dirty="0" smtClean="0">
                <a:solidFill>
                  <a:srgbClr val="C00000"/>
                </a:solidFill>
              </a:rPr>
              <a:t>параллелепипед</a:t>
            </a:r>
            <a:r>
              <a:rPr lang="ru-RU" sz="2000" dirty="0" smtClean="0"/>
              <a:t>. Условное обозначение и условное изображение геометрических элементов приведено на рисунке.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1000" y="4724400"/>
            <a:ext cx="8305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arenR"/>
            </a:pPr>
            <a:r>
              <a:rPr lang="ru-RU" sz="2000" b="1" dirty="0" err="1" smtClean="0">
                <a:solidFill>
                  <a:srgbClr val="C00000"/>
                </a:solidFill>
              </a:rPr>
              <a:t>наложимыми</a:t>
            </a:r>
            <a:r>
              <a:rPr lang="ru-RU" sz="2000" dirty="0" smtClean="0"/>
              <a:t> являются </a:t>
            </a:r>
            <a:r>
              <a:rPr lang="ru-RU" sz="2000" b="1" dirty="0" smtClean="0">
                <a:solidFill>
                  <a:srgbClr val="C00000"/>
                </a:solidFill>
              </a:rPr>
              <a:t>соприкасающиеся</a:t>
            </a:r>
            <a:r>
              <a:rPr lang="ru-RU" sz="2000" dirty="0" smtClean="0"/>
              <a:t>, но не пересекающиеся поверхности, имеющие общие точки, линии или поверхности; </a:t>
            </a:r>
          </a:p>
          <a:p>
            <a:pPr marL="457200" indent="-457200">
              <a:buAutoNum type="arabicParenR"/>
            </a:pPr>
            <a:r>
              <a:rPr lang="ru-RU" sz="2000" b="1" dirty="0" smtClean="0">
                <a:solidFill>
                  <a:srgbClr val="7030A0"/>
                </a:solidFill>
              </a:rPr>
              <a:t>касание</a:t>
            </a:r>
            <a:r>
              <a:rPr lang="ru-RU" sz="2000" b="1" dirty="0" smtClean="0"/>
              <a:t> </a:t>
            </a:r>
            <a:r>
              <a:rPr lang="ru-RU" sz="2000" dirty="0" smtClean="0"/>
              <a:t>двух поверхностей может происходить </a:t>
            </a:r>
            <a:r>
              <a:rPr lang="ru-RU" sz="2000" b="1" dirty="0" smtClean="0"/>
              <a:t>в одной </a:t>
            </a:r>
            <a:r>
              <a:rPr lang="ru-RU" sz="2000" b="1" dirty="0" smtClean="0">
                <a:solidFill>
                  <a:srgbClr val="7030A0"/>
                </a:solidFill>
              </a:rPr>
              <a:t>точке</a:t>
            </a:r>
            <a:r>
              <a:rPr lang="ru-RU" sz="2000" b="1" dirty="0" smtClean="0"/>
              <a:t>, по одной </a:t>
            </a:r>
            <a:r>
              <a:rPr lang="ru-RU" sz="2000" b="1" dirty="0" smtClean="0">
                <a:solidFill>
                  <a:srgbClr val="C00000"/>
                </a:solidFill>
              </a:rPr>
              <a:t>линии</a:t>
            </a:r>
            <a:r>
              <a:rPr lang="ru-RU" sz="2000" b="1" dirty="0" smtClean="0"/>
              <a:t> </a:t>
            </a:r>
            <a:r>
              <a:rPr lang="ru-RU" sz="2000" dirty="0" smtClean="0"/>
              <a:t>или по </a:t>
            </a:r>
            <a:r>
              <a:rPr lang="ru-RU" sz="2000" b="1" dirty="0" smtClean="0"/>
              <a:t>одной</a:t>
            </a:r>
            <a:r>
              <a:rPr lang="ru-RU" sz="2000" b="1" dirty="0" smtClean="0">
                <a:solidFill>
                  <a:srgbClr val="7030A0"/>
                </a:solidFill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</a:rPr>
              <a:t>поверхности</a:t>
            </a:r>
            <a:r>
              <a:rPr lang="ru-RU" sz="2000" b="1" dirty="0" smtClean="0">
                <a:solidFill>
                  <a:srgbClr val="7030A0"/>
                </a:solidFill>
              </a:rPr>
              <a:t>.</a:t>
            </a:r>
            <a:endParaRPr lang="ru-RU" sz="2000" b="1" dirty="0">
              <a:solidFill>
                <a:srgbClr val="7030A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533400"/>
            <a:ext cx="6029325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81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1800" b="1" dirty="0" smtClean="0"/>
              <a:t>1.3.1 Основы теории кинематических пар по </a:t>
            </a:r>
            <a:r>
              <a:rPr lang="ru-RU" sz="1800" b="1" dirty="0" err="1" smtClean="0"/>
              <a:t>Дворникову</a:t>
            </a:r>
            <a:r>
              <a:rPr lang="ru-RU" sz="1800" b="1" dirty="0" smtClean="0"/>
              <a:t> Л.Т. (продолжение)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13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53200" y="533400"/>
            <a:ext cx="2362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Элементарные геометрические </a:t>
            </a:r>
            <a:r>
              <a:rPr lang="ru-RU" sz="2000" b="1" dirty="0" smtClean="0">
                <a:solidFill>
                  <a:srgbClr val="7030A0"/>
                </a:solidFill>
              </a:rPr>
              <a:t>связи</a:t>
            </a:r>
            <a:endParaRPr lang="ru-RU" sz="2000" b="1" dirty="0">
              <a:solidFill>
                <a:srgbClr val="7030A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457200"/>
            <a:ext cx="582998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81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1800" b="1" dirty="0" smtClean="0"/>
              <a:t>1.3.1 Основы теории кинематических пар по </a:t>
            </a:r>
            <a:r>
              <a:rPr lang="ru-RU" sz="1800" b="1" dirty="0" err="1" smtClean="0"/>
              <a:t>Дворникову</a:t>
            </a:r>
            <a:r>
              <a:rPr lang="ru-RU" sz="1800" b="1" dirty="0" smtClean="0"/>
              <a:t> Л.Т. (продолжение)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14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486400" y="762000"/>
            <a:ext cx="33528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Принято считать, что сочетание движений в виде </a:t>
            </a:r>
            <a:r>
              <a:rPr lang="ru-RU" sz="1600" b="1" dirty="0" smtClean="0">
                <a:solidFill>
                  <a:srgbClr val="0070C0"/>
                </a:solidFill>
              </a:rPr>
              <a:t>В</a:t>
            </a:r>
            <a:r>
              <a:rPr lang="ru-RU" sz="1600" b="1" dirty="0" smtClean="0">
                <a:solidFill>
                  <a:srgbClr val="FF0000"/>
                </a:solidFill>
              </a:rPr>
              <a:t>П</a:t>
            </a:r>
            <a:r>
              <a:rPr lang="ru-RU" sz="1600" dirty="0" smtClean="0"/>
              <a:t> означает возможность </a:t>
            </a:r>
            <a:r>
              <a:rPr lang="ru-RU" sz="1600" b="1" dirty="0" smtClean="0">
                <a:solidFill>
                  <a:srgbClr val="7030A0"/>
                </a:solidFill>
              </a:rPr>
              <a:t>одновременного </a:t>
            </a:r>
            <a:r>
              <a:rPr lang="ru-RU" sz="1600" b="1" dirty="0" smtClean="0">
                <a:solidFill>
                  <a:srgbClr val="0070C0"/>
                </a:solidFill>
              </a:rPr>
              <a:t>вращательного</a:t>
            </a:r>
            <a:r>
              <a:rPr lang="ru-RU" sz="1600" dirty="0" smtClean="0"/>
              <a:t> и </a:t>
            </a:r>
            <a:r>
              <a:rPr lang="ru-RU" sz="1600" b="1" dirty="0" smtClean="0">
                <a:solidFill>
                  <a:srgbClr val="FF0000"/>
                </a:solidFill>
              </a:rPr>
              <a:t>поступательного</a:t>
            </a:r>
            <a:r>
              <a:rPr lang="ru-RU" sz="1600" dirty="0" smtClean="0"/>
              <a:t> движений </a:t>
            </a:r>
            <a:r>
              <a:rPr lang="ru-RU" sz="1600" b="1" dirty="0" smtClean="0">
                <a:solidFill>
                  <a:srgbClr val="7030A0"/>
                </a:solidFill>
              </a:rPr>
              <a:t>относительно</a:t>
            </a:r>
            <a:r>
              <a:rPr lang="ru-RU" sz="1600" dirty="0" smtClean="0"/>
              <a:t> </a:t>
            </a:r>
            <a:r>
              <a:rPr lang="ru-RU" sz="1600" b="1" dirty="0" smtClean="0">
                <a:solidFill>
                  <a:srgbClr val="FF0000"/>
                </a:solidFill>
              </a:rPr>
              <a:t>одной</a:t>
            </a:r>
            <a:r>
              <a:rPr lang="ru-RU" sz="1600" b="1" dirty="0" smtClean="0"/>
              <a:t> из трех осей</a:t>
            </a:r>
            <a:r>
              <a:rPr lang="ru-RU" sz="1600" dirty="0" smtClean="0"/>
              <a:t> декартовой системы координат. Аббревиатура </a:t>
            </a:r>
            <a:r>
              <a:rPr lang="ru-RU" sz="1600" b="1" dirty="0" smtClean="0">
                <a:solidFill>
                  <a:srgbClr val="0070C0"/>
                </a:solidFill>
              </a:rPr>
              <a:t>В</a:t>
            </a:r>
            <a:r>
              <a:rPr lang="ru-RU" sz="1600" b="1" dirty="0" smtClean="0">
                <a:solidFill>
                  <a:srgbClr val="FF0000"/>
                </a:solidFill>
              </a:rPr>
              <a:t>П</a:t>
            </a:r>
            <a:r>
              <a:rPr lang="ru-RU" sz="1600" b="1" dirty="0" smtClean="0">
                <a:solidFill>
                  <a:srgbClr val="0070C0"/>
                </a:solidFill>
              </a:rPr>
              <a:t>В</a:t>
            </a:r>
            <a:r>
              <a:rPr lang="ru-RU" sz="1600" b="1" dirty="0" smtClean="0">
                <a:solidFill>
                  <a:srgbClr val="FF0000"/>
                </a:solidFill>
              </a:rPr>
              <a:t>П</a:t>
            </a:r>
            <a:r>
              <a:rPr lang="ru-RU" sz="1600" b="1" dirty="0" smtClean="0"/>
              <a:t> </a:t>
            </a:r>
            <a:r>
              <a:rPr lang="ru-RU" sz="1600" dirty="0" smtClean="0"/>
              <a:t>означает, что данная кинематическая пара позволяет осуществлять </a:t>
            </a:r>
            <a:r>
              <a:rPr lang="ru-RU" sz="1600" b="1" dirty="0" smtClean="0">
                <a:solidFill>
                  <a:srgbClr val="0070C0"/>
                </a:solidFill>
              </a:rPr>
              <a:t>вращательные</a:t>
            </a:r>
            <a:r>
              <a:rPr lang="ru-RU" sz="1600" b="1" dirty="0" smtClean="0"/>
              <a:t> </a:t>
            </a:r>
            <a:r>
              <a:rPr lang="ru-RU" sz="1600" dirty="0" smtClean="0"/>
              <a:t>и </a:t>
            </a:r>
            <a:r>
              <a:rPr lang="ru-RU" sz="1600" b="1" dirty="0" smtClean="0">
                <a:solidFill>
                  <a:srgbClr val="FF0000"/>
                </a:solidFill>
              </a:rPr>
              <a:t>поступательные</a:t>
            </a:r>
            <a:r>
              <a:rPr lang="ru-RU" sz="1600" dirty="0" smtClean="0"/>
              <a:t> движения </a:t>
            </a:r>
            <a:r>
              <a:rPr lang="ru-RU" sz="1600" b="1" dirty="0" smtClean="0">
                <a:solidFill>
                  <a:srgbClr val="7030A0"/>
                </a:solidFill>
              </a:rPr>
              <a:t>относительно </a:t>
            </a:r>
            <a:r>
              <a:rPr lang="ru-RU" sz="1600" b="1" dirty="0" smtClean="0">
                <a:solidFill>
                  <a:srgbClr val="FF0000"/>
                </a:solidFill>
              </a:rPr>
              <a:t>двух</a:t>
            </a:r>
            <a:r>
              <a:rPr lang="ru-RU" sz="1600" b="1" dirty="0" smtClean="0"/>
              <a:t> осей</a:t>
            </a:r>
            <a:r>
              <a:rPr lang="ru-RU" sz="1600" dirty="0" smtClean="0"/>
              <a:t>. </a:t>
            </a:r>
          </a:p>
          <a:p>
            <a:r>
              <a:rPr lang="ru-RU" sz="1600" dirty="0" smtClean="0"/>
              <a:t>Сочетание же </a:t>
            </a:r>
            <a:r>
              <a:rPr lang="ru-RU" sz="1600" b="1" dirty="0" smtClean="0">
                <a:solidFill>
                  <a:srgbClr val="FF0000"/>
                </a:solidFill>
              </a:rPr>
              <a:t>П</a:t>
            </a:r>
            <a:r>
              <a:rPr lang="ru-RU" sz="1600" b="1" dirty="0" smtClean="0">
                <a:solidFill>
                  <a:srgbClr val="0070C0"/>
                </a:solidFill>
              </a:rPr>
              <a:t>В</a:t>
            </a:r>
            <a:r>
              <a:rPr lang="ru-RU" sz="1600" dirty="0" smtClean="0"/>
              <a:t> означает, что движения </a:t>
            </a:r>
            <a:r>
              <a:rPr lang="ru-RU" sz="1600" b="1" dirty="0" smtClean="0">
                <a:solidFill>
                  <a:srgbClr val="0070C0"/>
                </a:solidFill>
              </a:rPr>
              <a:t>В</a:t>
            </a:r>
            <a:r>
              <a:rPr lang="ru-RU" sz="1600" dirty="0" smtClean="0"/>
              <a:t> и </a:t>
            </a:r>
            <a:r>
              <a:rPr lang="ru-RU" sz="1600" b="1" dirty="0" smtClean="0">
                <a:solidFill>
                  <a:srgbClr val="FF0000"/>
                </a:solidFill>
              </a:rPr>
              <a:t>П</a:t>
            </a:r>
            <a:r>
              <a:rPr lang="ru-RU" sz="1600" dirty="0" smtClean="0"/>
              <a:t> осуществляются </a:t>
            </a:r>
            <a:r>
              <a:rPr lang="ru-RU" sz="1600" b="1" dirty="0" smtClean="0">
                <a:solidFill>
                  <a:srgbClr val="7030A0"/>
                </a:solidFill>
              </a:rPr>
              <a:t>относительно </a:t>
            </a:r>
            <a:r>
              <a:rPr lang="ru-RU" sz="1600" b="1" dirty="0" smtClean="0">
                <a:solidFill>
                  <a:srgbClr val="C00000"/>
                </a:solidFill>
              </a:rPr>
              <a:t>разных</a:t>
            </a:r>
            <a:r>
              <a:rPr lang="ru-RU" sz="1600" b="1" dirty="0" smtClean="0"/>
              <a:t> осей</a:t>
            </a:r>
            <a:r>
              <a:rPr lang="ru-RU" sz="1600" dirty="0" smtClean="0"/>
              <a:t>. Остальные сочетания вполне понятны – </a:t>
            </a:r>
            <a:r>
              <a:rPr lang="ru-RU" sz="1600" b="1" dirty="0" smtClean="0">
                <a:solidFill>
                  <a:srgbClr val="0070C0"/>
                </a:solidFill>
              </a:rPr>
              <a:t>ВВ</a:t>
            </a:r>
            <a:r>
              <a:rPr lang="ru-RU" sz="1600" dirty="0" smtClean="0"/>
              <a:t> (либо </a:t>
            </a:r>
            <a:r>
              <a:rPr lang="ru-RU" sz="1600" b="1" dirty="0" smtClean="0">
                <a:solidFill>
                  <a:srgbClr val="FF0000"/>
                </a:solidFill>
              </a:rPr>
              <a:t>ПП</a:t>
            </a:r>
            <a:r>
              <a:rPr lang="ru-RU" sz="1600" dirty="0" smtClean="0"/>
              <a:t>) показывает, что </a:t>
            </a:r>
            <a:r>
              <a:rPr lang="ru-RU" sz="1600" b="1" dirty="0" smtClean="0">
                <a:solidFill>
                  <a:srgbClr val="0070C0"/>
                </a:solidFill>
              </a:rPr>
              <a:t>вращательные </a:t>
            </a:r>
            <a:r>
              <a:rPr lang="ru-RU" sz="1600" dirty="0" smtClean="0"/>
              <a:t>(</a:t>
            </a:r>
            <a:r>
              <a:rPr lang="ru-RU" sz="1600" b="1" dirty="0" smtClean="0">
                <a:solidFill>
                  <a:srgbClr val="FF0000"/>
                </a:solidFill>
              </a:rPr>
              <a:t>поступательные</a:t>
            </a:r>
            <a:r>
              <a:rPr lang="ru-RU" sz="1600" dirty="0" smtClean="0"/>
              <a:t>) движения </a:t>
            </a:r>
            <a:r>
              <a:rPr lang="ru-RU" sz="1600" b="1" dirty="0" smtClean="0"/>
              <a:t>совершаются </a:t>
            </a:r>
            <a:r>
              <a:rPr lang="ru-RU" sz="1600" b="1" dirty="0" smtClean="0">
                <a:solidFill>
                  <a:srgbClr val="7030A0"/>
                </a:solidFill>
              </a:rPr>
              <a:t>относительно</a:t>
            </a:r>
            <a:r>
              <a:rPr lang="ru-RU" sz="1600" b="1" dirty="0" smtClean="0"/>
              <a:t> </a:t>
            </a:r>
            <a:r>
              <a:rPr lang="ru-RU" sz="1600" b="1" dirty="0" smtClean="0">
                <a:solidFill>
                  <a:srgbClr val="C00000"/>
                </a:solidFill>
              </a:rPr>
              <a:t>разных</a:t>
            </a:r>
            <a:r>
              <a:rPr lang="ru-RU" sz="1600" b="1" dirty="0" smtClean="0"/>
              <a:t> осей</a:t>
            </a:r>
            <a:r>
              <a:rPr lang="ru-RU" sz="1600" dirty="0" smtClean="0"/>
              <a:t>, так как </a:t>
            </a:r>
            <a:r>
              <a:rPr lang="ru-RU" sz="1600" b="1" dirty="0" smtClean="0">
                <a:solidFill>
                  <a:srgbClr val="7030A0"/>
                </a:solidFill>
              </a:rPr>
              <a:t>не могут </a:t>
            </a:r>
            <a:r>
              <a:rPr lang="ru-RU" sz="1600" b="1" dirty="0" smtClean="0"/>
              <a:t>совершаться </a:t>
            </a:r>
            <a:r>
              <a:rPr lang="ru-RU" sz="1600" b="1" dirty="0" smtClean="0">
                <a:solidFill>
                  <a:srgbClr val="FF0000"/>
                </a:solidFill>
              </a:rPr>
              <a:t>одинаковые</a:t>
            </a:r>
            <a:r>
              <a:rPr lang="ru-RU" sz="1600" b="1" dirty="0" smtClean="0"/>
              <a:t> движения </a:t>
            </a:r>
            <a:r>
              <a:rPr lang="ru-RU" sz="1600" dirty="0" smtClean="0"/>
              <a:t>относительно </a:t>
            </a:r>
            <a:r>
              <a:rPr lang="ru-RU" sz="1600" b="1" dirty="0" smtClean="0"/>
              <a:t>одной и той же </a:t>
            </a:r>
            <a:r>
              <a:rPr lang="ru-RU" sz="1600" b="1" dirty="0" smtClean="0">
                <a:solidFill>
                  <a:srgbClr val="FF0000"/>
                </a:solidFill>
              </a:rPr>
              <a:t>оси</a:t>
            </a:r>
            <a:r>
              <a:rPr lang="ru-RU" sz="1600" dirty="0" smtClean="0"/>
              <a:t>.</a:t>
            </a:r>
            <a:endParaRPr lang="ru-RU" sz="1600" b="1" dirty="0">
              <a:solidFill>
                <a:srgbClr val="0070C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85800"/>
            <a:ext cx="5307384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228600" y="304800"/>
            <a:ext cx="6592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Таблица 2. </a:t>
            </a:r>
            <a:r>
              <a:rPr lang="ru-RU" b="1" dirty="0" smtClean="0">
                <a:solidFill>
                  <a:srgbClr val="FF0000"/>
                </a:solidFill>
              </a:rPr>
              <a:t>Комплексы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независимых</a:t>
            </a:r>
            <a:r>
              <a:rPr lang="ru-RU" dirty="0" smtClean="0"/>
              <a:t> относительных </a:t>
            </a:r>
            <a:r>
              <a:rPr lang="ru-RU" b="1" dirty="0" smtClean="0">
                <a:solidFill>
                  <a:srgbClr val="0070C0"/>
                </a:solidFill>
              </a:rPr>
              <a:t>движений.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81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1800" b="1" dirty="0" smtClean="0"/>
              <a:t>1.3.2-1.3.3 Основы теории кинематических пар по </a:t>
            </a:r>
            <a:r>
              <a:rPr lang="ru-RU" sz="1800" b="1" dirty="0" err="1" smtClean="0"/>
              <a:t>Дворникову</a:t>
            </a:r>
            <a:r>
              <a:rPr lang="ru-RU" sz="1800" b="1" dirty="0" smtClean="0"/>
              <a:t> Л.Т. (продолжение)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15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" y="457200"/>
            <a:ext cx="84582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solidFill>
                  <a:srgbClr val="7030A0"/>
                </a:solidFill>
              </a:rPr>
              <a:t>Одноконтактно</a:t>
            </a:r>
            <a:r>
              <a:rPr lang="ru-RU" sz="2000" dirty="0" err="1" smtClean="0"/>
              <a:t>й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кинематической парой </a:t>
            </a:r>
            <a:r>
              <a:rPr lang="ru-RU" sz="2000" dirty="0" smtClean="0"/>
              <a:t>принято называть такую, в которой </a:t>
            </a:r>
            <a:r>
              <a:rPr lang="ru-RU" sz="2000" b="1" dirty="0" smtClean="0">
                <a:solidFill>
                  <a:srgbClr val="7030A0"/>
                </a:solidFill>
              </a:rPr>
              <a:t>звенья</a:t>
            </a:r>
            <a:r>
              <a:rPr lang="ru-RU" sz="2000" b="1" dirty="0" smtClean="0"/>
              <a:t> соприкасаются в </a:t>
            </a:r>
            <a:r>
              <a:rPr lang="ru-RU" sz="2000" b="1" dirty="0" smtClean="0">
                <a:solidFill>
                  <a:srgbClr val="FF0000"/>
                </a:solidFill>
              </a:rPr>
              <a:t>одной точке</a:t>
            </a:r>
            <a:r>
              <a:rPr lang="ru-RU" sz="2000" dirty="0" smtClean="0"/>
              <a:t>, </a:t>
            </a:r>
            <a:r>
              <a:rPr lang="ru-RU" sz="2000" b="1" dirty="0" smtClean="0">
                <a:solidFill>
                  <a:srgbClr val="C00000"/>
                </a:solidFill>
              </a:rPr>
              <a:t>по одной линии </a:t>
            </a:r>
            <a:r>
              <a:rPr lang="ru-RU" sz="2000" dirty="0" smtClean="0"/>
              <a:t>или </a:t>
            </a:r>
            <a:r>
              <a:rPr lang="ru-RU" sz="2000" b="1" dirty="0" smtClean="0">
                <a:solidFill>
                  <a:srgbClr val="0070C0"/>
                </a:solidFill>
              </a:rPr>
              <a:t>по одной поверхности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За количественную меру отличия различных кинематических пар принято </a:t>
            </a:r>
            <a:r>
              <a:rPr lang="ru-RU" sz="2000" b="1" dirty="0" smtClean="0"/>
              <a:t>число </a:t>
            </a:r>
            <a:r>
              <a:rPr lang="ru-RU" sz="2000" b="1" dirty="0" smtClean="0">
                <a:solidFill>
                  <a:srgbClr val="7030A0"/>
                </a:solidFill>
              </a:rPr>
              <a:t>связей</a:t>
            </a:r>
            <a:r>
              <a:rPr lang="ru-RU" sz="2000" dirty="0" smtClean="0"/>
              <a:t> в </a:t>
            </a:r>
            <a:r>
              <a:rPr lang="ru-RU" sz="2000" b="1" dirty="0" smtClean="0">
                <a:solidFill>
                  <a:srgbClr val="FF0000"/>
                </a:solidFill>
              </a:rPr>
              <a:t>паре</a:t>
            </a:r>
            <a:r>
              <a:rPr lang="ru-RU" sz="2000" dirty="0" smtClean="0"/>
              <a:t> – </a:t>
            </a:r>
            <a:r>
              <a:rPr lang="ru-RU" sz="2000" b="1" i="1" dirty="0" smtClean="0">
                <a:solidFill>
                  <a:srgbClr val="7030A0"/>
                </a:solidFill>
              </a:rPr>
              <a:t>S</a:t>
            </a:r>
            <a:r>
              <a:rPr lang="ru-RU" sz="2000" dirty="0" smtClean="0"/>
              <a:t>. Обозначив число </a:t>
            </a:r>
            <a:r>
              <a:rPr lang="ru-RU" sz="2000" b="1" dirty="0" smtClean="0">
                <a:solidFill>
                  <a:srgbClr val="7030A0"/>
                </a:solidFill>
              </a:rPr>
              <a:t>условий связи </a:t>
            </a:r>
            <a:r>
              <a:rPr lang="ru-RU" sz="2000" dirty="0" smtClean="0"/>
              <a:t>в парах различных классов как </a:t>
            </a:r>
            <a:r>
              <a:rPr lang="ru-RU" sz="2000" b="1" i="1" dirty="0" smtClean="0">
                <a:solidFill>
                  <a:srgbClr val="7030A0"/>
                </a:solidFill>
              </a:rPr>
              <a:t>S</a:t>
            </a:r>
            <a:r>
              <a:rPr lang="en-US" sz="2000" b="1" baseline="-25000" dirty="0" smtClean="0"/>
              <a:t>I</a:t>
            </a:r>
            <a:r>
              <a:rPr lang="ru-RU" sz="2000" dirty="0" smtClean="0"/>
              <a:t> – для </a:t>
            </a:r>
            <a:r>
              <a:rPr lang="ru-RU" sz="2000" b="1" dirty="0" smtClean="0">
                <a:solidFill>
                  <a:srgbClr val="7030A0"/>
                </a:solidFill>
              </a:rPr>
              <a:t>односвязных</a:t>
            </a:r>
            <a:r>
              <a:rPr lang="ru-RU" sz="2000" dirty="0" smtClean="0"/>
              <a:t> или </a:t>
            </a:r>
            <a:r>
              <a:rPr lang="ru-RU" sz="2000" b="1" dirty="0" err="1" smtClean="0">
                <a:solidFill>
                  <a:srgbClr val="C00000"/>
                </a:solidFill>
              </a:rPr>
              <a:t>пятиподвижных</a:t>
            </a:r>
            <a:r>
              <a:rPr lang="ru-RU" sz="2000" dirty="0" smtClean="0"/>
              <a:t> пар, </a:t>
            </a:r>
            <a:r>
              <a:rPr lang="ru-RU" sz="2000" b="1" i="1" dirty="0" smtClean="0">
                <a:solidFill>
                  <a:srgbClr val="7030A0"/>
                </a:solidFill>
              </a:rPr>
              <a:t>S</a:t>
            </a:r>
            <a:r>
              <a:rPr lang="ru-RU" sz="2000" b="1" baseline="-25000" dirty="0" smtClean="0">
                <a:solidFill>
                  <a:srgbClr val="7030A0"/>
                </a:solidFill>
              </a:rPr>
              <a:t>I</a:t>
            </a:r>
            <a:r>
              <a:rPr lang="ru-RU" sz="2000" b="1" baseline="-25000" dirty="0" smtClean="0"/>
              <a:t>I</a:t>
            </a:r>
            <a:r>
              <a:rPr lang="ru-RU" sz="2000" baseline="-25000" dirty="0" smtClean="0"/>
              <a:t> </a:t>
            </a:r>
            <a:r>
              <a:rPr lang="ru-RU" sz="2000" dirty="0" smtClean="0"/>
              <a:t>– для пар </a:t>
            </a:r>
            <a:r>
              <a:rPr lang="ru-RU" sz="2000" b="1" dirty="0" err="1" smtClean="0"/>
              <a:t>четырехподвижных</a:t>
            </a:r>
            <a:r>
              <a:rPr lang="ru-RU" sz="2000" dirty="0" smtClean="0"/>
              <a:t>, </a:t>
            </a:r>
            <a:r>
              <a:rPr lang="ru-RU" sz="2000" b="1" i="1" dirty="0" smtClean="0">
                <a:solidFill>
                  <a:srgbClr val="7030A0"/>
                </a:solidFill>
              </a:rPr>
              <a:t>S</a:t>
            </a:r>
            <a:r>
              <a:rPr lang="ru-RU" sz="2000" b="1" baseline="-25000" dirty="0" smtClean="0"/>
              <a:t>III</a:t>
            </a:r>
            <a:r>
              <a:rPr lang="ru-RU" sz="2000" dirty="0" smtClean="0"/>
              <a:t> – пар </a:t>
            </a:r>
            <a:r>
              <a:rPr lang="ru-RU" sz="2000" b="1" dirty="0" err="1" smtClean="0"/>
              <a:t>трехподвижных</a:t>
            </a:r>
            <a:r>
              <a:rPr lang="ru-RU" sz="2000" dirty="0" smtClean="0"/>
              <a:t>, </a:t>
            </a:r>
            <a:r>
              <a:rPr lang="ru-RU" sz="2000" b="1" i="1" dirty="0" smtClean="0">
                <a:solidFill>
                  <a:srgbClr val="7030A0"/>
                </a:solidFill>
              </a:rPr>
              <a:t>S</a:t>
            </a:r>
            <a:r>
              <a:rPr lang="ru-RU" sz="2000" b="1" baseline="-25000" dirty="0" smtClean="0"/>
              <a:t>IV</a:t>
            </a:r>
            <a:r>
              <a:rPr lang="ru-RU" sz="2000" dirty="0" smtClean="0"/>
              <a:t> – пар </a:t>
            </a:r>
            <a:r>
              <a:rPr lang="ru-RU" sz="2000" b="1" dirty="0" err="1" smtClean="0">
                <a:solidFill>
                  <a:srgbClr val="C00000"/>
                </a:solidFill>
              </a:rPr>
              <a:t>двухподвижных</a:t>
            </a:r>
            <a:r>
              <a:rPr lang="ru-RU" sz="2000" dirty="0" smtClean="0"/>
              <a:t> и </a:t>
            </a:r>
            <a:r>
              <a:rPr lang="ru-RU" sz="2000" b="1" i="1" dirty="0" smtClean="0">
                <a:solidFill>
                  <a:srgbClr val="7030A0"/>
                </a:solidFill>
              </a:rPr>
              <a:t>S</a:t>
            </a:r>
            <a:r>
              <a:rPr lang="ru-RU" sz="2000" b="1" baseline="-25000" dirty="0" smtClean="0"/>
              <a:t>V</a:t>
            </a:r>
            <a:r>
              <a:rPr lang="ru-RU" sz="2000" dirty="0" smtClean="0"/>
              <a:t> для </a:t>
            </a:r>
            <a:r>
              <a:rPr lang="ru-RU" sz="2000" b="1" dirty="0" smtClean="0">
                <a:solidFill>
                  <a:srgbClr val="0070C0"/>
                </a:solidFill>
              </a:rPr>
              <a:t>одноподвижных</a:t>
            </a:r>
            <a:r>
              <a:rPr lang="ru-RU" sz="2000" dirty="0" smtClean="0"/>
              <a:t> пар, можно осуществить </a:t>
            </a:r>
            <a:r>
              <a:rPr lang="ru-RU" sz="2000" b="1" dirty="0" smtClean="0">
                <a:solidFill>
                  <a:srgbClr val="C00000"/>
                </a:solidFill>
              </a:rPr>
              <a:t>синтез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многоконтактных</a:t>
            </a:r>
            <a:r>
              <a:rPr lang="ru-RU" sz="2000" b="1" dirty="0" smtClean="0"/>
              <a:t> кинематических пар</a:t>
            </a:r>
            <a:r>
              <a:rPr lang="ru-RU" sz="2000" dirty="0" smtClean="0"/>
              <a:t> всех </a:t>
            </a:r>
            <a:r>
              <a:rPr lang="ru-RU" sz="2000" b="1" dirty="0" smtClean="0">
                <a:solidFill>
                  <a:srgbClr val="C00000"/>
                </a:solidFill>
              </a:rPr>
              <a:t>пяти </a:t>
            </a:r>
            <a:r>
              <a:rPr lang="ru-RU" sz="2000" dirty="0" smtClean="0"/>
              <a:t>классов. Очевидно, что </a:t>
            </a:r>
            <a:r>
              <a:rPr lang="ru-RU" sz="2000" b="1" dirty="0" smtClean="0">
                <a:solidFill>
                  <a:srgbClr val="FF0000"/>
                </a:solidFill>
              </a:rPr>
              <a:t>кинематическая пара </a:t>
            </a:r>
            <a:r>
              <a:rPr lang="ru-RU" sz="2000" b="1" dirty="0" smtClean="0">
                <a:solidFill>
                  <a:srgbClr val="C00000"/>
                </a:solidFill>
              </a:rPr>
              <a:t>первого класса </a:t>
            </a:r>
            <a:r>
              <a:rPr lang="ru-RU" sz="2000" dirty="0" smtClean="0"/>
              <a:t>с одним условием связи </a:t>
            </a:r>
            <a:r>
              <a:rPr lang="ru-RU" sz="2000" b="1" i="1" dirty="0" smtClean="0">
                <a:solidFill>
                  <a:srgbClr val="7030A0"/>
                </a:solidFill>
              </a:rPr>
              <a:t>S</a:t>
            </a:r>
            <a:r>
              <a:rPr lang="en-US" sz="2000" b="1" baseline="-25000" dirty="0" smtClean="0"/>
              <a:t>I</a:t>
            </a:r>
            <a:r>
              <a:rPr lang="ru-RU" sz="2000" dirty="0" smtClean="0"/>
              <a:t> не может быть создана с </a:t>
            </a:r>
            <a:r>
              <a:rPr lang="ru-RU" sz="2000" b="1" dirty="0" smtClean="0"/>
              <a:t>числом контактов </a:t>
            </a:r>
            <a:r>
              <a:rPr lang="ru-RU" sz="2000" b="1" dirty="0" smtClean="0">
                <a:solidFill>
                  <a:srgbClr val="7030A0"/>
                </a:solidFill>
              </a:rPr>
              <a:t>более одного</a:t>
            </a:r>
            <a:r>
              <a:rPr lang="ru-RU" sz="2000" dirty="0" smtClean="0"/>
              <a:t>. </a:t>
            </a:r>
            <a:r>
              <a:rPr lang="ru-RU" sz="2000" b="1" dirty="0" err="1" smtClean="0">
                <a:solidFill>
                  <a:srgbClr val="C00000"/>
                </a:solidFill>
              </a:rPr>
              <a:t>Неодноконтактные</a:t>
            </a:r>
            <a:r>
              <a:rPr lang="ru-RU" sz="2000" dirty="0" smtClean="0"/>
              <a:t> кинематические пары второго класса с </a:t>
            </a:r>
            <a:r>
              <a:rPr lang="ru-RU" sz="2000" b="1" i="1" dirty="0" smtClean="0"/>
              <a:t>S</a:t>
            </a:r>
            <a:r>
              <a:rPr lang="ru-RU" sz="2000" b="1" baseline="-25000" dirty="0" smtClean="0"/>
              <a:t>II</a:t>
            </a:r>
            <a:r>
              <a:rPr lang="ru-RU" sz="2000" dirty="0" smtClean="0"/>
              <a:t> могут быть созданы лишь как </a:t>
            </a:r>
            <a:r>
              <a:rPr lang="ru-RU" sz="2000" b="1" dirty="0" err="1" smtClean="0"/>
              <a:t>двухконтактные</a:t>
            </a:r>
            <a:r>
              <a:rPr lang="ru-RU" sz="2000" dirty="0" smtClean="0"/>
              <a:t> по условию</a:t>
            </a:r>
            <a:r>
              <a:rPr lang="en-US" sz="2000" dirty="0" smtClean="0"/>
              <a:t> </a:t>
            </a:r>
            <a:r>
              <a:rPr lang="ru-RU" sz="2000" b="1" i="1" dirty="0" smtClean="0">
                <a:solidFill>
                  <a:srgbClr val="7030A0"/>
                </a:solidFill>
              </a:rPr>
              <a:t>S</a:t>
            </a:r>
            <a:r>
              <a:rPr lang="en-US" sz="2000" b="1" baseline="-25000" dirty="0" smtClean="0">
                <a:solidFill>
                  <a:srgbClr val="7030A0"/>
                </a:solidFill>
              </a:rPr>
              <a:t>I</a:t>
            </a:r>
            <a:r>
              <a:rPr lang="en-US" sz="2000" dirty="0" smtClean="0"/>
              <a:t> + </a:t>
            </a:r>
            <a:r>
              <a:rPr lang="ru-RU" sz="2000" b="1" i="1" dirty="0" smtClean="0">
                <a:solidFill>
                  <a:srgbClr val="7030A0"/>
                </a:solidFill>
              </a:rPr>
              <a:t>S</a:t>
            </a:r>
            <a:r>
              <a:rPr lang="en-US" sz="2000" b="1" baseline="-25000" dirty="0" smtClean="0"/>
              <a:t>I</a:t>
            </a:r>
            <a:r>
              <a:rPr lang="ru-RU" sz="2000" dirty="0" smtClean="0"/>
              <a:t> </a:t>
            </a:r>
            <a:r>
              <a:rPr lang="en-US" sz="2000" dirty="0" smtClean="0"/>
              <a:t>→ </a:t>
            </a:r>
            <a:r>
              <a:rPr lang="ru-RU" sz="2000" b="1" i="1" dirty="0" smtClean="0"/>
              <a:t>S</a:t>
            </a:r>
            <a:r>
              <a:rPr lang="ru-RU" sz="2000" b="1" baseline="-25000" dirty="0" smtClean="0"/>
              <a:t>II </a:t>
            </a:r>
            <a:r>
              <a:rPr lang="en-US" sz="2000" dirty="0" smtClean="0"/>
              <a:t> (</a:t>
            </a:r>
            <a:r>
              <a:rPr lang="ru-RU" sz="2000" dirty="0" smtClean="0"/>
              <a:t>слева представлены </a:t>
            </a:r>
            <a:r>
              <a:rPr lang="ru-RU" sz="2000" b="1" dirty="0" err="1" smtClean="0">
                <a:solidFill>
                  <a:srgbClr val="7030A0"/>
                </a:solidFill>
              </a:rPr>
              <a:t>одноконтактные</a:t>
            </a:r>
            <a:r>
              <a:rPr lang="ru-RU" sz="2000" dirty="0" smtClean="0"/>
              <a:t> пары</a:t>
            </a:r>
            <a:r>
              <a:rPr lang="en-US" sz="2000" dirty="0" smtClean="0"/>
              <a:t>)</a:t>
            </a:r>
            <a:r>
              <a:rPr lang="ru-RU" sz="2000" dirty="0" smtClean="0"/>
              <a:t>.</a:t>
            </a:r>
            <a:endParaRPr lang="ru-RU" sz="2000" b="1" dirty="0">
              <a:solidFill>
                <a:srgbClr val="0070C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2000"/>
            <a:ext cx="7982241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1676400" y="6096000"/>
            <a:ext cx="55985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 smtClean="0">
                <a:solidFill>
                  <a:srgbClr val="FF0000"/>
                </a:solidFill>
              </a:rPr>
              <a:t>Многоконтактные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/>
              <a:t>кинематические пары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81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1800" b="1" dirty="0" smtClean="0"/>
              <a:t>1.3.4 Критерии классификации кинематических пар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16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2400" y="302359"/>
            <a:ext cx="89916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6000"/>
            <a:r>
              <a:rPr lang="ru-RU" sz="2000" b="1" u="sng" dirty="0" smtClean="0">
                <a:solidFill>
                  <a:srgbClr val="FF0000"/>
                </a:solidFill>
              </a:rPr>
              <a:t>Первым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dirty="0" smtClean="0"/>
              <a:t>(основным) </a:t>
            </a:r>
            <a:r>
              <a:rPr lang="ru-RU" sz="2000" b="1" dirty="0" smtClean="0">
                <a:solidFill>
                  <a:srgbClr val="FF0000"/>
                </a:solidFill>
              </a:rPr>
              <a:t>критерием </a:t>
            </a:r>
            <a:r>
              <a:rPr lang="ru-RU" sz="2000" b="1" dirty="0" smtClean="0"/>
              <a:t>классификации </a:t>
            </a:r>
            <a:r>
              <a:rPr lang="ru-RU" sz="2000" dirty="0" smtClean="0"/>
              <a:t>кинематических пар принимается </a:t>
            </a:r>
            <a:r>
              <a:rPr lang="ru-RU" sz="2000" b="1" dirty="0" smtClean="0">
                <a:solidFill>
                  <a:srgbClr val="FF0000"/>
                </a:solidFill>
              </a:rPr>
              <a:t>число </a:t>
            </a:r>
            <a:r>
              <a:rPr lang="ru-RU" sz="2000" b="1" u="sng" dirty="0" smtClean="0">
                <a:solidFill>
                  <a:srgbClr val="FF0000"/>
                </a:solidFill>
              </a:rPr>
              <a:t>независимых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7030A0"/>
                </a:solidFill>
              </a:rPr>
              <a:t>относительных</a:t>
            </a:r>
            <a:r>
              <a:rPr lang="ru-RU" sz="2000" dirty="0" smtClean="0"/>
              <a:t> движений звеньев. На </a:t>
            </a:r>
            <a:r>
              <a:rPr lang="ru-RU" sz="2000" b="1" dirty="0" smtClean="0">
                <a:solidFill>
                  <a:srgbClr val="7030A0"/>
                </a:solidFill>
              </a:rPr>
              <a:t>относительное</a:t>
            </a:r>
            <a:r>
              <a:rPr lang="ru-RU" sz="2000" dirty="0" smtClean="0"/>
              <a:t> движение каждого из звеньев, образующих </a:t>
            </a:r>
            <a:r>
              <a:rPr lang="ru-RU" sz="2000" b="1" dirty="0" smtClean="0"/>
              <a:t>кинематическую пару</a:t>
            </a:r>
            <a:r>
              <a:rPr lang="ru-RU" sz="2000" dirty="0" smtClean="0"/>
              <a:t>, накладываются </a:t>
            </a:r>
            <a:r>
              <a:rPr lang="ru-RU" sz="2000" b="1" dirty="0" smtClean="0">
                <a:solidFill>
                  <a:srgbClr val="7030A0"/>
                </a:solidFill>
              </a:rPr>
              <a:t>ограничения</a:t>
            </a:r>
            <a:r>
              <a:rPr lang="ru-RU" sz="2000" dirty="0" smtClean="0"/>
              <a:t>, зависящие от контактирующих поверхностей звеньев – их геометрических элементов. Эти ограничения, называются “</a:t>
            </a:r>
            <a:r>
              <a:rPr lang="ru-RU" sz="2000" b="1" dirty="0" smtClean="0">
                <a:solidFill>
                  <a:srgbClr val="7030A0"/>
                </a:solidFill>
              </a:rPr>
              <a:t>условиями</a:t>
            </a:r>
            <a:r>
              <a:rPr lang="ru-RU" sz="2000" dirty="0" smtClean="0"/>
              <a:t> </a:t>
            </a:r>
            <a:r>
              <a:rPr lang="ru-RU" sz="2000" b="1" dirty="0" smtClean="0"/>
              <a:t>связи</a:t>
            </a:r>
            <a:r>
              <a:rPr lang="ru-RU" sz="2000" dirty="0" smtClean="0"/>
              <a:t>”.</a:t>
            </a:r>
          </a:p>
          <a:p>
            <a:pPr indent="216000"/>
            <a:endParaRPr lang="ru-RU" sz="2000" dirty="0" smtClean="0"/>
          </a:p>
          <a:p>
            <a:pPr indent="216000"/>
            <a:r>
              <a:rPr lang="ru-RU" sz="2000" dirty="0" smtClean="0"/>
              <a:t> Любая </a:t>
            </a:r>
            <a:r>
              <a:rPr lang="ru-RU" sz="2000" b="1" dirty="0" smtClean="0">
                <a:solidFill>
                  <a:srgbClr val="FF0000"/>
                </a:solidFill>
              </a:rPr>
              <a:t>кинематическая пара </a:t>
            </a:r>
            <a:r>
              <a:rPr lang="ru-RU" sz="2000" dirty="0" smtClean="0"/>
              <a:t>есть </a:t>
            </a:r>
            <a:r>
              <a:rPr lang="ru-RU" sz="2000" b="1" dirty="0" smtClean="0"/>
              <a:t>геометрическая </a:t>
            </a:r>
          </a:p>
          <a:p>
            <a:pPr indent="216000"/>
            <a:r>
              <a:rPr lang="ru-RU" sz="2000" b="1" dirty="0" smtClean="0"/>
              <a:t>связь </a:t>
            </a:r>
            <a:r>
              <a:rPr lang="ru-RU" sz="2000" b="1" dirty="0" smtClean="0">
                <a:solidFill>
                  <a:srgbClr val="FF0000"/>
                </a:solidFill>
              </a:rPr>
              <a:t>двух</a:t>
            </a:r>
            <a:r>
              <a:rPr lang="ru-RU" sz="2000" b="1" dirty="0" smtClean="0"/>
              <a:t> звеньев</a:t>
            </a:r>
            <a:r>
              <a:rPr lang="ru-RU" sz="2000" dirty="0" smtClean="0"/>
              <a:t>. </a:t>
            </a:r>
            <a:r>
              <a:rPr lang="ru-RU" sz="2000" b="1" dirty="0" smtClean="0">
                <a:solidFill>
                  <a:srgbClr val="7030A0"/>
                </a:solidFill>
              </a:rPr>
              <a:t>Число ограничений</a:t>
            </a:r>
            <a:r>
              <a:rPr lang="ru-RU" sz="2000" dirty="0" smtClean="0"/>
              <a:t>, накладываемых </a:t>
            </a:r>
          </a:p>
          <a:p>
            <a:pPr indent="216000"/>
            <a:r>
              <a:rPr lang="ru-RU" sz="2000" b="1" dirty="0" smtClean="0">
                <a:solidFill>
                  <a:srgbClr val="FF0000"/>
                </a:solidFill>
              </a:rPr>
              <a:t>кинематической парой </a:t>
            </a:r>
            <a:r>
              <a:rPr lang="ru-RU" sz="2000" dirty="0" smtClean="0"/>
              <a:t>на </a:t>
            </a:r>
            <a:r>
              <a:rPr lang="ru-RU" sz="2000" b="1" dirty="0" smtClean="0">
                <a:solidFill>
                  <a:srgbClr val="7030A0"/>
                </a:solidFill>
              </a:rPr>
              <a:t>относительное</a:t>
            </a:r>
            <a:r>
              <a:rPr lang="ru-RU" sz="2000" dirty="0" smtClean="0"/>
              <a:t> движение звеньев, называется “</a:t>
            </a:r>
            <a:r>
              <a:rPr lang="ru-RU" sz="2000" b="1" dirty="0" smtClean="0">
                <a:solidFill>
                  <a:srgbClr val="7030A0"/>
                </a:solidFill>
              </a:rPr>
              <a:t>числом условий связи</a:t>
            </a:r>
            <a:r>
              <a:rPr lang="ru-RU" sz="2000" dirty="0" smtClean="0"/>
              <a:t>”. Число условий связи является </a:t>
            </a:r>
            <a:r>
              <a:rPr lang="ru-RU" sz="2000" b="1" u="sng" dirty="0" smtClean="0">
                <a:solidFill>
                  <a:srgbClr val="7030A0"/>
                </a:solidFill>
              </a:rPr>
              <a:t>целым числом </a:t>
            </a:r>
            <a:r>
              <a:rPr lang="ru-RU" sz="2000" dirty="0" smtClean="0"/>
              <a:t>и должно быть </a:t>
            </a:r>
            <a:r>
              <a:rPr lang="ru-RU" sz="2000" b="1" dirty="0" smtClean="0">
                <a:solidFill>
                  <a:srgbClr val="FF0000"/>
                </a:solidFill>
              </a:rPr>
              <a:t>меньше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7030A0"/>
                </a:solidFill>
              </a:rPr>
              <a:t>шести</a:t>
            </a:r>
            <a:r>
              <a:rPr lang="ru-RU" sz="2000" dirty="0" smtClean="0"/>
              <a:t>, так как, если число условий связи </a:t>
            </a:r>
            <a:r>
              <a:rPr lang="ru-RU" sz="2000" b="1" dirty="0" smtClean="0"/>
              <a:t>равно шести</a:t>
            </a:r>
            <a:r>
              <a:rPr lang="ru-RU" sz="2000" dirty="0" smtClean="0"/>
              <a:t>, звенья </a:t>
            </a:r>
            <a:r>
              <a:rPr lang="ru-RU" sz="2000" b="1" dirty="0" smtClean="0">
                <a:solidFill>
                  <a:srgbClr val="FF0000"/>
                </a:solidFill>
              </a:rPr>
              <a:t>теряют</a:t>
            </a:r>
            <a:r>
              <a:rPr lang="ru-RU" sz="2000" b="1" dirty="0" smtClean="0"/>
              <a:t> относительную подвижность</a:t>
            </a:r>
            <a:r>
              <a:rPr lang="ru-RU" sz="2000" dirty="0" smtClean="0"/>
              <a:t> и </a:t>
            </a:r>
            <a:r>
              <a:rPr lang="ru-RU" sz="2000" b="1" dirty="0" smtClean="0">
                <a:solidFill>
                  <a:srgbClr val="FF0000"/>
                </a:solidFill>
              </a:rPr>
              <a:t>кинематическая пара </a:t>
            </a:r>
            <a:r>
              <a:rPr lang="ru-RU" sz="2000" dirty="0" smtClean="0"/>
              <a:t>переходит в </a:t>
            </a:r>
            <a:r>
              <a:rPr lang="ru-RU" sz="2000" b="1" u="sng" dirty="0" smtClean="0"/>
              <a:t>жесткое</a:t>
            </a:r>
            <a:r>
              <a:rPr lang="ru-RU" sz="2000" b="1" dirty="0" smtClean="0">
                <a:solidFill>
                  <a:srgbClr val="FF0000"/>
                </a:solidFill>
              </a:rPr>
              <a:t> соединение </a:t>
            </a:r>
            <a:r>
              <a:rPr lang="ru-RU" sz="2000" b="1" dirty="0" smtClean="0"/>
              <a:t>звеньев</a:t>
            </a:r>
            <a:r>
              <a:rPr lang="ru-RU" sz="2000" dirty="0" smtClean="0"/>
              <a:t>. </a:t>
            </a:r>
            <a:r>
              <a:rPr lang="ru-RU" sz="2000" b="1" dirty="0" smtClean="0">
                <a:solidFill>
                  <a:srgbClr val="7030A0"/>
                </a:solidFill>
              </a:rPr>
              <a:t>Число условий связи </a:t>
            </a:r>
            <a:r>
              <a:rPr lang="ru-RU" sz="2000" b="1" dirty="0" smtClean="0">
                <a:solidFill>
                  <a:srgbClr val="FF0000"/>
                </a:solidFill>
              </a:rPr>
              <a:t>не может быть </a:t>
            </a:r>
            <a:r>
              <a:rPr lang="ru-RU" sz="2000" b="1" u="sng" dirty="0" smtClean="0">
                <a:solidFill>
                  <a:srgbClr val="FF0000"/>
                </a:solidFill>
              </a:rPr>
              <a:t>меньшим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smtClean="0"/>
              <a:t>единицы</a:t>
            </a:r>
            <a:r>
              <a:rPr lang="ru-RU" sz="2000" dirty="0" smtClean="0"/>
              <a:t>, ибо в том случае, когда </a:t>
            </a:r>
            <a:r>
              <a:rPr lang="ru-RU" sz="2000" b="1" dirty="0" smtClean="0"/>
              <a:t>число </a:t>
            </a:r>
            <a:r>
              <a:rPr lang="ru-RU" sz="2000" b="1" dirty="0" smtClean="0">
                <a:solidFill>
                  <a:srgbClr val="7030A0"/>
                </a:solidFill>
              </a:rPr>
              <a:t>условий</a:t>
            </a:r>
            <a:r>
              <a:rPr lang="ru-RU" sz="2000" b="1" dirty="0" smtClean="0"/>
              <a:t> связи </a:t>
            </a:r>
            <a:r>
              <a:rPr lang="ru-RU" sz="2000" dirty="0" smtClean="0"/>
              <a:t>равно </a:t>
            </a:r>
            <a:r>
              <a:rPr lang="ru-RU" sz="2000" b="1" dirty="0" smtClean="0"/>
              <a:t>нулю</a:t>
            </a:r>
            <a:r>
              <a:rPr lang="ru-RU" sz="2000" dirty="0" smtClean="0"/>
              <a:t>, звенья </a:t>
            </a:r>
            <a:r>
              <a:rPr lang="ru-RU" sz="2000" b="1" dirty="0" smtClean="0">
                <a:solidFill>
                  <a:srgbClr val="FF0000"/>
                </a:solidFill>
              </a:rPr>
              <a:t>не соприкасаются</a:t>
            </a:r>
            <a:r>
              <a:rPr lang="ru-RU" sz="2000" dirty="0" smtClean="0"/>
              <a:t>, т.е. </a:t>
            </a:r>
            <a:r>
              <a:rPr lang="ru-RU" sz="2000" b="1" dirty="0" smtClean="0">
                <a:solidFill>
                  <a:srgbClr val="FF0000"/>
                </a:solidFill>
              </a:rPr>
              <a:t>кинематическая пара </a:t>
            </a:r>
            <a:r>
              <a:rPr lang="ru-RU" sz="2000" u="sng" dirty="0" smtClean="0"/>
              <a:t>перестает </a:t>
            </a:r>
            <a:r>
              <a:rPr lang="ru-RU" sz="2000" b="1" u="sng" dirty="0" smtClean="0">
                <a:solidFill>
                  <a:srgbClr val="7030A0"/>
                </a:solidFill>
              </a:rPr>
              <a:t>существовать</a:t>
            </a:r>
            <a:r>
              <a:rPr lang="ru-RU" sz="2000" dirty="0" smtClean="0"/>
              <a:t>. </a:t>
            </a:r>
          </a:p>
          <a:p>
            <a:pPr indent="216000"/>
            <a:r>
              <a:rPr lang="ru-RU" sz="2000" dirty="0" smtClean="0"/>
              <a:t>Поэтому </a:t>
            </a:r>
            <a:r>
              <a:rPr lang="ru-RU" sz="2000" b="1" dirty="0" smtClean="0">
                <a:solidFill>
                  <a:srgbClr val="7030A0"/>
                </a:solidFill>
              </a:rPr>
              <a:t>число условий связи</a:t>
            </a:r>
            <a:r>
              <a:rPr lang="ru-RU" sz="2000" dirty="0" smtClean="0"/>
              <a:t> </a:t>
            </a:r>
            <a:r>
              <a:rPr lang="ru-RU" sz="2000" b="1" i="1" dirty="0" smtClean="0">
                <a:solidFill>
                  <a:srgbClr val="7030A0"/>
                </a:solidFill>
              </a:rPr>
              <a:t>S</a:t>
            </a:r>
            <a:r>
              <a:rPr lang="ru-RU" sz="2000" dirty="0" smtClean="0"/>
              <a:t>, наложенных на относительное движение каждого из звеньев, входящих в кинематическую пару, </a:t>
            </a:r>
            <a:r>
              <a:rPr lang="ru-RU" sz="2000" b="1" dirty="0" smtClean="0">
                <a:solidFill>
                  <a:srgbClr val="7030A0"/>
                </a:solidFill>
              </a:rPr>
              <a:t>может быть в пределах </a:t>
            </a:r>
            <a:r>
              <a:rPr lang="ru-RU" sz="2000" dirty="0" smtClean="0"/>
              <a:t>от </a:t>
            </a:r>
            <a:r>
              <a:rPr lang="ru-RU" sz="2000" b="1" dirty="0" smtClean="0"/>
              <a:t>1</a:t>
            </a:r>
            <a:r>
              <a:rPr lang="ru-RU" sz="2000" dirty="0" smtClean="0"/>
              <a:t> до </a:t>
            </a:r>
            <a:r>
              <a:rPr lang="ru-RU" sz="2000" b="1" dirty="0" smtClean="0"/>
              <a:t>5</a:t>
            </a:r>
            <a:r>
              <a:rPr lang="ru-RU" sz="2000" dirty="0" smtClean="0"/>
              <a:t>. Поэтому </a:t>
            </a:r>
            <a:r>
              <a:rPr lang="ru-RU" sz="2000" b="1" dirty="0" smtClean="0"/>
              <a:t>сумма чисел </a:t>
            </a:r>
            <a:r>
              <a:rPr lang="ru-RU" sz="2000" b="1" dirty="0" smtClean="0">
                <a:solidFill>
                  <a:srgbClr val="FF0000"/>
                </a:solidFill>
              </a:rPr>
              <a:t>независимых</a:t>
            </a:r>
            <a:r>
              <a:rPr lang="ru-RU" sz="2000" dirty="0" smtClean="0"/>
              <a:t> относительных </a:t>
            </a:r>
            <a:r>
              <a:rPr lang="ru-RU" sz="2000" b="1" dirty="0" smtClean="0">
                <a:solidFill>
                  <a:srgbClr val="0070C0"/>
                </a:solidFill>
              </a:rPr>
              <a:t>движений</a:t>
            </a:r>
            <a:r>
              <a:rPr lang="ru-RU" sz="2000" dirty="0" smtClean="0"/>
              <a:t> в </a:t>
            </a:r>
            <a:r>
              <a:rPr lang="ru-RU" sz="2000" b="1" dirty="0" smtClean="0">
                <a:solidFill>
                  <a:srgbClr val="FF0000"/>
                </a:solidFill>
              </a:rPr>
              <a:t>кинематической паре </a:t>
            </a:r>
            <a:r>
              <a:rPr lang="ru-RU" sz="2000" dirty="0" smtClean="0"/>
              <a:t>(</a:t>
            </a:r>
            <a:r>
              <a:rPr lang="ru-RU" sz="2000" b="1" dirty="0" smtClean="0">
                <a:solidFill>
                  <a:srgbClr val="0070C0"/>
                </a:solidFill>
              </a:rPr>
              <a:t>подвижности</a:t>
            </a:r>
            <a:r>
              <a:rPr lang="ru-RU" sz="2000" dirty="0" smtClean="0"/>
              <a:t> – </a:t>
            </a:r>
            <a:r>
              <a:rPr lang="ru-RU" sz="2000" b="1" i="1" dirty="0" smtClean="0">
                <a:solidFill>
                  <a:srgbClr val="0070C0"/>
                </a:solidFill>
              </a:rPr>
              <a:t>W, </a:t>
            </a:r>
            <a:r>
              <a:rPr lang="ru-RU" sz="2000" i="1" dirty="0" smtClean="0"/>
              <a:t>иногда обозначается символом </a:t>
            </a:r>
            <a:r>
              <a:rPr lang="ru-RU" sz="2000" b="1" i="1" dirty="0" smtClean="0">
                <a:solidFill>
                  <a:srgbClr val="0070C0"/>
                </a:solidFill>
              </a:rPr>
              <a:t>Н</a:t>
            </a:r>
            <a:r>
              <a:rPr lang="ru-RU" sz="2000" dirty="0" smtClean="0"/>
              <a:t>) и </a:t>
            </a:r>
            <a:r>
              <a:rPr lang="ru-RU" sz="2000" b="1" dirty="0" smtClean="0">
                <a:solidFill>
                  <a:srgbClr val="7030A0"/>
                </a:solidFill>
              </a:rPr>
              <a:t>условий связи </a:t>
            </a:r>
            <a:r>
              <a:rPr lang="ru-RU" sz="2000" dirty="0" smtClean="0"/>
              <a:t>(</a:t>
            </a:r>
            <a:r>
              <a:rPr lang="ru-RU" sz="2000" b="1" i="1" dirty="0" smtClean="0">
                <a:solidFill>
                  <a:srgbClr val="7030A0"/>
                </a:solidFill>
              </a:rPr>
              <a:t>S</a:t>
            </a:r>
            <a:r>
              <a:rPr lang="ru-RU" sz="2000" dirty="0" smtClean="0"/>
              <a:t>) </a:t>
            </a:r>
            <a:r>
              <a:rPr lang="ru-RU" sz="2000" b="1" dirty="0" smtClean="0"/>
              <a:t>равна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шести</a:t>
            </a:r>
            <a:r>
              <a:rPr lang="ru-RU" sz="2000" dirty="0" smtClean="0"/>
              <a:t>, т.е. </a:t>
            </a:r>
            <a:r>
              <a:rPr lang="ru-RU" sz="2000" b="1" i="1" dirty="0" smtClean="0">
                <a:solidFill>
                  <a:srgbClr val="0070C0"/>
                </a:solidFill>
              </a:rPr>
              <a:t>W</a:t>
            </a:r>
            <a:r>
              <a:rPr lang="ru-RU" sz="2000" dirty="0" smtClean="0"/>
              <a:t> + </a:t>
            </a:r>
            <a:r>
              <a:rPr lang="ru-RU" sz="2000" b="1" i="1" dirty="0" smtClean="0">
                <a:solidFill>
                  <a:srgbClr val="7030A0"/>
                </a:solidFill>
              </a:rPr>
              <a:t>S</a:t>
            </a:r>
            <a:r>
              <a:rPr lang="ru-RU" sz="2000" dirty="0" smtClean="0"/>
              <a:t> = </a:t>
            </a:r>
            <a:r>
              <a:rPr lang="ru-RU" sz="2000" b="1" dirty="0" smtClean="0">
                <a:solidFill>
                  <a:srgbClr val="FF0000"/>
                </a:solidFill>
              </a:rPr>
              <a:t>6,</a:t>
            </a:r>
            <a:r>
              <a:rPr lang="ru-RU" sz="2000" dirty="0" smtClean="0"/>
              <a:t> или </a:t>
            </a:r>
            <a:r>
              <a:rPr lang="ru-RU" sz="2000" b="1" i="1" dirty="0" smtClean="0">
                <a:solidFill>
                  <a:srgbClr val="0070C0"/>
                </a:solidFill>
              </a:rPr>
              <a:t>Н</a:t>
            </a:r>
            <a:r>
              <a:rPr lang="ru-RU" sz="2000" dirty="0" smtClean="0"/>
              <a:t> + </a:t>
            </a:r>
            <a:r>
              <a:rPr lang="ru-RU" sz="2000" b="1" i="1" dirty="0" smtClean="0">
                <a:solidFill>
                  <a:srgbClr val="7030A0"/>
                </a:solidFill>
              </a:rPr>
              <a:t>S</a:t>
            </a:r>
            <a:r>
              <a:rPr lang="ru-RU" sz="2000" dirty="0" smtClean="0"/>
              <a:t> = </a:t>
            </a:r>
            <a:r>
              <a:rPr lang="ru-RU" sz="2000" b="1" dirty="0" smtClean="0">
                <a:solidFill>
                  <a:srgbClr val="FF0000"/>
                </a:solidFill>
              </a:rPr>
              <a:t>6.</a:t>
            </a:r>
            <a:endParaRPr lang="ru-RU" sz="2000" b="1" dirty="0">
              <a:solidFill>
                <a:srgbClr val="0070C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7874" y="1828800"/>
            <a:ext cx="2566126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81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1800" b="1" dirty="0" smtClean="0"/>
              <a:t>1.3.4 Критерии классификации кинематических пар (продолжение)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17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" y="457200"/>
            <a:ext cx="89154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6000"/>
            <a:r>
              <a:rPr lang="ru-RU" sz="1000" dirty="0" smtClean="0"/>
              <a:t>Поэтому </a:t>
            </a:r>
            <a:r>
              <a:rPr lang="ru-RU" sz="1000" b="1" dirty="0" smtClean="0"/>
              <a:t>сумма чисел </a:t>
            </a:r>
            <a:r>
              <a:rPr lang="ru-RU" sz="1000" b="1" dirty="0" smtClean="0">
                <a:solidFill>
                  <a:srgbClr val="FF0000"/>
                </a:solidFill>
              </a:rPr>
              <a:t>независимых</a:t>
            </a:r>
            <a:r>
              <a:rPr lang="ru-RU" sz="1000" dirty="0" smtClean="0"/>
              <a:t> относительных </a:t>
            </a:r>
            <a:r>
              <a:rPr lang="ru-RU" sz="1000" b="1" dirty="0" smtClean="0">
                <a:solidFill>
                  <a:srgbClr val="0070C0"/>
                </a:solidFill>
              </a:rPr>
              <a:t>движений </a:t>
            </a:r>
            <a:r>
              <a:rPr lang="ru-RU" sz="1000" dirty="0" smtClean="0"/>
              <a:t>в </a:t>
            </a:r>
            <a:r>
              <a:rPr lang="ru-RU" sz="1000" b="1" dirty="0" smtClean="0">
                <a:solidFill>
                  <a:srgbClr val="FF0000"/>
                </a:solidFill>
              </a:rPr>
              <a:t>кинематической паре </a:t>
            </a:r>
            <a:r>
              <a:rPr lang="ru-RU" sz="1000" dirty="0" smtClean="0"/>
              <a:t>(</a:t>
            </a:r>
            <a:r>
              <a:rPr lang="ru-RU" sz="1000" b="1" dirty="0" smtClean="0">
                <a:solidFill>
                  <a:srgbClr val="0070C0"/>
                </a:solidFill>
              </a:rPr>
              <a:t>подвижности</a:t>
            </a:r>
            <a:r>
              <a:rPr lang="ru-RU" sz="1000" dirty="0" smtClean="0"/>
              <a:t> – </a:t>
            </a:r>
            <a:r>
              <a:rPr lang="ru-RU" sz="1000" b="1" i="1" dirty="0" smtClean="0">
                <a:solidFill>
                  <a:srgbClr val="0070C0"/>
                </a:solidFill>
              </a:rPr>
              <a:t>W</a:t>
            </a:r>
            <a:r>
              <a:rPr lang="ru-RU" sz="1000" dirty="0" smtClean="0"/>
              <a:t>) и </a:t>
            </a:r>
            <a:r>
              <a:rPr lang="ru-RU" sz="1000" b="1" dirty="0" smtClean="0">
                <a:solidFill>
                  <a:srgbClr val="7030A0"/>
                </a:solidFill>
              </a:rPr>
              <a:t>условий связи </a:t>
            </a:r>
            <a:r>
              <a:rPr lang="ru-RU" sz="1000" dirty="0" smtClean="0"/>
              <a:t>(</a:t>
            </a:r>
            <a:r>
              <a:rPr lang="ru-RU" sz="1000" b="1" i="1" dirty="0" smtClean="0">
                <a:solidFill>
                  <a:srgbClr val="7030A0"/>
                </a:solidFill>
              </a:rPr>
              <a:t>S</a:t>
            </a:r>
            <a:r>
              <a:rPr lang="ru-RU" sz="1000" dirty="0" smtClean="0"/>
              <a:t>) </a:t>
            </a:r>
            <a:r>
              <a:rPr lang="ru-RU" sz="1000" b="1" dirty="0" smtClean="0"/>
              <a:t>равна</a:t>
            </a:r>
            <a:r>
              <a:rPr lang="ru-RU" sz="1000" dirty="0" smtClean="0"/>
              <a:t> </a:t>
            </a:r>
            <a:r>
              <a:rPr lang="ru-RU" sz="1000" b="1" dirty="0" smtClean="0">
                <a:solidFill>
                  <a:srgbClr val="FF0000"/>
                </a:solidFill>
              </a:rPr>
              <a:t>шести</a:t>
            </a:r>
            <a:r>
              <a:rPr lang="ru-RU" sz="1000" dirty="0" smtClean="0"/>
              <a:t>, т.е. </a:t>
            </a:r>
            <a:r>
              <a:rPr lang="ru-RU" sz="1000" b="1" i="1" dirty="0" smtClean="0">
                <a:solidFill>
                  <a:srgbClr val="0070C0"/>
                </a:solidFill>
              </a:rPr>
              <a:t>W</a:t>
            </a:r>
            <a:r>
              <a:rPr lang="ru-RU" sz="1000" dirty="0" smtClean="0"/>
              <a:t> + </a:t>
            </a:r>
            <a:r>
              <a:rPr lang="ru-RU" sz="1000" b="1" i="1" dirty="0" smtClean="0">
                <a:solidFill>
                  <a:srgbClr val="7030A0"/>
                </a:solidFill>
              </a:rPr>
              <a:t>S</a:t>
            </a:r>
            <a:r>
              <a:rPr lang="ru-RU" sz="1000" dirty="0" smtClean="0"/>
              <a:t> = </a:t>
            </a:r>
            <a:r>
              <a:rPr lang="ru-RU" sz="1000" b="1" dirty="0" smtClean="0">
                <a:solidFill>
                  <a:srgbClr val="FF0000"/>
                </a:solidFill>
              </a:rPr>
              <a:t>6</a:t>
            </a:r>
            <a:r>
              <a:rPr lang="ru-RU" sz="1000" dirty="0" smtClean="0"/>
              <a:t>. </a:t>
            </a:r>
          </a:p>
          <a:p>
            <a:pPr indent="216000"/>
            <a:r>
              <a:rPr lang="ru-RU" sz="2000" dirty="0" smtClean="0"/>
              <a:t>Число </a:t>
            </a:r>
            <a:r>
              <a:rPr lang="ru-RU" sz="2000" b="1" dirty="0" smtClean="0">
                <a:solidFill>
                  <a:srgbClr val="FF0000"/>
                </a:solidFill>
              </a:rPr>
              <a:t>независимых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7030A0"/>
                </a:solidFill>
              </a:rPr>
              <a:t>относительных</a:t>
            </a:r>
            <a:r>
              <a:rPr lang="ru-RU" sz="2000" dirty="0" smtClean="0"/>
              <a:t> движений звеньев, </a:t>
            </a:r>
            <a:r>
              <a:rPr lang="ru-RU" sz="2000" b="1" dirty="0" smtClean="0"/>
              <a:t>допускаемых </a:t>
            </a:r>
            <a:r>
              <a:rPr lang="ru-RU" sz="2000" b="1" dirty="0" smtClean="0">
                <a:solidFill>
                  <a:srgbClr val="FF0000"/>
                </a:solidFill>
              </a:rPr>
              <a:t>одной</a:t>
            </a:r>
            <a:r>
              <a:rPr lang="ru-RU" sz="2000" b="1" dirty="0" smtClean="0"/>
              <a:t> </a:t>
            </a:r>
            <a:r>
              <a:rPr lang="ru-RU" sz="2000" b="1" dirty="0" smtClean="0">
                <a:solidFill>
                  <a:srgbClr val="C00000"/>
                </a:solidFill>
              </a:rPr>
              <a:t>кинематической парой</a:t>
            </a:r>
            <a:r>
              <a:rPr lang="ru-RU" sz="2000" dirty="0" smtClean="0"/>
              <a:t>, соответствует </a:t>
            </a:r>
            <a:r>
              <a:rPr lang="ru-RU" sz="2000" b="1" dirty="0" smtClean="0"/>
              <a:t>числу</a:t>
            </a:r>
            <a:r>
              <a:rPr lang="ru-RU" sz="2000" b="1" dirty="0" smtClean="0">
                <a:solidFill>
                  <a:srgbClr val="FF0000"/>
                </a:solidFill>
              </a:rPr>
              <a:t> степеней </a:t>
            </a:r>
            <a:r>
              <a:rPr lang="ru-RU" sz="2000" b="1" dirty="0" smtClean="0">
                <a:solidFill>
                  <a:srgbClr val="0070C0"/>
                </a:solidFill>
              </a:rPr>
              <a:t>свободы</a:t>
            </a:r>
            <a:r>
              <a:rPr lang="ru-RU" sz="2000" dirty="0" smtClean="0"/>
              <a:t>. По этому параметру </a:t>
            </a:r>
            <a:r>
              <a:rPr lang="ru-RU" sz="2000" b="1" dirty="0" smtClean="0"/>
              <a:t>все </a:t>
            </a:r>
            <a:r>
              <a:rPr lang="ru-RU" sz="2000" b="1" dirty="0" smtClean="0">
                <a:solidFill>
                  <a:srgbClr val="C00000"/>
                </a:solidFill>
              </a:rPr>
              <a:t>пары</a:t>
            </a:r>
            <a:r>
              <a:rPr lang="ru-RU" sz="2000" b="1" dirty="0" smtClean="0"/>
              <a:t> </a:t>
            </a:r>
            <a:r>
              <a:rPr lang="ru-RU" sz="2000" dirty="0" smtClean="0"/>
              <a:t>делятся на </a:t>
            </a:r>
            <a:r>
              <a:rPr lang="ru-RU" sz="2000" b="1" dirty="0" smtClean="0">
                <a:solidFill>
                  <a:srgbClr val="FF0000"/>
                </a:solidFill>
              </a:rPr>
              <a:t>классы</a:t>
            </a:r>
            <a:r>
              <a:rPr lang="ru-RU" sz="2000" dirty="0" smtClean="0"/>
              <a:t>. Так, кинематическая пара </a:t>
            </a:r>
            <a:r>
              <a:rPr lang="ru-RU" sz="2000" b="1" dirty="0" smtClean="0">
                <a:solidFill>
                  <a:srgbClr val="0070C0"/>
                </a:solidFill>
              </a:rPr>
              <a:t>шар</a:t>
            </a:r>
            <a:r>
              <a:rPr lang="ru-RU" sz="2000" dirty="0" smtClean="0"/>
              <a:t>-</a:t>
            </a:r>
            <a:r>
              <a:rPr lang="ru-RU" sz="2000" b="1" dirty="0" smtClean="0">
                <a:solidFill>
                  <a:srgbClr val="7030A0"/>
                </a:solidFill>
              </a:rPr>
              <a:t>плоскость</a:t>
            </a:r>
            <a:r>
              <a:rPr lang="ru-RU" sz="2000" dirty="0" smtClean="0"/>
              <a:t> допускает </a:t>
            </a:r>
            <a:r>
              <a:rPr lang="ru-RU" sz="2000" b="1" dirty="0" smtClean="0">
                <a:solidFill>
                  <a:srgbClr val="C00000"/>
                </a:solidFill>
              </a:rPr>
              <a:t>пять</a:t>
            </a:r>
            <a:r>
              <a:rPr lang="ru-RU" sz="2000" dirty="0" smtClean="0"/>
              <a:t> </a:t>
            </a:r>
            <a:r>
              <a:rPr lang="ru-RU" sz="2000" b="1" dirty="0" smtClean="0"/>
              <a:t>независимых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7030A0"/>
                </a:solidFill>
              </a:rPr>
              <a:t>относительных</a:t>
            </a:r>
            <a:r>
              <a:rPr lang="ru-RU" sz="2000" dirty="0" smtClean="0"/>
              <a:t> движений </a:t>
            </a:r>
            <a:r>
              <a:rPr lang="ru-RU" sz="2000" b="1" dirty="0" smtClean="0">
                <a:solidFill>
                  <a:srgbClr val="7030A0"/>
                </a:solidFill>
              </a:rPr>
              <a:t>звеньев</a:t>
            </a:r>
            <a:r>
              <a:rPr lang="ru-RU" sz="2000" dirty="0" smtClean="0"/>
              <a:t>, она относится к </a:t>
            </a:r>
            <a:r>
              <a:rPr lang="ru-RU" sz="2000" b="1" dirty="0" smtClean="0">
                <a:solidFill>
                  <a:srgbClr val="FF0000"/>
                </a:solidFill>
              </a:rPr>
              <a:t>парам</a:t>
            </a:r>
            <a:r>
              <a:rPr lang="ru-RU" sz="2000" dirty="0" smtClean="0"/>
              <a:t> </a:t>
            </a:r>
            <a:r>
              <a:rPr lang="ru-RU" sz="2000" b="1" dirty="0" smtClean="0"/>
              <a:t>I класса</a:t>
            </a:r>
            <a:r>
              <a:rPr lang="ru-RU" sz="2000" dirty="0" smtClean="0"/>
              <a:t>. </a:t>
            </a:r>
            <a:r>
              <a:rPr lang="ru-RU" sz="2000" b="1" dirty="0" smtClean="0">
                <a:solidFill>
                  <a:srgbClr val="FF0000"/>
                </a:solidFill>
              </a:rPr>
              <a:t>Пара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0070C0"/>
                </a:solidFill>
              </a:rPr>
              <a:t>цилиндр</a:t>
            </a:r>
            <a:r>
              <a:rPr lang="ru-RU" sz="2000" b="1" dirty="0" smtClean="0"/>
              <a:t>-</a:t>
            </a:r>
            <a:r>
              <a:rPr lang="ru-RU" sz="2000" b="1" dirty="0" smtClean="0">
                <a:solidFill>
                  <a:srgbClr val="7030A0"/>
                </a:solidFill>
              </a:rPr>
              <a:t>плоскость</a:t>
            </a:r>
            <a:r>
              <a:rPr lang="ru-RU" sz="2000" dirty="0" smtClean="0"/>
              <a:t> является </a:t>
            </a:r>
            <a:r>
              <a:rPr lang="ru-RU" sz="2000" b="1" dirty="0" smtClean="0">
                <a:solidFill>
                  <a:srgbClr val="FF0000"/>
                </a:solidFill>
              </a:rPr>
              <a:t>парой</a:t>
            </a:r>
            <a:r>
              <a:rPr lang="ru-RU" sz="2000" dirty="0" smtClean="0"/>
              <a:t> </a:t>
            </a:r>
            <a:r>
              <a:rPr lang="ru-RU" sz="2000" b="1" dirty="0" smtClean="0"/>
              <a:t>II класса</a:t>
            </a:r>
            <a:r>
              <a:rPr lang="ru-RU" sz="2000" dirty="0" smtClean="0"/>
              <a:t>, так как позволяет осуществить </a:t>
            </a:r>
            <a:r>
              <a:rPr lang="ru-RU" sz="2000" b="1" dirty="0" smtClean="0">
                <a:solidFill>
                  <a:srgbClr val="FF0000"/>
                </a:solidFill>
              </a:rPr>
              <a:t>четыре</a:t>
            </a:r>
            <a:r>
              <a:rPr lang="ru-RU" sz="2000" dirty="0" smtClean="0"/>
              <a:t> относительных </a:t>
            </a:r>
            <a:r>
              <a:rPr lang="ru-RU" sz="2000" b="1" dirty="0" smtClean="0"/>
              <a:t>независимых</a:t>
            </a:r>
            <a:r>
              <a:rPr lang="ru-RU" sz="2000" dirty="0" smtClean="0"/>
              <a:t> движения </a:t>
            </a:r>
            <a:r>
              <a:rPr lang="ru-RU" sz="2000" b="1" dirty="0" smtClean="0"/>
              <a:t>любого из звеньев </a:t>
            </a:r>
            <a:r>
              <a:rPr lang="ru-RU" sz="2000" dirty="0" smtClean="0"/>
              <a:t>- цилиндра либо плоскости, </a:t>
            </a:r>
            <a:r>
              <a:rPr lang="ru-RU" sz="2000" b="1" dirty="0" err="1" smtClean="0">
                <a:solidFill>
                  <a:srgbClr val="0070C0"/>
                </a:solidFill>
              </a:rPr>
              <a:t>трехподвижные</a:t>
            </a:r>
            <a:r>
              <a:rPr lang="ru-RU" sz="2000" dirty="0" smtClean="0"/>
              <a:t> пары являются </a:t>
            </a:r>
            <a:r>
              <a:rPr lang="ru-RU" sz="2000" b="1" dirty="0" smtClean="0">
                <a:solidFill>
                  <a:srgbClr val="FF0000"/>
                </a:solidFill>
              </a:rPr>
              <a:t>парами</a:t>
            </a:r>
            <a:r>
              <a:rPr lang="ru-RU" sz="2000" dirty="0" smtClean="0"/>
              <a:t> </a:t>
            </a:r>
            <a:r>
              <a:rPr lang="ru-RU" sz="2000" b="1" dirty="0" smtClean="0"/>
              <a:t>III класса</a:t>
            </a:r>
            <a:r>
              <a:rPr lang="ru-RU" sz="2000" dirty="0" smtClean="0"/>
              <a:t>, </a:t>
            </a:r>
            <a:r>
              <a:rPr lang="ru-RU" sz="2000" b="1" dirty="0" err="1" smtClean="0">
                <a:solidFill>
                  <a:srgbClr val="0070C0"/>
                </a:solidFill>
              </a:rPr>
              <a:t>двухподвижные</a:t>
            </a:r>
            <a:r>
              <a:rPr lang="ru-RU" sz="2000" dirty="0" smtClean="0"/>
              <a:t> пары являются </a:t>
            </a:r>
            <a:r>
              <a:rPr lang="ru-RU" sz="2000" b="1" dirty="0" smtClean="0">
                <a:solidFill>
                  <a:srgbClr val="FF0000"/>
                </a:solidFill>
              </a:rPr>
              <a:t>парами</a:t>
            </a:r>
            <a:r>
              <a:rPr lang="ru-RU" sz="2000" dirty="0" smtClean="0"/>
              <a:t> </a:t>
            </a:r>
            <a:r>
              <a:rPr lang="ru-RU" sz="2000" b="1" dirty="0" smtClean="0"/>
              <a:t>IV</a:t>
            </a:r>
            <a:r>
              <a:rPr lang="ru-RU" sz="2000" dirty="0" smtClean="0"/>
              <a:t> класса, а </a:t>
            </a:r>
            <a:r>
              <a:rPr lang="ru-RU" sz="2000" b="1" dirty="0" smtClean="0">
                <a:solidFill>
                  <a:srgbClr val="0070C0"/>
                </a:solidFill>
              </a:rPr>
              <a:t>одноподвижные</a:t>
            </a:r>
            <a:r>
              <a:rPr lang="ru-RU" sz="2000" dirty="0" smtClean="0"/>
              <a:t> пары относятся к </a:t>
            </a:r>
            <a:r>
              <a:rPr lang="ru-RU" sz="2000" b="1" dirty="0" smtClean="0">
                <a:solidFill>
                  <a:srgbClr val="FF0000"/>
                </a:solidFill>
              </a:rPr>
              <a:t>парам</a:t>
            </a:r>
            <a:r>
              <a:rPr lang="ru-RU" sz="2000" dirty="0" smtClean="0"/>
              <a:t> </a:t>
            </a:r>
            <a:r>
              <a:rPr lang="ru-RU" sz="2000" b="1" dirty="0" smtClean="0"/>
              <a:t>V класса</a:t>
            </a:r>
            <a:r>
              <a:rPr lang="ru-RU" sz="2000" dirty="0" smtClean="0"/>
              <a:t>, допускающим лишь </a:t>
            </a:r>
            <a:r>
              <a:rPr lang="ru-RU" sz="2000" b="1" dirty="0" smtClean="0">
                <a:solidFill>
                  <a:srgbClr val="FF0000"/>
                </a:solidFill>
              </a:rPr>
              <a:t>одно</a:t>
            </a:r>
            <a:r>
              <a:rPr lang="ru-RU" sz="2000" dirty="0" smtClean="0"/>
              <a:t> относительное </a:t>
            </a:r>
            <a:r>
              <a:rPr lang="ru-RU" sz="2000" b="1" dirty="0" smtClean="0">
                <a:solidFill>
                  <a:srgbClr val="0070C0"/>
                </a:solidFill>
              </a:rPr>
              <a:t>движение</a:t>
            </a:r>
            <a:r>
              <a:rPr lang="ru-RU" sz="2000" dirty="0" smtClean="0"/>
              <a:t>, – </a:t>
            </a:r>
            <a:r>
              <a:rPr lang="ru-RU" sz="2000" b="1" dirty="0" smtClean="0">
                <a:solidFill>
                  <a:srgbClr val="0070C0"/>
                </a:solidFill>
              </a:rPr>
              <a:t>вращательное</a:t>
            </a:r>
            <a:r>
              <a:rPr lang="ru-RU" sz="2000" dirty="0" smtClean="0"/>
              <a:t> либо </a:t>
            </a:r>
            <a:r>
              <a:rPr lang="ru-RU" sz="2000" b="1" dirty="0" smtClean="0">
                <a:solidFill>
                  <a:srgbClr val="FF0000"/>
                </a:solidFill>
              </a:rPr>
              <a:t>поступательное</a:t>
            </a:r>
            <a:r>
              <a:rPr lang="ru-RU" sz="2000" dirty="0" smtClean="0"/>
              <a:t>. </a:t>
            </a:r>
          </a:p>
          <a:p>
            <a:pPr indent="216000"/>
            <a:endParaRPr lang="ru-RU" sz="2000" dirty="0" smtClean="0"/>
          </a:p>
          <a:p>
            <a:pPr indent="216000"/>
            <a:r>
              <a:rPr lang="ru-RU" sz="2000" dirty="0" smtClean="0"/>
              <a:t>В качестве </a:t>
            </a:r>
            <a:r>
              <a:rPr lang="ru-RU" sz="2000" b="1" u="sng" dirty="0" smtClean="0">
                <a:solidFill>
                  <a:srgbClr val="FF0000"/>
                </a:solidFill>
              </a:rPr>
              <a:t>второго</a:t>
            </a:r>
            <a:r>
              <a:rPr lang="ru-RU" sz="2000" b="1" dirty="0" smtClean="0"/>
              <a:t> критерия </a:t>
            </a:r>
            <a:r>
              <a:rPr lang="ru-RU" sz="2000" dirty="0" smtClean="0"/>
              <a:t>классификации принят </a:t>
            </a:r>
            <a:r>
              <a:rPr lang="ru-RU" sz="2000" b="1" dirty="0" smtClean="0">
                <a:solidFill>
                  <a:srgbClr val="FF0000"/>
                </a:solidFill>
              </a:rPr>
              <a:t>комплекс</a:t>
            </a:r>
            <a:r>
              <a:rPr lang="ru-RU" sz="2000" dirty="0" smtClean="0"/>
              <a:t> независимых относительных движений звеньев, согласно которому все кинематические пары разделены на </a:t>
            </a:r>
            <a:r>
              <a:rPr lang="ru-RU" sz="2000" b="1" dirty="0" smtClean="0">
                <a:solidFill>
                  <a:srgbClr val="FF0000"/>
                </a:solidFill>
              </a:rPr>
              <a:t>15 видов</a:t>
            </a:r>
            <a:r>
              <a:rPr lang="ru-RU" sz="2000" dirty="0" smtClean="0"/>
              <a:t>. Образуя между </a:t>
            </a:r>
            <a:r>
              <a:rPr lang="ru-RU" sz="2000" b="1" dirty="0" smtClean="0">
                <a:solidFill>
                  <a:srgbClr val="7030A0"/>
                </a:solidFill>
              </a:rPr>
              <a:t>звеньями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связи</a:t>
            </a:r>
            <a:r>
              <a:rPr lang="ru-RU" sz="2000" dirty="0" smtClean="0"/>
              <a:t>, и добиваясь </a:t>
            </a:r>
            <a:r>
              <a:rPr lang="ru-RU" sz="2000" b="1" u="sng" dirty="0" smtClean="0">
                <a:solidFill>
                  <a:srgbClr val="FF0000"/>
                </a:solidFill>
              </a:rPr>
              <a:t>устранения</a:t>
            </a:r>
            <a:r>
              <a:rPr lang="ru-RU" sz="2000" b="1" dirty="0" smtClean="0"/>
              <a:t> </a:t>
            </a:r>
            <a:r>
              <a:rPr lang="ru-RU" sz="2000" b="1" dirty="0" smtClean="0">
                <a:solidFill>
                  <a:srgbClr val="C00000"/>
                </a:solidFill>
              </a:rPr>
              <a:t>одного, двух, трех, четырех </a:t>
            </a:r>
            <a:r>
              <a:rPr lang="ru-RU" sz="2000" dirty="0" smtClean="0"/>
              <a:t>и </a:t>
            </a:r>
            <a:r>
              <a:rPr lang="ru-RU" sz="2000" b="1" dirty="0" smtClean="0">
                <a:solidFill>
                  <a:srgbClr val="C00000"/>
                </a:solidFill>
              </a:rPr>
              <a:t>пяти</a:t>
            </a:r>
            <a:r>
              <a:rPr lang="ru-RU" sz="2000" dirty="0" smtClean="0"/>
              <a:t> </a:t>
            </a:r>
            <a:r>
              <a:rPr lang="ru-RU" sz="2000" b="1" dirty="0" smtClean="0"/>
              <a:t>независимых</a:t>
            </a:r>
            <a:r>
              <a:rPr lang="ru-RU" sz="2000" dirty="0" smtClean="0"/>
              <a:t> относительных </a:t>
            </a:r>
            <a:r>
              <a:rPr lang="ru-RU" sz="2000" b="1" dirty="0" smtClean="0">
                <a:solidFill>
                  <a:srgbClr val="0070C0"/>
                </a:solidFill>
              </a:rPr>
              <a:t>движений</a:t>
            </a:r>
            <a:r>
              <a:rPr lang="ru-RU" sz="2000" dirty="0" smtClean="0"/>
              <a:t>, можно реализовать </a:t>
            </a:r>
            <a:r>
              <a:rPr lang="ru-RU" sz="2000" b="1" dirty="0" smtClean="0">
                <a:solidFill>
                  <a:srgbClr val="FF0000"/>
                </a:solidFill>
              </a:rPr>
              <a:t>пятнадцать</a:t>
            </a:r>
            <a:r>
              <a:rPr lang="ru-RU" sz="2000" b="1" dirty="0" smtClean="0"/>
              <a:t> различных комплексов </a:t>
            </a:r>
            <a:r>
              <a:rPr lang="ru-RU" sz="2000" dirty="0" smtClean="0"/>
              <a:t>относительных движений (см. </a:t>
            </a:r>
            <a:r>
              <a:rPr lang="ru-RU" sz="2000" b="1" dirty="0" smtClean="0"/>
              <a:t>таблицу 2</a:t>
            </a:r>
            <a:r>
              <a:rPr lang="ru-RU" sz="2000" dirty="0" smtClean="0"/>
              <a:t>), отличающихся по </a:t>
            </a:r>
            <a:r>
              <a:rPr lang="ru-RU" sz="2000" b="1" u="sng" dirty="0" smtClean="0">
                <a:solidFill>
                  <a:srgbClr val="FF0000"/>
                </a:solidFill>
              </a:rPr>
              <a:t>числу </a:t>
            </a:r>
            <a:r>
              <a:rPr lang="ru-RU" sz="2000" b="1" u="sng" dirty="0" smtClean="0">
                <a:solidFill>
                  <a:srgbClr val="0070C0"/>
                </a:solidFill>
              </a:rPr>
              <a:t>движений</a:t>
            </a:r>
            <a:r>
              <a:rPr lang="ru-RU" sz="2000" dirty="0" smtClean="0"/>
              <a:t>, например, </a:t>
            </a:r>
            <a:r>
              <a:rPr lang="ru-RU" sz="2000" b="1" dirty="0" smtClean="0">
                <a:solidFill>
                  <a:srgbClr val="0070C0"/>
                </a:solidFill>
              </a:rPr>
              <a:t>ВВ</a:t>
            </a:r>
            <a:r>
              <a:rPr lang="ru-RU" sz="2000" dirty="0" smtClean="0"/>
              <a:t> или </a:t>
            </a:r>
            <a:r>
              <a:rPr lang="ru-RU" sz="2000" b="1" dirty="0" smtClean="0">
                <a:solidFill>
                  <a:srgbClr val="0070C0"/>
                </a:solidFill>
              </a:rPr>
              <a:t>ВВВ</a:t>
            </a:r>
            <a:r>
              <a:rPr lang="ru-RU" sz="2000" dirty="0" smtClean="0"/>
              <a:t>; по </a:t>
            </a:r>
            <a:r>
              <a:rPr lang="ru-RU" sz="2000" b="1" u="sng" dirty="0" smtClean="0">
                <a:solidFill>
                  <a:srgbClr val="C00000"/>
                </a:solidFill>
              </a:rPr>
              <a:t>виду</a:t>
            </a:r>
            <a:r>
              <a:rPr lang="ru-RU" sz="2000" b="1" u="sng" dirty="0" smtClean="0">
                <a:solidFill>
                  <a:srgbClr val="0070C0"/>
                </a:solidFill>
              </a:rPr>
              <a:t> движений </a:t>
            </a:r>
            <a:r>
              <a:rPr lang="ru-RU" sz="2000" b="1" dirty="0" smtClean="0">
                <a:solidFill>
                  <a:srgbClr val="0070C0"/>
                </a:solidFill>
              </a:rPr>
              <a:t>В</a:t>
            </a:r>
            <a:r>
              <a:rPr lang="ru-RU" sz="2000" dirty="0" smtClean="0"/>
              <a:t> или </a:t>
            </a:r>
            <a:r>
              <a:rPr lang="ru-RU" sz="2000" b="1" dirty="0" smtClean="0">
                <a:solidFill>
                  <a:srgbClr val="FF0000"/>
                </a:solidFill>
              </a:rPr>
              <a:t>П</a:t>
            </a:r>
            <a:r>
              <a:rPr lang="ru-RU" sz="2000" dirty="0" smtClean="0"/>
              <a:t> и по </a:t>
            </a:r>
            <a:r>
              <a:rPr lang="ru-RU" sz="2000" b="1" u="sng" dirty="0" smtClean="0">
                <a:solidFill>
                  <a:srgbClr val="7030A0"/>
                </a:solidFill>
              </a:rPr>
              <a:t>характеру</a:t>
            </a:r>
            <a:r>
              <a:rPr lang="ru-RU" sz="2000" dirty="0" smtClean="0"/>
              <a:t> этих </a:t>
            </a:r>
            <a:r>
              <a:rPr lang="ru-RU" sz="2000" b="1" dirty="0" smtClean="0">
                <a:solidFill>
                  <a:srgbClr val="7030A0"/>
                </a:solidFill>
              </a:rPr>
              <a:t>относительных</a:t>
            </a:r>
            <a:r>
              <a:rPr lang="ru-RU" sz="2000" dirty="0" smtClean="0"/>
              <a:t> </a:t>
            </a:r>
            <a:r>
              <a:rPr lang="ru-RU" sz="2000" b="1" u="sng" dirty="0" smtClean="0">
                <a:solidFill>
                  <a:srgbClr val="0070C0"/>
                </a:solidFill>
              </a:rPr>
              <a:t>движений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0070C0"/>
                </a:solidFill>
              </a:rPr>
              <a:t>В</a:t>
            </a:r>
            <a:r>
              <a:rPr lang="ru-RU" sz="2000" b="1" dirty="0" smtClean="0">
                <a:solidFill>
                  <a:srgbClr val="FF0000"/>
                </a:solidFill>
              </a:rPr>
              <a:t>П</a:t>
            </a:r>
            <a:r>
              <a:rPr lang="ru-RU" sz="2000" b="1" dirty="0" smtClean="0">
                <a:solidFill>
                  <a:srgbClr val="0070C0"/>
                </a:solidFill>
              </a:rPr>
              <a:t>В</a:t>
            </a:r>
            <a:r>
              <a:rPr lang="ru-RU" sz="2000" b="1" dirty="0" smtClean="0">
                <a:solidFill>
                  <a:srgbClr val="FF0000"/>
                </a:solidFill>
              </a:rPr>
              <a:t>П</a:t>
            </a:r>
            <a:r>
              <a:rPr lang="ru-RU" sz="2000" dirty="0" smtClean="0"/>
              <a:t> или </a:t>
            </a:r>
            <a:r>
              <a:rPr lang="ru-RU" sz="2000" b="1" dirty="0" smtClean="0">
                <a:solidFill>
                  <a:srgbClr val="0070C0"/>
                </a:solidFill>
              </a:rPr>
              <a:t>В</a:t>
            </a:r>
            <a:r>
              <a:rPr lang="ru-RU" sz="2000" b="1" dirty="0" smtClean="0">
                <a:solidFill>
                  <a:srgbClr val="FF0000"/>
                </a:solidFill>
              </a:rPr>
              <a:t>ПП</a:t>
            </a:r>
            <a:r>
              <a:rPr lang="ru-RU" sz="2000" b="1" dirty="0" smtClean="0">
                <a:solidFill>
                  <a:srgbClr val="0070C0"/>
                </a:solidFill>
              </a:rPr>
              <a:t>В</a:t>
            </a:r>
            <a:r>
              <a:rPr lang="ru-RU" sz="2000" dirty="0" smtClean="0"/>
              <a:t>. </a:t>
            </a:r>
            <a:endParaRPr lang="ru-RU" sz="2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81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1800" b="1" dirty="0" smtClean="0"/>
              <a:t>1.3.4 Критерии классификации кинематических пар (продолжение)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18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" y="457200"/>
            <a:ext cx="8915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6000"/>
            <a:r>
              <a:rPr lang="ru-RU" sz="1000" b="1" dirty="0" smtClean="0">
                <a:solidFill>
                  <a:srgbClr val="FF0000"/>
                </a:solidFill>
              </a:rPr>
              <a:t>пятнадцать</a:t>
            </a:r>
            <a:r>
              <a:rPr lang="ru-RU" sz="1000" b="1" dirty="0" smtClean="0"/>
              <a:t> различных комплексов </a:t>
            </a:r>
            <a:r>
              <a:rPr lang="ru-RU" sz="1000" dirty="0" smtClean="0"/>
              <a:t>относительных движений (см. </a:t>
            </a:r>
            <a:r>
              <a:rPr lang="ru-RU" sz="1000" b="1" dirty="0" smtClean="0"/>
              <a:t>таблицу 2</a:t>
            </a:r>
            <a:r>
              <a:rPr lang="ru-RU" sz="1000" dirty="0" smtClean="0"/>
              <a:t>)</a:t>
            </a:r>
            <a:r>
              <a:rPr lang="ru-RU" sz="2000" dirty="0" smtClean="0"/>
              <a:t>, </a:t>
            </a:r>
          </a:p>
          <a:p>
            <a:pPr indent="216000"/>
            <a:r>
              <a:rPr lang="ru-RU" sz="2000" dirty="0" smtClean="0"/>
              <a:t>Все кинематические пары разделяются согласно </a:t>
            </a:r>
            <a:r>
              <a:rPr lang="ru-RU" sz="2000" b="1" u="sng" dirty="0" smtClean="0">
                <a:solidFill>
                  <a:srgbClr val="FF0000"/>
                </a:solidFill>
              </a:rPr>
              <a:t>третьему </a:t>
            </a:r>
            <a:r>
              <a:rPr lang="ru-RU" sz="2000" b="1" dirty="0" smtClean="0"/>
              <a:t>критерию классификации</a:t>
            </a:r>
            <a:r>
              <a:rPr lang="ru-RU" sz="2000" dirty="0" smtClean="0"/>
              <a:t> – </a:t>
            </a:r>
            <a:r>
              <a:rPr lang="ru-RU" sz="2000" b="1" dirty="0" smtClean="0">
                <a:solidFill>
                  <a:srgbClr val="FF0000"/>
                </a:solidFill>
              </a:rPr>
              <a:t>числу контактов</a:t>
            </a:r>
            <a:r>
              <a:rPr lang="ru-RU" sz="2000" dirty="0" smtClean="0"/>
              <a:t>, т.е. </a:t>
            </a:r>
            <a:r>
              <a:rPr lang="ru-RU" sz="2000" b="1" dirty="0" smtClean="0"/>
              <a:t>числу соприкосновений </a:t>
            </a:r>
            <a:r>
              <a:rPr lang="ru-RU" sz="2000" b="1" dirty="0" smtClean="0">
                <a:solidFill>
                  <a:srgbClr val="0070C0"/>
                </a:solidFill>
              </a:rPr>
              <a:t>геометрических элементов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7030A0"/>
                </a:solidFill>
              </a:rPr>
              <a:t>звеньев</a:t>
            </a:r>
            <a:r>
              <a:rPr lang="ru-RU" sz="2000" dirty="0" smtClean="0"/>
              <a:t> в </a:t>
            </a:r>
            <a:r>
              <a:rPr lang="ru-RU" sz="2000" b="1" dirty="0" smtClean="0">
                <a:solidFill>
                  <a:srgbClr val="C00000"/>
                </a:solidFill>
              </a:rPr>
              <a:t>одной</a:t>
            </a:r>
            <a:r>
              <a:rPr lang="ru-RU" sz="2000" dirty="0" smtClean="0"/>
              <a:t> кинематической паре, на </a:t>
            </a:r>
            <a:r>
              <a:rPr lang="ru-RU" sz="2000" b="1" dirty="0" err="1" smtClean="0"/>
              <a:t>одноконтактные</a:t>
            </a:r>
            <a:r>
              <a:rPr lang="ru-RU" sz="2000" dirty="0" smtClean="0"/>
              <a:t> и </a:t>
            </a:r>
            <a:r>
              <a:rPr lang="ru-RU" sz="2000" b="1" dirty="0" err="1" smtClean="0">
                <a:solidFill>
                  <a:srgbClr val="C00000"/>
                </a:solidFill>
              </a:rPr>
              <a:t>многоконтактные</a:t>
            </a:r>
            <a:r>
              <a:rPr lang="ru-RU" sz="2000" dirty="0" smtClean="0"/>
              <a:t>, в которых число контактов может быть от </a:t>
            </a:r>
            <a:r>
              <a:rPr lang="ru-RU" sz="2000" b="1" dirty="0" smtClean="0">
                <a:solidFill>
                  <a:srgbClr val="C00000"/>
                </a:solidFill>
              </a:rPr>
              <a:t>двух</a:t>
            </a:r>
            <a:r>
              <a:rPr lang="ru-RU" sz="2000" dirty="0" smtClean="0">
                <a:solidFill>
                  <a:srgbClr val="C00000"/>
                </a:solidFill>
              </a:rPr>
              <a:t> </a:t>
            </a:r>
            <a:r>
              <a:rPr lang="ru-RU" sz="2000" dirty="0" smtClean="0"/>
              <a:t>до </a:t>
            </a:r>
            <a:r>
              <a:rPr lang="ru-RU" sz="2000" b="1" dirty="0" smtClean="0">
                <a:solidFill>
                  <a:srgbClr val="C00000"/>
                </a:solidFill>
              </a:rPr>
              <a:t>пяти</a:t>
            </a:r>
            <a:r>
              <a:rPr lang="ru-RU" sz="2000" dirty="0" smtClean="0"/>
              <a:t>. </a:t>
            </a:r>
          </a:p>
          <a:p>
            <a:pPr indent="216000"/>
            <a:r>
              <a:rPr lang="ru-RU" sz="2000" b="1" u="sng" dirty="0" smtClean="0">
                <a:solidFill>
                  <a:srgbClr val="C00000"/>
                </a:solidFill>
              </a:rPr>
              <a:t>Четвертым</a:t>
            </a:r>
            <a:r>
              <a:rPr lang="ru-RU" sz="2000" b="1" dirty="0" smtClean="0"/>
              <a:t> критерием </a:t>
            </a:r>
            <a:r>
              <a:rPr lang="ru-RU" sz="2000" dirty="0" smtClean="0"/>
              <a:t>классификации является </a:t>
            </a:r>
            <a:r>
              <a:rPr lang="ru-RU" sz="2000" b="1" dirty="0" smtClean="0"/>
              <a:t>комплекс </a:t>
            </a:r>
            <a:r>
              <a:rPr lang="ru-RU" sz="2000" b="1" dirty="0" smtClean="0">
                <a:solidFill>
                  <a:srgbClr val="FF0000"/>
                </a:solidFill>
              </a:rPr>
              <a:t>независимых </a:t>
            </a:r>
            <a:r>
              <a:rPr lang="ru-RU" sz="2000" dirty="0" smtClean="0"/>
              <a:t>контактов. Согласно этому критерию таких комплексов всего </a:t>
            </a:r>
            <a:r>
              <a:rPr lang="ru-RU" sz="2000" b="1" dirty="0" smtClean="0">
                <a:solidFill>
                  <a:srgbClr val="FF0000"/>
                </a:solidFill>
              </a:rPr>
              <a:t>пятнадцать</a:t>
            </a:r>
            <a:r>
              <a:rPr lang="ru-RU" sz="2000" dirty="0" smtClean="0"/>
              <a:t>. Все </a:t>
            </a:r>
            <a:r>
              <a:rPr lang="ru-RU" sz="2000" b="1" dirty="0" err="1" smtClean="0"/>
              <a:t>одноконтактные</a:t>
            </a:r>
            <a:r>
              <a:rPr lang="ru-RU" sz="2000" dirty="0" smtClean="0"/>
              <a:t> пары образованы из </a:t>
            </a:r>
            <a:r>
              <a:rPr lang="ru-RU" sz="2000" b="1" dirty="0" smtClean="0"/>
              <a:t>пятнадцати элементарных </a:t>
            </a:r>
            <a:r>
              <a:rPr lang="ru-RU" sz="2000" dirty="0" smtClean="0"/>
              <a:t>геометрических связей, а </a:t>
            </a:r>
            <a:r>
              <a:rPr lang="ru-RU" sz="2000" b="1" dirty="0" smtClean="0">
                <a:solidFill>
                  <a:srgbClr val="C00000"/>
                </a:solidFill>
              </a:rPr>
              <a:t>все </a:t>
            </a:r>
            <a:r>
              <a:rPr lang="ru-RU" sz="2000" b="1" dirty="0" err="1" smtClean="0">
                <a:solidFill>
                  <a:srgbClr val="C00000"/>
                </a:solidFill>
              </a:rPr>
              <a:t>многоконтактные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dirty="0" smtClean="0"/>
              <a:t>– из </a:t>
            </a:r>
            <a:r>
              <a:rPr lang="ru-RU" sz="2000" b="1" u="sng" dirty="0" smtClean="0">
                <a:solidFill>
                  <a:srgbClr val="C00000"/>
                </a:solidFill>
              </a:rPr>
              <a:t>комплекса</a:t>
            </a:r>
            <a:r>
              <a:rPr lang="ru-RU" sz="2000" b="1" u="sng" dirty="0" smtClean="0"/>
              <a:t> </a:t>
            </a:r>
            <a:r>
              <a:rPr lang="ru-RU" sz="2000" b="1" u="sng" dirty="0" err="1" smtClean="0"/>
              <a:t>одноконтактных</a:t>
            </a:r>
            <a:r>
              <a:rPr lang="ru-RU" sz="2000" dirty="0" smtClean="0"/>
              <a:t>. </a:t>
            </a:r>
          </a:p>
          <a:p>
            <a:pPr indent="216000"/>
            <a:r>
              <a:rPr lang="ru-RU" sz="2000" b="1" u="sng" dirty="0" smtClean="0">
                <a:solidFill>
                  <a:srgbClr val="C00000"/>
                </a:solidFill>
              </a:rPr>
              <a:t>Комплекс</a:t>
            </a:r>
            <a:r>
              <a:rPr lang="ru-RU" sz="2000" b="1" u="sng" dirty="0" smtClean="0"/>
              <a:t> контактов </a:t>
            </a:r>
            <a:r>
              <a:rPr lang="ru-RU" sz="2000" dirty="0" smtClean="0"/>
              <a:t>предусматривает соединение </a:t>
            </a:r>
            <a:r>
              <a:rPr lang="ru-RU" sz="2000" b="1" dirty="0" smtClean="0"/>
              <a:t>геометрических элементов </a:t>
            </a:r>
            <a:r>
              <a:rPr lang="ru-RU" sz="2000" b="1" dirty="0" smtClean="0">
                <a:solidFill>
                  <a:srgbClr val="7030A0"/>
                </a:solidFill>
              </a:rPr>
              <a:t>звеньев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C00000"/>
                </a:solidFill>
              </a:rPr>
              <a:t>различных по виду </a:t>
            </a:r>
            <a:r>
              <a:rPr lang="ru-RU" sz="2000" dirty="0" smtClean="0"/>
              <a:t>(например, шар-шар и корсет-седло), </a:t>
            </a:r>
            <a:r>
              <a:rPr lang="ru-RU" sz="2000" b="1" dirty="0" smtClean="0">
                <a:solidFill>
                  <a:srgbClr val="7030A0"/>
                </a:solidFill>
              </a:rPr>
              <a:t>по числу контактов</a:t>
            </a:r>
            <a:r>
              <a:rPr lang="ru-RU" sz="2000" dirty="0" smtClean="0"/>
              <a:t> (например, шар в трехгранной лунке – три контакта в виде шар-плоскость) и по </a:t>
            </a:r>
            <a:r>
              <a:rPr lang="ru-RU" sz="2000" b="1" dirty="0" smtClean="0">
                <a:solidFill>
                  <a:srgbClr val="0070C0"/>
                </a:solidFill>
              </a:rPr>
              <a:t>относительному </a:t>
            </a:r>
            <a:r>
              <a:rPr lang="ru-RU" sz="2000" b="1" dirty="0" smtClean="0"/>
              <a:t>расположению</a:t>
            </a:r>
            <a:r>
              <a:rPr lang="ru-RU" sz="2000" b="1" dirty="0" smtClean="0">
                <a:solidFill>
                  <a:srgbClr val="0070C0"/>
                </a:solidFill>
              </a:rPr>
              <a:t> этих контактов</a:t>
            </a:r>
            <a:r>
              <a:rPr lang="ru-RU" sz="2000" dirty="0" smtClean="0"/>
              <a:t>, например, так как созданы </a:t>
            </a:r>
            <a:r>
              <a:rPr lang="ru-RU" sz="2000" dirty="0" err="1" smtClean="0"/>
              <a:t>пятиконтактные</a:t>
            </a:r>
            <a:r>
              <a:rPr lang="ru-RU" sz="2000" dirty="0" smtClean="0"/>
              <a:t> (все контакты шар-плоскость) </a:t>
            </a:r>
            <a:r>
              <a:rPr lang="ru-RU" sz="2000" b="1" dirty="0" smtClean="0">
                <a:solidFill>
                  <a:srgbClr val="0070C0"/>
                </a:solidFill>
              </a:rPr>
              <a:t>вращательная</a:t>
            </a:r>
            <a:r>
              <a:rPr lang="ru-RU" sz="2000" dirty="0" smtClean="0"/>
              <a:t> и </a:t>
            </a:r>
            <a:r>
              <a:rPr lang="ru-RU" sz="2000" b="1" dirty="0" smtClean="0">
                <a:solidFill>
                  <a:srgbClr val="7030A0"/>
                </a:solidFill>
              </a:rPr>
              <a:t>поступательная</a:t>
            </a:r>
            <a:r>
              <a:rPr lang="ru-RU" sz="2000" dirty="0" smtClean="0"/>
              <a:t> пары. </a:t>
            </a:r>
          </a:p>
          <a:p>
            <a:pPr indent="216000"/>
            <a:endParaRPr lang="ru-RU" sz="2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81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1800" b="1" dirty="0" smtClean="0"/>
              <a:t>1.4 Условное изображение кинематических пар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19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" y="457200"/>
            <a:ext cx="8915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6000"/>
            <a:r>
              <a:rPr lang="ru-RU" sz="2000" dirty="0" smtClean="0"/>
              <a:t>На рисунке представлены </a:t>
            </a:r>
            <a:r>
              <a:rPr lang="ru-RU" sz="2000" b="1" dirty="0" smtClean="0"/>
              <a:t>два варианта </a:t>
            </a:r>
            <a:r>
              <a:rPr lang="ru-RU" sz="2000" dirty="0" smtClean="0"/>
              <a:t>обозначения в </a:t>
            </a:r>
            <a:r>
              <a:rPr lang="ru-RU" sz="2000" b="1" dirty="0" smtClean="0"/>
              <a:t>плоскости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0070C0"/>
                </a:solidFill>
              </a:rPr>
              <a:t>вращательной</a:t>
            </a:r>
            <a:r>
              <a:rPr lang="ru-RU" sz="2000" dirty="0" smtClean="0"/>
              <a:t> кинематической пары </a:t>
            </a:r>
            <a:r>
              <a:rPr lang="ru-RU" sz="2000" b="1" dirty="0" smtClean="0">
                <a:solidFill>
                  <a:srgbClr val="7030A0"/>
                </a:solidFill>
              </a:rPr>
              <a:t>V класса</a:t>
            </a:r>
            <a:r>
              <a:rPr lang="ru-RU" sz="2000" dirty="0" smtClean="0"/>
              <a:t>, образующейся при соединении </a:t>
            </a:r>
            <a:r>
              <a:rPr lang="ru-RU" sz="2000" b="1" dirty="0" smtClean="0"/>
              <a:t>двух </a:t>
            </a:r>
            <a:r>
              <a:rPr lang="ru-RU" sz="2000" b="1" dirty="0" smtClean="0">
                <a:solidFill>
                  <a:srgbClr val="0070C0"/>
                </a:solidFill>
              </a:rPr>
              <a:t>подвижных </a:t>
            </a:r>
            <a:r>
              <a:rPr lang="ru-RU" sz="2000" dirty="0" smtClean="0"/>
              <a:t>звеньев </a:t>
            </a:r>
            <a:r>
              <a:rPr lang="ru-RU" sz="2000" b="1" dirty="0" smtClean="0"/>
              <a:t>1</a:t>
            </a:r>
            <a:r>
              <a:rPr lang="ru-RU" sz="2000" dirty="0" smtClean="0"/>
              <a:t> и </a:t>
            </a:r>
            <a:r>
              <a:rPr lang="ru-RU" sz="2000" b="1" dirty="0" smtClean="0"/>
              <a:t>2</a:t>
            </a:r>
            <a:r>
              <a:rPr lang="ru-RU" sz="2000" dirty="0" smtClean="0"/>
              <a:t> (рисунок </a:t>
            </a:r>
            <a:r>
              <a:rPr lang="ru-RU" sz="2000" b="1" dirty="0" smtClean="0"/>
              <a:t>1</a:t>
            </a:r>
            <a:r>
              <a:rPr lang="ru-RU" sz="2000" dirty="0" smtClean="0"/>
              <a:t> </a:t>
            </a:r>
            <a:r>
              <a:rPr lang="ru-RU" sz="2000" b="1" i="1" dirty="0" smtClean="0">
                <a:solidFill>
                  <a:srgbClr val="FF0000"/>
                </a:solidFill>
              </a:rPr>
              <a:t>а</a:t>
            </a:r>
            <a:r>
              <a:rPr lang="ru-RU" sz="2000" dirty="0" smtClean="0"/>
              <a:t>) и при соединении </a:t>
            </a:r>
            <a:r>
              <a:rPr lang="ru-RU" sz="2000" b="1" dirty="0" smtClean="0">
                <a:solidFill>
                  <a:srgbClr val="0070C0"/>
                </a:solidFill>
              </a:rPr>
              <a:t>подвижного звена </a:t>
            </a:r>
            <a:r>
              <a:rPr lang="ru-RU" sz="2000" b="1" dirty="0" smtClean="0"/>
              <a:t>1</a:t>
            </a:r>
            <a:r>
              <a:rPr lang="ru-RU" sz="2000" dirty="0" smtClean="0"/>
              <a:t> со </a:t>
            </a:r>
            <a:r>
              <a:rPr lang="ru-RU" sz="2000" b="1" dirty="0" smtClean="0">
                <a:solidFill>
                  <a:srgbClr val="00B050"/>
                </a:solidFill>
              </a:rPr>
              <a:t>стойкой 2</a:t>
            </a:r>
            <a:r>
              <a:rPr lang="ru-RU" sz="2000" dirty="0" smtClean="0"/>
              <a:t> (рисунок 1 </a:t>
            </a:r>
            <a:r>
              <a:rPr lang="ru-RU" sz="2000" b="1" i="1" dirty="0" smtClean="0">
                <a:solidFill>
                  <a:srgbClr val="7030A0"/>
                </a:solidFill>
              </a:rPr>
              <a:t>b</a:t>
            </a:r>
            <a:r>
              <a:rPr lang="ru-RU" sz="2000" dirty="0" smtClean="0"/>
              <a:t>).</a:t>
            </a:r>
            <a:endParaRPr lang="ru-RU" sz="2000" b="1" dirty="0">
              <a:solidFill>
                <a:srgbClr val="0070C0"/>
              </a:solidFill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/>
          <a:srcRect l="5999"/>
          <a:stretch>
            <a:fillRect/>
          </a:stretch>
        </p:blipFill>
        <p:spPr bwMode="auto">
          <a:xfrm>
            <a:off x="5410200" y="1371600"/>
            <a:ext cx="1828800" cy="110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74351" y="1447800"/>
            <a:ext cx="1869649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Прямоугольник 11"/>
          <p:cNvSpPr/>
          <p:nvPr/>
        </p:nvSpPr>
        <p:spPr>
          <a:xfrm>
            <a:off x="228600" y="1752600"/>
            <a:ext cx="5029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6000"/>
            <a:r>
              <a:rPr lang="ru-RU" sz="2000" b="1" dirty="0" smtClean="0">
                <a:solidFill>
                  <a:srgbClr val="FF0000"/>
                </a:solidFill>
              </a:rPr>
              <a:t>Поступательная</a:t>
            </a:r>
            <a:r>
              <a:rPr lang="ru-RU" sz="2000" dirty="0" smtClean="0"/>
              <a:t> кинематическая пара </a:t>
            </a:r>
            <a:r>
              <a:rPr lang="ru-RU" sz="2000" b="1" dirty="0" smtClean="0">
                <a:solidFill>
                  <a:srgbClr val="7030A0"/>
                </a:solidFill>
              </a:rPr>
              <a:t>V класса </a:t>
            </a:r>
            <a:r>
              <a:rPr lang="ru-RU" sz="2000" dirty="0" smtClean="0"/>
              <a:t>в </a:t>
            </a:r>
            <a:r>
              <a:rPr lang="ru-RU" sz="2000" b="1" dirty="0" smtClean="0"/>
              <a:t>плоскости</a:t>
            </a:r>
            <a:r>
              <a:rPr lang="ru-RU" sz="2000" dirty="0" smtClean="0"/>
              <a:t> представлена в </a:t>
            </a:r>
            <a:r>
              <a:rPr lang="ru-RU" sz="2000" b="1" dirty="0" smtClean="0"/>
              <a:t>трёх вариантах</a:t>
            </a:r>
            <a:r>
              <a:rPr lang="ru-RU" sz="2000" dirty="0" smtClean="0"/>
              <a:t>: при соединении </a:t>
            </a:r>
            <a:r>
              <a:rPr lang="ru-RU" sz="2000" b="1" dirty="0" smtClean="0">
                <a:solidFill>
                  <a:srgbClr val="0070C0"/>
                </a:solidFill>
              </a:rPr>
              <a:t>подвижных</a:t>
            </a:r>
            <a:r>
              <a:rPr lang="ru-RU" sz="2000" dirty="0" smtClean="0"/>
              <a:t> звеньев </a:t>
            </a:r>
            <a:r>
              <a:rPr lang="ru-RU" sz="2000" b="1" dirty="0" smtClean="0"/>
              <a:t>1</a:t>
            </a:r>
            <a:r>
              <a:rPr lang="ru-RU" sz="2000" dirty="0" smtClean="0"/>
              <a:t> и </a:t>
            </a:r>
            <a:r>
              <a:rPr lang="ru-RU" sz="2000" b="1" dirty="0" smtClean="0"/>
              <a:t>2</a:t>
            </a:r>
            <a:r>
              <a:rPr lang="ru-RU" sz="2000" dirty="0" smtClean="0"/>
              <a:t> (рисунок </a:t>
            </a:r>
            <a:r>
              <a:rPr lang="ru-RU" sz="2000" b="1" dirty="0" smtClean="0"/>
              <a:t>2</a:t>
            </a:r>
            <a:r>
              <a:rPr lang="ru-RU" sz="2000" dirty="0" smtClean="0"/>
              <a:t> </a:t>
            </a:r>
            <a:r>
              <a:rPr lang="en-US" sz="2000" b="1" i="1" dirty="0" smtClean="0">
                <a:solidFill>
                  <a:srgbClr val="FF0000"/>
                </a:solidFill>
              </a:rPr>
              <a:t>a, </a:t>
            </a:r>
            <a:r>
              <a:rPr lang="en-US" sz="2000" b="1" i="1" dirty="0" smtClean="0">
                <a:solidFill>
                  <a:srgbClr val="7030A0"/>
                </a:solidFill>
              </a:rPr>
              <a:t>b</a:t>
            </a:r>
            <a:r>
              <a:rPr lang="en-US" sz="2000" b="1" i="1" dirty="0" smtClean="0">
                <a:solidFill>
                  <a:srgbClr val="FF0000"/>
                </a:solidFill>
              </a:rPr>
              <a:t>, </a:t>
            </a:r>
            <a:r>
              <a:rPr lang="ru-RU" sz="2000" b="1" i="1" dirty="0" smtClean="0">
                <a:solidFill>
                  <a:srgbClr val="C00000"/>
                </a:solidFill>
              </a:rPr>
              <a:t>с</a:t>
            </a:r>
            <a:r>
              <a:rPr lang="ru-RU" sz="2000" dirty="0" smtClean="0"/>
              <a:t>) и при соединении </a:t>
            </a:r>
            <a:r>
              <a:rPr lang="ru-RU" sz="2000" b="1" dirty="0" smtClean="0">
                <a:solidFill>
                  <a:srgbClr val="0070C0"/>
                </a:solidFill>
              </a:rPr>
              <a:t>подвижного</a:t>
            </a:r>
            <a:r>
              <a:rPr lang="ru-RU" sz="2000" dirty="0" smtClean="0"/>
              <a:t> звена </a:t>
            </a:r>
            <a:r>
              <a:rPr lang="ru-RU" sz="2000" b="1" dirty="0" smtClean="0"/>
              <a:t>1</a:t>
            </a:r>
            <a:r>
              <a:rPr lang="ru-RU" sz="2000" dirty="0" smtClean="0"/>
              <a:t> со </a:t>
            </a:r>
            <a:r>
              <a:rPr lang="ru-RU" sz="2000" b="1" dirty="0" smtClean="0">
                <a:solidFill>
                  <a:srgbClr val="00B050"/>
                </a:solidFill>
              </a:rPr>
              <a:t>стойкой </a:t>
            </a:r>
            <a:r>
              <a:rPr lang="ru-RU" sz="2000" b="1" dirty="0" smtClean="0"/>
              <a:t>2</a:t>
            </a:r>
            <a:r>
              <a:rPr lang="ru-RU" sz="2000" dirty="0" smtClean="0"/>
              <a:t>. (рисунок </a:t>
            </a:r>
            <a:r>
              <a:rPr lang="ru-RU" sz="2000" b="1" dirty="0" smtClean="0"/>
              <a:t>3</a:t>
            </a:r>
            <a:r>
              <a:rPr lang="ru-RU" sz="2000" dirty="0" smtClean="0"/>
              <a:t>).</a:t>
            </a:r>
            <a:endParaRPr lang="ru-RU" sz="2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486400" y="2590800"/>
            <a:ext cx="3429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Рис. 1</a:t>
            </a:r>
            <a:r>
              <a:rPr lang="ru-RU" dirty="0" smtClean="0"/>
              <a:t>. </a:t>
            </a:r>
            <a:r>
              <a:rPr lang="ru-RU" b="1" dirty="0" smtClean="0">
                <a:solidFill>
                  <a:srgbClr val="0070C0"/>
                </a:solidFill>
              </a:rPr>
              <a:t>Вращательная</a:t>
            </a:r>
            <a:r>
              <a:rPr lang="ru-RU" dirty="0" smtClean="0"/>
              <a:t> кинематической пары </a:t>
            </a:r>
            <a:r>
              <a:rPr lang="ru-RU" b="1" dirty="0" smtClean="0"/>
              <a:t>V класса</a:t>
            </a:r>
            <a:endParaRPr lang="ru-RU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7155" y="3429000"/>
            <a:ext cx="175064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10200" y="3352800"/>
            <a:ext cx="169164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39000" y="3200400"/>
            <a:ext cx="176557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>
            <a:off x="4800600" y="3733800"/>
            <a:ext cx="3465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i="1" dirty="0" smtClean="0">
                <a:solidFill>
                  <a:srgbClr val="FF0000"/>
                </a:solidFill>
              </a:rPr>
              <a:t>a</a:t>
            </a:r>
            <a:endParaRPr lang="ru-RU" sz="2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172200" y="3733800"/>
            <a:ext cx="3465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i="1" dirty="0" smtClean="0">
                <a:solidFill>
                  <a:srgbClr val="7030A0"/>
                </a:solidFill>
              </a:rPr>
              <a:t>b</a:t>
            </a:r>
            <a:endParaRPr lang="ru-RU" sz="24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8001000" y="3733800"/>
            <a:ext cx="3113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</a:rPr>
              <a:t>с</a:t>
            </a:r>
            <a:endParaRPr lang="ru-RU" sz="2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581400" y="4114800"/>
            <a:ext cx="53410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Рис.</a:t>
            </a:r>
            <a:r>
              <a:rPr lang="ru-RU" dirty="0" smtClean="0"/>
              <a:t> </a:t>
            </a:r>
            <a:r>
              <a:rPr lang="ru-RU" b="1" dirty="0" smtClean="0"/>
              <a:t>2. </a:t>
            </a:r>
            <a:r>
              <a:rPr lang="ru-RU" b="1" dirty="0" smtClean="0">
                <a:solidFill>
                  <a:srgbClr val="C00000"/>
                </a:solidFill>
              </a:rPr>
              <a:t>Поступательная</a:t>
            </a:r>
            <a:r>
              <a:rPr lang="ru-RU" dirty="0" smtClean="0"/>
              <a:t> пара. Оба звена </a:t>
            </a:r>
            <a:r>
              <a:rPr lang="ru-RU" b="1" dirty="0" smtClean="0">
                <a:solidFill>
                  <a:srgbClr val="0070C0"/>
                </a:solidFill>
              </a:rPr>
              <a:t>подвижные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733800" y="5638800"/>
            <a:ext cx="5029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Рис.</a:t>
            </a:r>
            <a:r>
              <a:rPr lang="ru-RU" dirty="0" smtClean="0"/>
              <a:t> </a:t>
            </a:r>
            <a:r>
              <a:rPr lang="ru-RU" b="1" dirty="0" smtClean="0"/>
              <a:t>3. </a:t>
            </a:r>
            <a:r>
              <a:rPr lang="ru-RU" b="1" dirty="0" smtClean="0">
                <a:solidFill>
                  <a:srgbClr val="C00000"/>
                </a:solidFill>
              </a:rPr>
              <a:t>Поступательная</a:t>
            </a:r>
            <a:r>
              <a:rPr lang="ru-RU" dirty="0" smtClean="0"/>
              <a:t> пара. </a:t>
            </a:r>
            <a:r>
              <a:rPr lang="ru-RU" b="1" dirty="0" smtClean="0">
                <a:solidFill>
                  <a:srgbClr val="0070C0"/>
                </a:solidFill>
              </a:rPr>
              <a:t>Подвижное </a:t>
            </a:r>
            <a:r>
              <a:rPr lang="ru-RU" b="1" dirty="0" smtClean="0"/>
              <a:t>звено 1 и </a:t>
            </a:r>
            <a:r>
              <a:rPr lang="ru-RU" b="1" dirty="0" smtClean="0">
                <a:solidFill>
                  <a:srgbClr val="00B050"/>
                </a:solidFill>
              </a:rPr>
              <a:t>стойка 2</a:t>
            </a:r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81400" y="4876800"/>
            <a:ext cx="1840279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562600" y="4800600"/>
            <a:ext cx="163068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620000" y="4800600"/>
            <a:ext cx="1241149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Прямоугольник 24"/>
          <p:cNvSpPr/>
          <p:nvPr/>
        </p:nvSpPr>
        <p:spPr>
          <a:xfrm>
            <a:off x="4800600" y="5181600"/>
            <a:ext cx="3465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i="1" dirty="0" smtClean="0">
                <a:solidFill>
                  <a:srgbClr val="FF0000"/>
                </a:solidFill>
              </a:rPr>
              <a:t>a</a:t>
            </a:r>
            <a:endParaRPr lang="ru-RU" sz="24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5791200" y="5181600"/>
            <a:ext cx="3465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i="1" dirty="0" smtClean="0">
                <a:solidFill>
                  <a:srgbClr val="7030A0"/>
                </a:solidFill>
              </a:rPr>
              <a:t>b</a:t>
            </a:r>
            <a:endParaRPr lang="ru-RU" sz="24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7467600" y="5181600"/>
            <a:ext cx="3113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</a:rPr>
              <a:t>с</a:t>
            </a:r>
            <a:endParaRPr lang="ru-RU" sz="24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52400" y="3581400"/>
            <a:ext cx="33528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6000"/>
            <a:r>
              <a:rPr lang="ru-RU" sz="2000" dirty="0" smtClean="0"/>
              <a:t>В зависимости от </a:t>
            </a:r>
            <a:r>
              <a:rPr lang="ru-RU" sz="2000" b="1" dirty="0" smtClean="0">
                <a:solidFill>
                  <a:srgbClr val="C00000"/>
                </a:solidFill>
              </a:rPr>
              <a:t>функционального</a:t>
            </a:r>
            <a:r>
              <a:rPr lang="ru-RU" sz="2000" dirty="0" smtClean="0"/>
              <a:t> назначения механизма на рисунках </a:t>
            </a:r>
            <a:r>
              <a:rPr lang="ru-RU" sz="2000" b="1" dirty="0" smtClean="0"/>
              <a:t>2</a:t>
            </a:r>
            <a:r>
              <a:rPr lang="ru-RU" sz="2000" dirty="0" smtClean="0"/>
              <a:t>,</a:t>
            </a:r>
            <a:r>
              <a:rPr lang="ru-RU" sz="2000" b="1" i="1" dirty="0" smtClean="0">
                <a:solidFill>
                  <a:srgbClr val="C00000"/>
                </a:solidFill>
              </a:rPr>
              <a:t>а</a:t>
            </a:r>
            <a:r>
              <a:rPr lang="ru-RU" sz="2000" dirty="0" smtClean="0"/>
              <a:t> и </a:t>
            </a:r>
            <a:r>
              <a:rPr lang="ru-RU" sz="2000" b="1" dirty="0" smtClean="0"/>
              <a:t>3</a:t>
            </a:r>
            <a:r>
              <a:rPr lang="ru-RU" sz="2000" dirty="0" smtClean="0"/>
              <a:t>,</a:t>
            </a:r>
            <a:r>
              <a:rPr lang="ru-RU" sz="2000" b="1" dirty="0" smtClean="0">
                <a:solidFill>
                  <a:srgbClr val="C00000"/>
                </a:solidFill>
              </a:rPr>
              <a:t>а</a:t>
            </a:r>
            <a:r>
              <a:rPr lang="ru-RU" sz="2000" dirty="0" smtClean="0"/>
              <a:t> показано соединение </a:t>
            </a:r>
            <a:r>
              <a:rPr lang="ru-RU" sz="2000" b="1" dirty="0" smtClean="0"/>
              <a:t>стержня</a:t>
            </a:r>
            <a:r>
              <a:rPr lang="ru-RU" sz="2000" dirty="0" smtClean="0"/>
              <a:t> с </a:t>
            </a:r>
            <a:r>
              <a:rPr lang="ru-RU" sz="2000" b="1" dirty="0" smtClean="0">
                <a:solidFill>
                  <a:srgbClr val="7030A0"/>
                </a:solidFill>
              </a:rPr>
              <a:t>втулкой</a:t>
            </a:r>
            <a:r>
              <a:rPr lang="ru-RU" sz="2000" dirty="0" smtClean="0"/>
              <a:t>, на рисунках 2,</a:t>
            </a:r>
            <a:r>
              <a:rPr lang="ru-RU" sz="2000" b="1" i="1" dirty="0" smtClean="0">
                <a:solidFill>
                  <a:srgbClr val="7030A0"/>
                </a:solidFill>
              </a:rPr>
              <a:t>b</a:t>
            </a:r>
            <a:r>
              <a:rPr lang="ru-RU" sz="2000" dirty="0" smtClean="0"/>
              <a:t> и 3,</a:t>
            </a:r>
            <a:r>
              <a:rPr lang="ru-RU" sz="2000" b="1" i="1" dirty="0" smtClean="0">
                <a:solidFill>
                  <a:srgbClr val="7030A0"/>
                </a:solidFill>
              </a:rPr>
              <a:t>b</a:t>
            </a:r>
            <a:r>
              <a:rPr lang="ru-RU" sz="2000" dirty="0" smtClean="0"/>
              <a:t> – </a:t>
            </a:r>
            <a:r>
              <a:rPr lang="ru-RU" sz="2000" b="1" dirty="0" smtClean="0">
                <a:solidFill>
                  <a:srgbClr val="FF0000"/>
                </a:solidFill>
              </a:rPr>
              <a:t>плунжера</a:t>
            </a:r>
            <a:r>
              <a:rPr lang="ru-RU" sz="2000" dirty="0" smtClean="0"/>
              <a:t> с </a:t>
            </a:r>
            <a:r>
              <a:rPr lang="ru-RU" sz="2000" b="1" dirty="0" smtClean="0"/>
              <a:t>направляющей</a:t>
            </a:r>
            <a:r>
              <a:rPr lang="ru-RU" sz="2000" dirty="0" smtClean="0"/>
              <a:t> и на рисунках 2,</a:t>
            </a:r>
            <a:r>
              <a:rPr lang="ru-RU" sz="2000" b="1" i="1" dirty="0" smtClean="0">
                <a:solidFill>
                  <a:srgbClr val="C00000"/>
                </a:solidFill>
              </a:rPr>
              <a:t>с</a:t>
            </a:r>
            <a:r>
              <a:rPr lang="ru-RU" sz="2000" dirty="0" smtClean="0"/>
              <a:t> и 3,</a:t>
            </a:r>
            <a:r>
              <a:rPr lang="ru-RU" sz="2000" b="1" i="1" dirty="0" smtClean="0">
                <a:solidFill>
                  <a:srgbClr val="C00000"/>
                </a:solidFill>
              </a:rPr>
              <a:t>с</a:t>
            </a:r>
            <a:r>
              <a:rPr lang="ru-RU" sz="2000" dirty="0" smtClean="0"/>
              <a:t> – </a:t>
            </a:r>
            <a:r>
              <a:rPr lang="ru-RU" sz="2000" b="1" dirty="0" smtClean="0">
                <a:solidFill>
                  <a:srgbClr val="C00000"/>
                </a:solidFill>
              </a:rPr>
              <a:t>поршня</a:t>
            </a:r>
            <a:r>
              <a:rPr lang="ru-RU" sz="2000" dirty="0" smtClean="0"/>
              <a:t> с </a:t>
            </a:r>
            <a:r>
              <a:rPr lang="ru-RU" sz="2000" b="1" dirty="0" smtClean="0">
                <a:solidFill>
                  <a:srgbClr val="7030A0"/>
                </a:solidFill>
              </a:rPr>
              <a:t>цилиндром</a:t>
            </a:r>
            <a:r>
              <a:rPr lang="ru-RU" sz="2000" dirty="0" smtClean="0"/>
              <a:t>.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81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1800" b="1" dirty="0" smtClean="0"/>
              <a:t>1.4 Условное изображение кинематических пар (продолжение)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20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" y="457200"/>
            <a:ext cx="8915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6000"/>
            <a:r>
              <a:rPr lang="ru-RU" sz="2000" dirty="0" smtClean="0"/>
              <a:t>Кинематические пары </a:t>
            </a:r>
            <a:r>
              <a:rPr lang="ru-RU" sz="2000" b="1" dirty="0" smtClean="0">
                <a:solidFill>
                  <a:srgbClr val="7030A0"/>
                </a:solidFill>
              </a:rPr>
              <a:t>IV</a:t>
            </a:r>
            <a:r>
              <a:rPr lang="ru-RU" sz="2000" b="1" dirty="0" smtClean="0"/>
              <a:t> класса </a:t>
            </a:r>
            <a:r>
              <a:rPr lang="ru-RU" sz="2000" dirty="0" smtClean="0"/>
              <a:t>в плоскости – это соединения звеньев в </a:t>
            </a:r>
            <a:r>
              <a:rPr lang="ru-RU" sz="2000" b="1" dirty="0" smtClean="0">
                <a:solidFill>
                  <a:srgbClr val="FF0000"/>
                </a:solidFill>
              </a:rPr>
              <a:t>кулачковых</a:t>
            </a:r>
            <a:r>
              <a:rPr lang="ru-RU" sz="2000" dirty="0" smtClean="0"/>
              <a:t> механизмах, </a:t>
            </a:r>
            <a:r>
              <a:rPr lang="ru-RU" sz="2000" b="1" dirty="0" smtClean="0">
                <a:solidFill>
                  <a:srgbClr val="7030A0"/>
                </a:solidFill>
              </a:rPr>
              <a:t>зубчатых</a:t>
            </a:r>
            <a:r>
              <a:rPr lang="ru-RU" sz="2000" dirty="0" smtClean="0"/>
              <a:t> или </a:t>
            </a:r>
            <a:r>
              <a:rPr lang="ru-RU" sz="2000" b="1" dirty="0" smtClean="0">
                <a:solidFill>
                  <a:srgbClr val="C00000"/>
                </a:solidFill>
              </a:rPr>
              <a:t>фрикционных</a:t>
            </a:r>
            <a:r>
              <a:rPr lang="ru-RU" sz="2000" dirty="0" smtClean="0"/>
              <a:t> передачах. В кулачковых механизмах (рисунок 4) пары </a:t>
            </a:r>
            <a:r>
              <a:rPr lang="ru-RU" sz="2000" b="1" dirty="0" smtClean="0">
                <a:solidFill>
                  <a:srgbClr val="7030A0"/>
                </a:solidFill>
              </a:rPr>
              <a:t>IV класса </a:t>
            </a:r>
            <a:r>
              <a:rPr lang="ru-RU" sz="2000" dirty="0" smtClean="0"/>
              <a:t>– это соединения </a:t>
            </a:r>
            <a:r>
              <a:rPr lang="ru-RU" sz="2000" b="1" dirty="0" smtClean="0">
                <a:solidFill>
                  <a:srgbClr val="7030A0"/>
                </a:solidFill>
              </a:rPr>
              <a:t>ролика 1</a:t>
            </a:r>
            <a:r>
              <a:rPr lang="ru-RU" sz="2000" dirty="0" smtClean="0"/>
              <a:t> и </a:t>
            </a:r>
            <a:r>
              <a:rPr lang="ru-RU" sz="2000" b="1" dirty="0" smtClean="0">
                <a:solidFill>
                  <a:srgbClr val="C00000"/>
                </a:solidFill>
              </a:rPr>
              <a:t>кулачка 2</a:t>
            </a:r>
            <a:r>
              <a:rPr lang="ru-RU" sz="2000" dirty="0" smtClean="0"/>
              <a:t> (</a:t>
            </a:r>
            <a:r>
              <a:rPr lang="ru-RU" sz="2000" b="1" dirty="0" smtClean="0"/>
              <a:t>рисунок 4,</a:t>
            </a:r>
            <a:r>
              <a:rPr lang="ru-RU" sz="2000" b="1" i="1" dirty="0" smtClean="0">
                <a:solidFill>
                  <a:srgbClr val="FF0000"/>
                </a:solidFill>
              </a:rPr>
              <a:t>а</a:t>
            </a:r>
            <a:r>
              <a:rPr lang="ru-RU" sz="2000" dirty="0" smtClean="0"/>
              <a:t>) или </a:t>
            </a:r>
            <a:r>
              <a:rPr lang="ru-RU" sz="2000" b="1" dirty="0" smtClean="0">
                <a:solidFill>
                  <a:srgbClr val="FF0000"/>
                </a:solidFill>
              </a:rPr>
              <a:t>кулачка 1</a:t>
            </a:r>
            <a:r>
              <a:rPr lang="ru-RU" sz="2000" dirty="0" smtClean="0"/>
              <a:t> с </a:t>
            </a:r>
            <a:r>
              <a:rPr lang="ru-RU" sz="2000" b="1" dirty="0" smtClean="0">
                <a:solidFill>
                  <a:srgbClr val="7030A0"/>
                </a:solidFill>
              </a:rPr>
              <a:t>коромыслом 2</a:t>
            </a:r>
            <a:r>
              <a:rPr lang="ru-RU" sz="2000" dirty="0" smtClean="0"/>
              <a:t> (</a:t>
            </a:r>
            <a:r>
              <a:rPr lang="ru-RU" sz="2000" b="1" dirty="0" smtClean="0"/>
              <a:t>рисунок 4,</a:t>
            </a:r>
            <a:r>
              <a:rPr lang="ru-RU" sz="2000" b="1" i="1" dirty="0" smtClean="0">
                <a:solidFill>
                  <a:srgbClr val="7030A0"/>
                </a:solidFill>
              </a:rPr>
              <a:t>b</a:t>
            </a:r>
            <a:r>
              <a:rPr lang="ru-RU" sz="2000" dirty="0" smtClean="0"/>
              <a:t>).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2286000"/>
            <a:ext cx="5638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6000"/>
            <a:r>
              <a:rPr lang="ru-RU" sz="2000" b="1" dirty="0" smtClean="0">
                <a:solidFill>
                  <a:srgbClr val="FF0000"/>
                </a:solidFill>
              </a:rPr>
              <a:t>Зубчатые</a:t>
            </a:r>
            <a:r>
              <a:rPr lang="ru-RU" sz="2000" dirty="0" smtClean="0"/>
              <a:t> и </a:t>
            </a:r>
            <a:r>
              <a:rPr lang="ru-RU" sz="2000" b="1" dirty="0" smtClean="0">
                <a:solidFill>
                  <a:srgbClr val="7030A0"/>
                </a:solidFill>
              </a:rPr>
              <a:t>фрикционные</a:t>
            </a:r>
            <a:r>
              <a:rPr lang="ru-RU" sz="2000" dirty="0" smtClean="0"/>
              <a:t> </a:t>
            </a:r>
            <a:r>
              <a:rPr lang="ru-RU" sz="2000" b="1" dirty="0" smtClean="0"/>
              <a:t>передачи</a:t>
            </a:r>
            <a:r>
              <a:rPr lang="ru-RU" sz="2000" dirty="0" smtClean="0"/>
              <a:t> на </a:t>
            </a:r>
            <a:r>
              <a:rPr lang="ru-RU" sz="2000" b="1" dirty="0" smtClean="0">
                <a:solidFill>
                  <a:srgbClr val="0070C0"/>
                </a:solidFill>
              </a:rPr>
              <a:t>схемах механизмов </a:t>
            </a:r>
            <a:r>
              <a:rPr lang="ru-RU" sz="2000" dirty="0" smtClean="0"/>
              <a:t>изображаются </a:t>
            </a:r>
            <a:r>
              <a:rPr lang="ru-RU" sz="2000" b="1" dirty="0" smtClean="0"/>
              <a:t>практически </a:t>
            </a:r>
            <a:r>
              <a:rPr lang="ru-RU" sz="2000" b="1" dirty="0" smtClean="0">
                <a:solidFill>
                  <a:srgbClr val="0070C0"/>
                </a:solidFill>
              </a:rPr>
              <a:t>одинаково</a:t>
            </a:r>
            <a:r>
              <a:rPr lang="ru-RU" sz="2000" dirty="0" smtClean="0"/>
              <a:t>, а </a:t>
            </a:r>
            <a:r>
              <a:rPr lang="ru-RU" sz="2000" b="1" dirty="0" smtClean="0">
                <a:solidFill>
                  <a:srgbClr val="FF0000"/>
                </a:solidFill>
              </a:rPr>
              <a:t>кинематические пары</a:t>
            </a:r>
            <a:r>
              <a:rPr lang="ru-RU" sz="2000" b="1" dirty="0" smtClean="0">
                <a:solidFill>
                  <a:srgbClr val="7030A0"/>
                </a:solidFill>
              </a:rPr>
              <a:t> </a:t>
            </a:r>
            <a:r>
              <a:rPr lang="ru-RU" sz="2000" dirty="0" smtClean="0"/>
              <a:t>– по разному (</a:t>
            </a:r>
            <a:r>
              <a:rPr lang="ru-RU" sz="2000" b="1" dirty="0" smtClean="0"/>
              <a:t>рисунок 5</a:t>
            </a:r>
            <a:r>
              <a:rPr lang="ru-RU" sz="2000" dirty="0" smtClean="0"/>
              <a:t>). Во </a:t>
            </a:r>
            <a:r>
              <a:rPr lang="ru-RU" sz="2000" b="1" dirty="0" smtClean="0">
                <a:solidFill>
                  <a:srgbClr val="7030A0"/>
                </a:solidFill>
              </a:rPr>
              <a:t>фрикционной</a:t>
            </a:r>
            <a:r>
              <a:rPr lang="ru-RU" sz="2000" dirty="0" smtClean="0"/>
              <a:t> передаче </a:t>
            </a:r>
            <a:r>
              <a:rPr lang="ru-RU" sz="2000" b="1" dirty="0" smtClean="0"/>
              <a:t>пара IV класса</a:t>
            </a:r>
            <a:r>
              <a:rPr lang="ru-RU" sz="2000" dirty="0" smtClean="0"/>
              <a:t> обозначается </a:t>
            </a:r>
            <a:r>
              <a:rPr lang="ru-RU" sz="2000" b="1" dirty="0" smtClean="0">
                <a:solidFill>
                  <a:srgbClr val="7030A0"/>
                </a:solidFill>
              </a:rPr>
              <a:t>дугами</a:t>
            </a:r>
            <a:r>
              <a:rPr lang="ru-RU" sz="2000" dirty="0" smtClean="0"/>
              <a:t> окружностей (рисунок 5,</a:t>
            </a:r>
            <a:r>
              <a:rPr lang="ru-RU" sz="2000" b="1" i="1" dirty="0" smtClean="0">
                <a:solidFill>
                  <a:srgbClr val="7030A0"/>
                </a:solidFill>
              </a:rPr>
              <a:t>b</a:t>
            </a:r>
            <a:r>
              <a:rPr lang="ru-RU" sz="2000" dirty="0" smtClean="0"/>
              <a:t>), а в </a:t>
            </a:r>
            <a:r>
              <a:rPr lang="ru-RU" sz="2000" b="1" dirty="0" smtClean="0">
                <a:solidFill>
                  <a:srgbClr val="FF0000"/>
                </a:solidFill>
              </a:rPr>
              <a:t>зубчатой</a:t>
            </a:r>
            <a:r>
              <a:rPr lang="ru-RU" sz="2000" dirty="0" smtClean="0"/>
              <a:t> передаче </a:t>
            </a:r>
            <a:r>
              <a:rPr lang="ru-RU" sz="2000" b="1" dirty="0" err="1" smtClean="0">
                <a:solidFill>
                  <a:srgbClr val="FF0000"/>
                </a:solidFill>
              </a:rPr>
              <a:t>эвольвентными</a:t>
            </a:r>
            <a:r>
              <a:rPr lang="ru-RU" sz="2000" dirty="0" smtClean="0"/>
              <a:t> участками сопряженных зубьев (рисунок </a:t>
            </a:r>
            <a:r>
              <a:rPr lang="en-US" sz="2000" dirty="0" smtClean="0"/>
              <a:t>5</a:t>
            </a:r>
            <a:r>
              <a:rPr lang="ru-RU" sz="2000" dirty="0" smtClean="0"/>
              <a:t>,</a:t>
            </a:r>
            <a:r>
              <a:rPr lang="ru-RU" sz="2000" b="1" i="1" dirty="0" err="1" smtClean="0">
                <a:solidFill>
                  <a:srgbClr val="FF0000"/>
                </a:solidFill>
              </a:rPr>
              <a:t>d</a:t>
            </a:r>
            <a:r>
              <a:rPr lang="ru-RU" sz="2000" dirty="0" smtClean="0"/>
              <a:t>). </a:t>
            </a:r>
            <a:endParaRPr lang="ru-RU" sz="2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562600" y="2971800"/>
            <a:ext cx="3429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Рис. 4</a:t>
            </a:r>
            <a:r>
              <a:rPr lang="ru-RU" dirty="0" smtClean="0"/>
              <a:t>. </a:t>
            </a:r>
            <a:r>
              <a:rPr lang="ru-RU" b="1" dirty="0" smtClean="0">
                <a:solidFill>
                  <a:srgbClr val="0070C0"/>
                </a:solidFill>
              </a:rPr>
              <a:t>Кулачковые</a:t>
            </a:r>
            <a:r>
              <a:rPr lang="ru-RU" dirty="0" smtClean="0"/>
              <a:t> механизмы (</a:t>
            </a:r>
            <a:r>
              <a:rPr lang="ru-RU" dirty="0" err="1" smtClean="0"/>
              <a:t>кинемат</a:t>
            </a:r>
            <a:r>
              <a:rPr lang="ru-RU" dirty="0" smtClean="0"/>
              <a:t>. пары </a:t>
            </a:r>
            <a:r>
              <a:rPr lang="ru-RU" b="1" dirty="0" smtClean="0">
                <a:solidFill>
                  <a:srgbClr val="7030A0"/>
                </a:solidFill>
              </a:rPr>
              <a:t>IV класса </a:t>
            </a:r>
            <a:r>
              <a:rPr lang="ru-RU" b="1" dirty="0" smtClean="0"/>
              <a:t>)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52400" y="6172200"/>
            <a:ext cx="838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Рис.</a:t>
            </a:r>
            <a:r>
              <a:rPr lang="ru-RU" dirty="0" smtClean="0"/>
              <a:t> </a:t>
            </a:r>
            <a:r>
              <a:rPr lang="ru-RU" b="1" dirty="0" smtClean="0"/>
              <a:t>5. </a:t>
            </a:r>
            <a:r>
              <a:rPr lang="ru-RU" dirty="0" smtClean="0"/>
              <a:t>Обозначение пар IV класса в передачах: </a:t>
            </a:r>
            <a:r>
              <a:rPr lang="ru-RU" b="1" i="1" dirty="0" smtClean="0">
                <a:solidFill>
                  <a:srgbClr val="7030A0"/>
                </a:solidFill>
              </a:rPr>
              <a:t>а, b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smtClean="0"/>
              <a:t>– </a:t>
            </a:r>
            <a:r>
              <a:rPr lang="ru-RU" b="1" dirty="0" smtClean="0">
                <a:solidFill>
                  <a:srgbClr val="7030A0"/>
                </a:solidFill>
              </a:rPr>
              <a:t>фрикционная</a:t>
            </a:r>
            <a:r>
              <a:rPr lang="ru-RU" dirty="0" smtClean="0"/>
              <a:t>, </a:t>
            </a:r>
            <a:r>
              <a:rPr lang="ru-RU" b="1" i="1" dirty="0" err="1" smtClean="0">
                <a:solidFill>
                  <a:srgbClr val="C00000"/>
                </a:solidFill>
              </a:rPr>
              <a:t>c</a:t>
            </a:r>
            <a:r>
              <a:rPr lang="ru-RU" b="1" i="1" dirty="0" smtClean="0">
                <a:solidFill>
                  <a:srgbClr val="C00000"/>
                </a:solidFill>
              </a:rPr>
              <a:t>, </a:t>
            </a:r>
            <a:r>
              <a:rPr lang="ru-RU" b="1" i="1" dirty="0" err="1" smtClean="0">
                <a:solidFill>
                  <a:srgbClr val="C00000"/>
                </a:solidFill>
              </a:rPr>
              <a:t>d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>– </a:t>
            </a:r>
            <a:r>
              <a:rPr lang="ru-RU" b="1" dirty="0" smtClean="0">
                <a:solidFill>
                  <a:srgbClr val="FF0000"/>
                </a:solidFill>
              </a:rPr>
              <a:t>зубчатая</a:t>
            </a:r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2362"/>
          <a:stretch>
            <a:fillRect/>
          </a:stretch>
        </p:blipFill>
        <p:spPr bwMode="auto">
          <a:xfrm>
            <a:off x="5449800" y="1752600"/>
            <a:ext cx="1636800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 l="5727"/>
          <a:stretch>
            <a:fillRect/>
          </a:stretch>
        </p:blipFill>
        <p:spPr bwMode="auto">
          <a:xfrm>
            <a:off x="7010400" y="1676400"/>
            <a:ext cx="1981200" cy="1294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Прямоугольник 28"/>
          <p:cNvSpPr/>
          <p:nvPr/>
        </p:nvSpPr>
        <p:spPr>
          <a:xfrm>
            <a:off x="5638800" y="2514600"/>
            <a:ext cx="3465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solidFill>
                  <a:srgbClr val="FF0000"/>
                </a:solidFill>
              </a:rPr>
              <a:t>a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7772400" y="2590800"/>
            <a:ext cx="3465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i="1" dirty="0" smtClean="0">
                <a:solidFill>
                  <a:srgbClr val="7030A0"/>
                </a:solidFill>
              </a:rPr>
              <a:t>b</a:t>
            </a:r>
            <a:endParaRPr lang="ru-RU" sz="2400" dirty="0"/>
          </a:p>
        </p:txBody>
      </p:sp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4724400"/>
            <a:ext cx="7704034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81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1800" b="1" dirty="0" smtClean="0"/>
              <a:t>1.</a:t>
            </a:r>
            <a:r>
              <a:rPr lang="en-US" sz="1800" b="1" dirty="0" smtClean="0"/>
              <a:t>5</a:t>
            </a:r>
            <a:r>
              <a:rPr lang="ru-RU" sz="1800" b="1" dirty="0" smtClean="0"/>
              <a:t> Кинематические цепи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21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" y="304800"/>
            <a:ext cx="8915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6000"/>
            <a:r>
              <a:rPr lang="ru-RU" b="1" dirty="0" smtClean="0"/>
              <a:t>Кинематической </a:t>
            </a:r>
            <a:r>
              <a:rPr lang="ru-RU" b="1" dirty="0" smtClean="0">
                <a:solidFill>
                  <a:srgbClr val="FF0000"/>
                </a:solidFill>
              </a:rPr>
              <a:t>цепью</a:t>
            </a:r>
            <a:r>
              <a:rPr lang="ru-RU" b="1" dirty="0" smtClean="0"/>
              <a:t> </a:t>
            </a:r>
            <a:r>
              <a:rPr lang="ru-RU" dirty="0" smtClean="0"/>
              <a:t>называют </a:t>
            </a:r>
            <a:r>
              <a:rPr lang="ru-RU" b="1" dirty="0" smtClean="0">
                <a:solidFill>
                  <a:srgbClr val="7030A0"/>
                </a:solidFill>
              </a:rPr>
              <a:t>последовательное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/>
              <a:t>соединение </a:t>
            </a:r>
            <a:r>
              <a:rPr lang="ru-RU" b="1" dirty="0" smtClean="0">
                <a:solidFill>
                  <a:srgbClr val="FF0000"/>
                </a:solidFill>
              </a:rPr>
              <a:t>звеньев </a:t>
            </a:r>
            <a:r>
              <a:rPr lang="ru-RU" dirty="0" smtClean="0"/>
              <a:t>посредством </a:t>
            </a:r>
            <a:r>
              <a:rPr lang="ru-RU" b="1" dirty="0" smtClean="0">
                <a:solidFill>
                  <a:srgbClr val="FF0000"/>
                </a:solidFill>
              </a:rPr>
              <a:t>кинематических пар</a:t>
            </a:r>
            <a:r>
              <a:rPr lang="ru-RU" dirty="0" smtClean="0"/>
              <a:t>. Кинематические цепи бывают </a:t>
            </a:r>
            <a:r>
              <a:rPr lang="ru-RU" b="1" dirty="0" smtClean="0">
                <a:solidFill>
                  <a:srgbClr val="7030A0"/>
                </a:solidFill>
              </a:rPr>
              <a:t>открытыми</a:t>
            </a:r>
            <a:r>
              <a:rPr lang="ru-RU" dirty="0" smtClean="0"/>
              <a:t> (рисунок 1,а) и </a:t>
            </a:r>
            <a:r>
              <a:rPr lang="ru-RU" b="1" dirty="0" smtClean="0">
                <a:solidFill>
                  <a:srgbClr val="C00000"/>
                </a:solidFill>
              </a:rPr>
              <a:t>закрытыми</a:t>
            </a:r>
            <a:r>
              <a:rPr lang="ru-RU" dirty="0" smtClean="0"/>
              <a:t> (рисунок 1,b), </a:t>
            </a:r>
            <a:r>
              <a:rPr lang="ru-RU" b="1" dirty="0" smtClean="0"/>
              <a:t>плоскими</a:t>
            </a:r>
            <a:r>
              <a:rPr lang="ru-RU" dirty="0" smtClean="0"/>
              <a:t> (рисунок 1,с) и </a:t>
            </a:r>
            <a:r>
              <a:rPr lang="ru-RU" b="1" dirty="0" smtClean="0"/>
              <a:t>пространственными</a:t>
            </a:r>
            <a:r>
              <a:rPr lang="ru-RU" dirty="0" smtClean="0"/>
              <a:t> (рисунок 1,d), </a:t>
            </a:r>
            <a:r>
              <a:rPr lang="ru-RU" b="1" dirty="0" smtClean="0"/>
              <a:t>простыми</a:t>
            </a:r>
            <a:r>
              <a:rPr lang="ru-RU" dirty="0" smtClean="0"/>
              <a:t> (рисунок 1,е) и </a:t>
            </a:r>
            <a:r>
              <a:rPr lang="ru-RU" b="1" dirty="0" smtClean="0"/>
              <a:t>сложными</a:t>
            </a:r>
            <a:r>
              <a:rPr lang="ru-RU" dirty="0" smtClean="0"/>
              <a:t> (рисунок 1,f) </a:t>
            </a:r>
            <a:r>
              <a:rPr lang="ru-RU" b="1" dirty="0" err="1" smtClean="0">
                <a:solidFill>
                  <a:srgbClr val="7030A0"/>
                </a:solidFill>
              </a:rPr>
              <a:t>открытыми</a:t>
            </a:r>
            <a:r>
              <a:rPr lang="ru-RU" b="1" dirty="0" err="1" smtClean="0"/>
              <a:t>-сложными</a:t>
            </a:r>
            <a:r>
              <a:rPr lang="ru-RU" dirty="0" smtClean="0"/>
              <a:t> (рисунок 1,а,f), </a:t>
            </a:r>
            <a:r>
              <a:rPr lang="ru-RU" b="1" dirty="0" err="1" smtClean="0">
                <a:solidFill>
                  <a:srgbClr val="7030A0"/>
                </a:solidFill>
              </a:rPr>
              <a:t>открытыми</a:t>
            </a:r>
            <a:r>
              <a:rPr lang="ru-RU" dirty="0" err="1" smtClean="0"/>
              <a:t>-</a:t>
            </a:r>
            <a:r>
              <a:rPr lang="ru-RU" b="1" dirty="0" err="1" smtClean="0"/>
              <a:t>простыми</a:t>
            </a:r>
            <a:r>
              <a:rPr lang="ru-RU" dirty="0" smtClean="0"/>
              <a:t> (рисунок 1,e</a:t>
            </a:r>
            <a:r>
              <a:rPr lang="ru-RU" dirty="0" smtClean="0">
                <a:solidFill>
                  <a:srgbClr val="C00000"/>
                </a:solidFill>
              </a:rPr>
              <a:t>), </a:t>
            </a:r>
            <a:r>
              <a:rPr lang="ru-RU" b="1" dirty="0" err="1" smtClean="0">
                <a:solidFill>
                  <a:srgbClr val="C00000"/>
                </a:solidFill>
              </a:rPr>
              <a:t>закрытыми</a:t>
            </a:r>
            <a:r>
              <a:rPr lang="ru-RU" b="1" dirty="0" err="1" smtClean="0"/>
              <a:t>-сложными</a:t>
            </a:r>
            <a:r>
              <a:rPr lang="ru-RU" dirty="0" smtClean="0"/>
              <a:t> (рисунок 1,b).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09600" y="3581400"/>
            <a:ext cx="75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Рис.</a:t>
            </a:r>
            <a:r>
              <a:rPr lang="ru-RU" dirty="0" smtClean="0"/>
              <a:t> </a:t>
            </a:r>
            <a:r>
              <a:rPr lang="ru-RU" b="1" dirty="0" smtClean="0"/>
              <a:t>1. Кинематические </a:t>
            </a:r>
            <a:r>
              <a:rPr lang="ru-RU" b="1" dirty="0" smtClean="0">
                <a:solidFill>
                  <a:srgbClr val="FF0000"/>
                </a:solidFill>
              </a:rPr>
              <a:t>цепи</a:t>
            </a:r>
            <a:r>
              <a:rPr lang="ru-RU" dirty="0" smtClean="0"/>
              <a:t>: </a:t>
            </a:r>
            <a:r>
              <a:rPr lang="ru-RU" b="1" dirty="0" smtClean="0"/>
              <a:t>а</a:t>
            </a:r>
            <a:r>
              <a:rPr lang="ru-RU" dirty="0" smtClean="0"/>
              <a:t> – </a:t>
            </a:r>
            <a:r>
              <a:rPr lang="ru-RU" b="1" dirty="0" smtClean="0">
                <a:solidFill>
                  <a:srgbClr val="7030A0"/>
                </a:solidFill>
              </a:rPr>
              <a:t>открытая</a:t>
            </a:r>
            <a:r>
              <a:rPr lang="ru-RU" dirty="0" smtClean="0"/>
              <a:t>; </a:t>
            </a:r>
            <a:r>
              <a:rPr lang="ru-RU" b="1" dirty="0" smtClean="0"/>
              <a:t>b</a:t>
            </a:r>
            <a:r>
              <a:rPr lang="ru-RU" dirty="0" smtClean="0"/>
              <a:t> – </a:t>
            </a:r>
            <a:r>
              <a:rPr lang="ru-RU" b="1" dirty="0" smtClean="0">
                <a:solidFill>
                  <a:srgbClr val="C00000"/>
                </a:solidFill>
              </a:rPr>
              <a:t>закрытая</a:t>
            </a:r>
            <a:r>
              <a:rPr lang="ru-RU" dirty="0" smtClean="0"/>
              <a:t>; </a:t>
            </a:r>
            <a:r>
              <a:rPr lang="ru-RU" b="1" dirty="0" smtClean="0"/>
              <a:t>с</a:t>
            </a:r>
            <a:r>
              <a:rPr lang="ru-RU" dirty="0" smtClean="0"/>
              <a:t> – </a:t>
            </a:r>
            <a:r>
              <a:rPr lang="ru-RU" b="1" dirty="0" smtClean="0">
                <a:solidFill>
                  <a:srgbClr val="0070C0"/>
                </a:solidFill>
              </a:rPr>
              <a:t>плоская</a:t>
            </a:r>
            <a:r>
              <a:rPr lang="ru-RU" dirty="0" smtClean="0"/>
              <a:t>; </a:t>
            </a:r>
          </a:p>
          <a:p>
            <a:r>
              <a:rPr lang="ru-RU" b="1" dirty="0" err="1" smtClean="0"/>
              <a:t>d</a:t>
            </a:r>
            <a:r>
              <a:rPr lang="ru-RU" b="1" dirty="0" smtClean="0"/>
              <a:t> </a:t>
            </a:r>
            <a:r>
              <a:rPr lang="ru-RU" dirty="0" smtClean="0"/>
              <a:t>–</a:t>
            </a:r>
            <a:r>
              <a:rPr lang="ru-RU" b="1" dirty="0" smtClean="0">
                <a:solidFill>
                  <a:srgbClr val="C00000"/>
                </a:solidFill>
              </a:rPr>
              <a:t>пространственная</a:t>
            </a:r>
            <a:r>
              <a:rPr lang="ru-RU" dirty="0" smtClean="0"/>
              <a:t>; </a:t>
            </a:r>
            <a:r>
              <a:rPr lang="ru-RU" b="1" dirty="0" err="1" smtClean="0"/>
              <a:t>e</a:t>
            </a:r>
            <a:r>
              <a:rPr lang="ru-RU" b="1" dirty="0" smtClean="0"/>
              <a:t> </a:t>
            </a:r>
            <a:r>
              <a:rPr lang="ru-RU" dirty="0" smtClean="0"/>
              <a:t>– </a:t>
            </a:r>
            <a:r>
              <a:rPr lang="ru-RU" b="1" dirty="0" smtClean="0">
                <a:solidFill>
                  <a:srgbClr val="0070C0"/>
                </a:solidFill>
              </a:rPr>
              <a:t>простая</a:t>
            </a:r>
            <a:r>
              <a:rPr lang="ru-RU" dirty="0" smtClean="0"/>
              <a:t>; </a:t>
            </a:r>
            <a:r>
              <a:rPr lang="ru-RU" b="1" dirty="0" err="1" smtClean="0"/>
              <a:t>f</a:t>
            </a:r>
            <a:r>
              <a:rPr lang="ru-RU" dirty="0" smtClean="0"/>
              <a:t> – </a:t>
            </a:r>
            <a:r>
              <a:rPr lang="ru-RU" b="1" dirty="0" smtClean="0">
                <a:solidFill>
                  <a:srgbClr val="C00000"/>
                </a:solidFill>
              </a:rPr>
              <a:t>сложная</a:t>
            </a:r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1676400"/>
            <a:ext cx="3220279" cy="974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667000"/>
            <a:ext cx="2971800" cy="802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38800" y="2667000"/>
            <a:ext cx="3014948" cy="1042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Прямоугольник 21"/>
          <p:cNvSpPr/>
          <p:nvPr/>
        </p:nvSpPr>
        <p:spPr>
          <a:xfrm>
            <a:off x="228600" y="4191000"/>
            <a:ext cx="8686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Открытой</a:t>
            </a:r>
            <a:r>
              <a:rPr lang="ru-RU" dirty="0" smtClean="0"/>
              <a:t> кинематической цепью называется цепь, в которой </a:t>
            </a:r>
            <a:r>
              <a:rPr lang="ru-RU" b="1" dirty="0" smtClean="0"/>
              <a:t>есть звенья</a:t>
            </a:r>
            <a:r>
              <a:rPr lang="ru-RU" dirty="0" smtClean="0"/>
              <a:t>, входящие </a:t>
            </a:r>
            <a:r>
              <a:rPr lang="ru-RU" b="1" dirty="0" smtClean="0">
                <a:solidFill>
                  <a:srgbClr val="7030A0"/>
                </a:solidFill>
              </a:rPr>
              <a:t>только в одну </a:t>
            </a:r>
            <a:r>
              <a:rPr lang="ru-RU" dirty="0" smtClean="0"/>
              <a:t>кинематическую пару. </a:t>
            </a:r>
            <a:r>
              <a:rPr lang="ru-RU" b="1" dirty="0" smtClean="0">
                <a:solidFill>
                  <a:srgbClr val="C00000"/>
                </a:solidFill>
              </a:rPr>
              <a:t>Закрытой</a:t>
            </a:r>
            <a:r>
              <a:rPr lang="ru-RU" dirty="0" smtClean="0"/>
              <a:t> называется цепь, </a:t>
            </a:r>
            <a:r>
              <a:rPr lang="ru-RU" b="1" dirty="0" smtClean="0"/>
              <a:t>каждое звено </a:t>
            </a:r>
            <a:r>
              <a:rPr lang="ru-RU" dirty="0" smtClean="0"/>
              <a:t>которой входит </a:t>
            </a:r>
            <a:r>
              <a:rPr lang="ru-RU" b="1" dirty="0" smtClean="0">
                <a:solidFill>
                  <a:srgbClr val="C00000"/>
                </a:solidFill>
              </a:rPr>
              <a:t>по крайней мере в две </a:t>
            </a:r>
            <a:r>
              <a:rPr lang="ru-RU" dirty="0" smtClean="0"/>
              <a:t>кинематические пары. </a:t>
            </a:r>
            <a:r>
              <a:rPr lang="ru-RU" b="1" dirty="0" smtClean="0">
                <a:solidFill>
                  <a:srgbClr val="0070C0"/>
                </a:solidFill>
              </a:rPr>
              <a:t>Плоской</a:t>
            </a:r>
            <a:r>
              <a:rPr lang="ru-RU" dirty="0" smtClean="0"/>
              <a:t> называется кинематическая цепь, звенья которой соединяются только парами V или IV классов, </a:t>
            </a:r>
            <a:r>
              <a:rPr lang="ru-RU" b="1" dirty="0" smtClean="0">
                <a:solidFill>
                  <a:srgbClr val="C00000"/>
                </a:solidFill>
              </a:rPr>
              <a:t>пространственной</a:t>
            </a:r>
            <a:r>
              <a:rPr lang="ru-RU" dirty="0" smtClean="0"/>
              <a:t> – цепь, в состав которой входят пары I, II или III классов. </a:t>
            </a:r>
            <a:r>
              <a:rPr lang="ru-RU" b="1" dirty="0" smtClean="0">
                <a:solidFill>
                  <a:srgbClr val="0070C0"/>
                </a:solidFill>
              </a:rPr>
              <a:t>Простой</a:t>
            </a:r>
            <a:r>
              <a:rPr lang="ru-RU" dirty="0" smtClean="0"/>
              <a:t> кинематической цепью называется такая цепь, у которой каждое звено входит не более чем в две кинематические пары, </a:t>
            </a:r>
            <a:r>
              <a:rPr lang="ru-RU" b="1" dirty="0" smtClean="0">
                <a:solidFill>
                  <a:srgbClr val="C00000"/>
                </a:solidFill>
              </a:rPr>
              <a:t>сложной</a:t>
            </a:r>
            <a:r>
              <a:rPr lang="ru-RU" dirty="0" smtClean="0"/>
              <a:t> – кинематическая цепь, в которой имеется хотя бы одно звено, входящее более чем в две кинематические пары.  </a:t>
            </a:r>
            <a:endParaRPr lang="ru-RU" dirty="0"/>
          </a:p>
        </p:txBody>
      </p:sp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43200" y="1752600"/>
            <a:ext cx="1552575" cy="9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6"/>
          <a:srcRect l="7440" r="4464"/>
          <a:stretch>
            <a:fillRect/>
          </a:stretch>
        </p:blipFill>
        <p:spPr bwMode="auto">
          <a:xfrm>
            <a:off x="3429000" y="2743200"/>
            <a:ext cx="1839885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4800" y="1828800"/>
            <a:ext cx="22479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81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1800" b="1" dirty="0" smtClean="0"/>
              <a:t>1.</a:t>
            </a:r>
            <a:r>
              <a:rPr lang="en-US" sz="1800" b="1" dirty="0" smtClean="0"/>
              <a:t>5</a:t>
            </a:r>
            <a:r>
              <a:rPr lang="ru-RU" sz="1800" b="1" dirty="0" smtClean="0"/>
              <a:t> Кинематические цепи (продолжение)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22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" y="304800"/>
            <a:ext cx="8915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6000"/>
            <a:r>
              <a:rPr lang="ru-RU" dirty="0" smtClean="0"/>
              <a:t>В </a:t>
            </a:r>
            <a:r>
              <a:rPr lang="ru-RU" b="1" dirty="0" smtClean="0">
                <a:solidFill>
                  <a:srgbClr val="7030A0"/>
                </a:solidFill>
              </a:rPr>
              <a:t>сложных</a:t>
            </a:r>
            <a:r>
              <a:rPr lang="ru-RU" dirty="0" smtClean="0"/>
              <a:t> цепях </a:t>
            </a:r>
            <a:r>
              <a:rPr lang="ru-RU" b="1" dirty="0" smtClean="0"/>
              <a:t>выделяют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наиболее сложное </a:t>
            </a:r>
            <a:r>
              <a:rPr lang="ru-RU" dirty="0" smtClean="0"/>
              <a:t>звено (рис. 2, одно из звеньев </a:t>
            </a:r>
            <a:r>
              <a:rPr lang="ru-RU" b="1" dirty="0" smtClean="0">
                <a:solidFill>
                  <a:srgbClr val="FF0000"/>
                </a:solidFill>
              </a:rPr>
              <a:t>2</a:t>
            </a:r>
            <a:r>
              <a:rPr lang="ru-RU" dirty="0" smtClean="0"/>
              <a:t>, 3, 5, 7 или 12), которое называют </a:t>
            </a:r>
            <a:r>
              <a:rPr lang="ru-RU" b="1" dirty="0" smtClean="0">
                <a:solidFill>
                  <a:srgbClr val="FF0000"/>
                </a:solidFill>
              </a:rPr>
              <a:t>базисным</a:t>
            </a:r>
            <a:r>
              <a:rPr lang="ru-RU" dirty="0" smtClean="0"/>
              <a:t>. Вообще говоря, под </a:t>
            </a:r>
            <a:r>
              <a:rPr lang="ru-RU" dirty="0" smtClean="0">
                <a:solidFill>
                  <a:srgbClr val="C00000"/>
                </a:solidFill>
              </a:rPr>
              <a:t>кинематической цепью </a:t>
            </a:r>
            <a:r>
              <a:rPr lang="ru-RU" dirty="0" smtClean="0"/>
              <a:t>понимают </a:t>
            </a:r>
            <a:r>
              <a:rPr lang="ru-RU" dirty="0" smtClean="0">
                <a:solidFill>
                  <a:srgbClr val="C00000"/>
                </a:solidFill>
              </a:rPr>
              <a:t>связанную в кинематические пары </a:t>
            </a:r>
            <a:r>
              <a:rPr lang="ru-RU" b="1" dirty="0" smtClean="0">
                <a:solidFill>
                  <a:srgbClr val="7030A0"/>
                </a:solidFill>
              </a:rPr>
              <a:t>систему тел </a:t>
            </a:r>
            <a:r>
              <a:rPr lang="ru-RU" dirty="0" smtClean="0"/>
              <a:t>– </a:t>
            </a:r>
            <a:r>
              <a:rPr lang="ru-RU" b="1" dirty="0" smtClean="0"/>
              <a:t>звеньев, </a:t>
            </a:r>
            <a:r>
              <a:rPr lang="ru-RU" b="1" dirty="0" smtClean="0">
                <a:solidFill>
                  <a:srgbClr val="7030A0"/>
                </a:solidFill>
              </a:rPr>
              <a:t>не имеющую соединений</a:t>
            </a:r>
            <a:r>
              <a:rPr lang="ru-RU" b="1" dirty="0" smtClean="0"/>
              <a:t> с </a:t>
            </a:r>
            <a:r>
              <a:rPr lang="ru-RU" b="1" dirty="0" smtClean="0">
                <a:solidFill>
                  <a:srgbClr val="00B050"/>
                </a:solidFill>
              </a:rPr>
              <a:t>неподвижным</a:t>
            </a:r>
            <a:r>
              <a:rPr lang="ru-RU" b="1" dirty="0" smtClean="0"/>
              <a:t> звеном </a:t>
            </a:r>
            <a:r>
              <a:rPr lang="ru-RU" dirty="0" smtClean="0"/>
              <a:t>– </a:t>
            </a:r>
            <a:r>
              <a:rPr lang="ru-RU" b="1" dirty="0" smtClean="0">
                <a:solidFill>
                  <a:srgbClr val="00B050"/>
                </a:solidFill>
              </a:rPr>
              <a:t>стойкой</a:t>
            </a:r>
            <a:r>
              <a:rPr lang="ru-RU" dirty="0" smtClean="0"/>
              <a:t>. Хотя </a:t>
            </a:r>
            <a:r>
              <a:rPr lang="ru-RU" b="1" dirty="0" smtClean="0"/>
              <a:t>это условие </a:t>
            </a:r>
            <a:r>
              <a:rPr lang="ru-RU" b="1" dirty="0" smtClean="0">
                <a:solidFill>
                  <a:srgbClr val="0070C0"/>
                </a:solidFill>
              </a:rPr>
              <a:t>не является обязательным</a:t>
            </a:r>
            <a:r>
              <a:rPr lang="ru-RU" dirty="0" smtClean="0"/>
              <a:t>. И </a:t>
            </a:r>
            <a:r>
              <a:rPr lang="ru-RU" b="1" dirty="0" smtClean="0"/>
              <a:t>соединенная со </a:t>
            </a:r>
            <a:r>
              <a:rPr lang="ru-RU" b="1" dirty="0" smtClean="0">
                <a:solidFill>
                  <a:srgbClr val="00B050"/>
                </a:solidFill>
              </a:rPr>
              <a:t>стойкой</a:t>
            </a:r>
            <a:r>
              <a:rPr lang="ru-RU" b="1" dirty="0" smtClean="0"/>
              <a:t> система </a:t>
            </a:r>
            <a:r>
              <a:rPr lang="ru-RU" dirty="0" smtClean="0"/>
              <a:t>также есть </a:t>
            </a:r>
            <a:r>
              <a:rPr lang="ru-RU" b="1" dirty="0" smtClean="0">
                <a:solidFill>
                  <a:srgbClr val="FF0000"/>
                </a:solidFill>
              </a:rPr>
              <a:t>кинематическая цепь</a:t>
            </a:r>
            <a:r>
              <a:rPr lang="ru-RU" dirty="0" smtClean="0"/>
              <a:t>.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800600" y="5257800"/>
            <a:ext cx="411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Рис.</a:t>
            </a:r>
            <a:r>
              <a:rPr lang="ru-RU" dirty="0" smtClean="0"/>
              <a:t> </a:t>
            </a:r>
            <a:r>
              <a:rPr lang="ru-RU" b="1" dirty="0" smtClean="0"/>
              <a:t>2. </a:t>
            </a:r>
            <a:r>
              <a:rPr lang="ru-RU" b="1" dirty="0" smtClean="0">
                <a:solidFill>
                  <a:srgbClr val="C00000"/>
                </a:solidFill>
              </a:rPr>
              <a:t>Сложная </a:t>
            </a:r>
            <a:r>
              <a:rPr lang="ru-RU" b="1" dirty="0" smtClean="0">
                <a:solidFill>
                  <a:srgbClr val="7030A0"/>
                </a:solidFill>
              </a:rPr>
              <a:t>кинематическая цепь (</a:t>
            </a:r>
            <a:r>
              <a:rPr lang="ru-RU" sz="1400" dirty="0" smtClean="0"/>
              <a:t>газораспределительный механизм паровоза</a:t>
            </a:r>
            <a:r>
              <a:rPr lang="ru-RU" b="1" dirty="0" smtClean="0">
                <a:solidFill>
                  <a:srgbClr val="7030A0"/>
                </a:solidFill>
              </a:rPr>
              <a:t>)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752600"/>
            <a:ext cx="4384172" cy="3601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Прямоугольник 14"/>
          <p:cNvSpPr/>
          <p:nvPr/>
        </p:nvSpPr>
        <p:spPr>
          <a:xfrm>
            <a:off x="228600" y="1981200"/>
            <a:ext cx="4724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Формула </a:t>
            </a:r>
            <a:r>
              <a:rPr lang="ru-RU" sz="2000" b="1" dirty="0" smtClean="0">
                <a:solidFill>
                  <a:srgbClr val="FF0000"/>
                </a:solidFill>
              </a:rPr>
              <a:t>Чебышева П.Л. </a:t>
            </a:r>
            <a:r>
              <a:rPr lang="ru-RU" sz="2000" dirty="0" smtClean="0"/>
              <a:t>(1869 г.) для </a:t>
            </a:r>
            <a:r>
              <a:rPr lang="ru-RU" sz="2000" b="1" dirty="0" smtClean="0"/>
              <a:t>определения </a:t>
            </a:r>
            <a:r>
              <a:rPr lang="ru-RU" sz="2000" b="1" dirty="0" smtClean="0">
                <a:solidFill>
                  <a:srgbClr val="7030A0"/>
                </a:solidFill>
              </a:rPr>
              <a:t>внутренней</a:t>
            </a:r>
            <a:r>
              <a:rPr lang="ru-RU" sz="2000" b="1" dirty="0" smtClean="0">
                <a:solidFill>
                  <a:srgbClr val="0070C0"/>
                </a:solidFill>
              </a:rPr>
              <a:t> подвижности</a:t>
            </a:r>
            <a:r>
              <a:rPr lang="ru-RU" sz="2000" b="1" dirty="0" smtClean="0"/>
              <a:t> </a:t>
            </a:r>
            <a:r>
              <a:rPr lang="ru-RU" sz="2000" b="1" u="sng" dirty="0" smtClean="0">
                <a:solidFill>
                  <a:srgbClr val="FF0000"/>
                </a:solidFill>
              </a:rPr>
              <a:t>плоского</a:t>
            </a:r>
            <a:r>
              <a:rPr lang="ru-RU" sz="2000" b="1" dirty="0" smtClean="0"/>
              <a:t> механизма</a:t>
            </a:r>
            <a:r>
              <a:rPr lang="ru-RU" sz="2000" dirty="0" smtClean="0"/>
              <a:t>:</a:t>
            </a:r>
            <a:endParaRPr lang="ru-RU" sz="20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04800" y="2971800"/>
            <a:ext cx="4191000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70C0"/>
                </a:solidFill>
              </a:rPr>
              <a:t>W</a:t>
            </a:r>
            <a:r>
              <a:rPr lang="ru-RU" sz="2800" b="1" dirty="0" smtClean="0"/>
              <a:t> = 3</a:t>
            </a:r>
            <a:r>
              <a:rPr lang="ru-RU" sz="2800" b="1" i="1" dirty="0" smtClean="0">
                <a:solidFill>
                  <a:srgbClr val="0070C0"/>
                </a:solidFill>
              </a:rPr>
              <a:t>n</a:t>
            </a:r>
            <a:r>
              <a:rPr lang="ru-RU" sz="2800" b="1" dirty="0" smtClean="0"/>
              <a:t> - 2</a:t>
            </a:r>
            <a:r>
              <a:rPr lang="ru-RU" sz="2800" b="1" i="1" dirty="0" smtClean="0">
                <a:solidFill>
                  <a:srgbClr val="FF0000"/>
                </a:solidFill>
              </a:rPr>
              <a:t>p</a:t>
            </a:r>
            <a:r>
              <a:rPr lang="ru-RU" sz="2800" b="1" baseline="-25000" dirty="0" smtClean="0"/>
              <a:t>5</a:t>
            </a:r>
            <a:r>
              <a:rPr lang="ru-RU" sz="2800" b="1" dirty="0" smtClean="0"/>
              <a:t> - </a:t>
            </a:r>
            <a:r>
              <a:rPr lang="ru-RU" sz="2800" b="1" i="1" dirty="0" smtClean="0">
                <a:solidFill>
                  <a:srgbClr val="FF0000"/>
                </a:solidFill>
              </a:rPr>
              <a:t>p</a:t>
            </a:r>
            <a:r>
              <a:rPr lang="ru-RU" sz="2800" b="1" baseline="-25000" dirty="0" smtClean="0"/>
              <a:t>4</a:t>
            </a:r>
            <a:r>
              <a:rPr lang="ru-RU" sz="2800" dirty="0" smtClean="0"/>
              <a:t>, </a:t>
            </a:r>
          </a:p>
          <a:p>
            <a:pPr>
              <a:spcBef>
                <a:spcPts val="600"/>
              </a:spcBef>
            </a:pPr>
            <a:r>
              <a:rPr lang="ru-RU" sz="2400" dirty="0" smtClean="0"/>
              <a:t>где </a:t>
            </a:r>
            <a:r>
              <a:rPr lang="ru-RU" sz="2400" b="1" i="1" dirty="0" smtClean="0">
                <a:solidFill>
                  <a:srgbClr val="0070C0"/>
                </a:solidFill>
              </a:rPr>
              <a:t>W</a:t>
            </a:r>
            <a:r>
              <a:rPr lang="ru-RU" sz="2400" dirty="0" smtClean="0"/>
              <a:t> – степень подвижности механизма; </a:t>
            </a:r>
            <a:r>
              <a:rPr lang="ru-RU" sz="2400" b="1" i="1" dirty="0" err="1" smtClean="0">
                <a:solidFill>
                  <a:srgbClr val="0070C0"/>
                </a:solidFill>
              </a:rPr>
              <a:t>n</a:t>
            </a:r>
            <a:r>
              <a:rPr lang="ru-RU" sz="2400" dirty="0" smtClean="0"/>
              <a:t> – число </a:t>
            </a:r>
            <a:r>
              <a:rPr lang="ru-RU" sz="2400" b="1" dirty="0" smtClean="0">
                <a:solidFill>
                  <a:srgbClr val="0070C0"/>
                </a:solidFill>
              </a:rPr>
              <a:t>подвижных</a:t>
            </a:r>
            <a:r>
              <a:rPr lang="ru-RU" sz="2400" dirty="0" smtClean="0"/>
              <a:t> </a:t>
            </a:r>
            <a:r>
              <a:rPr lang="ru-RU" sz="2400" b="1" dirty="0" smtClean="0"/>
              <a:t>звеньев</a:t>
            </a:r>
            <a:r>
              <a:rPr lang="ru-RU" sz="2400" dirty="0" smtClean="0"/>
              <a:t> цепи; </a:t>
            </a:r>
            <a:r>
              <a:rPr lang="ru-RU" sz="2400" b="1" i="1" dirty="0" smtClean="0">
                <a:solidFill>
                  <a:srgbClr val="FF0000"/>
                </a:solidFill>
              </a:rPr>
              <a:t>p</a:t>
            </a:r>
            <a:r>
              <a:rPr lang="ru-RU" sz="2400" b="1" baseline="-25000" dirty="0" smtClean="0"/>
              <a:t>5</a:t>
            </a:r>
            <a:r>
              <a:rPr lang="ru-RU" sz="2400" dirty="0" smtClean="0"/>
              <a:t> – число </a:t>
            </a:r>
            <a:r>
              <a:rPr lang="ru-RU" sz="2400" b="1" dirty="0" smtClean="0">
                <a:solidFill>
                  <a:srgbClr val="FF0000"/>
                </a:solidFill>
              </a:rPr>
              <a:t>кинематических пар </a:t>
            </a:r>
            <a:r>
              <a:rPr lang="ru-RU" sz="2400" b="1" dirty="0" smtClean="0"/>
              <a:t>пятого класса</a:t>
            </a:r>
            <a:r>
              <a:rPr lang="ru-RU" sz="2400" dirty="0" smtClean="0"/>
              <a:t>; </a:t>
            </a:r>
            <a:r>
              <a:rPr lang="ru-RU" sz="2400" b="1" i="1" dirty="0" smtClean="0">
                <a:solidFill>
                  <a:srgbClr val="FF0000"/>
                </a:solidFill>
              </a:rPr>
              <a:t>p</a:t>
            </a:r>
            <a:r>
              <a:rPr lang="ru-RU" sz="2400" b="1" baseline="-25000" dirty="0" smtClean="0"/>
              <a:t>4</a:t>
            </a:r>
            <a:r>
              <a:rPr lang="ru-RU" sz="2400" dirty="0" smtClean="0"/>
              <a:t> – число </a:t>
            </a:r>
            <a:r>
              <a:rPr lang="ru-RU" sz="2400" b="1" dirty="0" smtClean="0">
                <a:solidFill>
                  <a:srgbClr val="FF0000"/>
                </a:solidFill>
              </a:rPr>
              <a:t>кинематических пар </a:t>
            </a:r>
            <a:r>
              <a:rPr lang="ru-RU" sz="2400" b="1" dirty="0" smtClean="0"/>
              <a:t>четвертого класса</a:t>
            </a:r>
            <a:r>
              <a:rPr lang="ru-RU" sz="2400" dirty="0" smtClean="0"/>
              <a:t>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81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1800" b="1" dirty="0" smtClean="0"/>
              <a:t>1.</a:t>
            </a:r>
            <a:r>
              <a:rPr lang="en-US" sz="1800" b="1" dirty="0" smtClean="0"/>
              <a:t>5</a:t>
            </a:r>
            <a:r>
              <a:rPr lang="ru-RU" sz="1800" b="1" dirty="0" smtClean="0"/>
              <a:t> Кинематические цепи (</a:t>
            </a:r>
            <a:r>
              <a:rPr lang="ru-RU" sz="1800" i="1" dirty="0" smtClean="0"/>
              <a:t>продолжение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23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" y="457200"/>
            <a:ext cx="2667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Для анализа </a:t>
            </a:r>
            <a:r>
              <a:rPr lang="ru-RU" b="1" u="sng" dirty="0" smtClean="0">
                <a:solidFill>
                  <a:srgbClr val="C00000"/>
                </a:solidFill>
              </a:rPr>
              <a:t>пространственных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>механизмов используется структурная формула </a:t>
            </a:r>
            <a:r>
              <a:rPr lang="ru-RU" b="1" dirty="0" smtClean="0">
                <a:solidFill>
                  <a:srgbClr val="C00000"/>
                </a:solidFill>
              </a:rPr>
              <a:t>Малышева А.П. </a:t>
            </a:r>
            <a:r>
              <a:rPr lang="ru-RU" dirty="0" smtClean="0"/>
              <a:t>(1923 г.): 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52400" y="4724400"/>
            <a:ext cx="8839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Наиболее </a:t>
            </a:r>
            <a:r>
              <a:rPr lang="ru-RU" sz="2000" b="1" dirty="0" smtClean="0">
                <a:solidFill>
                  <a:srgbClr val="FF0000"/>
                </a:solidFill>
              </a:rPr>
              <a:t>важным параметром </a:t>
            </a:r>
            <a:r>
              <a:rPr lang="ru-RU" sz="2000" dirty="0" smtClean="0"/>
              <a:t>формулы является </a:t>
            </a:r>
            <a:r>
              <a:rPr lang="ru-RU" sz="2000" b="1" dirty="0" smtClean="0"/>
              <a:t>параметр</a:t>
            </a:r>
            <a:r>
              <a:rPr lang="ru-RU" sz="2000" dirty="0" smtClean="0"/>
              <a:t> </a:t>
            </a:r>
            <a:r>
              <a:rPr lang="en-US" sz="2000" b="1" i="1" dirty="0" smtClean="0">
                <a:solidFill>
                  <a:srgbClr val="C00000"/>
                </a:solidFill>
              </a:rPr>
              <a:t>m</a:t>
            </a:r>
            <a:r>
              <a:rPr lang="ru-RU" sz="2000" b="1" i="1" dirty="0" smtClean="0"/>
              <a:t>,</a:t>
            </a:r>
            <a:r>
              <a:rPr lang="ru-RU" sz="2000" dirty="0" smtClean="0"/>
              <a:t> под </a:t>
            </a:r>
            <a:r>
              <a:rPr lang="ru-RU" sz="2000" b="1" i="1" dirty="0" smtClean="0">
                <a:solidFill>
                  <a:srgbClr val="FF0000"/>
                </a:solidFill>
              </a:rPr>
              <a:t>котором</a:t>
            </a:r>
            <a:r>
              <a:rPr lang="ru-RU" sz="2000" dirty="0" smtClean="0"/>
              <a:t> понимают </a:t>
            </a:r>
            <a:r>
              <a:rPr lang="ru-RU" sz="2000" b="1" dirty="0" smtClean="0"/>
              <a:t>число </a:t>
            </a:r>
            <a:r>
              <a:rPr lang="ru-RU" sz="2000" b="1" dirty="0" smtClean="0">
                <a:solidFill>
                  <a:srgbClr val="C00000"/>
                </a:solidFill>
              </a:rPr>
              <a:t>общих</a:t>
            </a:r>
            <a:r>
              <a:rPr lang="ru-RU" sz="2000" b="1" dirty="0" smtClean="0"/>
              <a:t> связей</a:t>
            </a:r>
            <a:r>
              <a:rPr lang="ru-RU" sz="2000" dirty="0" smtClean="0"/>
              <a:t>, накладываемых на всю исследуемую цепь. Например, на </a:t>
            </a:r>
            <a:r>
              <a:rPr lang="ru-RU" sz="2000" b="1" dirty="0" smtClean="0">
                <a:solidFill>
                  <a:srgbClr val="C00000"/>
                </a:solidFill>
              </a:rPr>
              <a:t>плоскую</a:t>
            </a:r>
            <a:r>
              <a:rPr lang="ru-RU" sz="2000" dirty="0" smtClean="0"/>
              <a:t> кинематическую цепь накладывают </a:t>
            </a:r>
            <a:r>
              <a:rPr lang="ru-RU" sz="2000" b="1" dirty="0" smtClean="0">
                <a:solidFill>
                  <a:srgbClr val="7030A0"/>
                </a:solidFill>
              </a:rPr>
              <a:t>три</a:t>
            </a:r>
            <a:r>
              <a:rPr lang="ru-RU" sz="2000" dirty="0" smtClean="0">
                <a:solidFill>
                  <a:srgbClr val="7030A0"/>
                </a:solidFill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общих</a:t>
            </a:r>
            <a:r>
              <a:rPr lang="ru-RU" sz="2000" b="1" dirty="0" smtClean="0"/>
              <a:t> условия связи</a:t>
            </a:r>
            <a:r>
              <a:rPr lang="ru-RU" sz="2000" dirty="0" smtClean="0"/>
              <a:t>, т.е. </a:t>
            </a:r>
            <a:r>
              <a:rPr lang="en-US" sz="2000" b="1" i="1" dirty="0" smtClean="0"/>
              <a:t>m</a:t>
            </a:r>
            <a:r>
              <a:rPr lang="ru-RU" sz="2000" dirty="0" smtClean="0"/>
              <a:t> = </a:t>
            </a:r>
            <a:r>
              <a:rPr lang="ru-RU" sz="2000" b="1" dirty="0" smtClean="0">
                <a:solidFill>
                  <a:srgbClr val="7030A0"/>
                </a:solidFill>
              </a:rPr>
              <a:t>3</a:t>
            </a:r>
            <a:r>
              <a:rPr lang="ru-RU" sz="2000" dirty="0" smtClean="0"/>
              <a:t>. Это означает, что </a:t>
            </a:r>
            <a:r>
              <a:rPr lang="ru-RU" sz="2000" b="1" dirty="0" smtClean="0"/>
              <a:t>ни одно из звеньев </a:t>
            </a:r>
            <a:r>
              <a:rPr lang="ru-RU" sz="2000" dirty="0" smtClean="0"/>
              <a:t>цепи </a:t>
            </a:r>
            <a:r>
              <a:rPr lang="ru-RU" sz="2000" b="1" dirty="0" smtClean="0">
                <a:solidFill>
                  <a:srgbClr val="7030A0"/>
                </a:solidFill>
              </a:rPr>
              <a:t>не может выйти из плоскости</a:t>
            </a:r>
            <a:r>
              <a:rPr lang="ru-RU" sz="2000" dirty="0" smtClean="0"/>
              <a:t>, т.е. </a:t>
            </a:r>
            <a:r>
              <a:rPr lang="ru-RU" sz="2000" b="1" dirty="0" smtClean="0">
                <a:solidFill>
                  <a:srgbClr val="7030A0"/>
                </a:solidFill>
              </a:rPr>
              <a:t>невозможными</a:t>
            </a:r>
            <a:r>
              <a:rPr lang="ru-RU" sz="2000" dirty="0" smtClean="0"/>
              <a:t> являются </a:t>
            </a:r>
            <a:r>
              <a:rPr lang="ru-RU" sz="2000" b="1" dirty="0" smtClean="0">
                <a:solidFill>
                  <a:srgbClr val="C00000"/>
                </a:solidFill>
              </a:rPr>
              <a:t>для всей цепи </a:t>
            </a:r>
            <a:r>
              <a:rPr lang="ru-RU" sz="2000" dirty="0" smtClean="0"/>
              <a:t>движения вдоль </a:t>
            </a:r>
            <a:r>
              <a:rPr lang="ru-RU" sz="2000" b="1" dirty="0" smtClean="0">
                <a:solidFill>
                  <a:srgbClr val="7030A0"/>
                </a:solidFill>
              </a:rPr>
              <a:t>одной </a:t>
            </a:r>
            <a:r>
              <a:rPr lang="ru-RU" sz="2000" b="1" dirty="0" smtClean="0">
                <a:solidFill>
                  <a:srgbClr val="C00000"/>
                </a:solidFill>
              </a:rPr>
              <a:t>оси</a:t>
            </a:r>
            <a:r>
              <a:rPr lang="ru-RU" sz="2000" dirty="0" smtClean="0"/>
              <a:t> и </a:t>
            </a:r>
            <a:r>
              <a:rPr lang="ru-RU" sz="2000" b="1" dirty="0" smtClean="0">
                <a:solidFill>
                  <a:srgbClr val="0070C0"/>
                </a:solidFill>
              </a:rPr>
              <a:t>вокруг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7030A0"/>
                </a:solidFill>
              </a:rPr>
              <a:t>двух </a:t>
            </a:r>
            <a:r>
              <a:rPr lang="ru-RU" sz="2000" b="1" u="sng" dirty="0" smtClean="0">
                <a:solidFill>
                  <a:srgbClr val="C00000"/>
                </a:solidFill>
              </a:rPr>
              <a:t>остальных</a:t>
            </a:r>
            <a:r>
              <a:rPr lang="ru-RU" sz="2000" b="1" dirty="0" smtClean="0">
                <a:solidFill>
                  <a:srgbClr val="C00000"/>
                </a:solidFill>
              </a:rPr>
              <a:t> осей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743200" y="533400"/>
            <a:ext cx="64008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70C0"/>
                </a:solidFill>
              </a:rPr>
              <a:t>W</a:t>
            </a:r>
            <a:r>
              <a:rPr lang="ru-RU" sz="2800" b="1" dirty="0" smtClean="0"/>
              <a:t> = </a:t>
            </a:r>
            <a:r>
              <a:rPr lang="ru-RU" sz="2800" b="1" i="1" dirty="0" err="1" smtClean="0">
                <a:solidFill>
                  <a:srgbClr val="0070C0"/>
                </a:solidFill>
              </a:rPr>
              <a:t>W</a:t>
            </a:r>
            <a:r>
              <a:rPr lang="ru-RU" sz="2800" b="1" i="1" baseline="-25000" dirty="0" err="1" smtClean="0">
                <a:solidFill>
                  <a:srgbClr val="FF0000"/>
                </a:solidFill>
              </a:rPr>
              <a:t>мех</a:t>
            </a:r>
            <a:r>
              <a:rPr lang="ru-RU" sz="2800" b="1" dirty="0" smtClean="0"/>
              <a:t> = 6</a:t>
            </a:r>
            <a:r>
              <a:rPr lang="ru-RU" sz="2800" b="1" i="1" dirty="0" smtClean="0">
                <a:solidFill>
                  <a:srgbClr val="0070C0"/>
                </a:solidFill>
              </a:rPr>
              <a:t>n</a:t>
            </a:r>
            <a:r>
              <a:rPr lang="ru-RU" sz="2800" b="1" dirty="0" smtClean="0"/>
              <a:t> - 5</a:t>
            </a:r>
            <a:r>
              <a:rPr lang="ru-RU" sz="2800" b="1" i="1" dirty="0" smtClean="0">
                <a:solidFill>
                  <a:srgbClr val="FF0000"/>
                </a:solidFill>
              </a:rPr>
              <a:t>p</a:t>
            </a:r>
            <a:r>
              <a:rPr lang="ru-RU" sz="2800" b="1" baseline="-25000" dirty="0" smtClean="0"/>
              <a:t>5</a:t>
            </a:r>
            <a:r>
              <a:rPr lang="ru-RU" sz="2800" b="1" dirty="0" smtClean="0"/>
              <a:t> - 4</a:t>
            </a:r>
            <a:r>
              <a:rPr lang="ru-RU" sz="2800" b="1" i="1" dirty="0" smtClean="0">
                <a:solidFill>
                  <a:srgbClr val="FF0000"/>
                </a:solidFill>
              </a:rPr>
              <a:t>p</a:t>
            </a:r>
            <a:r>
              <a:rPr lang="ru-RU" sz="2800" b="1" baseline="-25000" dirty="0" smtClean="0"/>
              <a:t>4</a:t>
            </a:r>
            <a:r>
              <a:rPr lang="ru-RU" sz="2800" b="1" dirty="0" smtClean="0"/>
              <a:t> - 3</a:t>
            </a:r>
            <a:r>
              <a:rPr lang="ru-RU" sz="2800" b="1" i="1" dirty="0" smtClean="0">
                <a:solidFill>
                  <a:srgbClr val="FF0000"/>
                </a:solidFill>
              </a:rPr>
              <a:t>p</a:t>
            </a:r>
            <a:r>
              <a:rPr lang="ru-RU" sz="2800" b="1" baseline="-25000" dirty="0" smtClean="0"/>
              <a:t>3</a:t>
            </a:r>
            <a:r>
              <a:rPr lang="ru-RU" sz="2800" b="1" dirty="0" smtClean="0"/>
              <a:t> - 2</a:t>
            </a:r>
            <a:r>
              <a:rPr lang="ru-RU" sz="2800" b="1" i="1" dirty="0" smtClean="0">
                <a:solidFill>
                  <a:srgbClr val="FF0000"/>
                </a:solidFill>
              </a:rPr>
              <a:t>p</a:t>
            </a:r>
            <a:r>
              <a:rPr lang="ru-RU" sz="2800" b="1" baseline="-25000" dirty="0" smtClean="0"/>
              <a:t>2</a:t>
            </a:r>
            <a:r>
              <a:rPr lang="ru-RU" sz="2800" b="1" dirty="0" smtClean="0"/>
              <a:t> – </a:t>
            </a:r>
            <a:r>
              <a:rPr lang="ru-RU" sz="2800" b="1" i="1" dirty="0" smtClean="0">
                <a:solidFill>
                  <a:srgbClr val="FF0000"/>
                </a:solidFill>
              </a:rPr>
              <a:t>p</a:t>
            </a:r>
            <a:r>
              <a:rPr lang="ru-RU" sz="2800" b="1" baseline="-25000" dirty="0" smtClean="0"/>
              <a:t>1</a:t>
            </a:r>
            <a:r>
              <a:rPr lang="ru-RU" sz="2800" b="1" dirty="0" smtClean="0"/>
              <a:t> </a:t>
            </a:r>
            <a:r>
              <a:rPr lang="ru-RU" dirty="0" smtClean="0"/>
              <a:t>, </a:t>
            </a:r>
          </a:p>
          <a:p>
            <a:r>
              <a:rPr lang="ru-RU" dirty="0" smtClean="0"/>
              <a:t>где </a:t>
            </a:r>
            <a:r>
              <a:rPr lang="ru-RU" sz="2000" b="1" i="1" dirty="0" smtClean="0">
                <a:solidFill>
                  <a:srgbClr val="0070C0"/>
                </a:solidFill>
              </a:rPr>
              <a:t>W</a:t>
            </a:r>
            <a:r>
              <a:rPr lang="ru-RU" dirty="0" smtClean="0"/>
              <a:t> – степень подвижности </a:t>
            </a:r>
            <a:r>
              <a:rPr lang="ru-RU" b="1" dirty="0" smtClean="0">
                <a:solidFill>
                  <a:srgbClr val="FF0000"/>
                </a:solidFill>
              </a:rPr>
              <a:t>механизма</a:t>
            </a:r>
            <a:r>
              <a:rPr lang="ru-RU" dirty="0" smtClean="0"/>
              <a:t>; </a:t>
            </a:r>
            <a:r>
              <a:rPr lang="ru-RU" sz="2000" b="1" i="1" dirty="0" err="1" smtClean="0">
                <a:solidFill>
                  <a:srgbClr val="0070C0"/>
                </a:solidFill>
              </a:rPr>
              <a:t>n</a:t>
            </a:r>
            <a:r>
              <a:rPr lang="ru-RU" dirty="0" smtClean="0"/>
              <a:t> – число </a:t>
            </a:r>
            <a:r>
              <a:rPr lang="ru-RU" b="1" dirty="0" smtClean="0">
                <a:solidFill>
                  <a:srgbClr val="0070C0"/>
                </a:solidFill>
              </a:rPr>
              <a:t>подвижных</a:t>
            </a:r>
            <a:r>
              <a:rPr lang="ru-RU" dirty="0" smtClean="0"/>
              <a:t> </a:t>
            </a:r>
            <a:r>
              <a:rPr lang="ru-RU" b="1" dirty="0" smtClean="0"/>
              <a:t>звеньев</a:t>
            </a:r>
            <a:r>
              <a:rPr lang="ru-RU" dirty="0" smtClean="0"/>
              <a:t> цепи; </a:t>
            </a:r>
            <a:r>
              <a:rPr lang="ru-RU" sz="2000" b="1" i="1" dirty="0" smtClean="0">
                <a:solidFill>
                  <a:srgbClr val="FF0000"/>
                </a:solidFill>
              </a:rPr>
              <a:t>p</a:t>
            </a:r>
            <a:r>
              <a:rPr lang="ru-RU" sz="2000" b="1" baseline="-25000" dirty="0" smtClean="0"/>
              <a:t>5</a:t>
            </a:r>
            <a:r>
              <a:rPr lang="ru-RU" dirty="0" smtClean="0"/>
              <a:t> , </a:t>
            </a:r>
            <a:r>
              <a:rPr lang="ru-RU" b="1" i="1" dirty="0" smtClean="0">
                <a:solidFill>
                  <a:srgbClr val="FF0000"/>
                </a:solidFill>
              </a:rPr>
              <a:t>p</a:t>
            </a:r>
            <a:r>
              <a:rPr lang="ru-RU" b="1" baseline="-25000" dirty="0" smtClean="0"/>
              <a:t>4 </a:t>
            </a:r>
            <a:r>
              <a:rPr lang="ru-RU" dirty="0" smtClean="0"/>
              <a:t>, </a:t>
            </a:r>
            <a:r>
              <a:rPr lang="ru-RU" b="1" i="1" dirty="0" smtClean="0">
                <a:solidFill>
                  <a:srgbClr val="FF0000"/>
                </a:solidFill>
              </a:rPr>
              <a:t>p</a:t>
            </a:r>
            <a:r>
              <a:rPr lang="ru-RU" b="1" baseline="-25000" dirty="0" smtClean="0"/>
              <a:t>3</a:t>
            </a:r>
            <a:r>
              <a:rPr lang="ru-RU" dirty="0" smtClean="0"/>
              <a:t> , </a:t>
            </a:r>
            <a:r>
              <a:rPr lang="ru-RU" b="1" i="1" dirty="0" smtClean="0">
                <a:solidFill>
                  <a:srgbClr val="FF0000"/>
                </a:solidFill>
              </a:rPr>
              <a:t>p</a:t>
            </a:r>
            <a:r>
              <a:rPr lang="ru-RU" b="1" baseline="-25000" dirty="0" smtClean="0"/>
              <a:t>2</a:t>
            </a:r>
            <a:r>
              <a:rPr lang="ru-RU" dirty="0" smtClean="0"/>
              <a:t> , </a:t>
            </a:r>
            <a:r>
              <a:rPr lang="ru-RU" b="1" i="1" dirty="0" smtClean="0">
                <a:solidFill>
                  <a:srgbClr val="FF0000"/>
                </a:solidFill>
              </a:rPr>
              <a:t>p</a:t>
            </a:r>
            <a:r>
              <a:rPr lang="ru-RU" b="1" baseline="-25000" dirty="0" smtClean="0"/>
              <a:t>1</a:t>
            </a:r>
            <a:r>
              <a:rPr lang="ru-RU" dirty="0" smtClean="0"/>
              <a:t> – число </a:t>
            </a:r>
            <a:r>
              <a:rPr lang="ru-RU" b="1" dirty="0" smtClean="0">
                <a:solidFill>
                  <a:srgbClr val="FF0000"/>
                </a:solidFill>
              </a:rPr>
              <a:t>кинематических пар</a:t>
            </a:r>
            <a:r>
              <a:rPr lang="ru-RU" dirty="0" smtClean="0"/>
              <a:t>, </a:t>
            </a:r>
            <a:r>
              <a:rPr lang="ru-RU" dirty="0" err="1" smtClean="0"/>
              <a:t>соотвественно</a:t>
            </a:r>
            <a:r>
              <a:rPr lang="ru-RU" dirty="0" smtClean="0"/>
              <a:t>, </a:t>
            </a:r>
            <a:r>
              <a:rPr lang="ru-RU" b="1" dirty="0" smtClean="0"/>
              <a:t>пятого, четвёртого, третьего, второго и первого  классов </a:t>
            </a:r>
            <a:r>
              <a:rPr lang="ru-RU" dirty="0" smtClean="0"/>
              <a:t>(</a:t>
            </a:r>
            <a:r>
              <a:rPr lang="ru-RU" b="1" dirty="0" smtClean="0"/>
              <a:t>V, IV, III, II </a:t>
            </a:r>
            <a:r>
              <a:rPr lang="ru-RU" dirty="0" smtClean="0"/>
              <a:t>и </a:t>
            </a:r>
            <a:r>
              <a:rPr lang="ru-RU" b="1" dirty="0" smtClean="0"/>
              <a:t>I</a:t>
            </a:r>
            <a:r>
              <a:rPr lang="ru-RU" dirty="0" smtClean="0"/>
              <a:t> классов).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28600" y="2438400"/>
            <a:ext cx="3048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solidFill>
                  <a:srgbClr val="C00000"/>
                </a:solidFill>
              </a:rPr>
              <a:t>Универсальная</a:t>
            </a:r>
            <a:r>
              <a:rPr lang="ru-RU" sz="2000" dirty="0" smtClean="0"/>
              <a:t>  структурная формула </a:t>
            </a:r>
            <a:r>
              <a:rPr lang="ru-RU" sz="2000" b="1" dirty="0" smtClean="0">
                <a:solidFill>
                  <a:srgbClr val="C00000"/>
                </a:solidFill>
              </a:rPr>
              <a:t>Добровольского В.В. </a:t>
            </a:r>
            <a:r>
              <a:rPr lang="ru-RU" sz="2000" dirty="0" smtClean="0"/>
              <a:t>(1936 г.) для определения </a:t>
            </a:r>
            <a:r>
              <a:rPr lang="ru-RU" sz="2000" b="1" dirty="0" smtClean="0">
                <a:solidFill>
                  <a:srgbClr val="0070C0"/>
                </a:solidFill>
              </a:rPr>
              <a:t>подвижности</a:t>
            </a:r>
            <a:r>
              <a:rPr lang="ru-RU" sz="2000" b="1" dirty="0" smtClean="0"/>
              <a:t> </a:t>
            </a:r>
            <a:r>
              <a:rPr lang="ru-RU" sz="2000" b="1" dirty="0" smtClean="0">
                <a:solidFill>
                  <a:srgbClr val="C00000"/>
                </a:solidFill>
              </a:rPr>
              <a:t>кинематической цепи</a:t>
            </a:r>
            <a:r>
              <a:rPr lang="ru-RU" sz="2000" dirty="0" smtClean="0"/>
              <a:t>: </a:t>
            </a:r>
            <a:endParaRPr lang="ru-RU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l="2634" t="6631" r="1317"/>
          <a:stretch>
            <a:fillRect/>
          </a:stretch>
        </p:blipFill>
        <p:spPr bwMode="auto">
          <a:xfrm>
            <a:off x="3581400" y="2286000"/>
            <a:ext cx="4268645" cy="824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Прямоугольник 11"/>
          <p:cNvSpPr/>
          <p:nvPr/>
        </p:nvSpPr>
        <p:spPr>
          <a:xfrm>
            <a:off x="3657600" y="3048000"/>
            <a:ext cx="54864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степень подвижности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кинематической цепи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(механизма); </a:t>
            </a:r>
            <a:r>
              <a:rPr lang="ru-RU" sz="20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число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подвижных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звеньев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цепи; 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класс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кинематических пар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sz="20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 b="1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число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кинематических пар 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класса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V, IV, III, II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I)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81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1800" b="1" dirty="0" smtClean="0"/>
              <a:t>1.7 </a:t>
            </a:r>
            <a:r>
              <a:rPr lang="ru-RU" sz="1800" b="1" dirty="0" smtClean="0">
                <a:solidFill>
                  <a:srgbClr val="C00000"/>
                </a:solidFill>
              </a:rPr>
              <a:t>Плоские</a:t>
            </a:r>
            <a:r>
              <a:rPr lang="ru-RU" sz="1800" b="1" dirty="0" smtClean="0"/>
              <a:t> </a:t>
            </a:r>
            <a:r>
              <a:rPr lang="ru-RU" sz="1800" b="1" dirty="0" smtClean="0">
                <a:solidFill>
                  <a:srgbClr val="7030A0"/>
                </a:solidFill>
              </a:rPr>
              <a:t>механизмы</a:t>
            </a:r>
            <a:r>
              <a:rPr lang="ru-RU" sz="1800" b="1" dirty="0" smtClean="0"/>
              <a:t> или механизмы </a:t>
            </a:r>
            <a:r>
              <a:rPr lang="ru-RU" sz="1800" b="1" dirty="0" smtClean="0">
                <a:solidFill>
                  <a:srgbClr val="C00000"/>
                </a:solidFill>
              </a:rPr>
              <a:t>третьего</a:t>
            </a:r>
            <a:r>
              <a:rPr lang="ru-RU" sz="1800" b="1" dirty="0" smtClean="0"/>
              <a:t> семейства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24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2400" y="304800"/>
            <a:ext cx="8763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00"/>
            <a:r>
              <a:rPr lang="ru-RU" b="1" dirty="0" smtClean="0">
                <a:solidFill>
                  <a:srgbClr val="7030A0"/>
                </a:solidFill>
              </a:rPr>
              <a:t>Механизмом</a:t>
            </a:r>
            <a:r>
              <a:rPr lang="ru-RU" dirty="0" smtClean="0"/>
              <a:t> называется </a:t>
            </a:r>
            <a:r>
              <a:rPr lang="ru-RU" b="1" dirty="0" smtClean="0">
                <a:solidFill>
                  <a:srgbClr val="C00000"/>
                </a:solidFill>
              </a:rPr>
              <a:t>кинематическая цеп</a:t>
            </a:r>
            <a:r>
              <a:rPr lang="ru-RU" b="1" u="sng" dirty="0" smtClean="0">
                <a:solidFill>
                  <a:srgbClr val="C00000"/>
                </a:solidFill>
              </a:rPr>
              <a:t>ь</a:t>
            </a:r>
            <a:r>
              <a:rPr lang="ru-RU" dirty="0" smtClean="0"/>
              <a:t>, </a:t>
            </a:r>
            <a:r>
              <a:rPr lang="ru-RU" b="1" dirty="0" smtClean="0">
                <a:solidFill>
                  <a:srgbClr val="0070C0"/>
                </a:solidFill>
              </a:rPr>
              <a:t>подвижность</a:t>
            </a:r>
            <a:r>
              <a:rPr lang="ru-RU" dirty="0" smtClean="0"/>
              <a:t> котор</a:t>
            </a:r>
            <a:r>
              <a:rPr lang="ru-RU" u="sng" dirty="0" smtClean="0"/>
              <a:t>ой</a:t>
            </a:r>
            <a:r>
              <a:rPr lang="ru-RU" dirty="0" smtClean="0"/>
              <a:t> равняется </a:t>
            </a:r>
            <a:r>
              <a:rPr lang="ru-RU" b="1" u="sng" dirty="0" smtClean="0">
                <a:solidFill>
                  <a:srgbClr val="0070C0"/>
                </a:solidFill>
              </a:rPr>
              <a:t>единице</a:t>
            </a:r>
            <a:r>
              <a:rPr lang="ru-RU" dirty="0" smtClean="0"/>
              <a:t>, т.е. </a:t>
            </a:r>
            <a:r>
              <a:rPr lang="ru-RU" b="1" i="1" dirty="0" smtClean="0">
                <a:solidFill>
                  <a:srgbClr val="0070C0"/>
                </a:solidFill>
              </a:rPr>
              <a:t>W</a:t>
            </a:r>
            <a:r>
              <a:rPr lang="ru-RU" dirty="0" smtClean="0"/>
              <a:t> = </a:t>
            </a:r>
            <a:r>
              <a:rPr lang="ru-RU" b="1" dirty="0" smtClean="0">
                <a:solidFill>
                  <a:srgbClr val="0070C0"/>
                </a:solidFill>
              </a:rPr>
              <a:t>1</a:t>
            </a:r>
            <a:r>
              <a:rPr lang="ru-RU" dirty="0" smtClean="0"/>
              <a:t>. При </a:t>
            </a:r>
            <a:r>
              <a:rPr lang="ru-RU" b="1" i="1" dirty="0" smtClean="0">
                <a:solidFill>
                  <a:srgbClr val="0070C0"/>
                </a:solidFill>
              </a:rPr>
              <a:t>W</a:t>
            </a:r>
            <a:r>
              <a:rPr lang="ru-RU" dirty="0" smtClean="0"/>
              <a:t> &gt; </a:t>
            </a:r>
            <a:r>
              <a:rPr lang="ru-RU" b="1" dirty="0" smtClean="0">
                <a:solidFill>
                  <a:srgbClr val="0070C0"/>
                </a:solidFill>
              </a:rPr>
              <a:t>1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кинематические цеп</a:t>
            </a:r>
            <a:r>
              <a:rPr lang="ru-RU" u="sng" dirty="0" smtClean="0">
                <a:solidFill>
                  <a:srgbClr val="FF0000"/>
                </a:solidFill>
              </a:rPr>
              <a:t>и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становятся </a:t>
            </a:r>
            <a:r>
              <a:rPr lang="ru-RU" b="1" dirty="0" smtClean="0">
                <a:solidFill>
                  <a:srgbClr val="7030A0"/>
                </a:solidFill>
              </a:rPr>
              <a:t>механизм</a:t>
            </a:r>
            <a:r>
              <a:rPr lang="ru-RU" b="1" u="sng" dirty="0" smtClean="0">
                <a:solidFill>
                  <a:srgbClr val="7030A0"/>
                </a:solidFill>
              </a:rPr>
              <a:t>ами</a:t>
            </a:r>
            <a:r>
              <a:rPr lang="ru-RU" dirty="0" smtClean="0"/>
              <a:t> или </a:t>
            </a:r>
            <a:r>
              <a:rPr lang="ru-RU" b="1" dirty="0" smtClean="0">
                <a:solidFill>
                  <a:srgbClr val="FF0000"/>
                </a:solidFill>
              </a:rPr>
              <a:t>механическ</a:t>
            </a:r>
            <a:r>
              <a:rPr lang="ru-RU" b="1" u="sng" dirty="0" smtClean="0">
                <a:solidFill>
                  <a:srgbClr val="FF0000"/>
                </a:solidFill>
              </a:rPr>
              <a:t>ими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u="sng" dirty="0" smtClean="0">
                <a:solidFill>
                  <a:srgbClr val="FF0000"/>
                </a:solidFill>
              </a:rPr>
              <a:t>системами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заданной </a:t>
            </a:r>
            <a:r>
              <a:rPr lang="ru-RU" b="1" dirty="0" smtClean="0">
                <a:solidFill>
                  <a:srgbClr val="0070C0"/>
                </a:solidFill>
              </a:rPr>
              <a:t>подвижности </a:t>
            </a:r>
            <a:r>
              <a:rPr lang="ru-RU" b="1" i="1" dirty="0" smtClean="0">
                <a:solidFill>
                  <a:srgbClr val="0070C0"/>
                </a:solidFill>
              </a:rPr>
              <a:t>W</a:t>
            </a:r>
            <a:r>
              <a:rPr lang="ru-RU" b="1" dirty="0" smtClean="0">
                <a:solidFill>
                  <a:srgbClr val="0070C0"/>
                </a:solidFill>
              </a:rPr>
              <a:t>. </a:t>
            </a:r>
          </a:p>
          <a:p>
            <a:pPr indent="252000"/>
            <a:r>
              <a:rPr lang="ru-RU" dirty="0" smtClean="0"/>
              <a:t>Под </a:t>
            </a:r>
            <a:r>
              <a:rPr lang="ru-RU" b="1" dirty="0" smtClean="0">
                <a:solidFill>
                  <a:srgbClr val="0070C0"/>
                </a:solidFill>
              </a:rPr>
              <a:t>подвижностью </a:t>
            </a:r>
            <a:r>
              <a:rPr lang="ru-RU" dirty="0" smtClean="0"/>
              <a:t>понимают </a:t>
            </a:r>
            <a:r>
              <a:rPr lang="ru-RU" b="1" dirty="0" smtClean="0">
                <a:solidFill>
                  <a:srgbClr val="C00000"/>
                </a:solidFill>
              </a:rPr>
              <a:t>число</a:t>
            </a:r>
            <a:r>
              <a:rPr lang="ru-RU" dirty="0" smtClean="0"/>
              <a:t>, определяющее </a:t>
            </a:r>
            <a:r>
              <a:rPr lang="ru-RU" b="1" dirty="0" smtClean="0">
                <a:solidFill>
                  <a:srgbClr val="C00000"/>
                </a:solidFill>
              </a:rPr>
              <a:t>число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независимых</a:t>
            </a:r>
            <a:r>
              <a:rPr lang="ru-RU" b="1" dirty="0" smtClean="0"/>
              <a:t> движений</a:t>
            </a:r>
            <a:r>
              <a:rPr lang="ru-RU" dirty="0" smtClean="0"/>
              <a:t>, заданных механизму, или </a:t>
            </a:r>
            <a:r>
              <a:rPr lang="ru-RU" b="1" dirty="0" smtClean="0">
                <a:solidFill>
                  <a:srgbClr val="FF0000"/>
                </a:solidFill>
              </a:rPr>
              <a:t>число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звеньев</a:t>
            </a:r>
            <a:r>
              <a:rPr lang="ru-RU" dirty="0" smtClean="0"/>
              <a:t>, </a:t>
            </a:r>
            <a:r>
              <a:rPr lang="ru-RU" b="1" dirty="0" smtClean="0"/>
              <a:t>которым </a:t>
            </a:r>
            <a:r>
              <a:rPr lang="ru-RU" b="1" dirty="0" smtClean="0">
                <a:solidFill>
                  <a:srgbClr val="0070C0"/>
                </a:solidFill>
              </a:rPr>
              <a:t>движение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задается</a:t>
            </a:r>
            <a:r>
              <a:rPr lang="ru-RU" dirty="0" smtClean="0"/>
              <a:t>. В самом широком смысле – это </a:t>
            </a:r>
            <a:r>
              <a:rPr lang="ru-RU" b="1" dirty="0" smtClean="0">
                <a:solidFill>
                  <a:srgbClr val="FF0000"/>
                </a:solidFill>
              </a:rPr>
              <a:t>число</a:t>
            </a:r>
            <a:r>
              <a:rPr lang="ru-RU" dirty="0" smtClean="0"/>
              <a:t> </a:t>
            </a:r>
            <a:r>
              <a:rPr lang="ru-RU" b="1" dirty="0" smtClean="0"/>
              <a:t>обобщенных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координат системы</a:t>
            </a:r>
            <a:r>
              <a:rPr lang="ru-RU" dirty="0" smtClean="0"/>
              <a:t>.</a:t>
            </a:r>
          </a:p>
          <a:p>
            <a:pPr indent="252000"/>
            <a:r>
              <a:rPr lang="ru-RU" b="1" dirty="0" smtClean="0">
                <a:solidFill>
                  <a:srgbClr val="7030A0"/>
                </a:solidFill>
              </a:rPr>
              <a:t>Звенья</a:t>
            </a:r>
            <a:r>
              <a:rPr lang="ru-RU" dirty="0" smtClean="0"/>
              <a:t>, </a:t>
            </a:r>
            <a:r>
              <a:rPr lang="ru-RU" b="1" dirty="0" smtClean="0">
                <a:solidFill>
                  <a:srgbClr val="FF0000"/>
                </a:solidFill>
              </a:rPr>
              <a:t>законы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движений</a:t>
            </a:r>
            <a:r>
              <a:rPr lang="ru-RU" b="1" dirty="0" smtClean="0"/>
              <a:t> </a:t>
            </a:r>
            <a:r>
              <a:rPr lang="ru-RU" dirty="0" smtClean="0"/>
              <a:t>которых считаются </a:t>
            </a:r>
            <a:r>
              <a:rPr lang="ru-RU" b="1" dirty="0" smtClean="0">
                <a:solidFill>
                  <a:srgbClr val="FF0000"/>
                </a:solidFill>
              </a:rPr>
              <a:t>заданными</a:t>
            </a:r>
            <a:r>
              <a:rPr lang="ru-RU" dirty="0" smtClean="0"/>
              <a:t>, называются </a:t>
            </a:r>
            <a:r>
              <a:rPr lang="ru-RU" b="1" dirty="0" smtClean="0">
                <a:solidFill>
                  <a:srgbClr val="FF0000"/>
                </a:solidFill>
              </a:rPr>
              <a:t>входными</a:t>
            </a:r>
            <a:r>
              <a:rPr lang="ru-RU" dirty="0" smtClean="0"/>
              <a:t>. </a:t>
            </a:r>
            <a:r>
              <a:rPr lang="ru-RU" b="1" dirty="0" smtClean="0">
                <a:solidFill>
                  <a:srgbClr val="7030A0"/>
                </a:solidFill>
              </a:rPr>
              <a:t>Звенья</a:t>
            </a:r>
            <a:r>
              <a:rPr lang="ru-RU" dirty="0" smtClean="0"/>
              <a:t>, </a:t>
            </a:r>
            <a:r>
              <a:rPr lang="ru-RU" b="1" dirty="0" smtClean="0">
                <a:solidFill>
                  <a:srgbClr val="0070C0"/>
                </a:solidFill>
              </a:rPr>
              <a:t>совершающие </a:t>
            </a:r>
            <a:r>
              <a:rPr lang="ru-RU" b="1" u="sng" dirty="0" smtClean="0">
                <a:solidFill>
                  <a:srgbClr val="0070C0"/>
                </a:solidFill>
              </a:rPr>
              <a:t>движения</a:t>
            </a:r>
            <a:r>
              <a:rPr lang="ru-RU" dirty="0" smtClean="0"/>
              <a:t>, для </a:t>
            </a:r>
            <a:r>
              <a:rPr lang="ru-RU" b="1" dirty="0" smtClean="0">
                <a:solidFill>
                  <a:srgbClr val="7030A0"/>
                </a:solidFill>
              </a:rPr>
              <a:t>выполнения </a:t>
            </a:r>
            <a:r>
              <a:rPr lang="ru-RU" b="1" u="sng" dirty="0" smtClean="0">
                <a:solidFill>
                  <a:srgbClr val="7030A0"/>
                </a:solidFill>
              </a:rPr>
              <a:t>которых</a:t>
            </a:r>
            <a:r>
              <a:rPr lang="ru-RU" dirty="0" smtClean="0"/>
              <a:t> и </a:t>
            </a:r>
            <a:r>
              <a:rPr lang="ru-RU" b="1" dirty="0" smtClean="0">
                <a:solidFill>
                  <a:srgbClr val="7030A0"/>
                </a:solidFill>
              </a:rPr>
              <a:t>предназначен</a:t>
            </a:r>
            <a:r>
              <a:rPr lang="ru-RU" dirty="0" smtClean="0"/>
              <a:t> данный механизм, называются </a:t>
            </a:r>
            <a:r>
              <a:rPr lang="ru-RU" b="1" dirty="0" smtClean="0">
                <a:solidFill>
                  <a:srgbClr val="7030A0"/>
                </a:solidFill>
              </a:rPr>
              <a:t>выходными</a:t>
            </a:r>
            <a:r>
              <a:rPr lang="ru-RU" dirty="0" smtClean="0"/>
              <a:t>.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52400" y="6096000"/>
            <a:ext cx="8991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Дуговыми стрелками </a:t>
            </a:r>
            <a:r>
              <a:rPr lang="ru-RU" dirty="0" smtClean="0"/>
              <a:t>на рис. 1 показано, </a:t>
            </a:r>
            <a:r>
              <a:rPr lang="ru-RU" b="1" dirty="0" smtClean="0">
                <a:solidFill>
                  <a:srgbClr val="FF0000"/>
                </a:solidFill>
              </a:rPr>
              <a:t>каким звеньям </a:t>
            </a:r>
            <a:r>
              <a:rPr lang="ru-RU" dirty="0" smtClean="0"/>
              <a:t>следует </a:t>
            </a:r>
            <a:r>
              <a:rPr lang="ru-RU" b="1" dirty="0" smtClean="0">
                <a:solidFill>
                  <a:srgbClr val="FF0000"/>
                </a:solidFill>
              </a:rPr>
              <a:t>задать </a:t>
            </a:r>
            <a:r>
              <a:rPr lang="ru-RU" b="1" dirty="0" smtClean="0">
                <a:solidFill>
                  <a:srgbClr val="0070C0"/>
                </a:solidFill>
              </a:rPr>
              <a:t>движение</a:t>
            </a:r>
            <a:r>
              <a:rPr lang="ru-RU" dirty="0" smtClean="0"/>
              <a:t>, чтобы </a:t>
            </a:r>
            <a:r>
              <a:rPr lang="ru-RU" b="1" dirty="0" smtClean="0">
                <a:solidFill>
                  <a:srgbClr val="7030A0"/>
                </a:solidFill>
              </a:rPr>
              <a:t>все остальные звенья </a:t>
            </a:r>
            <a:r>
              <a:rPr lang="ru-RU" dirty="0" smtClean="0"/>
              <a:t>двигались вполне определенно.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2819400"/>
            <a:ext cx="2362200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Определим </a:t>
            </a:r>
            <a:r>
              <a:rPr lang="ru-RU" b="1" dirty="0" smtClean="0"/>
              <a:t>степень </a:t>
            </a:r>
            <a:r>
              <a:rPr lang="ru-RU" b="1" dirty="0" smtClean="0">
                <a:solidFill>
                  <a:srgbClr val="0070C0"/>
                </a:solidFill>
              </a:rPr>
              <a:t>подвижности</a:t>
            </a:r>
            <a:r>
              <a:rPr lang="ru-RU" b="1" dirty="0" smtClean="0"/>
              <a:t> </a:t>
            </a:r>
            <a:r>
              <a:rPr lang="ru-RU" dirty="0" smtClean="0"/>
              <a:t>двух механизмов (рис. 1). </a:t>
            </a:r>
          </a:p>
          <a:p>
            <a:r>
              <a:rPr lang="ru-RU" sz="1400" b="1" i="1" dirty="0" smtClean="0">
                <a:solidFill>
                  <a:srgbClr val="0070C0"/>
                </a:solidFill>
              </a:rPr>
              <a:t>W</a:t>
            </a:r>
            <a:r>
              <a:rPr lang="ru-RU" sz="1400" dirty="0" smtClean="0"/>
              <a:t> – степень подвижности механизма; </a:t>
            </a:r>
            <a:r>
              <a:rPr lang="ru-RU" sz="1400" b="1" i="1" dirty="0" err="1" smtClean="0">
                <a:solidFill>
                  <a:srgbClr val="0070C0"/>
                </a:solidFill>
              </a:rPr>
              <a:t>n</a:t>
            </a:r>
            <a:r>
              <a:rPr lang="ru-RU" sz="1400" dirty="0" smtClean="0"/>
              <a:t> – число </a:t>
            </a:r>
            <a:r>
              <a:rPr lang="ru-RU" sz="1400" b="1" dirty="0" smtClean="0">
                <a:solidFill>
                  <a:srgbClr val="0070C0"/>
                </a:solidFill>
              </a:rPr>
              <a:t>подвижных</a:t>
            </a:r>
            <a:r>
              <a:rPr lang="ru-RU" sz="1400" dirty="0" smtClean="0"/>
              <a:t> </a:t>
            </a:r>
            <a:r>
              <a:rPr lang="ru-RU" sz="1400" b="1" dirty="0" smtClean="0"/>
              <a:t>звеньев</a:t>
            </a:r>
            <a:r>
              <a:rPr lang="ru-RU" sz="1400" dirty="0" smtClean="0"/>
              <a:t> цепи; </a:t>
            </a:r>
            <a:r>
              <a:rPr lang="ru-RU" sz="1400" b="1" i="1" dirty="0" smtClean="0">
                <a:solidFill>
                  <a:srgbClr val="FF0000"/>
                </a:solidFill>
              </a:rPr>
              <a:t>p</a:t>
            </a:r>
            <a:r>
              <a:rPr lang="ru-RU" sz="1400" b="1" baseline="-25000" dirty="0" smtClean="0"/>
              <a:t>5</a:t>
            </a:r>
            <a:r>
              <a:rPr lang="ru-RU" sz="1400" dirty="0" smtClean="0"/>
              <a:t> – число </a:t>
            </a:r>
            <a:r>
              <a:rPr lang="ru-RU" sz="1400" b="1" dirty="0" smtClean="0">
                <a:solidFill>
                  <a:srgbClr val="FF0000"/>
                </a:solidFill>
              </a:rPr>
              <a:t>кинематических пар </a:t>
            </a:r>
            <a:r>
              <a:rPr lang="ru-RU" sz="1400" b="1" dirty="0" smtClean="0"/>
              <a:t>пятого класса</a:t>
            </a:r>
            <a:r>
              <a:rPr lang="ru-RU" sz="1400" dirty="0" smtClean="0"/>
              <a:t>; </a:t>
            </a:r>
            <a:r>
              <a:rPr lang="ru-RU" sz="1400" b="1" i="1" dirty="0" smtClean="0">
                <a:solidFill>
                  <a:srgbClr val="FF0000"/>
                </a:solidFill>
              </a:rPr>
              <a:t>p</a:t>
            </a:r>
            <a:r>
              <a:rPr lang="ru-RU" sz="1400" b="1" baseline="-25000" dirty="0" smtClean="0"/>
              <a:t>4</a:t>
            </a:r>
            <a:r>
              <a:rPr lang="ru-RU" sz="1400" dirty="0" smtClean="0"/>
              <a:t> – число </a:t>
            </a:r>
            <a:r>
              <a:rPr lang="ru-RU" sz="1400" b="1" dirty="0" smtClean="0">
                <a:solidFill>
                  <a:srgbClr val="FF0000"/>
                </a:solidFill>
              </a:rPr>
              <a:t>кинематических пар </a:t>
            </a:r>
            <a:r>
              <a:rPr lang="ru-RU" sz="1400" b="1" dirty="0" smtClean="0"/>
              <a:t>четвертого класса</a:t>
            </a:r>
            <a:r>
              <a:rPr lang="ru-RU" sz="1400" dirty="0" smtClean="0"/>
              <a:t>. </a:t>
            </a:r>
          </a:p>
          <a:p>
            <a:r>
              <a:rPr lang="ru-RU" sz="1400" dirty="0" smtClean="0"/>
              <a:t>  </a:t>
            </a:r>
            <a:endParaRPr lang="ru-RU" sz="1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362200" y="4724400"/>
            <a:ext cx="640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Рис. 1 – Определение </a:t>
            </a:r>
            <a:r>
              <a:rPr lang="ru-RU" sz="2000" b="1" dirty="0" smtClean="0"/>
              <a:t>степени </a:t>
            </a:r>
            <a:r>
              <a:rPr lang="ru-RU" sz="2000" b="1" dirty="0" smtClean="0">
                <a:solidFill>
                  <a:srgbClr val="0070C0"/>
                </a:solidFill>
              </a:rPr>
              <a:t>подвижности</a:t>
            </a:r>
            <a:r>
              <a:rPr lang="ru-RU" sz="2000" b="1" dirty="0" smtClean="0"/>
              <a:t> </a:t>
            </a:r>
            <a:r>
              <a:rPr lang="ru-RU" sz="2000" dirty="0" smtClean="0"/>
              <a:t>механизма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124200" y="4191000"/>
            <a:ext cx="18934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i="1" dirty="0" smtClean="0">
                <a:solidFill>
                  <a:srgbClr val="0070C0"/>
                </a:solidFill>
              </a:rPr>
              <a:t>W</a:t>
            </a:r>
            <a:r>
              <a:rPr lang="ru-RU" b="1" dirty="0" smtClean="0"/>
              <a:t> = 3</a:t>
            </a:r>
            <a:r>
              <a:rPr lang="ru-RU" b="1" i="1" dirty="0" smtClean="0">
                <a:solidFill>
                  <a:srgbClr val="0070C0"/>
                </a:solidFill>
              </a:rPr>
              <a:t>n</a:t>
            </a:r>
            <a:r>
              <a:rPr lang="ru-RU" b="1" dirty="0" smtClean="0"/>
              <a:t> - 2</a:t>
            </a:r>
            <a:r>
              <a:rPr lang="ru-RU" b="1" i="1" dirty="0" smtClean="0">
                <a:solidFill>
                  <a:srgbClr val="FF0000"/>
                </a:solidFill>
              </a:rPr>
              <a:t>p</a:t>
            </a:r>
            <a:r>
              <a:rPr lang="ru-RU" b="1" baseline="-25000" dirty="0" smtClean="0"/>
              <a:t>5</a:t>
            </a:r>
            <a:r>
              <a:rPr lang="ru-RU" b="1" dirty="0" smtClean="0"/>
              <a:t> - </a:t>
            </a:r>
            <a:r>
              <a:rPr lang="ru-RU" b="1" i="1" dirty="0" smtClean="0">
                <a:solidFill>
                  <a:srgbClr val="FF0000"/>
                </a:solidFill>
              </a:rPr>
              <a:t>p</a:t>
            </a:r>
            <a:r>
              <a:rPr lang="ru-RU" b="1" baseline="-25000" dirty="0" smtClean="0"/>
              <a:t>4</a:t>
            </a:r>
            <a:r>
              <a:rPr lang="ru-RU" b="1" dirty="0" smtClean="0"/>
              <a:t> </a:t>
            </a:r>
            <a:r>
              <a:rPr lang="ru-RU" dirty="0" smtClean="0"/>
              <a:t>=</a:t>
            </a:r>
          </a:p>
          <a:p>
            <a:pPr algn="ctr"/>
            <a:r>
              <a:rPr lang="ru-RU" dirty="0" smtClean="0"/>
              <a:t>=3</a:t>
            </a:r>
            <a:r>
              <a:rPr lang="en-US" dirty="0" smtClean="0"/>
              <a:t>∙</a:t>
            </a:r>
            <a:r>
              <a:rPr lang="ru-RU" b="1" dirty="0" smtClean="0">
                <a:solidFill>
                  <a:srgbClr val="0070C0"/>
                </a:solidFill>
              </a:rPr>
              <a:t>3</a:t>
            </a:r>
            <a:r>
              <a:rPr lang="ru-RU" dirty="0" smtClean="0"/>
              <a:t> - 2</a:t>
            </a:r>
            <a:r>
              <a:rPr lang="en-US" dirty="0" smtClean="0"/>
              <a:t>∙</a:t>
            </a:r>
            <a:r>
              <a:rPr lang="ru-RU" b="1" dirty="0" smtClean="0">
                <a:solidFill>
                  <a:srgbClr val="FF0000"/>
                </a:solidFill>
              </a:rPr>
              <a:t>4</a:t>
            </a:r>
            <a:r>
              <a:rPr lang="ru-RU" dirty="0" smtClean="0"/>
              <a:t> – </a:t>
            </a:r>
            <a:r>
              <a:rPr lang="ru-RU" b="1" dirty="0" smtClean="0">
                <a:solidFill>
                  <a:srgbClr val="FF0000"/>
                </a:solidFill>
              </a:rPr>
              <a:t>0</a:t>
            </a:r>
            <a:r>
              <a:rPr lang="ru-RU" dirty="0" smtClean="0"/>
              <a:t> = </a:t>
            </a:r>
            <a:r>
              <a:rPr lang="ru-RU" b="1" dirty="0" smtClean="0">
                <a:solidFill>
                  <a:srgbClr val="0070C0"/>
                </a:solidFill>
              </a:rPr>
              <a:t>1</a:t>
            </a:r>
            <a:r>
              <a:rPr lang="ru-RU" dirty="0" smtClean="0"/>
              <a:t>;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629400" y="4114800"/>
            <a:ext cx="162576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0070C0"/>
                </a:solidFill>
              </a:rPr>
              <a:t>W</a:t>
            </a:r>
            <a:r>
              <a:rPr lang="ru-RU" sz="4000" b="1" dirty="0" smtClean="0"/>
              <a:t> = </a:t>
            </a:r>
            <a:r>
              <a:rPr lang="ru-RU" sz="4000" b="1" dirty="0" smtClean="0">
                <a:solidFill>
                  <a:srgbClr val="C00000"/>
                </a:solidFill>
              </a:rPr>
              <a:t>?</a:t>
            </a:r>
            <a:r>
              <a:rPr lang="ru-RU" sz="4000" dirty="0" smtClean="0"/>
              <a:t>;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0" y="5105400"/>
            <a:ext cx="9144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</a:rPr>
              <a:t>Кинематическая пара </a:t>
            </a:r>
            <a:r>
              <a:rPr lang="ru-RU" sz="1400" b="1" dirty="0" smtClean="0">
                <a:solidFill>
                  <a:srgbClr val="7030A0"/>
                </a:solidFill>
              </a:rPr>
              <a:t>V класса (</a:t>
            </a:r>
            <a:r>
              <a:rPr lang="ru-RU" sz="1400" b="1" dirty="0" smtClean="0"/>
              <a:t>5</a:t>
            </a:r>
            <a:r>
              <a:rPr lang="ru-RU" sz="1400" b="1" dirty="0" smtClean="0">
                <a:solidFill>
                  <a:srgbClr val="7030A0"/>
                </a:solidFill>
              </a:rPr>
              <a:t>) (</a:t>
            </a:r>
            <a:r>
              <a:rPr lang="ru-RU" sz="1400" b="1" dirty="0" smtClean="0"/>
              <a:t>одно</a:t>
            </a:r>
            <a:r>
              <a:rPr lang="ru-RU" sz="1400" b="1" dirty="0" smtClean="0">
                <a:solidFill>
                  <a:srgbClr val="0070C0"/>
                </a:solidFill>
              </a:rPr>
              <a:t>подвижные</a:t>
            </a:r>
            <a:r>
              <a:rPr lang="ru-RU" sz="1400" dirty="0" smtClean="0"/>
              <a:t> </a:t>
            </a:r>
            <a:r>
              <a:rPr lang="ru-RU" sz="1400" b="1" dirty="0" smtClean="0">
                <a:solidFill>
                  <a:srgbClr val="FF0000"/>
                </a:solidFill>
              </a:rPr>
              <a:t>пары</a:t>
            </a:r>
            <a:r>
              <a:rPr lang="ru-RU" sz="1400" b="1" dirty="0" smtClean="0">
                <a:solidFill>
                  <a:srgbClr val="7030A0"/>
                </a:solidFill>
              </a:rPr>
              <a:t>) </a:t>
            </a:r>
            <a:r>
              <a:rPr lang="ru-RU" sz="1400" dirty="0" smtClean="0"/>
              <a:t>при соединении </a:t>
            </a:r>
            <a:r>
              <a:rPr lang="ru-RU" sz="1400" b="1" dirty="0" smtClean="0"/>
              <a:t>двух </a:t>
            </a:r>
            <a:r>
              <a:rPr lang="ru-RU" sz="1400" b="1" dirty="0" smtClean="0">
                <a:solidFill>
                  <a:srgbClr val="0070C0"/>
                </a:solidFill>
              </a:rPr>
              <a:t>подвижных </a:t>
            </a:r>
            <a:r>
              <a:rPr lang="ru-RU" sz="1400" dirty="0" smtClean="0"/>
              <a:t>звеньев </a:t>
            </a:r>
            <a:r>
              <a:rPr lang="ru-RU" sz="1400" b="1" dirty="0" smtClean="0"/>
              <a:t>1</a:t>
            </a:r>
            <a:r>
              <a:rPr lang="ru-RU" sz="1400" dirty="0" smtClean="0"/>
              <a:t> и </a:t>
            </a:r>
            <a:r>
              <a:rPr lang="ru-RU" sz="1400" b="1" dirty="0" smtClean="0"/>
              <a:t>2</a:t>
            </a:r>
            <a:r>
              <a:rPr lang="ru-RU" sz="1400" dirty="0" smtClean="0"/>
              <a:t> </a:t>
            </a:r>
            <a:r>
              <a:rPr lang="ru-RU" sz="1400" b="1" dirty="0" smtClean="0"/>
              <a:t>или</a:t>
            </a:r>
            <a:r>
              <a:rPr lang="ru-RU" sz="1400" dirty="0" smtClean="0"/>
              <a:t> при соединении </a:t>
            </a:r>
            <a:r>
              <a:rPr lang="ru-RU" sz="1400" b="1" dirty="0" smtClean="0">
                <a:solidFill>
                  <a:srgbClr val="0070C0"/>
                </a:solidFill>
              </a:rPr>
              <a:t>подвижного звена</a:t>
            </a:r>
            <a:r>
              <a:rPr lang="ru-RU" sz="1400" dirty="0" smtClean="0"/>
              <a:t> со </a:t>
            </a:r>
            <a:r>
              <a:rPr lang="ru-RU" sz="1400" b="1" dirty="0" smtClean="0"/>
              <a:t>стойкой.</a:t>
            </a:r>
            <a:r>
              <a:rPr lang="ru-RU" sz="1400" b="1" dirty="0" smtClean="0">
                <a:solidFill>
                  <a:srgbClr val="00B050"/>
                </a:solidFill>
              </a:rPr>
              <a:t> </a:t>
            </a:r>
            <a:r>
              <a:rPr lang="ru-RU" sz="1400" dirty="0" smtClean="0"/>
              <a:t>Кинематические пары </a:t>
            </a:r>
            <a:r>
              <a:rPr lang="ru-RU" sz="1400" b="1" dirty="0" smtClean="0">
                <a:solidFill>
                  <a:srgbClr val="7030A0"/>
                </a:solidFill>
              </a:rPr>
              <a:t>IV</a:t>
            </a:r>
            <a:r>
              <a:rPr lang="ru-RU" sz="1400" b="1" dirty="0" smtClean="0"/>
              <a:t> класса (4) (</a:t>
            </a:r>
            <a:r>
              <a:rPr lang="ru-RU" sz="1400" b="1" dirty="0" err="1" smtClean="0"/>
              <a:t>двух</a:t>
            </a:r>
            <a:r>
              <a:rPr lang="ru-RU" sz="1400" b="1" dirty="0" err="1" smtClean="0">
                <a:solidFill>
                  <a:srgbClr val="0070C0"/>
                </a:solidFill>
              </a:rPr>
              <a:t>подвижные</a:t>
            </a:r>
            <a:r>
              <a:rPr lang="ru-RU" sz="1400" dirty="0" smtClean="0"/>
              <a:t> </a:t>
            </a:r>
            <a:r>
              <a:rPr lang="ru-RU" sz="1400" b="1" dirty="0" smtClean="0">
                <a:solidFill>
                  <a:srgbClr val="C00000"/>
                </a:solidFill>
              </a:rPr>
              <a:t>кинематические пары</a:t>
            </a:r>
            <a:r>
              <a:rPr lang="ru-RU" sz="1400" b="1" dirty="0" smtClean="0"/>
              <a:t>) </a:t>
            </a:r>
            <a:r>
              <a:rPr lang="ru-RU" sz="1400" dirty="0" smtClean="0"/>
              <a:t>в </a:t>
            </a:r>
            <a:r>
              <a:rPr lang="ru-RU" sz="1400" b="1" dirty="0" smtClean="0">
                <a:solidFill>
                  <a:srgbClr val="FF0000"/>
                </a:solidFill>
              </a:rPr>
              <a:t>плоскости</a:t>
            </a:r>
            <a:r>
              <a:rPr lang="ru-RU" sz="1400" dirty="0" smtClean="0"/>
              <a:t>  при соединении звеньев в </a:t>
            </a:r>
            <a:r>
              <a:rPr lang="ru-RU" sz="1400" b="1" dirty="0" smtClean="0">
                <a:solidFill>
                  <a:srgbClr val="FF0000"/>
                </a:solidFill>
              </a:rPr>
              <a:t>кулачковых</a:t>
            </a:r>
            <a:r>
              <a:rPr lang="ru-RU" sz="1400" dirty="0" smtClean="0"/>
              <a:t> механизмах, </a:t>
            </a:r>
            <a:r>
              <a:rPr lang="ru-RU" sz="1400" b="1" dirty="0" smtClean="0">
                <a:solidFill>
                  <a:srgbClr val="7030A0"/>
                </a:solidFill>
              </a:rPr>
              <a:t>зубчатых</a:t>
            </a:r>
            <a:r>
              <a:rPr lang="ru-RU" sz="1400" dirty="0" smtClean="0"/>
              <a:t> или </a:t>
            </a:r>
            <a:r>
              <a:rPr lang="ru-RU" sz="1400" b="1" dirty="0" smtClean="0">
                <a:solidFill>
                  <a:srgbClr val="C00000"/>
                </a:solidFill>
              </a:rPr>
              <a:t>фрикционных</a:t>
            </a:r>
            <a:r>
              <a:rPr lang="ru-RU" sz="1400" dirty="0" smtClean="0"/>
              <a:t> передачах. В кулачковых механизмах пары </a:t>
            </a:r>
            <a:r>
              <a:rPr lang="ru-RU" sz="1400" b="1" dirty="0" smtClean="0">
                <a:solidFill>
                  <a:srgbClr val="7030A0"/>
                </a:solidFill>
              </a:rPr>
              <a:t>IV класса </a:t>
            </a:r>
            <a:r>
              <a:rPr lang="ru-RU" sz="1400" dirty="0" smtClean="0"/>
              <a:t>– это соединения </a:t>
            </a:r>
            <a:r>
              <a:rPr lang="ru-RU" sz="1400" b="1" dirty="0" smtClean="0">
                <a:solidFill>
                  <a:srgbClr val="7030A0"/>
                </a:solidFill>
              </a:rPr>
              <a:t>ролика </a:t>
            </a:r>
            <a:r>
              <a:rPr lang="ru-RU" sz="1400" dirty="0" smtClean="0"/>
              <a:t>и </a:t>
            </a:r>
            <a:r>
              <a:rPr lang="ru-RU" sz="1400" b="1" dirty="0" smtClean="0">
                <a:solidFill>
                  <a:srgbClr val="C00000"/>
                </a:solidFill>
              </a:rPr>
              <a:t>кулачка (перемещение </a:t>
            </a:r>
            <a:r>
              <a:rPr lang="ru-RU" sz="1400" b="1" dirty="0" smtClean="0"/>
              <a:t>и</a:t>
            </a:r>
            <a:r>
              <a:rPr lang="ru-RU" sz="1400" b="1" dirty="0" smtClean="0">
                <a:solidFill>
                  <a:srgbClr val="C00000"/>
                </a:solidFill>
              </a:rPr>
              <a:t> </a:t>
            </a:r>
            <a:r>
              <a:rPr lang="ru-RU" sz="1400" b="1" dirty="0" smtClean="0">
                <a:solidFill>
                  <a:srgbClr val="0070C0"/>
                </a:solidFill>
              </a:rPr>
              <a:t>качение</a:t>
            </a:r>
            <a:r>
              <a:rPr lang="ru-RU" sz="1400" b="1" dirty="0" smtClean="0">
                <a:solidFill>
                  <a:srgbClr val="C00000"/>
                </a:solidFill>
              </a:rPr>
              <a:t>) </a:t>
            </a:r>
            <a:r>
              <a:rPr lang="ru-RU" sz="1400" b="1" dirty="0" smtClean="0"/>
              <a:t>или</a:t>
            </a:r>
            <a:r>
              <a:rPr lang="ru-RU" sz="1400" dirty="0" smtClean="0"/>
              <a:t> </a:t>
            </a:r>
            <a:r>
              <a:rPr lang="ru-RU" sz="1400" b="1" dirty="0" smtClean="0">
                <a:solidFill>
                  <a:srgbClr val="FF0000"/>
                </a:solidFill>
              </a:rPr>
              <a:t>кулачка </a:t>
            </a:r>
            <a:r>
              <a:rPr lang="ru-RU" sz="1400" dirty="0" smtClean="0"/>
              <a:t>с </a:t>
            </a:r>
            <a:r>
              <a:rPr lang="ru-RU" sz="1400" b="1" dirty="0" smtClean="0">
                <a:solidFill>
                  <a:srgbClr val="7030A0"/>
                </a:solidFill>
              </a:rPr>
              <a:t>коромыслом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2895600"/>
            <a:ext cx="3080031" cy="1366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9000" y="3733800"/>
            <a:ext cx="1157287" cy="25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0" y="3068436"/>
            <a:ext cx="3276600" cy="1198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Прямоугольник 18"/>
          <p:cNvSpPr/>
          <p:nvPr/>
        </p:nvSpPr>
        <p:spPr>
          <a:xfrm>
            <a:off x="3733800" y="2743200"/>
            <a:ext cx="45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</a:rPr>
              <a:t>а</a:t>
            </a:r>
            <a:endParaRPr lang="ru-RU" sz="2400" i="1" dirty="0">
              <a:solidFill>
                <a:srgbClr val="C00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553200" y="2819400"/>
            <a:ext cx="3481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</a:rPr>
              <a:t>б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81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1800" b="1" dirty="0" smtClean="0"/>
              <a:t>1.7 </a:t>
            </a:r>
            <a:r>
              <a:rPr lang="ru-RU" sz="1800" b="1" dirty="0" smtClean="0">
                <a:solidFill>
                  <a:srgbClr val="C00000"/>
                </a:solidFill>
              </a:rPr>
              <a:t>Плоские</a:t>
            </a:r>
            <a:r>
              <a:rPr lang="ru-RU" sz="1800" b="1" dirty="0" smtClean="0"/>
              <a:t> </a:t>
            </a:r>
            <a:r>
              <a:rPr lang="ru-RU" sz="1800" b="1" dirty="0" smtClean="0">
                <a:solidFill>
                  <a:srgbClr val="7030A0"/>
                </a:solidFill>
              </a:rPr>
              <a:t>механизмы</a:t>
            </a:r>
            <a:r>
              <a:rPr lang="ru-RU" sz="1800" b="1" dirty="0" smtClean="0"/>
              <a:t> или механизмы </a:t>
            </a:r>
            <a:r>
              <a:rPr lang="ru-RU" sz="1800" b="1" dirty="0" smtClean="0">
                <a:solidFill>
                  <a:srgbClr val="C00000"/>
                </a:solidFill>
              </a:rPr>
              <a:t>третьего</a:t>
            </a:r>
            <a:r>
              <a:rPr lang="ru-RU" sz="1800" b="1" dirty="0" smtClean="0"/>
              <a:t> семейства (</a:t>
            </a:r>
            <a:r>
              <a:rPr lang="ru-RU" sz="1800" i="1" dirty="0" smtClean="0"/>
              <a:t>продолжение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25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2400" y="304800"/>
            <a:ext cx="8763000" cy="175432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252000"/>
            <a:r>
              <a:rPr lang="ru-RU" b="1" dirty="0" smtClean="0">
                <a:solidFill>
                  <a:srgbClr val="7030A0"/>
                </a:solidFill>
              </a:rPr>
              <a:t>Механизмом</a:t>
            </a:r>
            <a:r>
              <a:rPr lang="ru-RU" dirty="0" smtClean="0"/>
              <a:t> называется </a:t>
            </a:r>
            <a:r>
              <a:rPr lang="ru-RU" b="1" dirty="0" smtClean="0">
                <a:solidFill>
                  <a:srgbClr val="C00000"/>
                </a:solidFill>
              </a:rPr>
              <a:t>кинематическая цеп</a:t>
            </a:r>
            <a:r>
              <a:rPr lang="ru-RU" b="1" u="sng" dirty="0" smtClean="0">
                <a:solidFill>
                  <a:srgbClr val="C00000"/>
                </a:solidFill>
              </a:rPr>
              <a:t>ь</a:t>
            </a:r>
            <a:r>
              <a:rPr lang="ru-RU" dirty="0" smtClean="0"/>
              <a:t>, </a:t>
            </a:r>
            <a:r>
              <a:rPr lang="ru-RU" b="1" dirty="0" smtClean="0">
                <a:solidFill>
                  <a:srgbClr val="0070C0"/>
                </a:solidFill>
              </a:rPr>
              <a:t>подвижность</a:t>
            </a:r>
            <a:r>
              <a:rPr lang="ru-RU" dirty="0" smtClean="0"/>
              <a:t> котор</a:t>
            </a:r>
            <a:r>
              <a:rPr lang="ru-RU" u="sng" dirty="0" smtClean="0"/>
              <a:t>ой</a:t>
            </a:r>
            <a:r>
              <a:rPr lang="ru-RU" dirty="0" smtClean="0"/>
              <a:t> равняется </a:t>
            </a:r>
            <a:r>
              <a:rPr lang="ru-RU" b="1" u="sng" dirty="0" smtClean="0">
                <a:solidFill>
                  <a:srgbClr val="0070C0"/>
                </a:solidFill>
              </a:rPr>
              <a:t>единице</a:t>
            </a:r>
            <a:r>
              <a:rPr lang="ru-RU" dirty="0" smtClean="0"/>
              <a:t>, т.е. </a:t>
            </a:r>
            <a:r>
              <a:rPr lang="ru-RU" b="1" i="1" dirty="0" smtClean="0">
                <a:solidFill>
                  <a:srgbClr val="0070C0"/>
                </a:solidFill>
              </a:rPr>
              <a:t>W</a:t>
            </a:r>
            <a:r>
              <a:rPr lang="ru-RU" dirty="0" smtClean="0"/>
              <a:t> = </a:t>
            </a:r>
            <a:r>
              <a:rPr lang="ru-RU" b="1" dirty="0" smtClean="0">
                <a:solidFill>
                  <a:srgbClr val="0070C0"/>
                </a:solidFill>
              </a:rPr>
              <a:t>1</a:t>
            </a:r>
            <a:r>
              <a:rPr lang="ru-RU" dirty="0" smtClean="0"/>
              <a:t>. При </a:t>
            </a:r>
            <a:r>
              <a:rPr lang="ru-RU" b="1" i="1" dirty="0" smtClean="0">
                <a:solidFill>
                  <a:srgbClr val="0070C0"/>
                </a:solidFill>
              </a:rPr>
              <a:t>W</a:t>
            </a:r>
            <a:r>
              <a:rPr lang="ru-RU" dirty="0" smtClean="0"/>
              <a:t> &gt; </a:t>
            </a:r>
            <a:r>
              <a:rPr lang="ru-RU" b="1" dirty="0" smtClean="0">
                <a:solidFill>
                  <a:srgbClr val="0070C0"/>
                </a:solidFill>
              </a:rPr>
              <a:t>1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кинематические цеп</a:t>
            </a:r>
            <a:r>
              <a:rPr lang="ru-RU" u="sng" dirty="0" smtClean="0">
                <a:solidFill>
                  <a:srgbClr val="FF0000"/>
                </a:solidFill>
              </a:rPr>
              <a:t>и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становятся </a:t>
            </a:r>
            <a:r>
              <a:rPr lang="ru-RU" b="1" dirty="0" smtClean="0">
                <a:solidFill>
                  <a:srgbClr val="7030A0"/>
                </a:solidFill>
              </a:rPr>
              <a:t>механизм</a:t>
            </a:r>
            <a:r>
              <a:rPr lang="ru-RU" b="1" u="sng" dirty="0" smtClean="0">
                <a:solidFill>
                  <a:srgbClr val="7030A0"/>
                </a:solidFill>
              </a:rPr>
              <a:t>ами</a:t>
            </a:r>
            <a:r>
              <a:rPr lang="ru-RU" dirty="0" smtClean="0"/>
              <a:t> или </a:t>
            </a:r>
            <a:r>
              <a:rPr lang="ru-RU" b="1" dirty="0" smtClean="0">
                <a:solidFill>
                  <a:srgbClr val="FF0000"/>
                </a:solidFill>
              </a:rPr>
              <a:t>механическ</a:t>
            </a:r>
            <a:r>
              <a:rPr lang="ru-RU" b="1" u="sng" dirty="0" smtClean="0">
                <a:solidFill>
                  <a:srgbClr val="FF0000"/>
                </a:solidFill>
              </a:rPr>
              <a:t>ими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u="sng" dirty="0" smtClean="0">
                <a:solidFill>
                  <a:srgbClr val="FF0000"/>
                </a:solidFill>
              </a:rPr>
              <a:t>системами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заданной </a:t>
            </a:r>
            <a:r>
              <a:rPr lang="ru-RU" b="1" dirty="0" smtClean="0">
                <a:solidFill>
                  <a:srgbClr val="0070C0"/>
                </a:solidFill>
              </a:rPr>
              <a:t>подвижности </a:t>
            </a:r>
            <a:r>
              <a:rPr lang="ru-RU" b="1" i="1" dirty="0" smtClean="0">
                <a:solidFill>
                  <a:srgbClr val="0070C0"/>
                </a:solidFill>
              </a:rPr>
              <a:t>W</a:t>
            </a:r>
            <a:r>
              <a:rPr lang="ru-RU" b="1" dirty="0" smtClean="0">
                <a:solidFill>
                  <a:srgbClr val="0070C0"/>
                </a:solidFill>
              </a:rPr>
              <a:t>. </a:t>
            </a:r>
          </a:p>
          <a:p>
            <a:pPr indent="252000"/>
            <a:r>
              <a:rPr lang="ru-RU" dirty="0" smtClean="0"/>
              <a:t>Под </a:t>
            </a:r>
            <a:r>
              <a:rPr lang="ru-RU" b="1" dirty="0" smtClean="0">
                <a:solidFill>
                  <a:srgbClr val="0070C0"/>
                </a:solidFill>
              </a:rPr>
              <a:t>подвижностью </a:t>
            </a:r>
            <a:r>
              <a:rPr lang="ru-RU" dirty="0" smtClean="0"/>
              <a:t>понимают </a:t>
            </a:r>
            <a:r>
              <a:rPr lang="ru-RU" b="1" dirty="0" smtClean="0">
                <a:solidFill>
                  <a:srgbClr val="C00000"/>
                </a:solidFill>
              </a:rPr>
              <a:t>число</a:t>
            </a:r>
            <a:r>
              <a:rPr lang="ru-RU" dirty="0" smtClean="0"/>
              <a:t>, определяющее </a:t>
            </a:r>
            <a:r>
              <a:rPr lang="ru-RU" b="1" dirty="0" smtClean="0">
                <a:solidFill>
                  <a:srgbClr val="C00000"/>
                </a:solidFill>
              </a:rPr>
              <a:t>число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независимых</a:t>
            </a:r>
            <a:r>
              <a:rPr lang="ru-RU" b="1" dirty="0" smtClean="0"/>
              <a:t> движений</a:t>
            </a:r>
            <a:r>
              <a:rPr lang="ru-RU" dirty="0" smtClean="0"/>
              <a:t>, заданных механизму, или </a:t>
            </a:r>
            <a:r>
              <a:rPr lang="ru-RU" b="1" dirty="0" smtClean="0">
                <a:solidFill>
                  <a:srgbClr val="FF0000"/>
                </a:solidFill>
              </a:rPr>
              <a:t>число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звеньев</a:t>
            </a:r>
            <a:r>
              <a:rPr lang="ru-RU" dirty="0" smtClean="0"/>
              <a:t>, </a:t>
            </a:r>
            <a:r>
              <a:rPr lang="ru-RU" b="1" dirty="0" smtClean="0"/>
              <a:t>которым </a:t>
            </a:r>
            <a:r>
              <a:rPr lang="ru-RU" b="1" dirty="0" smtClean="0">
                <a:solidFill>
                  <a:srgbClr val="0070C0"/>
                </a:solidFill>
              </a:rPr>
              <a:t>движение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задается</a:t>
            </a:r>
            <a:r>
              <a:rPr lang="ru-RU" dirty="0" smtClean="0"/>
              <a:t>. В самом широком смысле – это </a:t>
            </a:r>
            <a:r>
              <a:rPr lang="ru-RU" b="1" dirty="0" smtClean="0">
                <a:solidFill>
                  <a:srgbClr val="FF0000"/>
                </a:solidFill>
              </a:rPr>
              <a:t>число</a:t>
            </a:r>
            <a:r>
              <a:rPr lang="ru-RU" dirty="0" smtClean="0"/>
              <a:t> </a:t>
            </a:r>
            <a:r>
              <a:rPr lang="ru-RU" b="1" dirty="0" smtClean="0"/>
              <a:t>обобщенных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координат системы</a:t>
            </a:r>
            <a:r>
              <a:rPr lang="ru-RU" dirty="0" smtClean="0"/>
              <a:t>.</a:t>
            </a:r>
            <a:endParaRPr lang="ru-RU" b="1" dirty="0" smtClean="0">
              <a:solidFill>
                <a:srgbClr val="7030A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6200" y="2057400"/>
            <a:ext cx="2362200" cy="264687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Определим </a:t>
            </a:r>
            <a:r>
              <a:rPr lang="ru-RU" b="1" dirty="0" smtClean="0"/>
              <a:t>степень </a:t>
            </a:r>
            <a:r>
              <a:rPr lang="ru-RU" b="1" dirty="0" smtClean="0">
                <a:solidFill>
                  <a:srgbClr val="0070C0"/>
                </a:solidFill>
              </a:rPr>
              <a:t>подвижности</a:t>
            </a:r>
            <a:r>
              <a:rPr lang="ru-RU" b="1" dirty="0" smtClean="0"/>
              <a:t> </a:t>
            </a:r>
            <a:r>
              <a:rPr lang="ru-RU" dirty="0" smtClean="0"/>
              <a:t>двух механизмов (рис. 1). </a:t>
            </a:r>
          </a:p>
          <a:p>
            <a:r>
              <a:rPr lang="ru-RU" sz="1400" b="1" i="1" dirty="0" smtClean="0">
                <a:solidFill>
                  <a:srgbClr val="0070C0"/>
                </a:solidFill>
              </a:rPr>
              <a:t>W</a:t>
            </a:r>
            <a:r>
              <a:rPr lang="ru-RU" sz="1400" dirty="0" smtClean="0"/>
              <a:t> – степень подвижности механизма; </a:t>
            </a:r>
            <a:r>
              <a:rPr lang="ru-RU" sz="1400" b="1" i="1" dirty="0" err="1" smtClean="0">
                <a:solidFill>
                  <a:srgbClr val="0070C0"/>
                </a:solidFill>
              </a:rPr>
              <a:t>n</a:t>
            </a:r>
            <a:r>
              <a:rPr lang="ru-RU" sz="1400" dirty="0" smtClean="0"/>
              <a:t> – число </a:t>
            </a:r>
            <a:r>
              <a:rPr lang="ru-RU" sz="1400" b="1" dirty="0" smtClean="0">
                <a:solidFill>
                  <a:srgbClr val="0070C0"/>
                </a:solidFill>
              </a:rPr>
              <a:t>подвижных</a:t>
            </a:r>
            <a:r>
              <a:rPr lang="ru-RU" sz="1400" dirty="0" smtClean="0"/>
              <a:t> </a:t>
            </a:r>
            <a:r>
              <a:rPr lang="ru-RU" sz="1400" b="1" dirty="0" smtClean="0"/>
              <a:t>звеньев</a:t>
            </a:r>
            <a:r>
              <a:rPr lang="ru-RU" sz="1400" dirty="0" smtClean="0"/>
              <a:t> цепи; </a:t>
            </a:r>
            <a:r>
              <a:rPr lang="ru-RU" sz="1400" b="1" i="1" dirty="0" smtClean="0">
                <a:solidFill>
                  <a:srgbClr val="FF0000"/>
                </a:solidFill>
              </a:rPr>
              <a:t>p</a:t>
            </a:r>
            <a:r>
              <a:rPr lang="ru-RU" sz="1400" b="1" baseline="-25000" dirty="0" smtClean="0"/>
              <a:t>5</a:t>
            </a:r>
            <a:r>
              <a:rPr lang="ru-RU" sz="1400" dirty="0" smtClean="0"/>
              <a:t> – число </a:t>
            </a:r>
            <a:r>
              <a:rPr lang="ru-RU" sz="1400" b="1" dirty="0" smtClean="0">
                <a:solidFill>
                  <a:srgbClr val="FF0000"/>
                </a:solidFill>
              </a:rPr>
              <a:t>кинематических пар </a:t>
            </a:r>
            <a:r>
              <a:rPr lang="ru-RU" sz="1400" b="1" dirty="0" smtClean="0"/>
              <a:t>пятого класса</a:t>
            </a:r>
            <a:r>
              <a:rPr lang="ru-RU" sz="1400" dirty="0" smtClean="0"/>
              <a:t>; </a:t>
            </a:r>
            <a:r>
              <a:rPr lang="ru-RU" sz="1400" b="1" i="1" dirty="0" smtClean="0">
                <a:solidFill>
                  <a:srgbClr val="FF0000"/>
                </a:solidFill>
              </a:rPr>
              <a:t>p</a:t>
            </a:r>
            <a:r>
              <a:rPr lang="ru-RU" sz="1400" b="1" baseline="-25000" dirty="0" smtClean="0"/>
              <a:t>4</a:t>
            </a:r>
            <a:r>
              <a:rPr lang="ru-RU" sz="1400" dirty="0" smtClean="0"/>
              <a:t> – число </a:t>
            </a:r>
            <a:r>
              <a:rPr lang="ru-RU" sz="1400" b="1" dirty="0" smtClean="0">
                <a:solidFill>
                  <a:srgbClr val="FF0000"/>
                </a:solidFill>
              </a:rPr>
              <a:t>кинематических пар </a:t>
            </a:r>
            <a:r>
              <a:rPr lang="ru-RU" sz="1400" b="1" dirty="0" smtClean="0"/>
              <a:t>четвертого класса</a:t>
            </a:r>
            <a:r>
              <a:rPr lang="ru-RU" sz="1400" dirty="0" smtClean="0"/>
              <a:t>. </a:t>
            </a:r>
          </a:p>
          <a:p>
            <a:r>
              <a:rPr lang="ru-RU" sz="1400" dirty="0" smtClean="0"/>
              <a:t>  </a:t>
            </a:r>
            <a:endParaRPr lang="ru-RU" sz="1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514600" y="4800600"/>
            <a:ext cx="6400800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Рис. 1 </a:t>
            </a:r>
            <a:r>
              <a:rPr lang="ru-RU" sz="1400" dirty="0" smtClean="0"/>
              <a:t>(повтор) </a:t>
            </a:r>
            <a:r>
              <a:rPr lang="ru-RU" sz="2000" dirty="0" smtClean="0"/>
              <a:t>– </a:t>
            </a:r>
            <a:r>
              <a:rPr lang="ru-RU" dirty="0" smtClean="0"/>
              <a:t>Определение </a:t>
            </a:r>
            <a:r>
              <a:rPr lang="ru-RU" b="1" dirty="0" smtClean="0"/>
              <a:t>степени </a:t>
            </a:r>
            <a:r>
              <a:rPr lang="ru-RU" b="1" dirty="0" smtClean="0">
                <a:solidFill>
                  <a:srgbClr val="0070C0"/>
                </a:solidFill>
              </a:rPr>
              <a:t>подвижности</a:t>
            </a:r>
            <a:r>
              <a:rPr lang="ru-RU" b="1" dirty="0" smtClean="0"/>
              <a:t> </a:t>
            </a:r>
            <a:r>
              <a:rPr lang="ru-RU" dirty="0" smtClean="0"/>
              <a:t>механизма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124200" y="4191000"/>
            <a:ext cx="18934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i="1" dirty="0" smtClean="0">
                <a:solidFill>
                  <a:srgbClr val="0070C0"/>
                </a:solidFill>
              </a:rPr>
              <a:t>W</a:t>
            </a:r>
            <a:r>
              <a:rPr lang="ru-RU" b="1" dirty="0" smtClean="0"/>
              <a:t> = 3</a:t>
            </a:r>
            <a:r>
              <a:rPr lang="ru-RU" b="1" i="1" dirty="0" smtClean="0">
                <a:solidFill>
                  <a:srgbClr val="0070C0"/>
                </a:solidFill>
              </a:rPr>
              <a:t>n</a:t>
            </a:r>
            <a:r>
              <a:rPr lang="ru-RU" b="1" dirty="0" smtClean="0"/>
              <a:t> - 2</a:t>
            </a:r>
            <a:r>
              <a:rPr lang="ru-RU" b="1" i="1" dirty="0" smtClean="0">
                <a:solidFill>
                  <a:srgbClr val="FF0000"/>
                </a:solidFill>
              </a:rPr>
              <a:t>p</a:t>
            </a:r>
            <a:r>
              <a:rPr lang="ru-RU" b="1" baseline="-25000" dirty="0" smtClean="0"/>
              <a:t>5</a:t>
            </a:r>
            <a:r>
              <a:rPr lang="ru-RU" b="1" dirty="0" smtClean="0"/>
              <a:t> - </a:t>
            </a:r>
            <a:r>
              <a:rPr lang="ru-RU" b="1" i="1" dirty="0" smtClean="0">
                <a:solidFill>
                  <a:srgbClr val="FF0000"/>
                </a:solidFill>
              </a:rPr>
              <a:t>p</a:t>
            </a:r>
            <a:r>
              <a:rPr lang="ru-RU" b="1" baseline="-25000" dirty="0" smtClean="0"/>
              <a:t>4</a:t>
            </a:r>
            <a:r>
              <a:rPr lang="ru-RU" b="1" dirty="0" smtClean="0"/>
              <a:t> </a:t>
            </a:r>
            <a:r>
              <a:rPr lang="ru-RU" dirty="0" smtClean="0"/>
              <a:t>=</a:t>
            </a:r>
          </a:p>
          <a:p>
            <a:pPr algn="ctr"/>
            <a:r>
              <a:rPr lang="ru-RU" dirty="0" smtClean="0"/>
              <a:t>=3</a:t>
            </a:r>
            <a:r>
              <a:rPr lang="en-US" dirty="0" smtClean="0"/>
              <a:t>∙</a:t>
            </a:r>
            <a:r>
              <a:rPr lang="ru-RU" b="1" dirty="0" smtClean="0">
                <a:solidFill>
                  <a:srgbClr val="0070C0"/>
                </a:solidFill>
              </a:rPr>
              <a:t>3</a:t>
            </a:r>
            <a:r>
              <a:rPr lang="ru-RU" dirty="0" smtClean="0"/>
              <a:t> - 2</a:t>
            </a:r>
            <a:r>
              <a:rPr lang="en-US" dirty="0" smtClean="0"/>
              <a:t>∙</a:t>
            </a:r>
            <a:r>
              <a:rPr lang="ru-RU" b="1" dirty="0" smtClean="0">
                <a:solidFill>
                  <a:srgbClr val="FF0000"/>
                </a:solidFill>
              </a:rPr>
              <a:t>4</a:t>
            </a:r>
            <a:r>
              <a:rPr lang="ru-RU" dirty="0" smtClean="0"/>
              <a:t> – </a:t>
            </a:r>
            <a:r>
              <a:rPr lang="ru-RU" b="1" dirty="0" smtClean="0">
                <a:solidFill>
                  <a:srgbClr val="FF0000"/>
                </a:solidFill>
              </a:rPr>
              <a:t>0</a:t>
            </a:r>
            <a:r>
              <a:rPr lang="ru-RU" dirty="0" smtClean="0"/>
              <a:t> = </a:t>
            </a:r>
            <a:r>
              <a:rPr lang="ru-RU" b="1" dirty="0" smtClean="0">
                <a:solidFill>
                  <a:srgbClr val="0070C0"/>
                </a:solidFill>
              </a:rPr>
              <a:t>1</a:t>
            </a:r>
            <a:r>
              <a:rPr lang="ru-RU" dirty="0" smtClean="0"/>
              <a:t>;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324600" y="4191000"/>
            <a:ext cx="19463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i="1" dirty="0" smtClean="0">
                <a:solidFill>
                  <a:srgbClr val="0070C0"/>
                </a:solidFill>
              </a:rPr>
              <a:t>W</a:t>
            </a:r>
            <a:r>
              <a:rPr lang="ru-RU" b="1" dirty="0" smtClean="0"/>
              <a:t> = 3</a:t>
            </a:r>
            <a:r>
              <a:rPr lang="ru-RU" b="1" i="1" dirty="0" smtClean="0">
                <a:solidFill>
                  <a:srgbClr val="0070C0"/>
                </a:solidFill>
              </a:rPr>
              <a:t>n</a:t>
            </a:r>
            <a:r>
              <a:rPr lang="ru-RU" b="1" dirty="0" smtClean="0"/>
              <a:t> - 2</a:t>
            </a:r>
            <a:r>
              <a:rPr lang="ru-RU" b="1" i="1" dirty="0" smtClean="0">
                <a:solidFill>
                  <a:srgbClr val="FF0000"/>
                </a:solidFill>
              </a:rPr>
              <a:t>p</a:t>
            </a:r>
            <a:r>
              <a:rPr lang="ru-RU" b="1" baseline="-25000" dirty="0" smtClean="0"/>
              <a:t>5</a:t>
            </a:r>
            <a:r>
              <a:rPr lang="ru-RU" b="1" dirty="0" smtClean="0"/>
              <a:t> - </a:t>
            </a:r>
            <a:r>
              <a:rPr lang="ru-RU" b="1" i="1" dirty="0" smtClean="0">
                <a:solidFill>
                  <a:srgbClr val="FF0000"/>
                </a:solidFill>
              </a:rPr>
              <a:t>p</a:t>
            </a:r>
            <a:r>
              <a:rPr lang="ru-RU" b="1" baseline="-25000" dirty="0" smtClean="0"/>
              <a:t>4</a:t>
            </a:r>
            <a:r>
              <a:rPr lang="ru-RU" b="1" dirty="0" smtClean="0"/>
              <a:t> </a:t>
            </a:r>
            <a:r>
              <a:rPr lang="ru-RU" dirty="0" smtClean="0"/>
              <a:t>= </a:t>
            </a:r>
          </a:p>
          <a:p>
            <a:pPr algn="ctr"/>
            <a:r>
              <a:rPr lang="ru-RU" dirty="0" smtClean="0"/>
              <a:t>=3</a:t>
            </a:r>
            <a:r>
              <a:rPr lang="en-US" dirty="0" smtClean="0"/>
              <a:t>∙</a:t>
            </a:r>
            <a:r>
              <a:rPr lang="ru-RU" b="1" dirty="0" smtClean="0">
                <a:solidFill>
                  <a:srgbClr val="0070C0"/>
                </a:solidFill>
              </a:rPr>
              <a:t>4</a:t>
            </a:r>
            <a:r>
              <a:rPr lang="ru-RU" dirty="0" smtClean="0"/>
              <a:t> - 2</a:t>
            </a:r>
            <a:r>
              <a:rPr lang="en-US" dirty="0" smtClean="0"/>
              <a:t>∙</a:t>
            </a:r>
            <a:r>
              <a:rPr lang="ru-RU" b="1" dirty="0" smtClean="0">
                <a:solidFill>
                  <a:srgbClr val="FF0000"/>
                </a:solidFill>
              </a:rPr>
              <a:t>5</a:t>
            </a:r>
            <a:r>
              <a:rPr lang="ru-RU" dirty="0" smtClean="0"/>
              <a:t> – </a:t>
            </a:r>
            <a:r>
              <a:rPr lang="ru-RU" b="1" dirty="0" smtClean="0">
                <a:solidFill>
                  <a:srgbClr val="FF0000"/>
                </a:solidFill>
              </a:rPr>
              <a:t>0</a:t>
            </a:r>
            <a:r>
              <a:rPr lang="ru-RU" dirty="0" smtClean="0"/>
              <a:t> = </a:t>
            </a:r>
            <a:r>
              <a:rPr lang="ru-RU" b="1" dirty="0" smtClean="0">
                <a:solidFill>
                  <a:srgbClr val="0070C0"/>
                </a:solidFill>
              </a:rPr>
              <a:t>2</a:t>
            </a:r>
            <a:r>
              <a:rPr lang="ru-RU" dirty="0" smtClean="0"/>
              <a:t>;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0" y="5257800"/>
            <a:ext cx="8991600" cy="116955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</a:rPr>
              <a:t>Кинематическая пара </a:t>
            </a:r>
            <a:r>
              <a:rPr lang="ru-RU" sz="1400" b="1" dirty="0" smtClean="0">
                <a:solidFill>
                  <a:srgbClr val="7030A0"/>
                </a:solidFill>
              </a:rPr>
              <a:t>V класса (</a:t>
            </a:r>
            <a:r>
              <a:rPr lang="ru-RU" sz="1400" b="1" dirty="0" smtClean="0"/>
              <a:t>5</a:t>
            </a:r>
            <a:r>
              <a:rPr lang="ru-RU" sz="1400" b="1" dirty="0" smtClean="0">
                <a:solidFill>
                  <a:srgbClr val="7030A0"/>
                </a:solidFill>
              </a:rPr>
              <a:t>) (</a:t>
            </a:r>
            <a:r>
              <a:rPr lang="ru-RU" sz="1400" b="1" dirty="0" smtClean="0"/>
              <a:t>одно</a:t>
            </a:r>
            <a:r>
              <a:rPr lang="ru-RU" sz="1400" b="1" dirty="0" smtClean="0">
                <a:solidFill>
                  <a:srgbClr val="0070C0"/>
                </a:solidFill>
              </a:rPr>
              <a:t>подвижные</a:t>
            </a:r>
            <a:r>
              <a:rPr lang="ru-RU" sz="1400" dirty="0" smtClean="0"/>
              <a:t> </a:t>
            </a:r>
            <a:r>
              <a:rPr lang="ru-RU" sz="1400" b="1" dirty="0" smtClean="0">
                <a:solidFill>
                  <a:srgbClr val="FF0000"/>
                </a:solidFill>
              </a:rPr>
              <a:t>пары</a:t>
            </a:r>
            <a:r>
              <a:rPr lang="ru-RU" sz="1400" b="1" dirty="0" smtClean="0">
                <a:solidFill>
                  <a:srgbClr val="7030A0"/>
                </a:solidFill>
              </a:rPr>
              <a:t>) </a:t>
            </a:r>
            <a:r>
              <a:rPr lang="ru-RU" sz="1400" dirty="0" smtClean="0"/>
              <a:t>при соединении </a:t>
            </a:r>
            <a:r>
              <a:rPr lang="ru-RU" sz="1400" b="1" dirty="0" smtClean="0"/>
              <a:t>двух </a:t>
            </a:r>
            <a:r>
              <a:rPr lang="ru-RU" sz="1400" b="1" dirty="0" smtClean="0">
                <a:solidFill>
                  <a:srgbClr val="0070C0"/>
                </a:solidFill>
              </a:rPr>
              <a:t>подвижных </a:t>
            </a:r>
            <a:r>
              <a:rPr lang="ru-RU" sz="1400" dirty="0" smtClean="0"/>
              <a:t>звеньев </a:t>
            </a:r>
            <a:r>
              <a:rPr lang="ru-RU" sz="1400" b="1" dirty="0" smtClean="0"/>
              <a:t>1</a:t>
            </a:r>
            <a:r>
              <a:rPr lang="ru-RU" sz="1400" dirty="0" smtClean="0"/>
              <a:t> и </a:t>
            </a:r>
            <a:r>
              <a:rPr lang="ru-RU" sz="1400" b="1" dirty="0" smtClean="0"/>
              <a:t>2</a:t>
            </a:r>
            <a:r>
              <a:rPr lang="ru-RU" sz="1400" dirty="0" smtClean="0"/>
              <a:t> </a:t>
            </a:r>
            <a:r>
              <a:rPr lang="ru-RU" sz="1400" b="1" dirty="0" smtClean="0"/>
              <a:t>или</a:t>
            </a:r>
            <a:r>
              <a:rPr lang="ru-RU" sz="1400" dirty="0" smtClean="0"/>
              <a:t> при соединении </a:t>
            </a:r>
            <a:r>
              <a:rPr lang="ru-RU" sz="1400" b="1" dirty="0" smtClean="0">
                <a:solidFill>
                  <a:srgbClr val="0070C0"/>
                </a:solidFill>
              </a:rPr>
              <a:t>подвижного звена</a:t>
            </a:r>
            <a:r>
              <a:rPr lang="ru-RU" sz="1400" dirty="0" smtClean="0"/>
              <a:t> со </a:t>
            </a:r>
            <a:r>
              <a:rPr lang="ru-RU" sz="1400" b="1" dirty="0" smtClean="0"/>
              <a:t>стойкой.</a:t>
            </a:r>
            <a:r>
              <a:rPr lang="ru-RU" sz="1400" b="1" dirty="0" smtClean="0">
                <a:solidFill>
                  <a:srgbClr val="00B050"/>
                </a:solidFill>
              </a:rPr>
              <a:t> </a:t>
            </a:r>
            <a:r>
              <a:rPr lang="ru-RU" sz="1400" dirty="0" smtClean="0"/>
              <a:t>Кинематические пары </a:t>
            </a:r>
            <a:r>
              <a:rPr lang="ru-RU" sz="1400" b="1" dirty="0" smtClean="0">
                <a:solidFill>
                  <a:srgbClr val="7030A0"/>
                </a:solidFill>
              </a:rPr>
              <a:t>IV</a:t>
            </a:r>
            <a:r>
              <a:rPr lang="ru-RU" sz="1400" b="1" dirty="0" smtClean="0"/>
              <a:t> класса (4) (</a:t>
            </a:r>
            <a:r>
              <a:rPr lang="ru-RU" sz="1400" b="1" dirty="0" err="1" smtClean="0"/>
              <a:t>двух</a:t>
            </a:r>
            <a:r>
              <a:rPr lang="ru-RU" sz="1400" b="1" dirty="0" err="1" smtClean="0">
                <a:solidFill>
                  <a:srgbClr val="0070C0"/>
                </a:solidFill>
              </a:rPr>
              <a:t>подвижные</a:t>
            </a:r>
            <a:r>
              <a:rPr lang="ru-RU" sz="1400" dirty="0" smtClean="0"/>
              <a:t> </a:t>
            </a:r>
            <a:r>
              <a:rPr lang="ru-RU" sz="1400" b="1" dirty="0" smtClean="0">
                <a:solidFill>
                  <a:srgbClr val="C00000"/>
                </a:solidFill>
              </a:rPr>
              <a:t>кинематические пары</a:t>
            </a:r>
            <a:r>
              <a:rPr lang="ru-RU" sz="1400" b="1" dirty="0" smtClean="0"/>
              <a:t>) </a:t>
            </a:r>
            <a:r>
              <a:rPr lang="ru-RU" sz="1400" dirty="0" smtClean="0"/>
              <a:t>в плоскости  при соединении звеньев в </a:t>
            </a:r>
            <a:r>
              <a:rPr lang="ru-RU" sz="1400" b="1" dirty="0" smtClean="0">
                <a:solidFill>
                  <a:srgbClr val="FF0000"/>
                </a:solidFill>
              </a:rPr>
              <a:t>кулачковых</a:t>
            </a:r>
            <a:r>
              <a:rPr lang="ru-RU" sz="1400" dirty="0" smtClean="0"/>
              <a:t> механизмах, </a:t>
            </a:r>
            <a:r>
              <a:rPr lang="ru-RU" sz="1400" b="1" dirty="0" smtClean="0">
                <a:solidFill>
                  <a:srgbClr val="7030A0"/>
                </a:solidFill>
              </a:rPr>
              <a:t>зубчатых</a:t>
            </a:r>
            <a:r>
              <a:rPr lang="ru-RU" sz="1400" dirty="0" smtClean="0"/>
              <a:t> или </a:t>
            </a:r>
            <a:r>
              <a:rPr lang="ru-RU" sz="1400" b="1" dirty="0" smtClean="0">
                <a:solidFill>
                  <a:srgbClr val="C00000"/>
                </a:solidFill>
              </a:rPr>
              <a:t>фрикционных</a:t>
            </a:r>
            <a:r>
              <a:rPr lang="ru-RU" sz="1400" dirty="0" smtClean="0"/>
              <a:t> передачах. В кулачковых механизмах пары </a:t>
            </a:r>
            <a:r>
              <a:rPr lang="ru-RU" sz="1400" b="1" dirty="0" smtClean="0">
                <a:solidFill>
                  <a:srgbClr val="7030A0"/>
                </a:solidFill>
              </a:rPr>
              <a:t>IV класса </a:t>
            </a:r>
            <a:r>
              <a:rPr lang="ru-RU" sz="1400" dirty="0" smtClean="0"/>
              <a:t>– это соединения </a:t>
            </a:r>
            <a:r>
              <a:rPr lang="ru-RU" sz="1400" b="1" dirty="0" smtClean="0">
                <a:solidFill>
                  <a:srgbClr val="7030A0"/>
                </a:solidFill>
              </a:rPr>
              <a:t>ролика </a:t>
            </a:r>
            <a:r>
              <a:rPr lang="ru-RU" sz="1400" dirty="0" smtClean="0"/>
              <a:t>и </a:t>
            </a:r>
            <a:r>
              <a:rPr lang="ru-RU" sz="1400" b="1" dirty="0" smtClean="0">
                <a:solidFill>
                  <a:srgbClr val="C00000"/>
                </a:solidFill>
              </a:rPr>
              <a:t>кулачка </a:t>
            </a:r>
            <a:r>
              <a:rPr lang="ru-RU" sz="1400" b="1" dirty="0" smtClean="0"/>
              <a:t>или</a:t>
            </a:r>
            <a:r>
              <a:rPr lang="ru-RU" sz="1400" dirty="0" smtClean="0"/>
              <a:t> </a:t>
            </a:r>
            <a:r>
              <a:rPr lang="ru-RU" sz="1400" b="1" dirty="0" smtClean="0">
                <a:solidFill>
                  <a:srgbClr val="FF0000"/>
                </a:solidFill>
              </a:rPr>
              <a:t>кулачка </a:t>
            </a:r>
            <a:r>
              <a:rPr lang="ru-RU" sz="1400" dirty="0" smtClean="0"/>
              <a:t>с </a:t>
            </a:r>
            <a:r>
              <a:rPr lang="ru-RU" sz="1400" b="1" dirty="0" smtClean="0">
                <a:solidFill>
                  <a:srgbClr val="7030A0"/>
                </a:solidFill>
              </a:rPr>
              <a:t>коромыслом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2895600"/>
            <a:ext cx="3080031" cy="1366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9000" y="3733800"/>
            <a:ext cx="1157287" cy="25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0" y="2895600"/>
            <a:ext cx="3228975" cy="1411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81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1800" b="1" dirty="0" smtClean="0"/>
              <a:t>1.8 Принцип образования механизмов по </a:t>
            </a:r>
            <a:r>
              <a:rPr lang="ru-RU" sz="1800" b="1" dirty="0" err="1" smtClean="0"/>
              <a:t>Ассуру</a:t>
            </a:r>
            <a:r>
              <a:rPr lang="ru-RU" sz="1800" b="1" dirty="0" smtClean="0"/>
              <a:t> Л.В. </a:t>
            </a:r>
            <a:r>
              <a:rPr lang="ru-RU" sz="1800" b="1" u="sng" dirty="0" smtClean="0">
                <a:solidFill>
                  <a:srgbClr val="7030A0"/>
                </a:solidFill>
              </a:rPr>
              <a:t>Группы </a:t>
            </a:r>
            <a:r>
              <a:rPr lang="ru-RU" sz="1800" b="1" u="sng" dirty="0" err="1" smtClean="0">
                <a:solidFill>
                  <a:srgbClr val="7030A0"/>
                </a:solidFill>
              </a:rPr>
              <a:t>Ассура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26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2400" y="304800"/>
            <a:ext cx="883920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00"/>
            <a:r>
              <a:rPr lang="ru-RU" dirty="0" smtClean="0"/>
              <a:t>Любой </a:t>
            </a:r>
            <a:r>
              <a:rPr lang="ru-RU" b="1" dirty="0" smtClean="0">
                <a:solidFill>
                  <a:srgbClr val="7030A0"/>
                </a:solidFill>
              </a:rPr>
              <a:t>механизм</a:t>
            </a:r>
            <a:r>
              <a:rPr lang="ru-RU" dirty="0" smtClean="0"/>
              <a:t> может быть образован путем </a:t>
            </a:r>
            <a:r>
              <a:rPr lang="ru-RU" b="1" dirty="0" smtClean="0"/>
              <a:t>присоединения</a:t>
            </a:r>
            <a:r>
              <a:rPr lang="ru-RU" dirty="0" smtClean="0"/>
              <a:t> к </a:t>
            </a:r>
            <a:r>
              <a:rPr lang="ru-RU" b="1" dirty="0" smtClean="0">
                <a:solidFill>
                  <a:srgbClr val="FF0000"/>
                </a:solidFill>
              </a:rPr>
              <a:t>ведущему</a:t>
            </a:r>
            <a:r>
              <a:rPr lang="ru-RU" dirty="0" smtClean="0"/>
              <a:t> звену (</a:t>
            </a:r>
            <a:r>
              <a:rPr lang="ru-RU" dirty="0" smtClean="0">
                <a:solidFill>
                  <a:srgbClr val="FF0000"/>
                </a:solidFill>
              </a:rPr>
              <a:t>ведущим звеньям</a:t>
            </a:r>
            <a:r>
              <a:rPr lang="ru-RU" dirty="0" smtClean="0"/>
              <a:t>) </a:t>
            </a:r>
            <a:r>
              <a:rPr lang="ru-RU" b="1" dirty="0" smtClean="0">
                <a:solidFill>
                  <a:srgbClr val="FF0000"/>
                </a:solidFill>
              </a:rPr>
              <a:t>кинематических цепей </a:t>
            </a:r>
            <a:r>
              <a:rPr lang="ru-RU" dirty="0" smtClean="0"/>
              <a:t>с </a:t>
            </a:r>
            <a:r>
              <a:rPr lang="ru-RU" b="1" dirty="0" smtClean="0">
                <a:solidFill>
                  <a:srgbClr val="FF0000"/>
                </a:solidFill>
              </a:rPr>
              <a:t>нулевой</a:t>
            </a:r>
            <a:r>
              <a:rPr lang="ru-RU" b="1" dirty="0" smtClean="0"/>
              <a:t> степенью </a:t>
            </a:r>
            <a:r>
              <a:rPr lang="ru-RU" b="1" dirty="0" smtClean="0">
                <a:solidFill>
                  <a:srgbClr val="0070C0"/>
                </a:solidFill>
              </a:rPr>
              <a:t>подвижности</a:t>
            </a:r>
            <a:r>
              <a:rPr lang="ru-RU" b="1" dirty="0" smtClean="0"/>
              <a:t>.</a:t>
            </a:r>
            <a:r>
              <a:rPr lang="ru-RU" dirty="0" smtClean="0"/>
              <a:t> </a:t>
            </a:r>
            <a:r>
              <a:rPr lang="ru-RU" u="sng" dirty="0" smtClean="0">
                <a:solidFill>
                  <a:srgbClr val="FF0000"/>
                </a:solidFill>
              </a:rPr>
              <a:t>Кинематические</a:t>
            </a:r>
            <a:r>
              <a:rPr lang="ru-RU" u="sng" dirty="0" smtClean="0"/>
              <a:t> </a:t>
            </a:r>
            <a:r>
              <a:rPr lang="ru-RU" b="1" u="sng" dirty="0" smtClean="0">
                <a:solidFill>
                  <a:srgbClr val="7030A0"/>
                </a:solidFill>
              </a:rPr>
              <a:t>цепи</a:t>
            </a:r>
            <a:r>
              <a:rPr lang="ru-RU" u="sng" dirty="0" smtClean="0"/>
              <a:t> с </a:t>
            </a:r>
            <a:r>
              <a:rPr lang="ru-RU" b="1" u="sng" dirty="0" smtClean="0">
                <a:solidFill>
                  <a:srgbClr val="FF0000"/>
                </a:solidFill>
              </a:rPr>
              <a:t>нулевой</a:t>
            </a:r>
            <a:r>
              <a:rPr lang="ru-RU" u="sng" dirty="0" smtClean="0"/>
              <a:t> степенью </a:t>
            </a:r>
            <a:r>
              <a:rPr lang="ru-RU" b="1" u="sng" dirty="0" smtClean="0">
                <a:solidFill>
                  <a:srgbClr val="0070C0"/>
                </a:solidFill>
              </a:rPr>
              <a:t>подвижности</a:t>
            </a:r>
            <a:r>
              <a:rPr lang="ru-RU" u="sng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относительно</a:t>
            </a:r>
            <a:r>
              <a:rPr lang="ru-RU" dirty="0" smtClean="0"/>
              <a:t> тех </a:t>
            </a:r>
            <a:r>
              <a:rPr lang="ru-RU" b="1" dirty="0" smtClean="0">
                <a:solidFill>
                  <a:srgbClr val="7030A0"/>
                </a:solidFill>
              </a:rPr>
              <a:t>звеньев</a:t>
            </a:r>
            <a:r>
              <a:rPr lang="ru-RU" dirty="0" smtClean="0"/>
              <a:t>, с которыми образуют </a:t>
            </a:r>
            <a:r>
              <a:rPr lang="ru-RU" b="1" dirty="0" smtClean="0">
                <a:solidFill>
                  <a:srgbClr val="FF0000"/>
                </a:solidFill>
              </a:rPr>
              <a:t>кинематические пары </a:t>
            </a:r>
            <a:r>
              <a:rPr lang="ru-RU" b="1" dirty="0" smtClean="0"/>
              <a:t>свободные</a:t>
            </a:r>
            <a:r>
              <a:rPr lang="ru-RU" dirty="0" smtClean="0"/>
              <a:t> геометрические элементы их </a:t>
            </a:r>
            <a:r>
              <a:rPr lang="ru-RU" dirty="0" smtClean="0">
                <a:solidFill>
                  <a:srgbClr val="7030A0"/>
                </a:solidFill>
              </a:rPr>
              <a:t>звеньев</a:t>
            </a:r>
            <a:r>
              <a:rPr lang="ru-RU" dirty="0" smtClean="0"/>
              <a:t>, и </a:t>
            </a:r>
            <a:r>
              <a:rPr lang="ru-RU" b="1" u="sng" dirty="0" smtClean="0"/>
              <a:t>которые </a:t>
            </a:r>
            <a:r>
              <a:rPr lang="ru-RU" b="1" u="sng" dirty="0" smtClean="0">
                <a:solidFill>
                  <a:srgbClr val="FF0000"/>
                </a:solidFill>
              </a:rPr>
              <a:t>не распадаются </a:t>
            </a:r>
            <a:r>
              <a:rPr lang="ru-RU" u="sng" dirty="0" smtClean="0"/>
              <a:t>на </a:t>
            </a:r>
            <a:r>
              <a:rPr lang="ru-RU" b="1" u="sng" dirty="0" smtClean="0"/>
              <a:t>более простые </a:t>
            </a:r>
            <a:r>
              <a:rPr lang="ru-RU" u="sng" dirty="0" smtClean="0"/>
              <a:t>цепи</a:t>
            </a:r>
            <a:r>
              <a:rPr lang="ru-RU" dirty="0" smtClean="0"/>
              <a:t>, также обладающие </a:t>
            </a:r>
            <a:r>
              <a:rPr lang="ru-RU" b="1" u="sng" dirty="0" smtClean="0">
                <a:solidFill>
                  <a:srgbClr val="FF0000"/>
                </a:solidFill>
              </a:rPr>
              <a:t>нулевой</a:t>
            </a:r>
            <a:r>
              <a:rPr lang="ru-RU" dirty="0" smtClean="0"/>
              <a:t> степенью подвижности, называются </a:t>
            </a:r>
            <a:r>
              <a:rPr lang="ru-RU" b="1" dirty="0" smtClean="0"/>
              <a:t>элементарными </a:t>
            </a:r>
            <a:r>
              <a:rPr lang="ru-RU" b="1" u="sng" dirty="0" smtClean="0">
                <a:solidFill>
                  <a:srgbClr val="7030A0"/>
                </a:solidFill>
              </a:rPr>
              <a:t>группами Ассура</a:t>
            </a:r>
            <a:r>
              <a:rPr lang="ru-RU" dirty="0" smtClean="0"/>
              <a:t>. Для </a:t>
            </a:r>
            <a:r>
              <a:rPr lang="ru-RU" b="1" dirty="0" smtClean="0">
                <a:solidFill>
                  <a:srgbClr val="FF0000"/>
                </a:solidFill>
              </a:rPr>
              <a:t>плоских</a:t>
            </a:r>
            <a:r>
              <a:rPr lang="ru-RU" dirty="0" smtClean="0"/>
              <a:t> механизмов по формуле Чебышева: </a:t>
            </a:r>
            <a:r>
              <a:rPr lang="ru-RU" sz="2400" b="1" i="1" dirty="0" err="1" smtClean="0">
                <a:solidFill>
                  <a:srgbClr val="0070C0"/>
                </a:solidFill>
              </a:rPr>
              <a:t>W</a:t>
            </a:r>
            <a:r>
              <a:rPr lang="ru-RU" sz="2400" baseline="-25000" dirty="0" err="1" smtClean="0"/>
              <a:t>гр</a:t>
            </a:r>
            <a:r>
              <a:rPr lang="ru-RU" sz="2400" dirty="0" smtClean="0"/>
              <a:t> = 3</a:t>
            </a:r>
            <a:r>
              <a:rPr lang="ru-RU" sz="2400" b="1" i="1" dirty="0" smtClean="0">
                <a:solidFill>
                  <a:srgbClr val="0070C0"/>
                </a:solidFill>
              </a:rPr>
              <a:t>n</a:t>
            </a:r>
            <a:r>
              <a:rPr lang="ru-RU" sz="2400" dirty="0" smtClean="0"/>
              <a:t> – 2</a:t>
            </a:r>
            <a:r>
              <a:rPr lang="ru-RU" sz="2400" b="1" i="1" dirty="0" smtClean="0">
                <a:solidFill>
                  <a:srgbClr val="FF0000"/>
                </a:solidFill>
              </a:rPr>
              <a:t>p</a:t>
            </a:r>
            <a:r>
              <a:rPr lang="ru-RU" sz="2400" baseline="-25000" dirty="0" smtClean="0"/>
              <a:t>5</a:t>
            </a:r>
            <a:r>
              <a:rPr lang="ru-RU" sz="2400" dirty="0" smtClean="0"/>
              <a:t> – </a:t>
            </a:r>
            <a:r>
              <a:rPr lang="ru-RU" sz="2400" b="1" i="1" dirty="0" smtClean="0">
                <a:solidFill>
                  <a:srgbClr val="FF0000"/>
                </a:solidFill>
              </a:rPr>
              <a:t>p</a:t>
            </a:r>
            <a:r>
              <a:rPr lang="ru-RU" sz="2400" baseline="-25000" dirty="0" smtClean="0"/>
              <a:t>4</a:t>
            </a:r>
            <a:r>
              <a:rPr lang="ru-RU" sz="2400" dirty="0" smtClean="0"/>
              <a:t> = </a:t>
            </a:r>
            <a:r>
              <a:rPr lang="ru-RU" sz="2400" b="1" dirty="0" smtClean="0">
                <a:solidFill>
                  <a:srgbClr val="FF0000"/>
                </a:solidFill>
              </a:rPr>
              <a:t>0</a:t>
            </a:r>
            <a:r>
              <a:rPr lang="ru-RU" sz="2400" dirty="0" smtClean="0"/>
              <a:t>.   (</a:t>
            </a:r>
            <a:r>
              <a:rPr lang="ru-RU" sz="2400" b="1" dirty="0" smtClean="0">
                <a:solidFill>
                  <a:srgbClr val="FF0000"/>
                </a:solidFill>
              </a:rPr>
              <a:t>1</a:t>
            </a:r>
            <a:r>
              <a:rPr lang="ru-RU" sz="2400" dirty="0" smtClean="0"/>
              <a:t>) </a:t>
            </a:r>
          </a:p>
          <a:p>
            <a:pPr indent="252000"/>
            <a:r>
              <a:rPr lang="ru-RU" b="1" dirty="0" smtClean="0">
                <a:solidFill>
                  <a:srgbClr val="7030A0"/>
                </a:solidFill>
              </a:rPr>
              <a:t>Механизм</a:t>
            </a:r>
            <a:r>
              <a:rPr lang="ru-RU" dirty="0" smtClean="0"/>
              <a:t> можно представить в виде </a:t>
            </a:r>
            <a:r>
              <a:rPr lang="ru-RU" b="1" dirty="0" smtClean="0">
                <a:solidFill>
                  <a:srgbClr val="C00000"/>
                </a:solidFill>
              </a:rPr>
              <a:t>блочной стр</a:t>
            </a:r>
            <a:r>
              <a:rPr lang="ru-RU" b="1" dirty="0" smtClean="0">
                <a:solidFill>
                  <a:srgbClr val="FF0000"/>
                </a:solidFill>
              </a:rPr>
              <a:t>уктуры</a:t>
            </a:r>
            <a:r>
              <a:rPr lang="ru-RU" dirty="0" smtClean="0"/>
              <a:t>:</a:t>
            </a:r>
          </a:p>
          <a:p>
            <a:pPr indent="252000"/>
            <a:endParaRPr lang="ru-RU" dirty="0" smtClean="0"/>
          </a:p>
          <a:p>
            <a:pPr indent="252000"/>
            <a:endParaRPr lang="ru-RU" dirty="0" smtClean="0"/>
          </a:p>
          <a:p>
            <a:pPr indent="252000"/>
            <a:endParaRPr lang="ru-RU" dirty="0" smtClean="0"/>
          </a:p>
          <a:p>
            <a:pPr indent="252000"/>
            <a:r>
              <a:rPr lang="ru-RU" dirty="0" smtClean="0"/>
              <a:t>Для </a:t>
            </a:r>
            <a:r>
              <a:rPr lang="ru-RU" b="1" dirty="0" smtClean="0">
                <a:solidFill>
                  <a:srgbClr val="7030A0"/>
                </a:solidFill>
              </a:rPr>
              <a:t>цепей</a:t>
            </a:r>
            <a:r>
              <a:rPr lang="ru-RU" dirty="0" smtClean="0"/>
              <a:t>, собранных посредством </a:t>
            </a:r>
            <a:r>
              <a:rPr lang="ru-RU" b="1" dirty="0" smtClean="0">
                <a:solidFill>
                  <a:srgbClr val="7030A0"/>
                </a:solidFill>
              </a:rPr>
              <a:t>пар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V класса </a:t>
            </a:r>
            <a:r>
              <a:rPr lang="ru-RU" b="1" i="1" dirty="0" err="1" smtClean="0">
                <a:solidFill>
                  <a:srgbClr val="0070C0"/>
                </a:solidFill>
              </a:rPr>
              <a:t>W</a:t>
            </a:r>
            <a:r>
              <a:rPr lang="ru-RU" b="1" baseline="-25000" dirty="0" err="1" smtClean="0">
                <a:solidFill>
                  <a:srgbClr val="7030A0"/>
                </a:solidFill>
              </a:rPr>
              <a:t>гр</a:t>
            </a:r>
            <a:r>
              <a:rPr lang="ru-RU" dirty="0" smtClean="0"/>
              <a:t> = 3</a:t>
            </a:r>
            <a:r>
              <a:rPr lang="ru-RU" b="1" i="1" dirty="0" smtClean="0">
                <a:solidFill>
                  <a:srgbClr val="0070C0"/>
                </a:solidFill>
              </a:rPr>
              <a:t>n</a:t>
            </a:r>
            <a:r>
              <a:rPr lang="ru-RU" dirty="0" smtClean="0"/>
              <a:t> – 2</a:t>
            </a:r>
            <a:r>
              <a:rPr lang="ru-RU" b="1" i="1" dirty="0" smtClean="0">
                <a:solidFill>
                  <a:srgbClr val="FF0000"/>
                </a:solidFill>
              </a:rPr>
              <a:t>p</a:t>
            </a:r>
            <a:r>
              <a:rPr lang="ru-RU" b="1" baseline="-25000" dirty="0" smtClean="0"/>
              <a:t>5</a:t>
            </a:r>
            <a:r>
              <a:rPr lang="ru-RU" dirty="0" smtClean="0"/>
              <a:t>= </a:t>
            </a:r>
            <a:r>
              <a:rPr lang="ru-RU" b="1" dirty="0" smtClean="0">
                <a:solidFill>
                  <a:srgbClr val="FF0000"/>
                </a:solidFill>
              </a:rPr>
              <a:t>0</a:t>
            </a:r>
            <a:r>
              <a:rPr lang="ru-RU" dirty="0" smtClean="0"/>
              <a:t>, откуда </a:t>
            </a:r>
            <a:r>
              <a:rPr lang="ru-RU" b="1" i="1" dirty="0" smtClean="0">
                <a:solidFill>
                  <a:srgbClr val="FF0000"/>
                </a:solidFill>
              </a:rPr>
              <a:t>p</a:t>
            </a:r>
            <a:r>
              <a:rPr lang="ru-RU" b="1" baseline="-25000" dirty="0" smtClean="0"/>
              <a:t>5</a:t>
            </a:r>
            <a:r>
              <a:rPr lang="ru-RU" dirty="0" smtClean="0"/>
              <a:t>=3</a:t>
            </a:r>
            <a:r>
              <a:rPr lang="ru-RU" b="1" i="1" dirty="0" smtClean="0">
                <a:solidFill>
                  <a:srgbClr val="0070C0"/>
                </a:solidFill>
              </a:rPr>
              <a:t>n</a:t>
            </a:r>
            <a:r>
              <a:rPr lang="ru-RU" dirty="0" smtClean="0"/>
              <a:t>/2. Из этого выходит, что </a:t>
            </a:r>
            <a:r>
              <a:rPr lang="ru-RU" b="1" dirty="0" smtClean="0">
                <a:solidFill>
                  <a:srgbClr val="7030A0"/>
                </a:solidFill>
              </a:rPr>
              <a:t>группа</a:t>
            </a:r>
            <a:r>
              <a:rPr lang="ru-RU" dirty="0" smtClean="0"/>
              <a:t> может состоять </a:t>
            </a:r>
            <a:r>
              <a:rPr lang="ru-RU" b="1" dirty="0" smtClean="0"/>
              <a:t>только из </a:t>
            </a:r>
            <a:r>
              <a:rPr lang="ru-RU" b="1" dirty="0" smtClean="0">
                <a:solidFill>
                  <a:srgbClr val="FF0000"/>
                </a:solidFill>
              </a:rPr>
              <a:t>четного </a:t>
            </a:r>
            <a:r>
              <a:rPr lang="ru-RU" dirty="0" smtClean="0"/>
              <a:t>числа </a:t>
            </a:r>
            <a:r>
              <a:rPr lang="ru-RU" b="1" dirty="0" smtClean="0">
                <a:solidFill>
                  <a:srgbClr val="7030A0"/>
                </a:solidFill>
              </a:rPr>
              <a:t>звеньев</a:t>
            </a:r>
            <a:r>
              <a:rPr lang="ru-RU" dirty="0" smtClean="0"/>
              <a:t>, число </a:t>
            </a:r>
            <a:r>
              <a:rPr lang="ru-RU" b="1" dirty="0" smtClean="0">
                <a:solidFill>
                  <a:srgbClr val="7030A0"/>
                </a:solidFill>
              </a:rPr>
              <a:t>пар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пятого класса </a:t>
            </a:r>
            <a:r>
              <a:rPr lang="ru-RU" dirty="0" smtClean="0"/>
              <a:t>в </a:t>
            </a:r>
            <a:r>
              <a:rPr lang="ru-RU" b="1" dirty="0" smtClean="0">
                <a:solidFill>
                  <a:srgbClr val="7030A0"/>
                </a:solidFill>
              </a:rPr>
              <a:t>группе</a:t>
            </a:r>
            <a:r>
              <a:rPr lang="ru-RU" dirty="0" smtClean="0"/>
              <a:t> всегда в </a:t>
            </a:r>
            <a:r>
              <a:rPr lang="ru-RU" b="1" dirty="0" smtClean="0">
                <a:solidFill>
                  <a:srgbClr val="C00000"/>
                </a:solidFill>
              </a:rPr>
              <a:t>полтора раза больше </a:t>
            </a:r>
            <a:r>
              <a:rPr lang="ru-RU" dirty="0" smtClean="0"/>
              <a:t>числа </a:t>
            </a:r>
            <a:r>
              <a:rPr lang="ru-RU" b="1" dirty="0" smtClean="0">
                <a:solidFill>
                  <a:srgbClr val="7030A0"/>
                </a:solidFill>
              </a:rPr>
              <a:t>звеньев</a:t>
            </a:r>
            <a:r>
              <a:rPr lang="ru-RU" dirty="0" smtClean="0"/>
              <a:t>. </a:t>
            </a:r>
          </a:p>
          <a:p>
            <a:pPr indent="252000"/>
            <a:r>
              <a:rPr lang="ru-RU" dirty="0" smtClean="0"/>
              <a:t>Условию </a:t>
            </a:r>
            <a:r>
              <a:rPr lang="ru-RU" b="1" dirty="0" smtClean="0"/>
              <a:t>не распадающихся </a:t>
            </a:r>
            <a:r>
              <a:rPr lang="ru-RU" dirty="0" smtClean="0"/>
              <a:t>на простые </a:t>
            </a:r>
            <a:r>
              <a:rPr lang="ru-RU" b="1" dirty="0" smtClean="0">
                <a:solidFill>
                  <a:srgbClr val="7030A0"/>
                </a:solidFill>
              </a:rPr>
              <a:t>групп Ассура </a:t>
            </a:r>
            <a:r>
              <a:rPr lang="ru-RU" dirty="0" smtClean="0"/>
              <a:t>могут </a:t>
            </a:r>
            <a:r>
              <a:rPr lang="ru-RU" b="1" dirty="0" smtClean="0">
                <a:solidFill>
                  <a:srgbClr val="FF0000"/>
                </a:solidFill>
              </a:rPr>
              <a:t>удовлетворять</a:t>
            </a:r>
            <a:r>
              <a:rPr lang="ru-RU" dirty="0" smtClean="0"/>
              <a:t> следующие </a:t>
            </a:r>
            <a:r>
              <a:rPr lang="ru-RU" b="1" dirty="0" smtClean="0">
                <a:solidFill>
                  <a:srgbClr val="C00000"/>
                </a:solidFill>
              </a:rPr>
              <a:t>пары</a:t>
            </a:r>
            <a:r>
              <a:rPr lang="ru-RU" b="1" dirty="0" smtClean="0"/>
              <a:t> чисел </a:t>
            </a:r>
            <a:r>
              <a:rPr lang="ru-RU" b="1" dirty="0" smtClean="0">
                <a:solidFill>
                  <a:srgbClr val="7030A0"/>
                </a:solidFill>
              </a:rPr>
              <a:t>звеньев</a:t>
            </a:r>
            <a:r>
              <a:rPr lang="ru-RU" b="1" dirty="0" smtClean="0"/>
              <a:t> </a:t>
            </a:r>
            <a:r>
              <a:rPr lang="ru-RU" dirty="0" smtClean="0"/>
              <a:t>и </a:t>
            </a:r>
            <a:r>
              <a:rPr lang="ru-RU" b="1" dirty="0" smtClean="0">
                <a:solidFill>
                  <a:srgbClr val="FF0000"/>
                </a:solidFill>
              </a:rPr>
              <a:t>кинематических пар </a:t>
            </a:r>
            <a:r>
              <a:rPr lang="ru-RU" dirty="0" smtClean="0"/>
              <a:t>(табл. 1).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295400" y="4953000"/>
            <a:ext cx="6019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Табл. 1 – Сочетания чисел </a:t>
            </a:r>
            <a:r>
              <a:rPr lang="ru-RU" b="1" dirty="0" smtClean="0">
                <a:solidFill>
                  <a:srgbClr val="7030A0"/>
                </a:solidFill>
              </a:rPr>
              <a:t>звеньев</a:t>
            </a:r>
            <a:r>
              <a:rPr lang="ru-RU" dirty="0" smtClean="0"/>
              <a:t> и </a:t>
            </a:r>
            <a:r>
              <a:rPr lang="ru-RU" b="1" dirty="0" smtClean="0">
                <a:solidFill>
                  <a:srgbClr val="FF0000"/>
                </a:solidFill>
              </a:rPr>
              <a:t>кинематических пар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5310660"/>
            <a:ext cx="6019800" cy="596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152400" y="5791200"/>
            <a:ext cx="8763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Те </a:t>
            </a:r>
            <a:r>
              <a:rPr lang="ru-RU" b="1" dirty="0" smtClean="0">
                <a:solidFill>
                  <a:srgbClr val="FF0000"/>
                </a:solidFill>
              </a:rPr>
              <a:t>пары</a:t>
            </a:r>
            <a:r>
              <a:rPr lang="ru-RU" dirty="0" smtClean="0"/>
              <a:t>, с помощью которых </a:t>
            </a:r>
            <a:r>
              <a:rPr lang="ru-RU" b="1" dirty="0" smtClean="0">
                <a:solidFill>
                  <a:srgbClr val="7030A0"/>
                </a:solidFill>
              </a:rPr>
              <a:t>группа</a:t>
            </a:r>
            <a:r>
              <a:rPr lang="ru-RU" b="1" dirty="0" smtClean="0"/>
              <a:t> присоединяется </a:t>
            </a:r>
            <a:r>
              <a:rPr lang="ru-RU" dirty="0" smtClean="0"/>
              <a:t>к </a:t>
            </a:r>
            <a:r>
              <a:rPr lang="ru-RU" b="1" dirty="0" smtClean="0">
                <a:solidFill>
                  <a:srgbClr val="7030A0"/>
                </a:solidFill>
              </a:rPr>
              <a:t>механизму</a:t>
            </a:r>
            <a:r>
              <a:rPr lang="ru-RU" dirty="0" smtClean="0"/>
              <a:t>, называются </a:t>
            </a:r>
            <a:r>
              <a:rPr lang="ru-RU" b="1" i="1" dirty="0" smtClean="0">
                <a:solidFill>
                  <a:srgbClr val="FF0000"/>
                </a:solidFill>
              </a:rPr>
              <a:t>внешними</a:t>
            </a:r>
            <a:r>
              <a:rPr lang="ru-RU" dirty="0" smtClean="0"/>
              <a:t>, их количество определяет </a:t>
            </a:r>
            <a:r>
              <a:rPr lang="ru-RU" b="1" dirty="0" smtClean="0">
                <a:solidFill>
                  <a:srgbClr val="FF0000"/>
                </a:solidFill>
              </a:rPr>
              <a:t>порядок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группы</a:t>
            </a:r>
            <a:r>
              <a:rPr lang="ru-RU" dirty="0" smtClean="0"/>
              <a:t>; </a:t>
            </a:r>
            <a:r>
              <a:rPr lang="ru-RU" b="1" dirty="0" smtClean="0">
                <a:solidFill>
                  <a:srgbClr val="0070C0"/>
                </a:solidFill>
              </a:rPr>
              <a:t>остальные </a:t>
            </a:r>
            <a:r>
              <a:rPr lang="ru-RU" b="1" dirty="0" smtClean="0">
                <a:solidFill>
                  <a:srgbClr val="FF0000"/>
                </a:solidFill>
              </a:rPr>
              <a:t>пары</a:t>
            </a:r>
            <a:r>
              <a:rPr lang="ru-RU" dirty="0" smtClean="0"/>
              <a:t>, посредством которых </a:t>
            </a:r>
            <a:r>
              <a:rPr lang="ru-RU" b="1" dirty="0" smtClean="0">
                <a:solidFill>
                  <a:srgbClr val="7030A0"/>
                </a:solidFill>
              </a:rPr>
              <a:t>звенья</a:t>
            </a:r>
            <a:r>
              <a:rPr lang="ru-RU" b="1" dirty="0" smtClean="0"/>
              <a:t> группы </a:t>
            </a:r>
            <a:r>
              <a:rPr lang="ru-RU" dirty="0" smtClean="0"/>
              <a:t>соединяются </a:t>
            </a:r>
            <a:r>
              <a:rPr lang="ru-RU" b="1" dirty="0" smtClean="0">
                <a:solidFill>
                  <a:srgbClr val="FF0000"/>
                </a:solidFill>
              </a:rPr>
              <a:t>между собой</a:t>
            </a:r>
            <a:r>
              <a:rPr lang="ru-RU" dirty="0" smtClean="0"/>
              <a:t>, называются </a:t>
            </a:r>
            <a:r>
              <a:rPr lang="ru-RU" b="1" i="1" dirty="0" smtClean="0">
                <a:solidFill>
                  <a:srgbClr val="0070C0"/>
                </a:solidFill>
              </a:rPr>
              <a:t>внутренними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2743200"/>
            <a:ext cx="8229600" cy="663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81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1800" b="1" dirty="0" smtClean="0"/>
              <a:t>1.8 Принцип образования механизмов по </a:t>
            </a:r>
            <a:r>
              <a:rPr lang="ru-RU" sz="1800" b="1" dirty="0" err="1" smtClean="0"/>
              <a:t>Ассуру</a:t>
            </a:r>
            <a:r>
              <a:rPr lang="ru-RU" sz="1800" b="1" dirty="0" smtClean="0"/>
              <a:t> Л.В. (</a:t>
            </a:r>
            <a:r>
              <a:rPr lang="ru-RU" sz="1800" i="1" dirty="0" smtClean="0"/>
              <a:t>продолжение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27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2400" y="1066800"/>
            <a:ext cx="8991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00"/>
            <a:r>
              <a:rPr lang="ru-RU" sz="2000" b="1" dirty="0" smtClean="0">
                <a:solidFill>
                  <a:srgbClr val="0070C0"/>
                </a:solidFill>
              </a:rPr>
              <a:t>Простейшей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7030A0"/>
                </a:solidFill>
              </a:rPr>
              <a:t>группой Ассура </a:t>
            </a:r>
            <a:r>
              <a:rPr lang="ru-RU" sz="2000" dirty="0" smtClean="0"/>
              <a:t>с </a:t>
            </a:r>
            <a:r>
              <a:rPr lang="ru-RU" sz="2000" b="1" dirty="0" smtClean="0">
                <a:solidFill>
                  <a:srgbClr val="C00000"/>
                </a:solidFill>
              </a:rPr>
              <a:t>кинематической </a:t>
            </a:r>
            <a:r>
              <a:rPr lang="ru-RU" sz="2000" b="1" dirty="0" smtClean="0">
                <a:solidFill>
                  <a:srgbClr val="FF0000"/>
                </a:solidFill>
              </a:rPr>
              <a:t>парой</a:t>
            </a:r>
            <a:r>
              <a:rPr lang="ru-RU" sz="2000" dirty="0" smtClean="0"/>
              <a:t> </a:t>
            </a:r>
            <a:r>
              <a:rPr lang="ru-RU" sz="2000" b="1" dirty="0" smtClean="0"/>
              <a:t>четвертого класса </a:t>
            </a:r>
            <a:r>
              <a:rPr lang="ru-RU" sz="2000" b="1" i="1" dirty="0" smtClean="0">
                <a:solidFill>
                  <a:srgbClr val="FF0000"/>
                </a:solidFill>
              </a:rPr>
              <a:t>р</a:t>
            </a:r>
            <a:r>
              <a:rPr lang="ru-RU" sz="2000" b="1" baseline="-25000" dirty="0" smtClean="0"/>
              <a:t>4</a:t>
            </a:r>
            <a:r>
              <a:rPr lang="ru-RU" sz="2000" dirty="0" smtClean="0"/>
              <a:t> по  уравнению (</a:t>
            </a:r>
            <a:r>
              <a:rPr lang="ru-RU" sz="2000" b="1" dirty="0" smtClean="0">
                <a:solidFill>
                  <a:srgbClr val="FF0000"/>
                </a:solidFill>
              </a:rPr>
              <a:t>1</a:t>
            </a:r>
            <a:r>
              <a:rPr lang="ru-RU" sz="2000" dirty="0" smtClean="0"/>
              <a:t>) будет </a:t>
            </a:r>
            <a:r>
              <a:rPr lang="ru-RU" sz="2000" b="1" dirty="0" smtClean="0">
                <a:solidFill>
                  <a:srgbClr val="7030A0"/>
                </a:solidFill>
              </a:rPr>
              <a:t>однозвенная</a:t>
            </a:r>
            <a:r>
              <a:rPr lang="ru-RU" sz="2000" dirty="0" smtClean="0"/>
              <a:t>: </a:t>
            </a:r>
            <a:r>
              <a:rPr lang="en-US" sz="2000" b="1" i="1" dirty="0" smtClean="0">
                <a:solidFill>
                  <a:srgbClr val="0070C0"/>
                </a:solidFill>
              </a:rPr>
              <a:t>n</a:t>
            </a:r>
            <a:r>
              <a:rPr lang="ru-RU" sz="2000" dirty="0" smtClean="0"/>
              <a:t> = </a:t>
            </a:r>
            <a:r>
              <a:rPr lang="ru-RU" sz="2000" b="1" dirty="0" smtClean="0">
                <a:solidFill>
                  <a:srgbClr val="0070C0"/>
                </a:solidFill>
              </a:rPr>
              <a:t>1</a:t>
            </a:r>
            <a:r>
              <a:rPr lang="ru-RU" sz="2000" dirty="0" smtClean="0"/>
              <a:t>, </a:t>
            </a:r>
            <a:r>
              <a:rPr lang="ru-RU" sz="2000" b="1" i="1" dirty="0" smtClean="0">
                <a:solidFill>
                  <a:srgbClr val="FF0000"/>
                </a:solidFill>
              </a:rPr>
              <a:t>р</a:t>
            </a:r>
            <a:r>
              <a:rPr lang="ru-RU" sz="2000" baseline="-25000" dirty="0" smtClean="0"/>
              <a:t>5</a:t>
            </a:r>
            <a:r>
              <a:rPr lang="ru-RU" sz="2000" dirty="0" smtClean="0"/>
              <a:t> = </a:t>
            </a:r>
            <a:r>
              <a:rPr lang="ru-RU" sz="2000" b="1" dirty="0" smtClean="0">
                <a:solidFill>
                  <a:srgbClr val="FF0000"/>
                </a:solidFill>
              </a:rPr>
              <a:t>1</a:t>
            </a:r>
            <a:r>
              <a:rPr lang="ru-RU" sz="2000" dirty="0" smtClean="0"/>
              <a:t>, </a:t>
            </a:r>
            <a:r>
              <a:rPr lang="ru-RU" sz="2000" b="1" i="1" dirty="0" smtClean="0">
                <a:solidFill>
                  <a:srgbClr val="FF0000"/>
                </a:solidFill>
              </a:rPr>
              <a:t>р</a:t>
            </a:r>
            <a:r>
              <a:rPr lang="ru-RU" sz="2000" baseline="-25000" dirty="0" smtClean="0"/>
              <a:t>4</a:t>
            </a:r>
            <a:r>
              <a:rPr lang="ru-RU" sz="2000" dirty="0" smtClean="0"/>
              <a:t> = </a:t>
            </a:r>
            <a:r>
              <a:rPr lang="ru-RU" sz="2000" b="1" dirty="0" smtClean="0">
                <a:solidFill>
                  <a:srgbClr val="7030A0"/>
                </a:solidFill>
              </a:rPr>
              <a:t>1.</a:t>
            </a:r>
          </a:p>
          <a:p>
            <a:pPr indent="252000"/>
            <a:r>
              <a:rPr lang="en-US" sz="2000" b="1" dirty="0" smtClean="0">
                <a:solidFill>
                  <a:srgbClr val="7030A0"/>
                </a:solidFill>
              </a:rPr>
              <a:t> {</a:t>
            </a:r>
            <a:r>
              <a:rPr lang="ru-RU" sz="2000" b="1" i="1" dirty="0" err="1" smtClean="0">
                <a:solidFill>
                  <a:srgbClr val="0070C0"/>
                </a:solidFill>
              </a:rPr>
              <a:t>W</a:t>
            </a:r>
            <a:r>
              <a:rPr lang="ru-RU" sz="2000" baseline="-25000" dirty="0" err="1" smtClean="0"/>
              <a:t>гр</a:t>
            </a:r>
            <a:r>
              <a:rPr lang="ru-RU" sz="2000" dirty="0" smtClean="0"/>
              <a:t> = 3</a:t>
            </a:r>
            <a:r>
              <a:rPr lang="ru-RU" sz="2000" b="1" i="1" dirty="0" smtClean="0">
                <a:solidFill>
                  <a:srgbClr val="0070C0"/>
                </a:solidFill>
              </a:rPr>
              <a:t>n</a:t>
            </a:r>
            <a:r>
              <a:rPr lang="ru-RU" sz="2000" dirty="0" smtClean="0"/>
              <a:t> – 2</a:t>
            </a:r>
            <a:r>
              <a:rPr lang="ru-RU" sz="2000" b="1" i="1" dirty="0" smtClean="0">
                <a:solidFill>
                  <a:srgbClr val="FF0000"/>
                </a:solidFill>
              </a:rPr>
              <a:t>p</a:t>
            </a:r>
            <a:r>
              <a:rPr lang="ru-RU" sz="2000" baseline="-25000" dirty="0" smtClean="0"/>
              <a:t>5</a:t>
            </a:r>
            <a:r>
              <a:rPr lang="ru-RU" sz="2000" dirty="0" smtClean="0"/>
              <a:t> – </a:t>
            </a:r>
            <a:r>
              <a:rPr lang="ru-RU" sz="2000" b="1" i="1" dirty="0" smtClean="0">
                <a:solidFill>
                  <a:srgbClr val="FF0000"/>
                </a:solidFill>
              </a:rPr>
              <a:t>p</a:t>
            </a:r>
            <a:r>
              <a:rPr lang="ru-RU" sz="2000" baseline="-25000" dirty="0" smtClean="0"/>
              <a:t>4</a:t>
            </a:r>
            <a:r>
              <a:rPr lang="ru-RU" sz="2000" dirty="0" smtClean="0"/>
              <a:t> = 3</a:t>
            </a:r>
            <a:r>
              <a:rPr lang="en-US" sz="2000" dirty="0" smtClean="0"/>
              <a:t>∙</a:t>
            </a:r>
            <a:r>
              <a:rPr lang="en-US" sz="2000" b="1" dirty="0" smtClean="0">
                <a:solidFill>
                  <a:srgbClr val="0070C0"/>
                </a:solidFill>
              </a:rPr>
              <a:t>1</a:t>
            </a:r>
            <a:r>
              <a:rPr lang="ru-RU" sz="2000" dirty="0" smtClean="0"/>
              <a:t> – 2</a:t>
            </a:r>
            <a:r>
              <a:rPr lang="en-US" sz="2000" dirty="0" smtClean="0"/>
              <a:t>∙</a:t>
            </a:r>
            <a:r>
              <a:rPr lang="en-US" sz="2000" b="1" dirty="0" smtClean="0">
                <a:solidFill>
                  <a:srgbClr val="FF0000"/>
                </a:solidFill>
              </a:rPr>
              <a:t>1</a:t>
            </a:r>
            <a:r>
              <a:rPr lang="ru-RU" sz="2000" dirty="0" smtClean="0"/>
              <a:t> – </a:t>
            </a:r>
            <a:r>
              <a:rPr lang="en-US" sz="2000" b="1" dirty="0" smtClean="0">
                <a:solidFill>
                  <a:srgbClr val="7030A0"/>
                </a:solidFill>
              </a:rPr>
              <a:t>1</a:t>
            </a:r>
            <a:r>
              <a:rPr lang="ru-RU" sz="2000" dirty="0" smtClean="0"/>
              <a:t> =</a:t>
            </a:r>
            <a:r>
              <a:rPr lang="en-US" sz="2000" dirty="0" smtClean="0"/>
              <a:t> 3 – 2 – 1 =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0</a:t>
            </a:r>
            <a:r>
              <a:rPr lang="en-US" sz="2000" b="1" dirty="0" smtClean="0">
                <a:solidFill>
                  <a:srgbClr val="7030A0"/>
                </a:solidFill>
              </a:rPr>
              <a:t>}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28600" y="2057400"/>
            <a:ext cx="8915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7030A0"/>
                </a:solidFill>
              </a:rPr>
              <a:t>Экскурс</a:t>
            </a:r>
            <a:r>
              <a:rPr lang="ru-RU" b="1" dirty="0" smtClean="0"/>
              <a:t>: </a:t>
            </a:r>
            <a:r>
              <a:rPr lang="ru-RU" b="1" dirty="0" err="1" smtClean="0"/>
              <a:t>Двух</a:t>
            </a:r>
            <a:r>
              <a:rPr lang="ru-RU" b="1" dirty="0" err="1" smtClean="0">
                <a:solidFill>
                  <a:srgbClr val="0070C0"/>
                </a:solidFill>
              </a:rPr>
              <a:t>подвижные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C00000"/>
                </a:solidFill>
              </a:rPr>
              <a:t>кинематические пары</a:t>
            </a:r>
            <a:r>
              <a:rPr lang="ru-RU" dirty="0" smtClean="0"/>
              <a:t> являются </a:t>
            </a:r>
            <a:r>
              <a:rPr lang="ru-RU" b="1" dirty="0" smtClean="0">
                <a:solidFill>
                  <a:srgbClr val="FF0000"/>
                </a:solidFill>
              </a:rPr>
              <a:t>парами</a:t>
            </a:r>
            <a:r>
              <a:rPr lang="ru-RU" dirty="0" smtClean="0"/>
              <a:t> </a:t>
            </a:r>
            <a:r>
              <a:rPr lang="ru-RU" b="1" dirty="0" smtClean="0"/>
              <a:t>IV</a:t>
            </a:r>
            <a:r>
              <a:rPr lang="ru-RU" dirty="0" smtClean="0"/>
              <a:t> класса, а </a:t>
            </a:r>
            <a:r>
              <a:rPr lang="ru-RU" b="1" dirty="0" smtClean="0"/>
              <a:t>одно</a:t>
            </a:r>
            <a:r>
              <a:rPr lang="ru-RU" b="1" dirty="0" smtClean="0">
                <a:solidFill>
                  <a:srgbClr val="0070C0"/>
                </a:solidFill>
              </a:rPr>
              <a:t>подвижные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пары</a:t>
            </a:r>
            <a:r>
              <a:rPr lang="ru-RU" dirty="0" smtClean="0"/>
              <a:t> относятся к </a:t>
            </a:r>
            <a:r>
              <a:rPr lang="ru-RU" b="1" dirty="0" smtClean="0">
                <a:solidFill>
                  <a:srgbClr val="FF0000"/>
                </a:solidFill>
              </a:rPr>
              <a:t>парам</a:t>
            </a:r>
            <a:r>
              <a:rPr lang="ru-RU" dirty="0" smtClean="0"/>
              <a:t> </a:t>
            </a:r>
            <a:r>
              <a:rPr lang="ru-RU" b="1" dirty="0" smtClean="0"/>
              <a:t>V класса.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</a:p>
          <a:p>
            <a:pPr indent="252000"/>
            <a:r>
              <a:rPr lang="ru-RU" b="1" dirty="0" smtClean="0">
                <a:solidFill>
                  <a:srgbClr val="7030A0"/>
                </a:solidFill>
              </a:rPr>
              <a:t>Группа</a:t>
            </a:r>
            <a:r>
              <a:rPr lang="ru-RU" dirty="0" smtClean="0"/>
              <a:t>, присоединенная к </a:t>
            </a:r>
            <a:r>
              <a:rPr lang="ru-RU" b="1" dirty="0" smtClean="0">
                <a:solidFill>
                  <a:srgbClr val="00B050"/>
                </a:solidFill>
              </a:rPr>
              <a:t>стойке</a:t>
            </a:r>
            <a:r>
              <a:rPr lang="ru-RU" dirty="0" smtClean="0"/>
              <a:t>, имеет </a:t>
            </a:r>
            <a:r>
              <a:rPr lang="ru-RU" b="1" u="sng" dirty="0" smtClean="0">
                <a:solidFill>
                  <a:srgbClr val="FF0000"/>
                </a:solidFill>
              </a:rPr>
              <a:t>нулевую</a:t>
            </a:r>
            <a:r>
              <a:rPr lang="ru-RU" b="1" dirty="0" smtClean="0"/>
              <a:t> подвижность</a:t>
            </a:r>
            <a:r>
              <a:rPr lang="ru-RU" dirty="0" smtClean="0"/>
              <a:t>, но тогда она является и </a:t>
            </a:r>
            <a:r>
              <a:rPr lang="ru-RU" b="1" dirty="0" smtClean="0">
                <a:solidFill>
                  <a:srgbClr val="FF0000"/>
                </a:solidFill>
              </a:rPr>
              <a:t>кинематически</a:t>
            </a:r>
            <a:r>
              <a:rPr lang="ru-RU" dirty="0" smtClean="0"/>
              <a:t> и </a:t>
            </a:r>
            <a:r>
              <a:rPr lang="ru-RU" b="1" dirty="0" smtClean="0">
                <a:solidFill>
                  <a:srgbClr val="7030A0"/>
                </a:solidFill>
              </a:rPr>
              <a:t>статически</a:t>
            </a:r>
            <a:r>
              <a:rPr lang="ru-RU" dirty="0" smtClean="0"/>
              <a:t> </a:t>
            </a:r>
            <a:r>
              <a:rPr lang="ru-RU" b="1" dirty="0" smtClean="0"/>
              <a:t>определимой системой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228600" y="3429000"/>
            <a:ext cx="86106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2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структурные группы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принято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разделять на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классы – со 2-го по 4-й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2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Класс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структурной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группы (по И.И. Артоболевскому) определяется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числом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кинематических пар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образующих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наиболее сложный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замкнутый контур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группы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2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Самая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простая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структурная группа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 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</a:t>
            </a:r>
            <a:r>
              <a:rPr kumimoji="0" lang="ru-RU" sz="2000" b="1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состоит из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двух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звеньев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трех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Это группа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 класса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2-го порядка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или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двухповодковая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группа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</a:p>
          <a:p>
            <a:pPr marL="0" marR="0" lvl="0" indent="252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Поводки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– это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звенья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группы, обладающие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свободным элементом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кинематической пары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служащим для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присоединения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группы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 механизму.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4800" y="304800"/>
            <a:ext cx="8839200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Структурную группу </a:t>
            </a:r>
            <a:r>
              <a:rPr lang="ru-RU" sz="2400" dirty="0" smtClean="0"/>
              <a:t>с </a:t>
            </a:r>
            <a:r>
              <a:rPr lang="ru-RU" sz="2400" b="1" dirty="0" smtClean="0">
                <a:solidFill>
                  <a:srgbClr val="FF0000"/>
                </a:solidFill>
              </a:rPr>
              <a:t>нулевой</a:t>
            </a:r>
            <a:r>
              <a:rPr lang="ru-RU" sz="2400" b="1" dirty="0" smtClean="0"/>
              <a:t> </a:t>
            </a:r>
            <a:r>
              <a:rPr lang="ru-RU" sz="2400" b="1" dirty="0" smtClean="0">
                <a:solidFill>
                  <a:srgbClr val="0070C0"/>
                </a:solidFill>
              </a:rPr>
              <a:t>подвижностью</a:t>
            </a:r>
            <a:r>
              <a:rPr lang="ru-RU" sz="2400" b="1" dirty="0" smtClean="0"/>
              <a:t> </a:t>
            </a:r>
            <a:r>
              <a:rPr lang="ru-RU" sz="2400" dirty="0" smtClean="0"/>
              <a:t>называют </a:t>
            </a:r>
            <a:r>
              <a:rPr lang="ru-RU" sz="2400" b="1" u="sng" dirty="0" smtClean="0">
                <a:solidFill>
                  <a:srgbClr val="7030A0"/>
                </a:solidFill>
              </a:rPr>
              <a:t>группой </a:t>
            </a:r>
            <a:r>
              <a:rPr lang="ru-RU" sz="2400" b="1" u="sng" dirty="0" err="1" smtClean="0">
                <a:solidFill>
                  <a:srgbClr val="7030A0"/>
                </a:solidFill>
              </a:rPr>
              <a:t>Ассура</a:t>
            </a:r>
            <a:r>
              <a:rPr lang="ru-RU" sz="2400" b="1" dirty="0" smtClean="0">
                <a:solidFill>
                  <a:srgbClr val="7030A0"/>
                </a:solidFill>
              </a:rPr>
              <a:t> (</a:t>
            </a:r>
            <a:r>
              <a:rPr lang="ru-RU" sz="2400" b="1" dirty="0" smtClean="0"/>
              <a:t>элементарная группа</a:t>
            </a:r>
            <a:r>
              <a:rPr lang="ru-RU" sz="2400" b="1" dirty="0" smtClean="0">
                <a:solidFill>
                  <a:srgbClr val="7030A0"/>
                </a:solidFill>
              </a:rPr>
              <a:t>)</a:t>
            </a:r>
            <a:r>
              <a:rPr lang="ru-RU" sz="2400" dirty="0" smtClean="0"/>
              <a:t>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81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1800" b="1" dirty="0" smtClean="0"/>
              <a:t>1.8 Принцип образования механизмов по </a:t>
            </a:r>
            <a:r>
              <a:rPr lang="ru-RU" sz="1800" b="1" dirty="0" err="1" smtClean="0"/>
              <a:t>Ассуру</a:t>
            </a:r>
            <a:r>
              <a:rPr lang="ru-RU" sz="1800" b="1" dirty="0" smtClean="0"/>
              <a:t> Л.В. (</a:t>
            </a:r>
            <a:r>
              <a:rPr lang="ru-RU" sz="1800" i="1" dirty="0" smtClean="0"/>
              <a:t>продолжение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28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152400" y="609600"/>
            <a:ext cx="86106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2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Порядок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структурной группы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равен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числу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свободных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кинематических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которыми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группа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присоединяется к более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простому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механизму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Свободные пары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показаны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стрелками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рис.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048000"/>
            <a:ext cx="2133600" cy="1247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152400" y="1676400"/>
            <a:ext cx="2895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7030A0"/>
                </a:solidFill>
              </a:rPr>
              <a:t>Структурная</a:t>
            </a:r>
            <a:r>
              <a:rPr lang="ru-RU" sz="1600" dirty="0" smtClean="0"/>
              <a:t>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FF0000"/>
                </a:solidFill>
              </a:rPr>
              <a:t>группа 2-го </a:t>
            </a:r>
            <a:r>
              <a:rPr lang="ru-RU" sz="1600" b="1" dirty="0" err="1" smtClean="0">
                <a:solidFill>
                  <a:srgbClr val="FF0000"/>
                </a:solidFill>
              </a:rPr>
              <a:t>кл</a:t>
            </a:r>
            <a:r>
              <a:rPr lang="ru-RU" sz="1600" dirty="0" smtClean="0"/>
              <a:t>.,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7030A0"/>
                </a:solidFill>
              </a:rPr>
              <a:t>2-го порядка </a:t>
            </a:r>
            <a:r>
              <a:rPr lang="ru-RU" sz="1600" dirty="0" smtClean="0"/>
              <a:t>(</a:t>
            </a:r>
            <a:r>
              <a:rPr lang="ru-RU" sz="1600" b="1" dirty="0" smtClean="0"/>
              <a:t>все</a:t>
            </a:r>
            <a:r>
              <a:rPr lang="ru-RU" sz="1600" dirty="0" smtClean="0"/>
              <a:t> структурные группы </a:t>
            </a:r>
            <a:r>
              <a:rPr lang="ru-RU" sz="1600" b="1" dirty="0" smtClean="0">
                <a:solidFill>
                  <a:srgbClr val="FF0000"/>
                </a:solidFill>
              </a:rPr>
              <a:t>2-го </a:t>
            </a:r>
            <a:r>
              <a:rPr lang="ru-RU" sz="1600" b="1" dirty="0" err="1" smtClean="0">
                <a:solidFill>
                  <a:srgbClr val="FF0000"/>
                </a:solidFill>
              </a:rPr>
              <a:t>кл</a:t>
            </a:r>
            <a:r>
              <a:rPr lang="ru-RU" sz="1600" dirty="0" smtClean="0"/>
              <a:t>. имеют </a:t>
            </a:r>
            <a:r>
              <a:rPr lang="ru-RU" sz="1600" b="1" dirty="0" smtClean="0">
                <a:solidFill>
                  <a:srgbClr val="0070C0"/>
                </a:solidFill>
              </a:rPr>
              <a:t>2-й порядок</a:t>
            </a:r>
            <a:r>
              <a:rPr lang="ru-RU" sz="1600" dirty="0" smtClean="0"/>
              <a:t>)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00400" y="1676400"/>
            <a:ext cx="2971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Структурная</a:t>
            </a:r>
            <a:r>
              <a:rPr lang="ru-RU" dirty="0" smtClean="0"/>
              <a:t>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группа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3-го </a:t>
            </a:r>
            <a:r>
              <a:rPr lang="ru-RU" b="1" dirty="0" err="1" smtClean="0">
                <a:solidFill>
                  <a:srgbClr val="FF0000"/>
                </a:solidFill>
              </a:rPr>
              <a:t>кл</a:t>
            </a:r>
            <a:r>
              <a:rPr lang="ru-RU" dirty="0" smtClean="0"/>
              <a:t>., 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</a:rPr>
              <a:t>3-го порядка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4"/>
          <a:srcRect l="10383"/>
          <a:stretch>
            <a:fillRect/>
          </a:stretch>
        </p:blipFill>
        <p:spPr bwMode="auto">
          <a:xfrm>
            <a:off x="3733800" y="2667000"/>
            <a:ext cx="2253504" cy="1505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6248400" y="1600200"/>
            <a:ext cx="2362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Структурная</a:t>
            </a:r>
            <a:r>
              <a:rPr lang="ru-RU" dirty="0" smtClean="0"/>
              <a:t>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группа 4-го </a:t>
            </a:r>
            <a:r>
              <a:rPr lang="ru-RU" b="1" dirty="0" err="1" smtClean="0">
                <a:solidFill>
                  <a:srgbClr val="FF0000"/>
                </a:solidFill>
              </a:rPr>
              <a:t>кл</a:t>
            </a:r>
            <a:r>
              <a:rPr lang="ru-RU" dirty="0" smtClean="0"/>
              <a:t>., 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</a:rPr>
              <a:t>2-го порядка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72200" y="2590800"/>
            <a:ext cx="2667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Прямоугольник 12"/>
          <p:cNvSpPr/>
          <p:nvPr/>
        </p:nvSpPr>
        <p:spPr>
          <a:xfrm>
            <a:off x="0" y="4267200"/>
            <a:ext cx="899160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00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Класс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структурной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группы определяется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числом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кинематических пар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образующих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наиболее сложный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замкнутый контур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группы (структурной группы)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252000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Начальное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звено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стойку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образующие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кинематическую пару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класса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называют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механизмом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класса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Механизм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должен иметь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число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начальных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звеньев, равное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числу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его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степеней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свободы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 целом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группа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начальных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звеньев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стойкой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образует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исходный механизм.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252000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Группы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звеньев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нулевой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подвижностью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носят названия 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групп Ассура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или </a:t>
            </a:r>
          </a:p>
          <a:p>
            <a:pPr indent="252000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структурной группой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(в дальнейшем просто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группой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715000" y="3810000"/>
            <a:ext cx="2946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Рис.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b="1" dirty="0" smtClean="0">
                <a:solidFill>
                  <a:srgbClr val="7030A0"/>
                </a:solidFill>
              </a:rPr>
              <a:t>Структурные группы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81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1800" b="1" dirty="0" smtClean="0"/>
              <a:t>1.8 Принцип образования механизмов по </a:t>
            </a:r>
            <a:r>
              <a:rPr lang="ru-RU" sz="1800" b="1" dirty="0" err="1" smtClean="0"/>
              <a:t>Ассуру</a:t>
            </a:r>
            <a:r>
              <a:rPr lang="ru-RU" sz="1800" b="1" dirty="0" smtClean="0"/>
              <a:t> Л.В. (</a:t>
            </a:r>
            <a:r>
              <a:rPr lang="ru-RU" sz="1800" i="1" dirty="0" smtClean="0"/>
              <a:t>продолжение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29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2400" y="304800"/>
            <a:ext cx="5257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00"/>
            <a:r>
              <a:rPr lang="ru-RU" dirty="0" smtClean="0"/>
              <a:t>Табл. 2 – Структурные </a:t>
            </a:r>
            <a:r>
              <a:rPr lang="ru-RU" b="1" dirty="0" smtClean="0">
                <a:solidFill>
                  <a:srgbClr val="7030A0"/>
                </a:solidFill>
              </a:rPr>
              <a:t>группы Ассура </a:t>
            </a:r>
            <a:r>
              <a:rPr lang="ru-RU" b="1" dirty="0" smtClean="0">
                <a:solidFill>
                  <a:srgbClr val="FF0000"/>
                </a:solidFill>
              </a:rPr>
              <a:t>2-го класса</a:t>
            </a:r>
            <a:r>
              <a:rPr lang="ru-RU" dirty="0" smtClean="0"/>
              <a:t>.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 b="673"/>
          <a:stretch>
            <a:fillRect/>
          </a:stretch>
        </p:blipFill>
        <p:spPr bwMode="auto">
          <a:xfrm>
            <a:off x="0" y="609600"/>
            <a:ext cx="6268319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6324600" y="533400"/>
            <a:ext cx="2667000" cy="455509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solidFill>
                  <a:srgbClr val="7030A0"/>
                </a:solidFill>
              </a:rPr>
              <a:t>Экскурс:</a:t>
            </a:r>
            <a:r>
              <a:rPr lang="ru-RU" sz="1600" b="1" dirty="0" smtClean="0"/>
              <a:t> </a:t>
            </a:r>
            <a:r>
              <a:rPr lang="ru-RU" sz="1600" b="1" dirty="0" smtClean="0">
                <a:solidFill>
                  <a:srgbClr val="C00000"/>
                </a:solidFill>
              </a:rPr>
              <a:t>Начальное</a:t>
            </a:r>
            <a:r>
              <a:rPr lang="ru-RU" sz="1600" b="1" dirty="0" smtClean="0"/>
              <a:t> звено</a:t>
            </a:r>
            <a:r>
              <a:rPr lang="ru-RU" sz="1600" dirty="0" smtClean="0"/>
              <a:t> и </a:t>
            </a:r>
            <a:r>
              <a:rPr lang="ru-RU" sz="1600" b="1" dirty="0" smtClean="0">
                <a:solidFill>
                  <a:srgbClr val="C00000"/>
                </a:solidFill>
              </a:rPr>
              <a:t>стойку</a:t>
            </a:r>
            <a:r>
              <a:rPr lang="ru-RU" sz="1600" dirty="0" smtClean="0"/>
              <a:t>, образующие </a:t>
            </a:r>
            <a:r>
              <a:rPr lang="ru-RU" sz="1600" b="1" dirty="0" smtClean="0">
                <a:solidFill>
                  <a:srgbClr val="FF0000"/>
                </a:solidFill>
              </a:rPr>
              <a:t>кинематическую пару</a:t>
            </a:r>
            <a:r>
              <a:rPr lang="ru-RU" sz="1600" dirty="0" smtClean="0"/>
              <a:t> </a:t>
            </a:r>
            <a:r>
              <a:rPr lang="en-US" sz="1600" b="1" dirty="0" smtClean="0"/>
              <a:t>V</a:t>
            </a:r>
            <a:r>
              <a:rPr lang="ru-RU" sz="1600" b="1" dirty="0" smtClean="0"/>
              <a:t> класса</a:t>
            </a:r>
            <a:r>
              <a:rPr lang="ru-RU" sz="1600" dirty="0" smtClean="0"/>
              <a:t>, называют </a:t>
            </a:r>
            <a:r>
              <a:rPr lang="ru-RU" sz="1600" b="1" dirty="0" smtClean="0">
                <a:solidFill>
                  <a:srgbClr val="7030A0"/>
                </a:solidFill>
              </a:rPr>
              <a:t>механизмом</a:t>
            </a:r>
            <a:r>
              <a:rPr lang="ru-RU" sz="1600" dirty="0" smtClean="0"/>
              <a:t> </a:t>
            </a:r>
            <a:r>
              <a:rPr lang="en-US" sz="1600" b="1" dirty="0" smtClean="0">
                <a:solidFill>
                  <a:srgbClr val="C00000"/>
                </a:solidFill>
              </a:rPr>
              <a:t>I</a:t>
            </a:r>
            <a:r>
              <a:rPr lang="ru-RU" sz="1600" b="1" dirty="0" smtClean="0">
                <a:solidFill>
                  <a:srgbClr val="C00000"/>
                </a:solidFill>
              </a:rPr>
              <a:t> класса</a:t>
            </a:r>
            <a:r>
              <a:rPr lang="ru-RU" sz="1600" dirty="0" smtClean="0"/>
              <a:t>. </a:t>
            </a:r>
            <a:r>
              <a:rPr lang="ru-RU" sz="1600" b="1" dirty="0" smtClean="0">
                <a:solidFill>
                  <a:srgbClr val="7030A0"/>
                </a:solidFill>
              </a:rPr>
              <a:t>Механизм</a:t>
            </a:r>
            <a:r>
              <a:rPr lang="ru-RU" sz="1600" dirty="0" smtClean="0"/>
              <a:t> должен иметь </a:t>
            </a:r>
            <a:r>
              <a:rPr lang="ru-RU" sz="1600" b="1" dirty="0" smtClean="0"/>
              <a:t>число </a:t>
            </a:r>
            <a:r>
              <a:rPr lang="ru-RU" sz="1600" b="1" dirty="0" smtClean="0">
                <a:solidFill>
                  <a:srgbClr val="C00000"/>
                </a:solidFill>
              </a:rPr>
              <a:t>начальных</a:t>
            </a:r>
            <a:r>
              <a:rPr lang="ru-RU" sz="1600" b="1" dirty="0" smtClean="0"/>
              <a:t> звеньев, равное числу его </a:t>
            </a:r>
            <a:r>
              <a:rPr lang="ru-RU" sz="1600" b="1" dirty="0" smtClean="0">
                <a:solidFill>
                  <a:srgbClr val="FF0000"/>
                </a:solidFill>
              </a:rPr>
              <a:t>степеней</a:t>
            </a:r>
            <a:r>
              <a:rPr lang="ru-RU" sz="1600" b="1" dirty="0" smtClean="0"/>
              <a:t> </a:t>
            </a:r>
            <a:r>
              <a:rPr lang="ru-RU" sz="1600" b="1" dirty="0" smtClean="0">
                <a:solidFill>
                  <a:srgbClr val="0070C0"/>
                </a:solidFill>
              </a:rPr>
              <a:t>свободы</a:t>
            </a:r>
            <a:r>
              <a:rPr lang="ru-RU" sz="1600" dirty="0" smtClean="0"/>
              <a:t>. </a:t>
            </a:r>
          </a:p>
          <a:p>
            <a:r>
              <a:rPr lang="ru-RU" sz="1600" dirty="0" smtClean="0"/>
              <a:t>В целом </a:t>
            </a:r>
            <a:r>
              <a:rPr lang="ru-RU" sz="1600" b="1" dirty="0" smtClean="0">
                <a:solidFill>
                  <a:srgbClr val="7030A0"/>
                </a:solidFill>
              </a:rPr>
              <a:t>группа</a:t>
            </a:r>
            <a:r>
              <a:rPr lang="ru-RU" sz="1600" b="1" dirty="0" smtClean="0"/>
              <a:t> начальных звеньев </a:t>
            </a:r>
            <a:r>
              <a:rPr lang="ru-RU" sz="1600" dirty="0" smtClean="0"/>
              <a:t>со </a:t>
            </a:r>
            <a:r>
              <a:rPr lang="ru-RU" sz="1600" b="1" dirty="0" smtClean="0">
                <a:solidFill>
                  <a:srgbClr val="7030A0"/>
                </a:solidFill>
              </a:rPr>
              <a:t>стойкой</a:t>
            </a:r>
            <a:r>
              <a:rPr lang="ru-RU" sz="1600" dirty="0" smtClean="0"/>
              <a:t> образует </a:t>
            </a:r>
            <a:r>
              <a:rPr lang="ru-RU" sz="1600" b="1" dirty="0" smtClean="0">
                <a:solidFill>
                  <a:srgbClr val="FF0000"/>
                </a:solidFill>
              </a:rPr>
              <a:t>исходный механизм.</a:t>
            </a:r>
            <a:r>
              <a:rPr lang="ru-RU" sz="1600" dirty="0" smtClean="0"/>
              <a:t> </a:t>
            </a:r>
          </a:p>
          <a:p>
            <a:r>
              <a:rPr lang="ru-RU" sz="1600" b="1" dirty="0" smtClean="0">
                <a:solidFill>
                  <a:srgbClr val="C00000"/>
                </a:solidFill>
              </a:rPr>
              <a:t>Группы</a:t>
            </a:r>
            <a:r>
              <a:rPr lang="ru-RU" sz="1600" b="1" dirty="0" smtClean="0"/>
              <a:t> </a:t>
            </a:r>
            <a:r>
              <a:rPr lang="ru-RU" sz="1600" b="1" dirty="0" smtClean="0">
                <a:solidFill>
                  <a:srgbClr val="7030A0"/>
                </a:solidFill>
              </a:rPr>
              <a:t>звеньев</a:t>
            </a:r>
            <a:r>
              <a:rPr lang="ru-RU" sz="1600" b="1" dirty="0" smtClean="0"/>
              <a:t> с </a:t>
            </a:r>
            <a:r>
              <a:rPr lang="ru-RU" sz="1600" b="1" dirty="0" smtClean="0">
                <a:solidFill>
                  <a:srgbClr val="FF0000"/>
                </a:solidFill>
              </a:rPr>
              <a:t>нулевой</a:t>
            </a:r>
            <a:r>
              <a:rPr lang="ru-RU" sz="1600" b="1" dirty="0" smtClean="0"/>
              <a:t> </a:t>
            </a:r>
            <a:r>
              <a:rPr lang="ru-RU" sz="1600" b="1" dirty="0" smtClean="0">
                <a:solidFill>
                  <a:srgbClr val="0070C0"/>
                </a:solidFill>
              </a:rPr>
              <a:t>подвижностью</a:t>
            </a:r>
            <a:r>
              <a:rPr lang="ru-RU" sz="1600" dirty="0" smtClean="0"/>
              <a:t> носят названия </a:t>
            </a:r>
            <a:r>
              <a:rPr lang="ru-RU" sz="1600" b="1" i="1" dirty="0" smtClean="0">
                <a:solidFill>
                  <a:srgbClr val="7030A0"/>
                </a:solidFill>
              </a:rPr>
              <a:t>групп Ассура</a:t>
            </a:r>
            <a:r>
              <a:rPr lang="ru-RU" sz="1600" dirty="0" smtClean="0"/>
              <a:t> или </a:t>
            </a:r>
          </a:p>
          <a:p>
            <a:r>
              <a:rPr lang="ru-RU" sz="1600" b="1" i="1" dirty="0" smtClean="0">
                <a:solidFill>
                  <a:srgbClr val="7030A0"/>
                </a:solidFill>
              </a:rPr>
              <a:t>структурной группой</a:t>
            </a:r>
            <a:r>
              <a:rPr lang="ru-RU" sz="1600" dirty="0" smtClean="0"/>
              <a:t> (или просто </a:t>
            </a:r>
            <a:r>
              <a:rPr lang="ru-RU" sz="1600" b="1" dirty="0" smtClean="0">
                <a:solidFill>
                  <a:srgbClr val="7030A0"/>
                </a:solidFill>
              </a:rPr>
              <a:t>группой</a:t>
            </a:r>
            <a:r>
              <a:rPr lang="ru-RU" dirty="0" smtClean="0"/>
              <a:t>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1800" b="1" dirty="0" smtClean="0"/>
              <a:t>1.8 Принцип образования механизмов по </a:t>
            </a:r>
            <a:r>
              <a:rPr lang="ru-RU" sz="1800" b="1" dirty="0" err="1" smtClean="0"/>
              <a:t>Ассуру</a:t>
            </a:r>
            <a:r>
              <a:rPr lang="ru-RU" sz="1800" b="1" dirty="0" smtClean="0"/>
              <a:t> Л.В. (</a:t>
            </a:r>
            <a:r>
              <a:rPr lang="ru-RU" sz="1800" i="1" dirty="0" smtClean="0"/>
              <a:t>продолжение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30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304800"/>
            <a:ext cx="8839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00"/>
            <a:r>
              <a:rPr lang="ru-RU" dirty="0" smtClean="0"/>
              <a:t>Кинематические пары </a:t>
            </a:r>
            <a:r>
              <a:rPr lang="ru-RU" b="1" dirty="0" smtClean="0">
                <a:solidFill>
                  <a:srgbClr val="FF0000"/>
                </a:solidFill>
              </a:rPr>
              <a:t>V класса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могут быть </a:t>
            </a:r>
            <a:r>
              <a:rPr lang="ru-RU" b="1" dirty="0" smtClean="0">
                <a:solidFill>
                  <a:srgbClr val="0070C0"/>
                </a:solidFill>
              </a:rPr>
              <a:t>вращательными</a:t>
            </a:r>
            <a:r>
              <a:rPr lang="ru-RU" dirty="0" smtClean="0"/>
              <a:t> и </a:t>
            </a:r>
            <a:r>
              <a:rPr lang="ru-RU" b="1" dirty="0" smtClean="0">
                <a:solidFill>
                  <a:srgbClr val="FF0000"/>
                </a:solidFill>
              </a:rPr>
              <a:t>поступательными</a:t>
            </a:r>
            <a:r>
              <a:rPr lang="ru-RU" dirty="0" smtClean="0"/>
              <a:t>,  поэтому </a:t>
            </a:r>
            <a:r>
              <a:rPr lang="ru-RU" b="1" dirty="0" err="1" smtClean="0">
                <a:solidFill>
                  <a:srgbClr val="7030A0"/>
                </a:solidFill>
              </a:rPr>
              <a:t>двухповодковые</a:t>
            </a:r>
            <a:r>
              <a:rPr lang="ru-RU" b="1" dirty="0" smtClean="0"/>
              <a:t> группы</a:t>
            </a:r>
            <a:r>
              <a:rPr lang="ru-RU" dirty="0" smtClean="0"/>
              <a:t> имеют </a:t>
            </a:r>
            <a:r>
              <a:rPr lang="ru-RU" b="1" dirty="0" smtClean="0">
                <a:solidFill>
                  <a:srgbClr val="7030A0"/>
                </a:solidFill>
              </a:rPr>
              <a:t>пять видов</a:t>
            </a:r>
            <a:r>
              <a:rPr lang="ru-RU" dirty="0" smtClean="0"/>
              <a:t>, различающихся </a:t>
            </a:r>
            <a:r>
              <a:rPr lang="ru-RU" b="1" dirty="0" smtClean="0">
                <a:solidFill>
                  <a:srgbClr val="7030A0"/>
                </a:solidFill>
              </a:rPr>
              <a:t>числом</a:t>
            </a:r>
            <a:r>
              <a:rPr lang="ru-RU" b="1" dirty="0" smtClean="0"/>
              <a:t> и </a:t>
            </a:r>
            <a:r>
              <a:rPr lang="ru-RU" b="1" dirty="0" smtClean="0">
                <a:solidFill>
                  <a:srgbClr val="0070C0"/>
                </a:solidFill>
              </a:rPr>
              <a:t>местом</a:t>
            </a:r>
            <a:r>
              <a:rPr lang="ru-RU" b="1" dirty="0" smtClean="0"/>
              <a:t> размещения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поступательных пар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(рис. 3). Штриховой линией показана </a:t>
            </a:r>
            <a:r>
              <a:rPr lang="ru-RU" b="1" dirty="0" smtClean="0"/>
              <a:t>условная стойка</a:t>
            </a:r>
            <a:r>
              <a:rPr lang="ru-RU" dirty="0" smtClean="0"/>
              <a:t>, обеспечивающая </a:t>
            </a:r>
            <a:r>
              <a:rPr lang="ru-RU" b="1" dirty="0" smtClean="0">
                <a:solidFill>
                  <a:srgbClr val="FF0000"/>
                </a:solidFill>
              </a:rPr>
              <a:t>нулевую</a:t>
            </a:r>
            <a:r>
              <a:rPr lang="ru-RU" b="1" dirty="0" smtClean="0"/>
              <a:t> степень подвижности</a:t>
            </a:r>
            <a:r>
              <a:rPr lang="ru-RU" dirty="0" smtClean="0"/>
              <a:t> группы.</a:t>
            </a:r>
            <a:endParaRPr lang="ru-RU" b="1" strike="sngStrike" dirty="0" smtClean="0">
              <a:solidFill>
                <a:srgbClr val="0070C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04800" y="3962400"/>
            <a:ext cx="8610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На рис. 4, </a:t>
            </a:r>
            <a:r>
              <a:rPr lang="ru-RU" sz="2000" b="1" i="1" dirty="0" smtClean="0">
                <a:solidFill>
                  <a:srgbClr val="FF0000"/>
                </a:solidFill>
              </a:rPr>
              <a:t>б</a:t>
            </a:r>
            <a:r>
              <a:rPr lang="ru-RU" sz="2000" dirty="0" smtClean="0"/>
              <a:t> показана </a:t>
            </a:r>
            <a:r>
              <a:rPr lang="ru-RU" sz="2000" b="1" dirty="0" smtClean="0">
                <a:solidFill>
                  <a:srgbClr val="FF0000"/>
                </a:solidFill>
              </a:rPr>
              <a:t>группа </a:t>
            </a:r>
            <a:r>
              <a:rPr lang="en-US" sz="2000" b="1" dirty="0" smtClean="0">
                <a:solidFill>
                  <a:srgbClr val="FF0000"/>
                </a:solidFill>
              </a:rPr>
              <a:t>I</a:t>
            </a:r>
            <a:r>
              <a:rPr lang="ru-RU" sz="2000" b="1" dirty="0" smtClean="0">
                <a:solidFill>
                  <a:srgbClr val="FF0000"/>
                </a:solidFill>
              </a:rPr>
              <a:t>V класса </a:t>
            </a:r>
            <a:r>
              <a:rPr lang="ru-RU" sz="2000" b="1" dirty="0" smtClean="0">
                <a:solidFill>
                  <a:srgbClr val="7030A0"/>
                </a:solidFill>
              </a:rPr>
              <a:t>2 порядка</a:t>
            </a:r>
            <a:r>
              <a:rPr lang="ru-RU" sz="2000" dirty="0" smtClean="0"/>
              <a:t>. Обе группы имеют одни вращательные пары, но они могут содержать одну или несколько поступательных пар и имеют соответственно большее число видов.</a:t>
            </a:r>
            <a:endParaRPr lang="ru-RU" sz="2000" strike="sngStrike" dirty="0"/>
          </a:p>
        </p:txBody>
      </p:sp>
      <p:pic>
        <p:nvPicPr>
          <p:cNvPr id="12" name="Рисунок 11" descr="Рис"/>
          <p:cNvPicPr/>
          <p:nvPr/>
        </p:nvPicPr>
        <p:blipFill>
          <a:blip r:embed="rId3"/>
          <a:srcRect t="11811" r="45585"/>
          <a:stretch>
            <a:fillRect/>
          </a:stretch>
        </p:blipFill>
        <p:spPr bwMode="auto">
          <a:xfrm>
            <a:off x="228600" y="1524000"/>
            <a:ext cx="4104922" cy="1412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152400" y="3048000"/>
            <a:ext cx="8763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/>
              <a:t>Рис. 3 – </a:t>
            </a:r>
            <a:r>
              <a:rPr lang="ru-RU" b="1" dirty="0" smtClean="0">
                <a:solidFill>
                  <a:srgbClr val="7030A0"/>
                </a:solidFill>
              </a:rPr>
              <a:t>Двухповодковые</a:t>
            </a:r>
            <a:r>
              <a:rPr lang="ru-RU" b="1" dirty="0" smtClean="0"/>
              <a:t> группы </a:t>
            </a:r>
            <a:r>
              <a:rPr lang="ru-RU" b="1" dirty="0" smtClean="0">
                <a:solidFill>
                  <a:srgbClr val="FF0000"/>
                </a:solidFill>
              </a:rPr>
              <a:t>V класса </a:t>
            </a:r>
            <a:r>
              <a:rPr lang="ru-RU" b="1" dirty="0" smtClean="0">
                <a:solidFill>
                  <a:srgbClr val="7030A0"/>
                </a:solidFill>
              </a:rPr>
              <a:t>пяти видов.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Поводок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это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звено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группы, обладающий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свободным элементом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кинематической пары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служащим для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присоединения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группы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 механизму.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33400" y="2743200"/>
            <a:ext cx="747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Вид 1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133600" y="2743200"/>
            <a:ext cx="747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Вид 2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276600" y="2743200"/>
            <a:ext cx="747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Вид 3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572000" y="2743200"/>
            <a:ext cx="747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Вид 4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324600" y="2743200"/>
            <a:ext cx="747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Вид 5</a:t>
            </a:r>
            <a:endParaRPr lang="ru-RU" dirty="0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/>
          <a:srcRect b="17444"/>
          <a:stretch>
            <a:fillRect/>
          </a:stretch>
        </p:blipFill>
        <p:spPr bwMode="auto">
          <a:xfrm>
            <a:off x="4267200" y="1752600"/>
            <a:ext cx="1381125" cy="1022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91200" y="1600200"/>
            <a:ext cx="164782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6"/>
          <a:srcRect t="6406"/>
          <a:stretch>
            <a:fillRect/>
          </a:stretch>
        </p:blipFill>
        <p:spPr bwMode="auto">
          <a:xfrm>
            <a:off x="0" y="4876800"/>
            <a:ext cx="2063212" cy="1265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57400" y="4953000"/>
            <a:ext cx="299883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Прямоугольник 21"/>
          <p:cNvSpPr/>
          <p:nvPr/>
        </p:nvSpPr>
        <p:spPr>
          <a:xfrm>
            <a:off x="0" y="6211669"/>
            <a:ext cx="7772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Рис. 4 – </a:t>
            </a:r>
            <a:r>
              <a:rPr lang="ru-RU" b="1" dirty="0" err="1" smtClean="0">
                <a:solidFill>
                  <a:srgbClr val="7030A0"/>
                </a:solidFill>
              </a:rPr>
              <a:t>Трёхповодковая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группа </a:t>
            </a:r>
            <a:r>
              <a:rPr lang="en-US" b="1" dirty="0" smtClean="0">
                <a:solidFill>
                  <a:srgbClr val="FF0000"/>
                </a:solidFill>
              </a:rPr>
              <a:t>I</a:t>
            </a:r>
            <a:r>
              <a:rPr lang="ru-RU" b="1" dirty="0" smtClean="0">
                <a:solidFill>
                  <a:srgbClr val="FF0000"/>
                </a:solidFill>
              </a:rPr>
              <a:t>V класса </a:t>
            </a:r>
            <a:r>
              <a:rPr lang="ru-RU" b="1" dirty="0" smtClean="0">
                <a:solidFill>
                  <a:srgbClr val="7030A0"/>
                </a:solidFill>
              </a:rPr>
              <a:t>3 порядка </a:t>
            </a:r>
            <a:r>
              <a:rPr lang="ru-RU" dirty="0" smtClean="0"/>
              <a:t>(</a:t>
            </a:r>
            <a:r>
              <a:rPr lang="ru-RU" b="1" i="1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)</a:t>
            </a:r>
            <a:r>
              <a:rPr lang="ru-RU" b="1" dirty="0" smtClean="0">
                <a:solidFill>
                  <a:srgbClr val="7030A0"/>
                </a:solidFill>
              </a:rPr>
              <a:t> и </a:t>
            </a:r>
            <a:r>
              <a:rPr lang="ru-RU" b="1" dirty="0" err="1" smtClean="0">
                <a:solidFill>
                  <a:srgbClr val="7030A0"/>
                </a:solidFill>
              </a:rPr>
              <a:t>двухповодковая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группа </a:t>
            </a:r>
            <a:r>
              <a:rPr lang="en-US" b="1" dirty="0" smtClean="0">
                <a:solidFill>
                  <a:srgbClr val="FF0000"/>
                </a:solidFill>
              </a:rPr>
              <a:t>I</a:t>
            </a:r>
            <a:r>
              <a:rPr lang="ru-RU" b="1" dirty="0" smtClean="0">
                <a:solidFill>
                  <a:srgbClr val="FF0000"/>
                </a:solidFill>
              </a:rPr>
              <a:t>V класса </a:t>
            </a:r>
            <a:r>
              <a:rPr lang="ru-RU" b="1" dirty="0" smtClean="0">
                <a:solidFill>
                  <a:srgbClr val="7030A0"/>
                </a:solidFill>
              </a:rPr>
              <a:t>2 порядка </a:t>
            </a:r>
            <a:r>
              <a:rPr lang="ru-RU" dirty="0" smtClean="0"/>
              <a:t>(</a:t>
            </a:r>
            <a:r>
              <a:rPr lang="ru-RU" b="1" i="1" dirty="0" smtClean="0">
                <a:solidFill>
                  <a:srgbClr val="FF0000"/>
                </a:solidFill>
              </a:rPr>
              <a:t>б</a:t>
            </a:r>
            <a:r>
              <a:rPr lang="ru-RU" dirty="0" smtClean="0"/>
              <a:t>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048000" y="5791200"/>
            <a:ext cx="22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б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62000" y="5791200"/>
            <a:ext cx="308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181600" y="5029200"/>
            <a:ext cx="3810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Порядок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структурной группы равен 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числу </a:t>
            </a:r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свободных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кинематических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пар (поводков)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которыми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группа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присоединяется к более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простому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механизму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ru-RU" sz="16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143000" y="2667000"/>
            <a:ext cx="8990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поводок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0" y="2667000"/>
            <a:ext cx="8099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поводок</a:t>
            </a: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590800" y="1447800"/>
            <a:ext cx="9865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поводок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495800" y="2514600"/>
            <a:ext cx="9865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поводок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324600" y="2438400"/>
            <a:ext cx="9865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поводок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1800" b="1" dirty="0" smtClean="0"/>
              <a:t>1.8 Принцип образования механизмов по </a:t>
            </a:r>
            <a:r>
              <a:rPr lang="ru-RU" sz="1800" b="1" dirty="0" err="1" smtClean="0"/>
              <a:t>Ассуру</a:t>
            </a:r>
            <a:r>
              <a:rPr lang="ru-RU" sz="1800" b="1" dirty="0" smtClean="0"/>
              <a:t> Л.В. (</a:t>
            </a:r>
            <a:r>
              <a:rPr lang="ru-RU" sz="1800" i="1" dirty="0" smtClean="0"/>
              <a:t>продолжение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31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2438400"/>
            <a:ext cx="883920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Механизмам</a:t>
            </a:r>
            <a:r>
              <a:rPr lang="ru-RU" dirty="0" smtClean="0"/>
              <a:t> присваивается определённый </a:t>
            </a:r>
            <a:r>
              <a:rPr lang="ru-RU" b="1" dirty="0" smtClean="0">
                <a:solidFill>
                  <a:srgbClr val="7030A0"/>
                </a:solidFill>
              </a:rPr>
              <a:t>класс</a:t>
            </a:r>
            <a:r>
              <a:rPr lang="ru-RU" dirty="0" smtClean="0"/>
              <a:t>, соответствующий </a:t>
            </a:r>
            <a:r>
              <a:rPr lang="ru-RU" b="1" dirty="0" smtClean="0"/>
              <a:t>наивысшему </a:t>
            </a:r>
            <a:r>
              <a:rPr lang="ru-RU" b="1" dirty="0" smtClean="0">
                <a:solidFill>
                  <a:srgbClr val="FF0000"/>
                </a:solidFill>
              </a:rPr>
              <a:t>классу </a:t>
            </a:r>
            <a:r>
              <a:rPr lang="ru-RU" b="1" dirty="0" smtClean="0"/>
              <a:t>входящих в него структурных </a:t>
            </a:r>
            <a:r>
              <a:rPr lang="ru-RU" b="1" dirty="0" smtClean="0">
                <a:solidFill>
                  <a:srgbClr val="FF0000"/>
                </a:solidFill>
              </a:rPr>
              <a:t>групп</a:t>
            </a:r>
            <a:r>
              <a:rPr lang="ru-RU" dirty="0" smtClean="0"/>
              <a:t>. Примеры механизмов различных классов приведены на рис. 6.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         Рис. 6 </a:t>
            </a:r>
            <a:r>
              <a:rPr lang="ru-RU" dirty="0" smtClean="0"/>
              <a:t>– Примеры 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     механизмов</a:t>
            </a:r>
            <a:r>
              <a:rPr lang="ru-RU" dirty="0" smtClean="0"/>
              <a:t> различных 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                                  классов</a:t>
            </a:r>
            <a:r>
              <a:rPr lang="ru-RU" dirty="0" smtClean="0"/>
              <a:t> </a:t>
            </a:r>
          </a:p>
          <a:p>
            <a:pPr indent="252000"/>
            <a:r>
              <a:rPr lang="ru-RU" dirty="0" smtClean="0"/>
              <a:t>При </a:t>
            </a:r>
            <a:r>
              <a:rPr lang="ru-RU" b="1" dirty="0" smtClean="0"/>
              <a:t>добавлении</a:t>
            </a:r>
            <a:r>
              <a:rPr lang="ru-RU" dirty="0" smtClean="0"/>
              <a:t> к </a:t>
            </a:r>
            <a:r>
              <a:rPr lang="ru-RU" b="1" dirty="0" smtClean="0">
                <a:solidFill>
                  <a:srgbClr val="7030A0"/>
                </a:solidFill>
              </a:rPr>
              <a:t>механизму </a:t>
            </a:r>
            <a:r>
              <a:rPr lang="ru-RU" b="1" dirty="0" smtClean="0">
                <a:solidFill>
                  <a:srgbClr val="FF0000"/>
                </a:solidFill>
              </a:rPr>
              <a:t>1-го класса </a:t>
            </a:r>
            <a:r>
              <a:rPr lang="ru-RU" dirty="0" smtClean="0"/>
              <a:t>различных </a:t>
            </a:r>
            <a:r>
              <a:rPr lang="ru-RU" b="1" dirty="0" smtClean="0">
                <a:solidFill>
                  <a:srgbClr val="FF0000"/>
                </a:solidFill>
              </a:rPr>
              <a:t>структурных групп </a:t>
            </a:r>
            <a:r>
              <a:rPr lang="ru-RU" dirty="0" smtClean="0"/>
              <a:t>можно получить </a:t>
            </a:r>
            <a:r>
              <a:rPr lang="ru-RU" b="1" dirty="0" smtClean="0">
                <a:solidFill>
                  <a:srgbClr val="7030A0"/>
                </a:solidFill>
              </a:rPr>
              <a:t>механизм</a:t>
            </a:r>
            <a:r>
              <a:rPr lang="ru-RU" dirty="0" smtClean="0"/>
              <a:t>, состоящий из </a:t>
            </a:r>
            <a:r>
              <a:rPr lang="ru-RU" b="1" dirty="0" smtClean="0"/>
              <a:t>одной</a:t>
            </a:r>
            <a:r>
              <a:rPr lang="ru-RU" dirty="0" smtClean="0"/>
              <a:t> или </a:t>
            </a:r>
            <a:r>
              <a:rPr lang="ru-RU" b="1" dirty="0" smtClean="0">
                <a:solidFill>
                  <a:srgbClr val="FF0000"/>
                </a:solidFill>
              </a:rPr>
              <a:t>нескольких структурных групп </a:t>
            </a:r>
            <a:r>
              <a:rPr lang="ru-RU" dirty="0" smtClean="0"/>
              <a:t>и </a:t>
            </a:r>
            <a:r>
              <a:rPr lang="ru-RU" b="1" dirty="0" smtClean="0">
                <a:solidFill>
                  <a:srgbClr val="7030A0"/>
                </a:solidFill>
              </a:rPr>
              <a:t>механизма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1-го класса</a:t>
            </a:r>
            <a:r>
              <a:rPr lang="ru-RU" dirty="0" smtClean="0"/>
              <a:t>.</a:t>
            </a:r>
          </a:p>
          <a:p>
            <a:pPr indent="252000"/>
            <a:r>
              <a:rPr lang="ru-RU" b="1" dirty="0" smtClean="0">
                <a:solidFill>
                  <a:srgbClr val="7030A0"/>
                </a:solidFill>
              </a:rPr>
              <a:t>Класс механизма </a:t>
            </a:r>
            <a:r>
              <a:rPr lang="ru-RU" dirty="0" smtClean="0"/>
              <a:t>определяет </a:t>
            </a:r>
            <a:r>
              <a:rPr lang="ru-RU" b="1" dirty="0" smtClean="0">
                <a:solidFill>
                  <a:srgbClr val="7030A0"/>
                </a:solidFill>
              </a:rPr>
              <a:t>методику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кинематического</a:t>
            </a:r>
            <a:r>
              <a:rPr lang="ru-RU" dirty="0" smtClean="0"/>
              <a:t> и </a:t>
            </a:r>
            <a:r>
              <a:rPr lang="ru-RU" b="1" dirty="0" smtClean="0"/>
              <a:t>силового</a:t>
            </a:r>
            <a:r>
              <a:rPr lang="ru-RU" dirty="0" smtClean="0"/>
              <a:t> анализа </a:t>
            </a:r>
            <a:r>
              <a:rPr lang="ru-RU" b="1" dirty="0" smtClean="0">
                <a:solidFill>
                  <a:srgbClr val="7030A0"/>
                </a:solidFill>
              </a:rPr>
              <a:t>механизма</a:t>
            </a:r>
            <a:r>
              <a:rPr lang="ru-RU" dirty="0" smtClean="0"/>
              <a:t>. С </a:t>
            </a:r>
            <a:r>
              <a:rPr lang="ru-RU" b="1" dirty="0" smtClean="0">
                <a:solidFill>
                  <a:srgbClr val="FF0000"/>
                </a:solidFill>
              </a:rPr>
              <a:t>повышением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класса механизма </a:t>
            </a:r>
            <a:r>
              <a:rPr lang="ru-RU" dirty="0" smtClean="0"/>
              <a:t>методики расчета </a:t>
            </a:r>
            <a:r>
              <a:rPr lang="ru-RU" b="1" dirty="0" smtClean="0">
                <a:solidFill>
                  <a:srgbClr val="FF0000"/>
                </a:solidFill>
              </a:rPr>
              <a:t>усложняются</a:t>
            </a:r>
            <a:r>
              <a:rPr lang="ru-RU" dirty="0" smtClean="0"/>
              <a:t>, поэтому всякий раз нужно </a:t>
            </a:r>
            <a:r>
              <a:rPr lang="ru-RU" b="1" dirty="0" smtClean="0">
                <a:solidFill>
                  <a:srgbClr val="FF0000"/>
                </a:solidFill>
              </a:rPr>
              <a:t>стремиться</a:t>
            </a:r>
            <a:r>
              <a:rPr lang="ru-RU" dirty="0" smtClean="0"/>
              <a:t> подбирать </a:t>
            </a:r>
            <a:r>
              <a:rPr lang="ru-RU" b="1" dirty="0" smtClean="0"/>
              <a:t>в качестве начального звена </a:t>
            </a:r>
            <a:r>
              <a:rPr lang="ru-RU" dirty="0" smtClean="0"/>
              <a:t>такое, при котором </a:t>
            </a:r>
            <a:r>
              <a:rPr lang="ru-RU" b="1" dirty="0" smtClean="0">
                <a:solidFill>
                  <a:srgbClr val="7030A0"/>
                </a:solidFill>
              </a:rPr>
              <a:t>класс механизма </a:t>
            </a:r>
            <a:r>
              <a:rPr lang="ru-RU" dirty="0" smtClean="0"/>
              <a:t>будет как можно </a:t>
            </a:r>
            <a:r>
              <a:rPr lang="ru-RU" b="1" dirty="0" smtClean="0">
                <a:solidFill>
                  <a:srgbClr val="7030A0"/>
                </a:solidFill>
              </a:rPr>
              <a:t>ниже</a:t>
            </a:r>
            <a:r>
              <a:rPr lang="ru-RU" dirty="0" smtClean="0"/>
              <a:t>.</a:t>
            </a:r>
            <a:r>
              <a:rPr lang="ru-RU" b="1" i="1" dirty="0" smtClean="0"/>
              <a:t> </a:t>
            </a:r>
          </a:p>
          <a:p>
            <a:pPr indent="252000"/>
            <a:r>
              <a:rPr lang="ru-RU" sz="2400" b="1" i="1" dirty="0" smtClean="0"/>
              <a:t>Не путать </a:t>
            </a:r>
            <a:r>
              <a:rPr lang="ru-RU" sz="2400" b="1" i="1" dirty="0" smtClean="0">
                <a:solidFill>
                  <a:srgbClr val="7030A0"/>
                </a:solidFill>
              </a:rPr>
              <a:t>класс механизма </a:t>
            </a:r>
            <a:r>
              <a:rPr lang="ru-RU" sz="2400" b="1" i="1" dirty="0" smtClean="0"/>
              <a:t>и </a:t>
            </a:r>
            <a:r>
              <a:rPr lang="ru-RU" sz="2400" b="1" i="1" dirty="0" smtClean="0">
                <a:solidFill>
                  <a:srgbClr val="FF0000"/>
                </a:solidFill>
              </a:rPr>
              <a:t>класс структурной группы</a:t>
            </a:r>
            <a:r>
              <a:rPr lang="ru-RU" sz="2400" b="1" i="1" dirty="0" smtClean="0"/>
              <a:t>!</a:t>
            </a:r>
            <a:endParaRPr lang="ru-RU" sz="2400" strike="sngStrike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1905000"/>
            <a:ext cx="88392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/>
              <a:t>Рис. 5 – Примеры структурных групп. </a:t>
            </a:r>
            <a:r>
              <a:rPr lang="ru-RU" sz="1600" b="1" i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Поводок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это </a:t>
            </a:r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звено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группы, обладающий 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свободным элементом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кинематической пары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служащим для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присоединения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группы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 механизму.</a:t>
            </a:r>
            <a:endParaRPr lang="ru-RU" sz="1600" dirty="0">
              <a:solidFill>
                <a:srgbClr val="FF0000"/>
              </a:solidFill>
            </a:endParaRP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381000"/>
            <a:ext cx="1143000" cy="779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Прямоугольник 25"/>
          <p:cNvSpPr/>
          <p:nvPr/>
        </p:nvSpPr>
        <p:spPr>
          <a:xfrm>
            <a:off x="1905000" y="1066800"/>
            <a:ext cx="1905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 smtClean="0">
                <a:solidFill>
                  <a:srgbClr val="7030A0"/>
                </a:solidFill>
              </a:rPr>
              <a:t>Двухповодковая</a:t>
            </a:r>
            <a:r>
              <a:rPr lang="ru-RU" dirty="0" smtClean="0"/>
              <a:t> </a:t>
            </a:r>
          </a:p>
          <a:p>
            <a:r>
              <a:rPr lang="ru-RU" dirty="0" smtClean="0"/>
              <a:t>структурная группа </a:t>
            </a:r>
            <a:r>
              <a:rPr lang="ru-RU" b="1" u="sng" dirty="0" smtClean="0">
                <a:solidFill>
                  <a:srgbClr val="FF0000"/>
                </a:solidFill>
              </a:rPr>
              <a:t>2-го </a:t>
            </a:r>
            <a:r>
              <a:rPr lang="ru-RU" b="1" u="sng" dirty="0" err="1" smtClean="0">
                <a:solidFill>
                  <a:srgbClr val="FF0000"/>
                </a:solidFill>
              </a:rPr>
              <a:t>кл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33800" y="457200"/>
            <a:ext cx="1219200" cy="755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Прямоугольник 26"/>
          <p:cNvSpPr/>
          <p:nvPr/>
        </p:nvSpPr>
        <p:spPr>
          <a:xfrm>
            <a:off x="3733800" y="1295400"/>
            <a:ext cx="1676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Структурная группа </a:t>
            </a:r>
            <a:r>
              <a:rPr lang="ru-RU" b="1" u="sng" dirty="0" smtClean="0">
                <a:solidFill>
                  <a:srgbClr val="FF0000"/>
                </a:solidFill>
              </a:rPr>
              <a:t>2-го </a:t>
            </a:r>
            <a:r>
              <a:rPr lang="ru-RU" b="1" u="sng" dirty="0" err="1" smtClean="0">
                <a:solidFill>
                  <a:srgbClr val="FF0000"/>
                </a:solidFill>
              </a:rPr>
              <a:t>кл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0" y="381000"/>
            <a:ext cx="1752600" cy="871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Прямоугольник 27"/>
          <p:cNvSpPr/>
          <p:nvPr/>
        </p:nvSpPr>
        <p:spPr>
          <a:xfrm>
            <a:off x="5486400" y="1295400"/>
            <a:ext cx="1676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Структурная группа </a:t>
            </a:r>
            <a:r>
              <a:rPr lang="ru-RU" b="1" dirty="0" smtClean="0">
                <a:solidFill>
                  <a:srgbClr val="FF0000"/>
                </a:solidFill>
              </a:rPr>
              <a:t>3-го </a:t>
            </a:r>
            <a:r>
              <a:rPr lang="ru-RU" b="1" dirty="0" err="1" smtClean="0">
                <a:solidFill>
                  <a:srgbClr val="FF0000"/>
                </a:solidFill>
              </a:rPr>
              <a:t>кл</a:t>
            </a:r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29" name="Рисунок 28" descr="https://teormach.ru/lect2.files/image138.jpg"/>
          <p:cNvPicPr/>
          <p:nvPr/>
        </p:nvPicPr>
        <p:blipFill>
          <a:blip r:embed="rId6"/>
          <a:srcRect t="9107" b="4554"/>
          <a:stretch>
            <a:fillRect/>
          </a:stretch>
        </p:blipFill>
        <p:spPr bwMode="auto">
          <a:xfrm>
            <a:off x="7239000" y="381000"/>
            <a:ext cx="1662430" cy="83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Прямоугольник 29"/>
          <p:cNvSpPr/>
          <p:nvPr/>
        </p:nvSpPr>
        <p:spPr>
          <a:xfrm>
            <a:off x="7239000" y="1295400"/>
            <a:ext cx="1752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Структурная группа </a:t>
            </a:r>
            <a:r>
              <a:rPr lang="ru-RU" b="1" dirty="0" smtClean="0">
                <a:solidFill>
                  <a:srgbClr val="FF0000"/>
                </a:solidFill>
              </a:rPr>
              <a:t>4-го </a:t>
            </a:r>
            <a:r>
              <a:rPr lang="ru-RU" b="1" dirty="0" err="1" smtClean="0">
                <a:solidFill>
                  <a:srgbClr val="FF0000"/>
                </a:solidFill>
              </a:rPr>
              <a:t>кл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7349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9600" y="457200"/>
            <a:ext cx="533400" cy="749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Прямоугольник 30"/>
          <p:cNvSpPr/>
          <p:nvPr/>
        </p:nvSpPr>
        <p:spPr>
          <a:xfrm>
            <a:off x="0" y="1295400"/>
            <a:ext cx="1981200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 smtClean="0">
                <a:solidFill>
                  <a:srgbClr val="7030A0"/>
                </a:solidFill>
              </a:rPr>
              <a:t>Механизм</a:t>
            </a:r>
            <a:r>
              <a:rPr lang="ru-RU" sz="1700" dirty="0" smtClean="0"/>
              <a:t> </a:t>
            </a:r>
            <a:r>
              <a:rPr lang="ru-RU" sz="1700" b="1" dirty="0" smtClean="0">
                <a:solidFill>
                  <a:srgbClr val="7030A0"/>
                </a:solidFill>
              </a:rPr>
              <a:t>1-го </a:t>
            </a:r>
            <a:r>
              <a:rPr lang="ru-RU" sz="1700" b="1" dirty="0" err="1" smtClean="0">
                <a:solidFill>
                  <a:srgbClr val="7030A0"/>
                </a:solidFill>
              </a:rPr>
              <a:t>кл</a:t>
            </a:r>
            <a:r>
              <a:rPr lang="ru-RU" sz="1700" b="1" dirty="0" smtClean="0">
                <a:solidFill>
                  <a:srgbClr val="FF0000"/>
                </a:solidFill>
              </a:rPr>
              <a:t>. </a:t>
            </a:r>
          </a:p>
          <a:p>
            <a:r>
              <a:rPr lang="ru-RU" sz="1400" dirty="0" smtClean="0"/>
              <a:t>(</a:t>
            </a:r>
            <a:r>
              <a:rPr lang="ru-RU" sz="1400" b="1" dirty="0" smtClean="0">
                <a:solidFill>
                  <a:srgbClr val="0070C0"/>
                </a:solidFill>
              </a:rPr>
              <a:t>начальный</a:t>
            </a:r>
            <a:r>
              <a:rPr lang="ru-RU" sz="1400" b="1" dirty="0" smtClean="0"/>
              <a:t> </a:t>
            </a:r>
            <a:r>
              <a:rPr lang="ru-RU" sz="1400" dirty="0" smtClean="0"/>
              <a:t>механизм)</a:t>
            </a:r>
            <a:endParaRPr lang="ru-RU" sz="1400" dirty="0"/>
          </a:p>
        </p:txBody>
      </p:sp>
      <p:pic>
        <p:nvPicPr>
          <p:cNvPr id="57350" name="Picture 6"/>
          <p:cNvPicPr>
            <a:picLocks noChangeAspect="1" noChangeArrowheads="1"/>
          </p:cNvPicPr>
          <p:nvPr/>
        </p:nvPicPr>
        <p:blipFill>
          <a:blip r:embed="rId8"/>
          <a:srcRect t="9071"/>
          <a:stretch>
            <a:fillRect/>
          </a:stretch>
        </p:blipFill>
        <p:spPr bwMode="auto">
          <a:xfrm>
            <a:off x="2971800" y="3048000"/>
            <a:ext cx="4648200" cy="101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2" name="Прямоугольник 31"/>
          <p:cNvSpPr/>
          <p:nvPr/>
        </p:nvSpPr>
        <p:spPr>
          <a:xfrm>
            <a:off x="3200400" y="3810000"/>
            <a:ext cx="849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2-й </a:t>
            </a:r>
            <a:r>
              <a:rPr lang="ru-RU" b="1" dirty="0" err="1" smtClean="0">
                <a:solidFill>
                  <a:srgbClr val="7030A0"/>
                </a:solidFill>
              </a:rPr>
              <a:t>кл</a:t>
            </a:r>
            <a:r>
              <a:rPr lang="ru-RU" b="1" dirty="0" smtClean="0">
                <a:solidFill>
                  <a:srgbClr val="7030A0"/>
                </a:solidFill>
              </a:rPr>
              <a:t>.</a:t>
            </a:r>
            <a:endParaRPr lang="ru-RU" dirty="0" smtClean="0">
              <a:solidFill>
                <a:srgbClr val="7030A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343400" y="3810000"/>
            <a:ext cx="849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3-й </a:t>
            </a:r>
            <a:r>
              <a:rPr lang="ru-RU" b="1" dirty="0" err="1" smtClean="0">
                <a:solidFill>
                  <a:srgbClr val="7030A0"/>
                </a:solidFill>
              </a:rPr>
              <a:t>кл</a:t>
            </a:r>
            <a:r>
              <a:rPr lang="ru-RU" b="1" dirty="0" smtClean="0">
                <a:solidFill>
                  <a:srgbClr val="7030A0"/>
                </a:solidFill>
              </a:rPr>
              <a:t>.</a:t>
            </a:r>
            <a:endParaRPr lang="ru-RU" dirty="0" smtClean="0">
              <a:solidFill>
                <a:srgbClr val="7030A0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477000" y="3733800"/>
            <a:ext cx="849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4-й </a:t>
            </a:r>
            <a:r>
              <a:rPr lang="ru-RU" b="1" dirty="0" err="1" smtClean="0">
                <a:solidFill>
                  <a:srgbClr val="7030A0"/>
                </a:solidFill>
              </a:rPr>
              <a:t>кл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1800" b="1" dirty="0" smtClean="0"/>
              <a:t>1.8 Принцип образования механизмов по </a:t>
            </a:r>
            <a:r>
              <a:rPr lang="ru-RU" sz="1800" b="1" dirty="0" err="1" smtClean="0"/>
              <a:t>Ассуру</a:t>
            </a:r>
            <a:r>
              <a:rPr lang="ru-RU" sz="1800" b="1" dirty="0" smtClean="0"/>
              <a:t> Л.В. (</a:t>
            </a:r>
            <a:r>
              <a:rPr lang="ru-RU" sz="1800" i="1" dirty="0" smtClean="0"/>
              <a:t>продолжение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32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381000"/>
            <a:ext cx="88392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00"/>
            <a:r>
              <a:rPr lang="ru-RU" dirty="0" smtClean="0"/>
              <a:t>Для определения </a:t>
            </a:r>
            <a:r>
              <a:rPr lang="ru-RU" b="1" dirty="0" smtClean="0">
                <a:solidFill>
                  <a:srgbClr val="7030A0"/>
                </a:solidFill>
              </a:rPr>
              <a:t>класса механизма </a:t>
            </a:r>
            <a:r>
              <a:rPr lang="ru-RU" dirty="0" smtClean="0"/>
              <a:t>его расчленяют на </a:t>
            </a:r>
            <a:r>
              <a:rPr lang="ru-RU" b="1" dirty="0" smtClean="0">
                <a:solidFill>
                  <a:srgbClr val="7030A0"/>
                </a:solidFill>
              </a:rPr>
              <a:t>структурные группы</a:t>
            </a:r>
            <a:r>
              <a:rPr lang="ru-RU" dirty="0" smtClean="0"/>
              <a:t>, </a:t>
            </a:r>
            <a:r>
              <a:rPr lang="ru-RU" b="1" dirty="0" smtClean="0">
                <a:solidFill>
                  <a:srgbClr val="FF0000"/>
                </a:solidFill>
              </a:rPr>
              <a:t>начиная</a:t>
            </a:r>
            <a:r>
              <a:rPr lang="ru-RU" b="1" dirty="0" smtClean="0"/>
              <a:t> с конца </a:t>
            </a:r>
            <a:r>
              <a:rPr lang="ru-RU" b="1" dirty="0" smtClean="0">
                <a:solidFill>
                  <a:srgbClr val="7030A0"/>
                </a:solidFill>
              </a:rPr>
              <a:t>механизма</a:t>
            </a:r>
            <a:r>
              <a:rPr lang="ru-RU" dirty="0" smtClean="0"/>
              <a:t>. За </a:t>
            </a:r>
            <a:r>
              <a:rPr lang="ru-RU" b="1" dirty="0" smtClean="0">
                <a:solidFill>
                  <a:srgbClr val="0070C0"/>
                </a:solidFill>
              </a:rPr>
              <a:t>начало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механизма</a:t>
            </a:r>
            <a:r>
              <a:rPr lang="ru-RU" dirty="0" smtClean="0"/>
              <a:t> принимают </a:t>
            </a:r>
            <a:r>
              <a:rPr lang="ru-RU" b="1" dirty="0" smtClean="0">
                <a:solidFill>
                  <a:srgbClr val="0070C0"/>
                </a:solidFill>
              </a:rPr>
              <a:t>ведущее звено </a:t>
            </a:r>
            <a:r>
              <a:rPr lang="ru-RU" dirty="0" smtClean="0"/>
              <a:t>(</a:t>
            </a:r>
            <a:r>
              <a:rPr lang="ru-RU" b="1" dirty="0" smtClean="0">
                <a:solidFill>
                  <a:srgbClr val="0070C0"/>
                </a:solidFill>
              </a:rPr>
              <a:t>начальный</a:t>
            </a:r>
            <a:r>
              <a:rPr lang="ru-RU" dirty="0" smtClean="0"/>
              <a:t> механизм).</a:t>
            </a:r>
          </a:p>
          <a:p>
            <a:pPr indent="252000"/>
            <a:r>
              <a:rPr lang="ru-RU" dirty="0" smtClean="0"/>
              <a:t>От </a:t>
            </a:r>
            <a:r>
              <a:rPr lang="ru-RU" b="1" dirty="0" smtClean="0">
                <a:solidFill>
                  <a:srgbClr val="FF0000"/>
                </a:solidFill>
              </a:rPr>
              <a:t>конца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механизма</a:t>
            </a:r>
            <a:r>
              <a:rPr lang="ru-RU" dirty="0" smtClean="0"/>
              <a:t> отделяются поочерёдно </a:t>
            </a:r>
            <a:r>
              <a:rPr lang="ru-RU" b="1" dirty="0" smtClean="0">
                <a:solidFill>
                  <a:srgbClr val="0070C0"/>
                </a:solidFill>
              </a:rPr>
              <a:t>простейшие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структурные группы </a:t>
            </a:r>
            <a:r>
              <a:rPr lang="ru-RU" dirty="0" smtClean="0"/>
              <a:t>до тех пор, </a:t>
            </a:r>
            <a:r>
              <a:rPr lang="ru-RU" b="1" dirty="0" smtClean="0"/>
              <a:t>пока не останется </a:t>
            </a:r>
            <a:r>
              <a:rPr lang="ru-RU" dirty="0" smtClean="0"/>
              <a:t>лишь </a:t>
            </a:r>
            <a:r>
              <a:rPr lang="ru-RU" b="1" dirty="0" smtClean="0">
                <a:solidFill>
                  <a:srgbClr val="7030A0"/>
                </a:solidFill>
              </a:rPr>
              <a:t>механизм 1-го класса </a:t>
            </a:r>
            <a:r>
              <a:rPr lang="ru-RU" dirty="0" smtClean="0"/>
              <a:t>(</a:t>
            </a:r>
            <a:r>
              <a:rPr lang="ru-RU" b="1" dirty="0" smtClean="0">
                <a:solidFill>
                  <a:srgbClr val="0070C0"/>
                </a:solidFill>
              </a:rPr>
              <a:t>начальный</a:t>
            </a:r>
            <a:r>
              <a:rPr lang="ru-RU" dirty="0" smtClean="0"/>
              <a:t> механизм, </a:t>
            </a:r>
            <a:r>
              <a:rPr lang="ru-RU" b="1" dirty="0" smtClean="0"/>
              <a:t>их может быть несколько</a:t>
            </a:r>
            <a:r>
              <a:rPr lang="ru-RU" dirty="0" smtClean="0"/>
              <a:t>).</a:t>
            </a:r>
          </a:p>
          <a:p>
            <a:pPr indent="252000"/>
            <a:r>
              <a:rPr lang="ru-RU" dirty="0" smtClean="0"/>
              <a:t>По </a:t>
            </a:r>
            <a:r>
              <a:rPr lang="ru-RU" b="1" dirty="0" smtClean="0">
                <a:solidFill>
                  <a:srgbClr val="FF0000"/>
                </a:solidFill>
              </a:rPr>
              <a:t>классу структурных групп </a:t>
            </a:r>
            <a:r>
              <a:rPr lang="ru-RU" dirty="0" smtClean="0"/>
              <a:t>определяют </a:t>
            </a:r>
            <a:r>
              <a:rPr lang="ru-RU" b="1" dirty="0" smtClean="0">
                <a:solidFill>
                  <a:srgbClr val="7030A0"/>
                </a:solidFill>
              </a:rPr>
              <a:t>класс механизма</a:t>
            </a:r>
            <a:r>
              <a:rPr lang="ru-RU" dirty="0" smtClean="0"/>
              <a:t>. Количество </a:t>
            </a:r>
            <a:r>
              <a:rPr lang="ru-RU" b="1" dirty="0" smtClean="0">
                <a:solidFill>
                  <a:srgbClr val="0070C0"/>
                </a:solidFill>
              </a:rPr>
              <a:t>начальных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механизмов</a:t>
            </a:r>
            <a:r>
              <a:rPr lang="ru-RU" dirty="0" smtClean="0"/>
              <a:t> равно величине </a:t>
            </a:r>
            <a:r>
              <a:rPr lang="en-US" b="1" i="1" dirty="0" smtClean="0">
                <a:solidFill>
                  <a:srgbClr val="0070C0"/>
                </a:solidFill>
              </a:rPr>
              <a:t>W</a:t>
            </a:r>
            <a:r>
              <a:rPr lang="ru-RU" b="1" i="1" dirty="0" smtClean="0">
                <a:solidFill>
                  <a:srgbClr val="0070C0"/>
                </a:solidFill>
              </a:rPr>
              <a:t> (</a:t>
            </a:r>
            <a:r>
              <a:rPr lang="ru-RU" b="1" dirty="0" smtClean="0"/>
              <a:t>степени </a:t>
            </a:r>
            <a:r>
              <a:rPr lang="ru-RU" b="1" dirty="0" smtClean="0">
                <a:solidFill>
                  <a:srgbClr val="0070C0"/>
                </a:solidFill>
              </a:rPr>
              <a:t>подвижности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механизма</a:t>
            </a:r>
            <a:r>
              <a:rPr lang="ru-RU" b="1" i="1" dirty="0" smtClean="0">
                <a:solidFill>
                  <a:srgbClr val="0070C0"/>
                </a:solidFill>
              </a:rPr>
              <a:t>)</a:t>
            </a:r>
            <a:r>
              <a:rPr lang="ru-RU" dirty="0" smtClean="0"/>
              <a:t>.</a:t>
            </a:r>
          </a:p>
          <a:p>
            <a:pPr indent="252000"/>
            <a:r>
              <a:rPr lang="ru-RU" dirty="0" smtClean="0"/>
              <a:t>Пример расчленения плоского рычажного механизма на структурные группы показан на </a:t>
            </a:r>
            <a:r>
              <a:rPr lang="ru-RU" b="1" dirty="0" smtClean="0">
                <a:solidFill>
                  <a:srgbClr val="C00000"/>
                </a:solidFill>
              </a:rPr>
              <a:t>рис. 7</a:t>
            </a:r>
            <a:r>
              <a:rPr lang="ru-RU" dirty="0" smtClean="0"/>
              <a:t>. Предварительно вычисляют </a:t>
            </a:r>
            <a:r>
              <a:rPr lang="ru-RU" b="1" dirty="0" smtClean="0"/>
              <a:t>степень </a:t>
            </a:r>
            <a:r>
              <a:rPr lang="ru-RU" b="1" dirty="0" smtClean="0">
                <a:solidFill>
                  <a:srgbClr val="0070C0"/>
                </a:solidFill>
              </a:rPr>
              <a:t>подвижности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механизма</a:t>
            </a:r>
            <a:r>
              <a:rPr lang="ru-RU" dirty="0" smtClean="0"/>
              <a:t> </a:t>
            </a:r>
            <a:r>
              <a:rPr lang="en-US" b="1" i="1" dirty="0" smtClean="0">
                <a:solidFill>
                  <a:srgbClr val="0070C0"/>
                </a:solidFill>
              </a:rPr>
              <a:t>W</a:t>
            </a:r>
            <a:r>
              <a:rPr lang="en-US" dirty="0" smtClean="0"/>
              <a:t> </a:t>
            </a:r>
            <a:r>
              <a:rPr lang="ru-RU" dirty="0" smtClean="0"/>
              <a:t>по формуле Чебышева для </a:t>
            </a:r>
            <a:r>
              <a:rPr lang="ru-RU" b="1" dirty="0" smtClean="0">
                <a:solidFill>
                  <a:srgbClr val="FF0000"/>
                </a:solidFill>
              </a:rPr>
              <a:t>плоских</a:t>
            </a:r>
            <a:r>
              <a:rPr lang="ru-RU" dirty="0" smtClean="0"/>
              <a:t> механизмов: </a:t>
            </a:r>
            <a:r>
              <a:rPr lang="ru-RU" b="1" i="1" dirty="0" err="1" smtClean="0">
                <a:solidFill>
                  <a:srgbClr val="0070C0"/>
                </a:solidFill>
              </a:rPr>
              <a:t>W</a:t>
            </a:r>
            <a:r>
              <a:rPr lang="ru-RU" b="1" baseline="-25000" dirty="0" err="1" smtClean="0">
                <a:solidFill>
                  <a:srgbClr val="FF0000"/>
                </a:solidFill>
              </a:rPr>
              <a:t>гр</a:t>
            </a:r>
            <a:r>
              <a:rPr lang="ru-RU" dirty="0" smtClean="0"/>
              <a:t> = 3</a:t>
            </a:r>
            <a:r>
              <a:rPr lang="ru-RU" b="1" i="1" dirty="0" smtClean="0">
                <a:solidFill>
                  <a:srgbClr val="0070C0"/>
                </a:solidFill>
              </a:rPr>
              <a:t>n</a:t>
            </a:r>
            <a:r>
              <a:rPr lang="ru-RU" dirty="0" smtClean="0"/>
              <a:t> – 2</a:t>
            </a:r>
            <a:r>
              <a:rPr lang="ru-RU" b="1" i="1" dirty="0" smtClean="0">
                <a:solidFill>
                  <a:srgbClr val="FF0000"/>
                </a:solidFill>
              </a:rPr>
              <a:t>p</a:t>
            </a:r>
            <a:r>
              <a:rPr lang="ru-RU" baseline="-25000" dirty="0" smtClean="0"/>
              <a:t>5</a:t>
            </a:r>
            <a:r>
              <a:rPr lang="ru-RU" dirty="0" smtClean="0"/>
              <a:t> – </a:t>
            </a:r>
            <a:r>
              <a:rPr lang="ru-RU" b="1" i="1" dirty="0" smtClean="0">
                <a:solidFill>
                  <a:srgbClr val="FF0000"/>
                </a:solidFill>
              </a:rPr>
              <a:t>p</a:t>
            </a:r>
            <a:r>
              <a:rPr lang="ru-RU" baseline="-25000" dirty="0" smtClean="0"/>
              <a:t>4</a:t>
            </a:r>
            <a:r>
              <a:rPr lang="ru-RU" dirty="0" smtClean="0"/>
              <a:t> </a:t>
            </a:r>
            <a:r>
              <a:rPr lang="ru-RU" dirty="0" smtClean="0"/>
              <a:t>.   </a:t>
            </a:r>
            <a:r>
              <a:rPr lang="ru-RU" dirty="0" smtClean="0"/>
              <a:t>(</a:t>
            </a:r>
            <a:r>
              <a:rPr lang="ru-RU" b="1" dirty="0" smtClean="0">
                <a:solidFill>
                  <a:srgbClr val="FF0000"/>
                </a:solidFill>
              </a:rPr>
              <a:t>1</a:t>
            </a:r>
            <a:r>
              <a:rPr lang="ru-RU" dirty="0" smtClean="0"/>
              <a:t>) </a:t>
            </a:r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3505200"/>
            <a:ext cx="7709087" cy="1617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Прямоугольник 20"/>
          <p:cNvSpPr/>
          <p:nvPr/>
        </p:nvSpPr>
        <p:spPr>
          <a:xfrm>
            <a:off x="228600" y="6096000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00"/>
            <a:r>
              <a:rPr lang="ru-RU" dirty="0" smtClean="0"/>
              <a:t>В данном случае </a:t>
            </a:r>
            <a:r>
              <a:rPr lang="en-US" b="1" i="1" dirty="0" smtClean="0">
                <a:solidFill>
                  <a:srgbClr val="0070C0"/>
                </a:solidFill>
              </a:rPr>
              <a:t>W</a:t>
            </a:r>
            <a:r>
              <a:rPr lang="en-US" dirty="0" smtClean="0"/>
              <a:t> </a:t>
            </a:r>
            <a:r>
              <a:rPr lang="ru-RU" dirty="0" smtClean="0"/>
              <a:t>=</a:t>
            </a:r>
            <a:r>
              <a:rPr lang="ru-RU" b="1" dirty="0" smtClean="0">
                <a:solidFill>
                  <a:srgbClr val="0070C0"/>
                </a:solidFill>
              </a:rPr>
              <a:t>1</a:t>
            </a:r>
            <a:r>
              <a:rPr lang="ru-RU" dirty="0" smtClean="0"/>
              <a:t>, а это значит, что в механизме должны быть </a:t>
            </a:r>
            <a:r>
              <a:rPr lang="ru-RU" b="1" dirty="0" smtClean="0">
                <a:solidFill>
                  <a:srgbClr val="0070C0"/>
                </a:solidFill>
              </a:rPr>
              <a:t>одно</a:t>
            </a:r>
            <a:r>
              <a:rPr lang="ru-RU" dirty="0" smtClean="0"/>
              <a:t> ведущее звено и соответственно </a:t>
            </a:r>
            <a:r>
              <a:rPr lang="ru-RU" b="1" dirty="0" smtClean="0">
                <a:solidFill>
                  <a:srgbClr val="0070C0"/>
                </a:solidFill>
              </a:rPr>
              <a:t>один</a:t>
            </a:r>
            <a:r>
              <a:rPr lang="ru-RU" dirty="0" smtClean="0"/>
              <a:t> </a:t>
            </a:r>
            <a:r>
              <a:rPr lang="ru-RU" b="1" u="sng" dirty="0" smtClean="0">
                <a:solidFill>
                  <a:srgbClr val="0070C0"/>
                </a:solidFill>
              </a:rPr>
              <a:t>начальный</a:t>
            </a:r>
            <a:r>
              <a:rPr lang="ru-RU" u="sng" dirty="0" smtClean="0"/>
              <a:t> </a:t>
            </a:r>
            <a:r>
              <a:rPr lang="ru-RU" b="1" u="sng" dirty="0" smtClean="0">
                <a:solidFill>
                  <a:srgbClr val="7030A0"/>
                </a:solidFill>
              </a:rPr>
              <a:t>механизм</a:t>
            </a:r>
            <a:r>
              <a:rPr lang="ru-RU" dirty="0" smtClean="0"/>
              <a:t>.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228600" y="4953000"/>
            <a:ext cx="86106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Рис. 7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Расчленение механизма на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структурные группы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исходный механизм;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начальный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механизм; 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2-й класс стр. гр.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1-й вид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 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–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2-й класс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стр. гр.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2-й вид. </a:t>
            </a:r>
            <a:r>
              <a:rPr lang="ru-RU" b="1" i="1" dirty="0" err="1" smtClean="0">
                <a:solidFill>
                  <a:srgbClr val="0070C0"/>
                </a:solidFill>
              </a:rPr>
              <a:t>W</a:t>
            </a:r>
            <a:r>
              <a:rPr lang="ru-RU" baseline="-25000" dirty="0" err="1" smtClean="0"/>
              <a:t>гр</a:t>
            </a:r>
            <a:r>
              <a:rPr lang="ru-RU" dirty="0" smtClean="0"/>
              <a:t> = 3</a:t>
            </a:r>
            <a:r>
              <a:rPr lang="en-US" dirty="0" smtClean="0"/>
              <a:t>∙</a:t>
            </a:r>
            <a:r>
              <a:rPr lang="ru-RU" b="1" i="1" dirty="0" smtClean="0">
                <a:solidFill>
                  <a:srgbClr val="0070C0"/>
                </a:solidFill>
              </a:rPr>
              <a:t>5</a:t>
            </a:r>
            <a:r>
              <a:rPr lang="ru-RU" dirty="0" smtClean="0"/>
              <a:t> – 2</a:t>
            </a:r>
            <a:r>
              <a:rPr lang="en-US" dirty="0" smtClean="0"/>
              <a:t>∙</a:t>
            </a:r>
            <a:r>
              <a:rPr lang="ru-RU" b="1" i="1" dirty="0" smtClean="0">
                <a:solidFill>
                  <a:srgbClr val="FF0000"/>
                </a:solidFill>
              </a:rPr>
              <a:t>7</a:t>
            </a:r>
            <a:r>
              <a:rPr lang="ru-RU" dirty="0" smtClean="0"/>
              <a:t> – </a:t>
            </a:r>
            <a:r>
              <a:rPr lang="ru-RU" b="1" i="1" dirty="0" smtClean="0">
                <a:solidFill>
                  <a:srgbClr val="FF0000"/>
                </a:solidFill>
              </a:rPr>
              <a:t>0 </a:t>
            </a:r>
            <a:r>
              <a:rPr lang="ru-RU" dirty="0" smtClean="0"/>
              <a:t>= </a:t>
            </a:r>
            <a:r>
              <a:rPr lang="ru-RU" b="1" dirty="0" smtClean="0">
                <a:solidFill>
                  <a:srgbClr val="0070C0"/>
                </a:solidFill>
              </a:rPr>
              <a:t>1</a:t>
            </a:r>
            <a:r>
              <a:rPr lang="ru-RU" dirty="0" smtClean="0"/>
              <a:t>. </a:t>
            </a:r>
            <a:r>
              <a:rPr lang="ru-RU" sz="1400" b="1" i="1" dirty="0" smtClean="0">
                <a:solidFill>
                  <a:srgbClr val="0070C0"/>
                </a:solidFill>
              </a:rPr>
              <a:t>W</a:t>
            </a:r>
            <a:r>
              <a:rPr lang="ru-RU" sz="1400" dirty="0" smtClean="0"/>
              <a:t> – степень подвижности механизма; </a:t>
            </a:r>
            <a:r>
              <a:rPr lang="ru-RU" sz="1400" b="1" i="1" dirty="0" err="1" smtClean="0">
                <a:solidFill>
                  <a:srgbClr val="0070C0"/>
                </a:solidFill>
              </a:rPr>
              <a:t>n</a:t>
            </a:r>
            <a:r>
              <a:rPr lang="ru-RU" sz="1400" dirty="0" smtClean="0"/>
              <a:t> – число </a:t>
            </a:r>
            <a:r>
              <a:rPr lang="ru-RU" sz="1400" b="1" dirty="0" smtClean="0">
                <a:solidFill>
                  <a:srgbClr val="0070C0"/>
                </a:solidFill>
              </a:rPr>
              <a:t>подвижных</a:t>
            </a:r>
            <a:r>
              <a:rPr lang="ru-RU" sz="1400" dirty="0" smtClean="0"/>
              <a:t> </a:t>
            </a:r>
            <a:r>
              <a:rPr lang="ru-RU" sz="1400" b="1" dirty="0" smtClean="0"/>
              <a:t>звеньев</a:t>
            </a:r>
            <a:r>
              <a:rPr lang="ru-RU" sz="1400" dirty="0" smtClean="0"/>
              <a:t> цепи; </a:t>
            </a:r>
            <a:r>
              <a:rPr lang="ru-RU" sz="1400" b="1" i="1" dirty="0" smtClean="0">
                <a:solidFill>
                  <a:srgbClr val="FF0000"/>
                </a:solidFill>
              </a:rPr>
              <a:t>p</a:t>
            </a:r>
            <a:r>
              <a:rPr lang="ru-RU" sz="1400" b="1" baseline="-25000" dirty="0" smtClean="0"/>
              <a:t>5</a:t>
            </a:r>
            <a:r>
              <a:rPr lang="ru-RU" sz="1400" dirty="0" smtClean="0"/>
              <a:t> – число </a:t>
            </a:r>
            <a:r>
              <a:rPr lang="ru-RU" sz="1400" b="1" dirty="0" smtClean="0">
                <a:solidFill>
                  <a:srgbClr val="FF0000"/>
                </a:solidFill>
              </a:rPr>
              <a:t>кинематических пар </a:t>
            </a:r>
            <a:r>
              <a:rPr lang="ru-RU" sz="1400" b="1" dirty="0" smtClean="0"/>
              <a:t>пятого класса</a:t>
            </a:r>
            <a:r>
              <a:rPr lang="ru-RU" sz="1400" dirty="0" smtClean="0"/>
              <a:t>; </a:t>
            </a:r>
            <a:r>
              <a:rPr lang="ru-RU" sz="1400" b="1" i="1" dirty="0" smtClean="0">
                <a:solidFill>
                  <a:srgbClr val="FF0000"/>
                </a:solidFill>
              </a:rPr>
              <a:t>p</a:t>
            </a:r>
            <a:r>
              <a:rPr lang="ru-RU" sz="1400" b="1" baseline="-25000" dirty="0" smtClean="0"/>
              <a:t>4</a:t>
            </a:r>
            <a:r>
              <a:rPr lang="ru-RU" sz="1400" dirty="0" smtClean="0"/>
              <a:t> – число </a:t>
            </a:r>
            <a:r>
              <a:rPr lang="ru-RU" sz="1400" b="1" dirty="0" smtClean="0">
                <a:solidFill>
                  <a:srgbClr val="FF0000"/>
                </a:solidFill>
              </a:rPr>
              <a:t>кинематических пар </a:t>
            </a:r>
            <a:r>
              <a:rPr lang="ru-RU" sz="1400" b="1" dirty="0" smtClean="0"/>
              <a:t>четвертого класса</a:t>
            </a:r>
            <a:r>
              <a:rPr lang="ru-RU" sz="1400" dirty="0" smtClean="0"/>
              <a:t>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057400" y="4572000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</a:t>
            </a:r>
            <a:endParaRPr lang="ru-RU" sz="24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5257800" y="4572000"/>
            <a:ext cx="38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</a:t>
            </a:r>
            <a:endParaRPr lang="ru-RU" sz="24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791200" y="4419600"/>
            <a:ext cx="4026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7467600" y="4495800"/>
            <a:ext cx="3177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1800" b="1" dirty="0" smtClean="0"/>
              <a:t>1.8 Принцип образования механизмов по </a:t>
            </a:r>
            <a:r>
              <a:rPr lang="ru-RU" sz="1800" b="1" dirty="0" err="1" smtClean="0"/>
              <a:t>Ассуру</a:t>
            </a:r>
            <a:r>
              <a:rPr lang="ru-RU" sz="1800" b="1" dirty="0" smtClean="0"/>
              <a:t> Л.В. (</a:t>
            </a:r>
            <a:r>
              <a:rPr lang="ru-RU" sz="1800" i="1" dirty="0" smtClean="0"/>
              <a:t>продолжение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33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381000"/>
            <a:ext cx="88392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После отсоединения </a:t>
            </a:r>
            <a:r>
              <a:rPr lang="ru-RU" dirty="0" smtClean="0"/>
              <a:t>от механизма </a:t>
            </a:r>
            <a:r>
              <a:rPr lang="ru-RU" b="1" dirty="0" smtClean="0">
                <a:solidFill>
                  <a:srgbClr val="7030A0"/>
                </a:solidFill>
              </a:rPr>
              <a:t>всех структурных групп </a:t>
            </a:r>
            <a:r>
              <a:rPr lang="ru-RU" dirty="0" smtClean="0"/>
              <a:t>останется </a:t>
            </a:r>
            <a:r>
              <a:rPr lang="ru-RU" b="1" dirty="0" smtClean="0">
                <a:solidFill>
                  <a:srgbClr val="FF0000"/>
                </a:solidFill>
              </a:rPr>
              <a:t>стойка</a:t>
            </a:r>
            <a:r>
              <a:rPr lang="ru-RU" dirty="0" smtClean="0"/>
              <a:t> и </a:t>
            </a:r>
            <a:r>
              <a:rPr lang="ru-RU" b="1" dirty="0" smtClean="0">
                <a:solidFill>
                  <a:srgbClr val="FF0000"/>
                </a:solidFill>
              </a:rPr>
              <a:t>начальные звенья </a:t>
            </a:r>
            <a:r>
              <a:rPr lang="ru-RU" dirty="0" smtClean="0"/>
              <a:t>в количестве </a:t>
            </a:r>
            <a:r>
              <a:rPr lang="en-US" b="1" i="1" dirty="0" smtClean="0">
                <a:solidFill>
                  <a:srgbClr val="0070C0"/>
                </a:solidFill>
              </a:rPr>
              <a:t>W</a:t>
            </a:r>
            <a:r>
              <a:rPr lang="ru-RU" dirty="0" smtClean="0"/>
              <a:t> (речь идет о фактической степени подвижности механизма, рассчитанной после исключения пассивных связей и местных подвижностей). Каждое </a:t>
            </a:r>
            <a:r>
              <a:rPr lang="ru-RU" b="1" dirty="0" smtClean="0">
                <a:solidFill>
                  <a:srgbClr val="0070C0"/>
                </a:solidFill>
              </a:rPr>
              <a:t>начальное</a:t>
            </a:r>
            <a:r>
              <a:rPr lang="ru-RU" dirty="0" smtClean="0"/>
              <a:t> звено со </a:t>
            </a:r>
            <a:r>
              <a:rPr lang="ru-RU" b="1" dirty="0" smtClean="0">
                <a:solidFill>
                  <a:srgbClr val="00B050"/>
                </a:solidFill>
              </a:rPr>
              <a:t>стойкой</a:t>
            </a:r>
            <a:r>
              <a:rPr lang="ru-RU" dirty="0" smtClean="0"/>
              <a:t> называют </a:t>
            </a:r>
            <a:r>
              <a:rPr lang="ru-RU" b="1" dirty="0" smtClean="0">
                <a:solidFill>
                  <a:srgbClr val="0070C0"/>
                </a:solidFill>
              </a:rPr>
              <a:t>начальным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механизмом</a:t>
            </a:r>
            <a:r>
              <a:rPr lang="ru-RU" dirty="0" smtClean="0"/>
              <a:t>; таким образом, механизм состоит из </a:t>
            </a:r>
            <a:r>
              <a:rPr lang="en-US" b="1" i="1" dirty="0" smtClean="0">
                <a:solidFill>
                  <a:srgbClr val="0070C0"/>
                </a:solidFill>
              </a:rPr>
              <a:t>W</a:t>
            </a:r>
            <a:r>
              <a:rPr lang="ru-RU" dirty="0" smtClean="0"/>
              <a:t> начальных механизмов и некоторого количества </a:t>
            </a:r>
            <a:r>
              <a:rPr lang="ru-RU" b="1" dirty="0" smtClean="0">
                <a:solidFill>
                  <a:srgbClr val="FF0000"/>
                </a:solidFill>
              </a:rPr>
              <a:t>структурных групп</a:t>
            </a:r>
            <a:r>
              <a:rPr lang="ru-RU" dirty="0" smtClean="0"/>
              <a:t>, присоединенных </a:t>
            </a:r>
            <a:r>
              <a:rPr lang="ru-RU" b="1" dirty="0" smtClean="0"/>
              <a:t>в строго определенном порядке</a:t>
            </a:r>
            <a:r>
              <a:rPr lang="ru-RU" dirty="0" smtClean="0"/>
              <a:t>, который отражают в специальной записи, называемой </a:t>
            </a:r>
            <a:r>
              <a:rPr lang="ru-RU" b="1" dirty="0" smtClean="0">
                <a:solidFill>
                  <a:srgbClr val="FF0000"/>
                </a:solidFill>
              </a:rPr>
              <a:t>формулой строения</a:t>
            </a:r>
            <a:r>
              <a:rPr lang="ru-RU" dirty="0" smtClean="0"/>
              <a:t>. Например, механизм с </a:t>
            </a:r>
            <a:r>
              <a:rPr lang="ru-RU" b="1" dirty="0" smtClean="0">
                <a:solidFill>
                  <a:srgbClr val="FF0000"/>
                </a:solidFill>
              </a:rPr>
              <a:t>двумя</a:t>
            </a:r>
            <a:r>
              <a:rPr lang="ru-RU" dirty="0" smtClean="0"/>
              <a:t> </a:t>
            </a:r>
            <a:r>
              <a:rPr lang="ru-RU" b="1" dirty="0" smtClean="0"/>
              <a:t>степенями </a:t>
            </a:r>
            <a:r>
              <a:rPr lang="ru-RU" b="1" dirty="0" smtClean="0">
                <a:solidFill>
                  <a:srgbClr val="0070C0"/>
                </a:solidFill>
              </a:rPr>
              <a:t>свободы</a:t>
            </a:r>
            <a:r>
              <a:rPr lang="ru-RU" dirty="0" smtClean="0"/>
              <a:t>, содержащий </a:t>
            </a:r>
            <a:r>
              <a:rPr lang="ru-RU" b="1" dirty="0" smtClean="0"/>
              <a:t>шесть </a:t>
            </a:r>
            <a:r>
              <a:rPr lang="ru-RU" b="1" dirty="0" smtClean="0">
                <a:solidFill>
                  <a:srgbClr val="FF0000"/>
                </a:solidFill>
              </a:rPr>
              <a:t>структурных групп</a:t>
            </a:r>
            <a:r>
              <a:rPr lang="ru-RU" dirty="0" smtClean="0"/>
              <a:t>, может иметь такое строение:</a:t>
            </a:r>
            <a:endParaRPr lang="ru-RU" dirty="0"/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152400" y="5638800"/>
            <a:ext cx="1981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Рис. 8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/>
              <a:t> </a:t>
            </a:r>
            <a:r>
              <a:rPr lang="ru-RU" b="1" dirty="0" smtClean="0">
                <a:solidFill>
                  <a:srgbClr val="FF0000"/>
                </a:solidFill>
              </a:rPr>
              <a:t>Группы </a:t>
            </a:r>
            <a:r>
              <a:rPr lang="en-US" b="1" dirty="0" smtClean="0">
                <a:solidFill>
                  <a:srgbClr val="FF0000"/>
                </a:solidFill>
              </a:rPr>
              <a:t>II</a:t>
            </a:r>
            <a:r>
              <a:rPr lang="ru-RU" b="1" dirty="0" smtClean="0">
                <a:solidFill>
                  <a:srgbClr val="FF0000"/>
                </a:solidFill>
              </a:rPr>
              <a:t> класса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2895600"/>
            <a:ext cx="5791200" cy="65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152400" y="3505200"/>
            <a:ext cx="89916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2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зависимости от количества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звеньев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группе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способа их соединения между собой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группы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делят на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классы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25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 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двухзвенные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группы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  </a:t>
            </a: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</a:t>
            </a:r>
            <a:r>
              <a:rPr kumimoji="0" lang="ru-RU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являются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группами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класса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второго порядка (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порядок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структурной группы равен </a:t>
            </a: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числу </a:t>
            </a:r>
            <a:r>
              <a:rPr lang="ru-RU" sz="1400" b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свободных</a:t>
            </a: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кинематических</a:t>
            </a: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пар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которыми</a:t>
            </a: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группа</a:t>
            </a: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присоединяется к более </a:t>
            </a: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простому</a:t>
            </a: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механизму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дополнительно эти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группы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зависимости от количества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поступательных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пар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использованных при их формировании, делятся на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рис. 8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247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7400" y="5257800"/>
            <a:ext cx="6481354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>
            <a:off x="2286000" y="6248400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1 –</a:t>
            </a:r>
            <a:r>
              <a:rPr lang="ru-RU" b="1" dirty="0" err="1" smtClean="0">
                <a:solidFill>
                  <a:srgbClr val="7030A0"/>
                </a:solidFill>
              </a:rPr>
              <a:t>й</a:t>
            </a:r>
            <a:r>
              <a:rPr lang="ru-RU" b="1" dirty="0" smtClean="0">
                <a:solidFill>
                  <a:srgbClr val="7030A0"/>
                </a:solidFill>
              </a:rPr>
              <a:t> вид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429000" y="6248400"/>
            <a:ext cx="1027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2 –</a:t>
            </a:r>
            <a:r>
              <a:rPr lang="ru-RU" b="1" dirty="0" err="1" smtClean="0">
                <a:solidFill>
                  <a:srgbClr val="7030A0"/>
                </a:solidFill>
              </a:rPr>
              <a:t>й</a:t>
            </a:r>
            <a:r>
              <a:rPr lang="ru-RU" b="1" dirty="0" smtClean="0">
                <a:solidFill>
                  <a:srgbClr val="7030A0"/>
                </a:solidFill>
              </a:rPr>
              <a:t> вид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724400" y="6248400"/>
            <a:ext cx="1027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3 –</a:t>
            </a:r>
            <a:r>
              <a:rPr lang="ru-RU" b="1" dirty="0" err="1" smtClean="0">
                <a:solidFill>
                  <a:srgbClr val="7030A0"/>
                </a:solidFill>
              </a:rPr>
              <a:t>й</a:t>
            </a:r>
            <a:r>
              <a:rPr lang="ru-RU" b="1" dirty="0" smtClean="0">
                <a:solidFill>
                  <a:srgbClr val="7030A0"/>
                </a:solidFill>
              </a:rPr>
              <a:t> вид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019800" y="6248400"/>
            <a:ext cx="1027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4 –</a:t>
            </a:r>
            <a:r>
              <a:rPr lang="ru-RU" b="1" dirty="0" err="1" smtClean="0">
                <a:solidFill>
                  <a:srgbClr val="7030A0"/>
                </a:solidFill>
              </a:rPr>
              <a:t>й</a:t>
            </a:r>
            <a:r>
              <a:rPr lang="ru-RU" b="1" dirty="0" smtClean="0">
                <a:solidFill>
                  <a:srgbClr val="7030A0"/>
                </a:solidFill>
              </a:rPr>
              <a:t> вид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7391400" y="6248400"/>
            <a:ext cx="1027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5 –</a:t>
            </a:r>
            <a:r>
              <a:rPr lang="ru-RU" b="1" dirty="0" err="1" smtClean="0">
                <a:solidFill>
                  <a:srgbClr val="7030A0"/>
                </a:solidFill>
              </a:rPr>
              <a:t>й</a:t>
            </a:r>
            <a:r>
              <a:rPr lang="ru-RU" b="1" dirty="0" smtClean="0">
                <a:solidFill>
                  <a:srgbClr val="7030A0"/>
                </a:solidFill>
              </a:rPr>
              <a:t> вид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1800" b="1" dirty="0" smtClean="0"/>
              <a:t>1.8 Принцип образования механизмов по </a:t>
            </a:r>
            <a:r>
              <a:rPr lang="ru-RU" sz="1800" b="1" dirty="0" err="1" smtClean="0"/>
              <a:t>Ассуру</a:t>
            </a:r>
            <a:r>
              <a:rPr lang="ru-RU" sz="1800" b="1" dirty="0" smtClean="0"/>
              <a:t> Л.В. (</a:t>
            </a:r>
            <a:r>
              <a:rPr lang="ru-RU" sz="1800" i="1" dirty="0" smtClean="0"/>
              <a:t>продолжение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34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304800"/>
            <a:ext cx="89916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Класс  групп</a:t>
            </a:r>
            <a:r>
              <a:rPr lang="ru-RU" dirty="0" smtClean="0"/>
              <a:t>, состоящих </a:t>
            </a:r>
            <a:r>
              <a:rPr lang="ru-RU" b="1" dirty="0" smtClean="0"/>
              <a:t>более чем из </a:t>
            </a:r>
            <a:r>
              <a:rPr lang="ru-RU" b="1" dirty="0" smtClean="0">
                <a:solidFill>
                  <a:srgbClr val="FF0000"/>
                </a:solidFill>
              </a:rPr>
              <a:t>двух</a:t>
            </a:r>
            <a:r>
              <a:rPr lang="ru-RU" dirty="0" smtClean="0"/>
              <a:t> звеньев, определяется </a:t>
            </a:r>
            <a:r>
              <a:rPr lang="ru-RU" b="1" dirty="0" smtClean="0">
                <a:solidFill>
                  <a:srgbClr val="FF0000"/>
                </a:solidFill>
              </a:rPr>
              <a:t>числом вершин </a:t>
            </a:r>
            <a:r>
              <a:rPr lang="ru-RU" dirty="0" smtClean="0"/>
              <a:t>(или </a:t>
            </a:r>
            <a:r>
              <a:rPr lang="ru-RU" b="1" dirty="0" smtClean="0">
                <a:solidFill>
                  <a:srgbClr val="FF0000"/>
                </a:solidFill>
              </a:rPr>
              <a:t>сторон</a:t>
            </a:r>
            <a:r>
              <a:rPr lang="ru-RU" dirty="0" smtClean="0"/>
              <a:t>) </a:t>
            </a:r>
            <a:r>
              <a:rPr lang="ru-RU" b="1" dirty="0" smtClean="0">
                <a:solidFill>
                  <a:srgbClr val="7030A0"/>
                </a:solidFill>
              </a:rPr>
              <a:t>многоугольника,</a:t>
            </a:r>
            <a:r>
              <a:rPr lang="ru-RU" dirty="0" smtClean="0"/>
              <a:t> образуемого </a:t>
            </a:r>
            <a:r>
              <a:rPr lang="ru-RU" b="1" dirty="0" smtClean="0">
                <a:solidFill>
                  <a:srgbClr val="7030A0"/>
                </a:solidFill>
              </a:rPr>
              <a:t>внутренними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кинематическими парами </a:t>
            </a:r>
            <a:r>
              <a:rPr lang="ru-RU" dirty="0" smtClean="0"/>
              <a:t>на </a:t>
            </a:r>
            <a:r>
              <a:rPr lang="ru-RU" b="1" dirty="0" smtClean="0"/>
              <a:t>структурной схеме</a:t>
            </a:r>
            <a:r>
              <a:rPr lang="ru-RU" dirty="0" smtClean="0"/>
              <a:t> группы, которая строится по следующим правилам:</a:t>
            </a:r>
          </a:p>
          <a:p>
            <a:r>
              <a:rPr lang="ru-RU" dirty="0" smtClean="0"/>
              <a:t>- все </a:t>
            </a:r>
            <a:r>
              <a:rPr lang="ru-RU" b="1" dirty="0" smtClean="0">
                <a:solidFill>
                  <a:srgbClr val="0070C0"/>
                </a:solidFill>
              </a:rPr>
              <a:t>вращательные</a:t>
            </a:r>
            <a:r>
              <a:rPr lang="ru-RU" dirty="0" smtClean="0"/>
              <a:t> и </a:t>
            </a:r>
            <a:r>
              <a:rPr lang="ru-RU" b="1" dirty="0" smtClean="0">
                <a:solidFill>
                  <a:srgbClr val="FF0000"/>
                </a:solidFill>
              </a:rPr>
              <a:t>поступательные</a:t>
            </a:r>
            <a:r>
              <a:rPr lang="ru-RU" dirty="0" smtClean="0"/>
              <a:t> пары </a:t>
            </a:r>
            <a:r>
              <a:rPr lang="ru-RU" b="1" dirty="0" smtClean="0">
                <a:solidFill>
                  <a:srgbClr val="FF0000"/>
                </a:solidFill>
              </a:rPr>
              <a:t>пятого класса </a:t>
            </a:r>
            <a:r>
              <a:rPr lang="ru-RU" dirty="0" smtClean="0"/>
              <a:t>изображают на этой схеме как </a:t>
            </a:r>
            <a:r>
              <a:rPr lang="ru-RU" b="1" dirty="0" smtClean="0">
                <a:solidFill>
                  <a:srgbClr val="0070C0"/>
                </a:solidFill>
              </a:rPr>
              <a:t>вращательные</a:t>
            </a:r>
            <a:r>
              <a:rPr lang="ru-RU" dirty="0" smtClean="0"/>
              <a:t>;</a:t>
            </a:r>
          </a:p>
          <a:p>
            <a:r>
              <a:rPr lang="ru-RU" dirty="0" smtClean="0"/>
              <a:t>- звенья, участвующие </a:t>
            </a:r>
            <a:r>
              <a:rPr lang="ru-RU" b="1" dirty="0" smtClean="0">
                <a:solidFill>
                  <a:srgbClr val="FF0000"/>
                </a:solidFill>
              </a:rPr>
              <a:t>в нескольких кинематических парах</a:t>
            </a:r>
            <a:r>
              <a:rPr lang="ru-RU" dirty="0" smtClean="0"/>
              <a:t>, изображаются в виде соответствующих </a:t>
            </a:r>
            <a:r>
              <a:rPr lang="ru-RU" b="1" dirty="0" smtClean="0">
                <a:solidFill>
                  <a:srgbClr val="FF0000"/>
                </a:solidFill>
              </a:rPr>
              <a:t>многоугольников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На рис. 9 и 10 для удобства сопоставления помещены рядом друг с другом </a:t>
            </a:r>
            <a:r>
              <a:rPr lang="ru-RU" b="1" dirty="0" smtClean="0">
                <a:solidFill>
                  <a:srgbClr val="FF0000"/>
                </a:solidFill>
              </a:rPr>
              <a:t>кинематические</a:t>
            </a:r>
            <a:r>
              <a:rPr lang="ru-RU" dirty="0" smtClean="0"/>
              <a:t> и </a:t>
            </a:r>
            <a:r>
              <a:rPr lang="ru-RU" b="1" dirty="0" smtClean="0">
                <a:solidFill>
                  <a:srgbClr val="7030A0"/>
                </a:solidFill>
              </a:rPr>
              <a:t>структурные</a:t>
            </a:r>
            <a:r>
              <a:rPr lang="ru-RU" dirty="0" smtClean="0"/>
              <a:t> схемы </a:t>
            </a:r>
            <a:r>
              <a:rPr lang="ru-RU" b="1" dirty="0" smtClean="0">
                <a:solidFill>
                  <a:srgbClr val="FF0000"/>
                </a:solidFill>
              </a:rPr>
              <a:t>двух групп </a:t>
            </a:r>
            <a:r>
              <a:rPr lang="ru-RU" b="1" dirty="0" smtClean="0"/>
              <a:t>различных классов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152400" y="5257562"/>
            <a:ext cx="8763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400" dirty="0" smtClean="0"/>
              <a:t>На структурной схеме для большей наглядности можно те шарниры, которым на кинематической схеме соответствуют </a:t>
            </a:r>
            <a:r>
              <a:rPr lang="ru-RU" sz="1400" b="1" dirty="0" smtClean="0"/>
              <a:t>поступательные</a:t>
            </a:r>
            <a:r>
              <a:rPr lang="ru-RU" sz="1400" dirty="0" smtClean="0"/>
              <a:t> пары, помечать буквой «</a:t>
            </a:r>
            <a:r>
              <a:rPr lang="ru-RU" sz="1400" b="1" dirty="0" err="1" smtClean="0"/>
              <a:t>п</a:t>
            </a:r>
            <a:r>
              <a:rPr lang="ru-RU" sz="1400" dirty="0" smtClean="0"/>
              <a:t>».</a:t>
            </a:r>
            <a:r>
              <a:rPr lang="en-US" sz="1400" dirty="0" smtClean="0"/>
              <a:t> </a:t>
            </a:r>
            <a:r>
              <a:rPr lang="ru-RU" sz="1400" dirty="0" smtClean="0"/>
              <a:t>В структурных схемах групп </a:t>
            </a:r>
            <a:r>
              <a:rPr lang="en-US" sz="1400" b="1" dirty="0" smtClean="0"/>
              <a:t>III </a:t>
            </a:r>
            <a:r>
              <a:rPr lang="ru-RU" sz="1400" b="1" dirty="0" smtClean="0"/>
              <a:t>класса </a:t>
            </a:r>
            <a:r>
              <a:rPr lang="ru-RU" sz="1400" dirty="0" smtClean="0"/>
              <a:t>внутренние шарниры образуют один или несколько треугольников жесткой (неизменяемой) конфигурации; в схемах групп более высоких классов встречаются многоугольники (</a:t>
            </a:r>
            <a:r>
              <a:rPr lang="ru-RU" sz="1400" i="1" dirty="0" smtClean="0"/>
              <a:t>изменяемой конфигурации</a:t>
            </a:r>
            <a:r>
              <a:rPr lang="ru-RU" sz="1400" dirty="0" smtClean="0"/>
              <a:t>) с четырьмя и большим числом сторон, которое и определяет класс группы.</a:t>
            </a:r>
            <a:r>
              <a:rPr lang="en-US" sz="1400" dirty="0" smtClean="0"/>
              <a:t> </a:t>
            </a:r>
            <a:r>
              <a:rPr lang="ru-RU" sz="1400" i="1" dirty="0" smtClean="0"/>
              <a:t>Классификации </a:t>
            </a:r>
            <a:r>
              <a:rPr lang="ru-RU" sz="1400" i="1" dirty="0" err="1" smtClean="0"/>
              <a:t>Л.В.Ассура</a:t>
            </a:r>
            <a:r>
              <a:rPr lang="ru-RU" sz="1400" i="1" dirty="0" smtClean="0"/>
              <a:t> подчиняются только те </a:t>
            </a:r>
            <a:r>
              <a:rPr lang="ru-RU" sz="1400" b="1" i="1" dirty="0" smtClean="0">
                <a:solidFill>
                  <a:srgbClr val="FF0000"/>
                </a:solidFill>
              </a:rPr>
              <a:t>плоские</a:t>
            </a:r>
            <a:r>
              <a:rPr lang="ru-RU" sz="1400" i="1" dirty="0" smtClean="0"/>
              <a:t> механизмы, у которых </a:t>
            </a:r>
            <a:r>
              <a:rPr lang="ru-RU" sz="1400" b="1" i="1" dirty="0" smtClean="0"/>
              <a:t>начальные звенья </a:t>
            </a:r>
            <a:r>
              <a:rPr lang="ru-RU" sz="1400" i="1" dirty="0" smtClean="0"/>
              <a:t>образуют </a:t>
            </a:r>
            <a:r>
              <a:rPr lang="ru-RU" sz="1400" b="1" i="1" dirty="0" smtClean="0">
                <a:solidFill>
                  <a:srgbClr val="FF0000"/>
                </a:solidFill>
              </a:rPr>
              <a:t>кинематические пары </a:t>
            </a:r>
            <a:r>
              <a:rPr lang="ru-RU" sz="1400" i="1" dirty="0" smtClean="0"/>
              <a:t>со </a:t>
            </a:r>
            <a:r>
              <a:rPr lang="ru-RU" sz="1400" b="1" i="1" dirty="0" smtClean="0">
                <a:solidFill>
                  <a:srgbClr val="00B050"/>
                </a:solidFill>
              </a:rPr>
              <a:t>стойкой</a:t>
            </a:r>
            <a:r>
              <a:rPr lang="ru-RU" sz="1400" dirty="0" smtClean="0"/>
              <a:t>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10355"/>
          <a:stretch>
            <a:fillRect/>
          </a:stretch>
        </p:blipFill>
        <p:spPr bwMode="auto">
          <a:xfrm>
            <a:off x="152400" y="2819400"/>
            <a:ext cx="1675487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 l="5399"/>
          <a:stretch>
            <a:fillRect/>
          </a:stretch>
        </p:blipFill>
        <p:spPr bwMode="auto">
          <a:xfrm>
            <a:off x="1905000" y="2815051"/>
            <a:ext cx="1600200" cy="169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Прямоугольник 15"/>
          <p:cNvSpPr/>
          <p:nvPr/>
        </p:nvSpPr>
        <p:spPr>
          <a:xfrm>
            <a:off x="228600" y="4419600"/>
            <a:ext cx="3810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Рис. 9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 smtClean="0"/>
              <a:t> </a:t>
            </a:r>
            <a:r>
              <a:rPr lang="ru-RU" b="1" dirty="0" smtClean="0">
                <a:solidFill>
                  <a:srgbClr val="FF0000"/>
                </a:solidFill>
              </a:rPr>
              <a:t>Группа</a:t>
            </a:r>
            <a:r>
              <a:rPr lang="ru-RU" dirty="0" smtClean="0"/>
              <a:t> </a:t>
            </a:r>
            <a:r>
              <a:rPr lang="en-US" b="1" dirty="0" smtClean="0"/>
              <a:t>III </a:t>
            </a:r>
            <a:r>
              <a:rPr lang="ru-RU" b="1" dirty="0" smtClean="0"/>
              <a:t>класса </a:t>
            </a:r>
            <a:r>
              <a:rPr lang="ru-RU" b="1" dirty="0" smtClean="0">
                <a:solidFill>
                  <a:srgbClr val="0070C0"/>
                </a:solidFill>
              </a:rPr>
              <a:t>3 порядка</a:t>
            </a:r>
            <a:r>
              <a:rPr lang="ru-RU" dirty="0" smtClean="0"/>
              <a:t>: </a:t>
            </a:r>
            <a:r>
              <a:rPr lang="ru-RU" b="1" i="1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 – кинематическая схема, </a:t>
            </a:r>
            <a:r>
              <a:rPr lang="ru-RU" b="1" i="1" dirty="0" smtClean="0">
                <a:solidFill>
                  <a:srgbClr val="FF0000"/>
                </a:solidFill>
              </a:rPr>
              <a:t>б</a:t>
            </a:r>
            <a:r>
              <a:rPr lang="ru-RU" dirty="0" smtClean="0"/>
              <a:t> – структурная схема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838200" y="4191000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а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362200" y="4191000"/>
            <a:ext cx="308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б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87941" y="3067050"/>
            <a:ext cx="2420353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/>
          <a:srcRect l="2885"/>
          <a:stretch>
            <a:fillRect/>
          </a:stretch>
        </p:blipFill>
        <p:spPr bwMode="auto">
          <a:xfrm>
            <a:off x="6324600" y="2971800"/>
            <a:ext cx="2057400" cy="1503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Прямоугольник 23"/>
          <p:cNvSpPr/>
          <p:nvPr/>
        </p:nvSpPr>
        <p:spPr>
          <a:xfrm>
            <a:off x="4114800" y="44196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/>
              <a:t>Рис. 10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 smtClean="0"/>
              <a:t> </a:t>
            </a:r>
            <a:r>
              <a:rPr lang="ru-RU" b="1" dirty="0" smtClean="0">
                <a:solidFill>
                  <a:srgbClr val="FF0000"/>
                </a:solidFill>
              </a:rPr>
              <a:t>Группа</a:t>
            </a:r>
            <a:r>
              <a:rPr lang="ru-RU" dirty="0" smtClean="0"/>
              <a:t> </a:t>
            </a:r>
            <a:r>
              <a:rPr lang="en-US" b="1" dirty="0" smtClean="0"/>
              <a:t>IV </a:t>
            </a:r>
            <a:r>
              <a:rPr lang="ru-RU" b="1" dirty="0" smtClean="0"/>
              <a:t>класса </a:t>
            </a:r>
            <a:r>
              <a:rPr lang="en-US" b="1" dirty="0" smtClean="0">
                <a:solidFill>
                  <a:srgbClr val="0070C0"/>
                </a:solidFill>
              </a:rPr>
              <a:t>2</a:t>
            </a:r>
            <a:r>
              <a:rPr lang="ru-RU" b="1" dirty="0" smtClean="0">
                <a:solidFill>
                  <a:srgbClr val="0070C0"/>
                </a:solidFill>
              </a:rPr>
              <a:t> порядка</a:t>
            </a:r>
            <a:r>
              <a:rPr lang="ru-RU" dirty="0" smtClean="0"/>
              <a:t>: </a:t>
            </a:r>
            <a:r>
              <a:rPr lang="ru-RU" b="1" i="1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 – кинематическая схема, </a:t>
            </a:r>
            <a:r>
              <a:rPr lang="ru-RU" b="1" i="1" dirty="0" smtClean="0">
                <a:solidFill>
                  <a:srgbClr val="FF0000"/>
                </a:solidFill>
              </a:rPr>
              <a:t>б</a:t>
            </a:r>
            <a:r>
              <a:rPr lang="ru-RU" dirty="0" smtClean="0"/>
              <a:t> – структурная схема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4648200" y="4114800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а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400800" y="4114800"/>
            <a:ext cx="308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б</a:t>
            </a:r>
            <a:endParaRPr lang="ru-RU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1800" b="1" dirty="0" smtClean="0"/>
              <a:t>1.8 Принцип образования механизмов по </a:t>
            </a:r>
            <a:r>
              <a:rPr lang="ru-RU" sz="1800" b="1" dirty="0" err="1" smtClean="0"/>
              <a:t>Ассуру</a:t>
            </a:r>
            <a:r>
              <a:rPr lang="ru-RU" sz="1800" b="1" dirty="0" smtClean="0"/>
              <a:t> Л.В. (</a:t>
            </a:r>
            <a:r>
              <a:rPr lang="ru-RU" sz="1800" i="1" dirty="0" smtClean="0"/>
              <a:t>продолжение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35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62000" y="304800"/>
            <a:ext cx="495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Структурный синтез </a:t>
            </a:r>
            <a:r>
              <a:rPr lang="ru-RU" b="1" i="1" dirty="0" smtClean="0"/>
              <a:t>рычажных механизмов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685800"/>
            <a:ext cx="8991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Теория структуры, изложенная выше, позволяет решать некоторые задачи синтеза механизмов. Например, используя формулу Сомова–Малышева, можно определить, </a:t>
            </a:r>
            <a:r>
              <a:rPr lang="ru-RU" b="1" dirty="0" smtClean="0">
                <a:solidFill>
                  <a:srgbClr val="7030A0"/>
                </a:solidFill>
              </a:rPr>
              <a:t>какое количество звеньев </a:t>
            </a:r>
            <a:r>
              <a:rPr lang="ru-RU" dirty="0" smtClean="0"/>
              <a:t>может иметь простейший пространственный механизм, в составе которого только </a:t>
            </a:r>
            <a:r>
              <a:rPr lang="ru-RU" b="1" dirty="0" smtClean="0">
                <a:solidFill>
                  <a:srgbClr val="7030A0"/>
                </a:solidFill>
              </a:rPr>
              <a:t>пары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пятого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C00000"/>
                </a:solidFill>
              </a:rPr>
              <a:t>класса</a:t>
            </a:r>
            <a:r>
              <a:rPr lang="ru-RU" dirty="0" smtClean="0"/>
              <a:t>. Для такого механизма формула приобретает вид  </a:t>
            </a:r>
            <a:r>
              <a:rPr lang="en-US" b="1" i="1" dirty="0" smtClean="0">
                <a:solidFill>
                  <a:srgbClr val="0070C0"/>
                </a:solidFill>
              </a:rPr>
              <a:t>W</a:t>
            </a:r>
            <a:r>
              <a:rPr lang="ru-RU" dirty="0" smtClean="0"/>
              <a:t> = 6</a:t>
            </a:r>
            <a:r>
              <a:rPr lang="en-US" b="1" i="1" dirty="0" smtClean="0">
                <a:solidFill>
                  <a:srgbClr val="0070C0"/>
                </a:solidFill>
              </a:rPr>
              <a:t>n</a:t>
            </a:r>
            <a:r>
              <a:rPr lang="ru-RU" dirty="0" smtClean="0"/>
              <a:t> - 5</a:t>
            </a:r>
            <a:r>
              <a:rPr lang="en-US" b="1" i="1" dirty="0" smtClean="0">
                <a:solidFill>
                  <a:srgbClr val="FF0000"/>
                </a:solidFill>
              </a:rPr>
              <a:t>p</a:t>
            </a:r>
            <a:r>
              <a:rPr lang="ru-RU" b="1" baseline="-25000" dirty="0" smtClean="0"/>
              <a:t>5</a:t>
            </a:r>
            <a:r>
              <a:rPr lang="ru-RU" b="1" dirty="0" smtClean="0"/>
              <a:t>. </a:t>
            </a:r>
            <a:r>
              <a:rPr lang="ru-RU" dirty="0" smtClean="0"/>
              <a:t>Из неё следует, что количество кинематических пар </a:t>
            </a:r>
            <a:r>
              <a:rPr lang="ru-RU" b="1" dirty="0" smtClean="0">
                <a:solidFill>
                  <a:srgbClr val="FF0000"/>
                </a:solidFill>
              </a:rPr>
              <a:t>5-го класса</a:t>
            </a:r>
            <a:r>
              <a:rPr lang="ru-RU" dirty="0" smtClean="0"/>
              <a:t> в механизме должно быть </a:t>
            </a:r>
            <a:endParaRPr lang="ru-RU" b="1" dirty="0"/>
          </a:p>
        </p:txBody>
      </p:sp>
      <p:pic>
        <p:nvPicPr>
          <p:cNvPr id="27" name="Рисунок 26" descr="https://teormach.ru/lect2.files/image160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2209800"/>
            <a:ext cx="1314768" cy="72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228600" y="2895600"/>
            <a:ext cx="87630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2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При одном ведущем звене (</a:t>
            </a:r>
            <a:r>
              <a:rPr kumimoji="0" lang="en-US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ea typeface="Times New Roman" pitchFamily="18" charset="0"/>
                <a:cs typeface="Times New Roman" pitchFamily="18" charset="0"/>
              </a:rPr>
              <a:t>W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=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) целое число пар получится, если </a:t>
            </a:r>
            <a:r>
              <a:rPr kumimoji="0" lang="en-US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ea typeface="Times New Roman" pitchFamily="18" charset="0"/>
                <a:cs typeface="Times New Roman" pitchFamily="18" charset="0"/>
              </a:rPr>
              <a:t>n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 = 6.  Таким образом, получается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семизвенный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Times New Roman" pitchFamily="18" charset="0"/>
                <a:cs typeface="Times New Roman" pitchFamily="18" charset="0"/>
              </a:rPr>
              <a:t>механизм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, состоящий из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шести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ea typeface="Times New Roman" pitchFamily="18" charset="0"/>
                <a:cs typeface="Times New Roman" pitchFamily="18" charset="0"/>
              </a:rPr>
              <a:t>подвижных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звеньев и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ea typeface="Times New Roman" pitchFamily="18" charset="0"/>
                <a:cs typeface="Times New Roman" pitchFamily="18" charset="0"/>
              </a:rPr>
              <a:t>стойки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. Аналогично, но более трудоёмко, решается задача синтеза пространственного механизма с разными сочетаниями кинематических пар различных классов.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252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С привлечением формулы Чебышева можно решать задачи в той же постановке и для плоского механизма. Выразив из этой формулы количество звеньев, получим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</a:t>
            </a:r>
          </a:p>
        </p:txBody>
      </p:sp>
      <p:pic>
        <p:nvPicPr>
          <p:cNvPr id="28" name="Рисунок 27" descr="https://teormach.ru/lect2.files/image162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4953000"/>
            <a:ext cx="2057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Прямоугольник 28"/>
          <p:cNvSpPr/>
          <p:nvPr/>
        </p:nvSpPr>
        <p:spPr>
          <a:xfrm>
            <a:off x="228600" y="4876800"/>
            <a:ext cx="6400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Пусть в механизме </a:t>
            </a:r>
            <a:r>
              <a:rPr lang="en-US" b="1" i="1" dirty="0" smtClean="0">
                <a:solidFill>
                  <a:srgbClr val="0070C0"/>
                </a:solidFill>
              </a:rPr>
              <a:t>W</a:t>
            </a:r>
            <a:r>
              <a:rPr lang="ru-RU" i="1" dirty="0" smtClean="0"/>
              <a:t>=</a:t>
            </a:r>
            <a:r>
              <a:rPr lang="ru-RU" b="1" dirty="0" smtClean="0"/>
              <a:t>1</a:t>
            </a:r>
            <a:r>
              <a:rPr lang="ru-RU" dirty="0" smtClean="0"/>
              <a:t> (одно ведущее звено), количество пар </a:t>
            </a:r>
            <a:r>
              <a:rPr lang="ru-RU" b="1" dirty="0" smtClean="0">
                <a:solidFill>
                  <a:srgbClr val="FF0000"/>
                </a:solidFill>
              </a:rPr>
              <a:t>4-го класса</a:t>
            </a:r>
            <a:r>
              <a:rPr lang="ru-RU" dirty="0" smtClean="0"/>
              <a:t> </a:t>
            </a:r>
            <a:r>
              <a:rPr lang="en-US" i="1" dirty="0" smtClean="0"/>
              <a:t>p</a:t>
            </a:r>
            <a:r>
              <a:rPr lang="ru-RU" baseline="-25000" dirty="0" smtClean="0"/>
              <a:t>4</a:t>
            </a:r>
            <a:r>
              <a:rPr lang="ru-RU" dirty="0" smtClean="0"/>
              <a:t>=</a:t>
            </a:r>
            <a:r>
              <a:rPr lang="ru-RU" b="1" dirty="0" smtClean="0">
                <a:solidFill>
                  <a:srgbClr val="FF0000"/>
                </a:solidFill>
              </a:rPr>
              <a:t>0</a:t>
            </a:r>
            <a:r>
              <a:rPr lang="ru-RU" dirty="0" smtClean="0"/>
              <a:t>.  При этих данных минимальное количество пар </a:t>
            </a:r>
            <a:r>
              <a:rPr lang="ru-RU" b="1" dirty="0" smtClean="0">
                <a:solidFill>
                  <a:srgbClr val="FF0000"/>
                </a:solidFill>
              </a:rPr>
              <a:t>5-го класса </a:t>
            </a:r>
            <a:r>
              <a:rPr lang="ru-RU" dirty="0" smtClean="0"/>
              <a:t>для получения </a:t>
            </a:r>
            <a:r>
              <a:rPr lang="en-US" i="1" dirty="0" smtClean="0"/>
              <a:t>n</a:t>
            </a:r>
            <a:r>
              <a:rPr lang="ru-RU" dirty="0" smtClean="0"/>
              <a:t> целого должно быть </a:t>
            </a:r>
            <a:r>
              <a:rPr lang="en-US" b="1" i="1" dirty="0" smtClean="0">
                <a:solidFill>
                  <a:srgbClr val="FF0000"/>
                </a:solidFill>
              </a:rPr>
              <a:t>p</a:t>
            </a:r>
            <a:r>
              <a:rPr lang="ru-RU" b="1" baseline="-25000" dirty="0" smtClean="0"/>
              <a:t>5</a:t>
            </a:r>
            <a:r>
              <a:rPr lang="ru-RU" dirty="0" smtClean="0"/>
              <a:t>=4. Подставляя эти данные в приведённую формулу, получаем </a:t>
            </a:r>
            <a:r>
              <a:rPr lang="en-US" b="1" i="1" dirty="0" smtClean="0">
                <a:solidFill>
                  <a:srgbClr val="0070C0"/>
                </a:solidFill>
              </a:rPr>
              <a:t>n</a:t>
            </a:r>
            <a:r>
              <a:rPr lang="ru-RU" dirty="0" smtClean="0"/>
              <a:t> = 3. Так приходим к </a:t>
            </a:r>
            <a:r>
              <a:rPr lang="ru-RU" b="1" dirty="0" smtClean="0"/>
              <a:t>четырёхзвенному</a:t>
            </a:r>
            <a:r>
              <a:rPr lang="ru-RU" dirty="0" smtClean="0"/>
              <a:t> механизму (</a:t>
            </a:r>
            <a:r>
              <a:rPr lang="ru-RU" b="1" dirty="0" smtClean="0">
                <a:solidFill>
                  <a:srgbClr val="0070C0"/>
                </a:solidFill>
              </a:rPr>
              <a:t>три подвижных </a:t>
            </a:r>
            <a:r>
              <a:rPr lang="ru-RU" dirty="0" smtClean="0"/>
              <a:t>звена и </a:t>
            </a:r>
            <a:r>
              <a:rPr lang="ru-RU" b="1" dirty="0" smtClean="0"/>
              <a:t>стойка</a:t>
            </a:r>
            <a:r>
              <a:rPr lang="ru-RU" dirty="0" smtClean="0"/>
              <a:t>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1800" b="1" dirty="0" smtClean="0"/>
              <a:t>1.8 Принцип образования механизмов по </a:t>
            </a:r>
            <a:r>
              <a:rPr lang="ru-RU" sz="1800" b="1" dirty="0" err="1" smtClean="0"/>
              <a:t>Ассуру</a:t>
            </a:r>
            <a:r>
              <a:rPr lang="ru-RU" sz="1800" b="1" dirty="0" smtClean="0"/>
              <a:t> Л.В. (</a:t>
            </a:r>
            <a:r>
              <a:rPr lang="ru-RU" sz="1800" i="1" dirty="0" smtClean="0"/>
              <a:t>продолжение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36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62000" y="304800"/>
            <a:ext cx="769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Структурный синтез </a:t>
            </a:r>
            <a:r>
              <a:rPr lang="ru-RU" b="1" i="1" dirty="0" smtClean="0"/>
              <a:t>рычажных механизмов (продолжение)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685800"/>
            <a:ext cx="8991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Если в механизм ввести одну кинематическую пару </a:t>
            </a:r>
            <a:r>
              <a:rPr lang="ru-RU" b="1" dirty="0" smtClean="0">
                <a:solidFill>
                  <a:srgbClr val="FF0000"/>
                </a:solidFill>
              </a:rPr>
              <a:t>4-го класса </a:t>
            </a:r>
            <a:r>
              <a:rPr lang="ru-RU" dirty="0" smtClean="0"/>
              <a:t>(</a:t>
            </a:r>
            <a:r>
              <a:rPr lang="ru-RU" b="1" dirty="0" smtClean="0">
                <a:solidFill>
                  <a:srgbClr val="FF0000"/>
                </a:solidFill>
              </a:rPr>
              <a:t>высшую пару</a:t>
            </a:r>
            <a:r>
              <a:rPr lang="ru-RU" dirty="0" smtClean="0"/>
              <a:t>), то для целого </a:t>
            </a:r>
            <a:r>
              <a:rPr lang="en-US" b="1" i="1" dirty="0" smtClean="0">
                <a:solidFill>
                  <a:srgbClr val="0070C0"/>
                </a:solidFill>
              </a:rPr>
              <a:t>n</a:t>
            </a:r>
            <a:r>
              <a:rPr lang="ru-RU" dirty="0" smtClean="0"/>
              <a:t> достаточно </a:t>
            </a:r>
            <a:r>
              <a:rPr lang="en-US" b="1" i="1" dirty="0" smtClean="0">
                <a:solidFill>
                  <a:srgbClr val="FF0000"/>
                </a:solidFill>
              </a:rPr>
              <a:t>p</a:t>
            </a:r>
            <a:r>
              <a:rPr lang="ru-RU" baseline="-25000" dirty="0" smtClean="0"/>
              <a:t>5</a:t>
            </a:r>
            <a:r>
              <a:rPr lang="ru-RU" dirty="0" smtClean="0"/>
              <a:t>=</a:t>
            </a:r>
            <a:r>
              <a:rPr lang="ru-RU" b="1" dirty="0" smtClean="0"/>
              <a:t>2</a:t>
            </a:r>
            <a:r>
              <a:rPr lang="ru-RU" dirty="0" smtClean="0"/>
              <a:t>,  а в итоге расчёта получим </a:t>
            </a:r>
            <a:r>
              <a:rPr lang="en-US" b="1" i="1" dirty="0" smtClean="0">
                <a:solidFill>
                  <a:srgbClr val="0070C0"/>
                </a:solidFill>
              </a:rPr>
              <a:t>n</a:t>
            </a:r>
            <a:r>
              <a:rPr lang="ru-RU" dirty="0" smtClean="0"/>
              <a:t> = </a:t>
            </a:r>
            <a:r>
              <a:rPr lang="ru-RU" b="1" dirty="0" smtClean="0"/>
              <a:t>2</a:t>
            </a:r>
            <a:r>
              <a:rPr lang="ru-RU" dirty="0" smtClean="0"/>
              <a:t>. Такой механизм является </a:t>
            </a:r>
            <a:r>
              <a:rPr lang="ru-RU" b="1" dirty="0" smtClean="0"/>
              <a:t>трёхзвенным</a:t>
            </a:r>
            <a:r>
              <a:rPr lang="ru-RU" dirty="0" smtClean="0"/>
              <a:t> с </a:t>
            </a:r>
            <a:r>
              <a:rPr lang="ru-RU" b="1" dirty="0" smtClean="0">
                <a:solidFill>
                  <a:srgbClr val="FF0000"/>
                </a:solidFill>
              </a:rPr>
              <a:t>высшей парой</a:t>
            </a:r>
            <a:r>
              <a:rPr lang="ru-RU" dirty="0" smtClean="0"/>
              <a:t>, примером которого служит простейший </a:t>
            </a:r>
            <a:r>
              <a:rPr lang="ru-RU" b="1" dirty="0" smtClean="0">
                <a:solidFill>
                  <a:srgbClr val="FF0000"/>
                </a:solidFill>
              </a:rPr>
              <a:t>зубчатый механизм</a:t>
            </a:r>
            <a:r>
              <a:rPr lang="ru-RU" dirty="0" smtClean="0"/>
              <a:t>,  включающий два зубчатых колеса и стойку (рис. 11, </a:t>
            </a:r>
            <a:r>
              <a:rPr lang="ru-RU" i="1" dirty="0" smtClean="0"/>
              <a:t>а</a:t>
            </a:r>
            <a:r>
              <a:rPr lang="ru-RU" dirty="0" smtClean="0"/>
              <a:t>), или  </a:t>
            </a:r>
            <a:r>
              <a:rPr lang="ru-RU" b="1" dirty="0" smtClean="0">
                <a:solidFill>
                  <a:srgbClr val="FF0000"/>
                </a:solidFill>
              </a:rPr>
              <a:t>кулачковый</a:t>
            </a:r>
            <a:r>
              <a:rPr lang="ru-RU" dirty="0" smtClean="0"/>
              <a:t> механизм (рис. 11, </a:t>
            </a:r>
            <a:r>
              <a:rPr lang="ru-RU" i="1" dirty="0" smtClean="0"/>
              <a:t>б</a:t>
            </a:r>
            <a:r>
              <a:rPr lang="ru-RU" dirty="0" smtClean="0"/>
              <a:t>). </a:t>
            </a:r>
            <a:endParaRPr lang="ru-RU" b="1" dirty="0"/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33600"/>
            <a:ext cx="3429000" cy="1948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Прямоугольник 14"/>
          <p:cNvSpPr/>
          <p:nvPr/>
        </p:nvSpPr>
        <p:spPr>
          <a:xfrm>
            <a:off x="228600" y="4038600"/>
            <a:ext cx="3124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Рис. 11 – </a:t>
            </a:r>
            <a:r>
              <a:rPr lang="ru-RU" b="1" dirty="0" smtClean="0"/>
              <a:t>Т</a:t>
            </a:r>
            <a:r>
              <a:rPr lang="ru-RU" b="1" dirty="0" smtClean="0">
                <a:solidFill>
                  <a:srgbClr val="7030A0"/>
                </a:solidFill>
              </a:rPr>
              <a:t>рёхзвенные</a:t>
            </a:r>
            <a:r>
              <a:rPr lang="ru-RU" dirty="0" smtClean="0"/>
              <a:t> механизмы с </a:t>
            </a:r>
            <a:r>
              <a:rPr lang="ru-RU" b="1" dirty="0" smtClean="0">
                <a:solidFill>
                  <a:srgbClr val="FF0000"/>
                </a:solidFill>
              </a:rPr>
              <a:t>высшей парой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505200" y="1981200"/>
            <a:ext cx="54102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Согласно принципу образования механизмов по </a:t>
            </a:r>
          </a:p>
          <a:p>
            <a:r>
              <a:rPr lang="ru-RU" dirty="0" smtClean="0"/>
              <a:t>Л. В. Асуру, необходимо помнить, что кроме </a:t>
            </a:r>
            <a:r>
              <a:rPr lang="ru-RU" b="1" dirty="0" smtClean="0">
                <a:solidFill>
                  <a:srgbClr val="7030A0"/>
                </a:solidFill>
              </a:rPr>
              <a:t>ведущего звена </a:t>
            </a:r>
            <a:r>
              <a:rPr lang="ru-RU" dirty="0" smtClean="0"/>
              <a:t>и </a:t>
            </a:r>
            <a:r>
              <a:rPr lang="ru-RU" b="1" dirty="0" smtClean="0">
                <a:solidFill>
                  <a:srgbClr val="7030A0"/>
                </a:solidFill>
              </a:rPr>
              <a:t>стойки</a:t>
            </a:r>
            <a:r>
              <a:rPr lang="ru-RU" dirty="0" smtClean="0"/>
              <a:t> все </a:t>
            </a:r>
            <a:r>
              <a:rPr lang="ru-RU" b="1" dirty="0" smtClean="0">
                <a:solidFill>
                  <a:srgbClr val="7030A0"/>
                </a:solidFill>
              </a:rPr>
              <a:t>звенья</a:t>
            </a:r>
            <a:r>
              <a:rPr lang="ru-RU" dirty="0" smtClean="0"/>
              <a:t> механизма должны быть в составе групп </a:t>
            </a:r>
            <a:r>
              <a:rPr lang="ru-RU" dirty="0" err="1" smtClean="0"/>
              <a:t>Ассура</a:t>
            </a:r>
            <a:r>
              <a:rPr lang="ru-RU" dirty="0" smtClean="0"/>
              <a:t>. Это необходимо учитывать при структурном синтезе механизма. Например, требуется создать механизм для </a:t>
            </a:r>
            <a:r>
              <a:rPr lang="ru-RU" b="1" dirty="0" smtClean="0"/>
              <a:t>преобразования </a:t>
            </a:r>
            <a:r>
              <a:rPr lang="ru-RU" b="1" dirty="0" smtClean="0">
                <a:solidFill>
                  <a:srgbClr val="0070C0"/>
                </a:solidFill>
              </a:rPr>
              <a:t>вращательного</a:t>
            </a:r>
            <a:r>
              <a:rPr lang="ru-RU" b="1" dirty="0" smtClean="0"/>
              <a:t> </a:t>
            </a:r>
            <a:r>
              <a:rPr lang="ru-RU" dirty="0" smtClean="0"/>
              <a:t>движения </a:t>
            </a:r>
            <a:r>
              <a:rPr lang="ru-RU" b="1" dirty="0" smtClean="0">
                <a:solidFill>
                  <a:srgbClr val="0070C0"/>
                </a:solidFill>
              </a:rPr>
              <a:t>ведущего </a:t>
            </a:r>
            <a:r>
              <a:rPr lang="ru-RU" dirty="0" smtClean="0"/>
              <a:t>звена в </a:t>
            </a:r>
            <a:r>
              <a:rPr lang="ru-RU" b="1" dirty="0" smtClean="0">
                <a:solidFill>
                  <a:srgbClr val="FF0000"/>
                </a:solidFill>
              </a:rPr>
              <a:t>возвратно-поступательное</a:t>
            </a:r>
            <a:r>
              <a:rPr lang="ru-RU" dirty="0" smtClean="0"/>
              <a:t> движение </a:t>
            </a:r>
            <a:r>
              <a:rPr lang="ru-RU" b="1" dirty="0" smtClean="0">
                <a:solidFill>
                  <a:srgbClr val="FF0000"/>
                </a:solidFill>
              </a:rPr>
              <a:t>ведомого</a:t>
            </a:r>
            <a:r>
              <a:rPr lang="ru-RU" dirty="0" smtClean="0"/>
              <a:t> звена (см. </a:t>
            </a:r>
            <a:r>
              <a:rPr lang="ru-RU" b="1" dirty="0" smtClean="0"/>
              <a:t>рис. 12, </a:t>
            </a:r>
            <a:r>
              <a:rPr lang="ru-RU" b="1" i="1" dirty="0" smtClean="0">
                <a:solidFill>
                  <a:srgbClr val="FF0000"/>
                </a:solidFill>
              </a:rPr>
              <a:t>а</a:t>
            </a:r>
            <a:r>
              <a:rPr lang="ru-RU" dirty="0" smtClean="0">
                <a:solidFill>
                  <a:srgbClr val="FF0000"/>
                </a:solidFill>
              </a:rPr>
              <a:t>)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6600" y="4572000"/>
            <a:ext cx="1143000" cy="2093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Прямоугольник 18"/>
          <p:cNvSpPr/>
          <p:nvPr/>
        </p:nvSpPr>
        <p:spPr>
          <a:xfrm>
            <a:off x="4495800" y="4724400"/>
            <a:ext cx="4419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Рис. </a:t>
            </a:r>
            <a:r>
              <a:rPr lang="ru-RU" b="1" dirty="0" smtClean="0"/>
              <a:t>12 (начало)</a:t>
            </a:r>
            <a:r>
              <a:rPr lang="ru-RU" dirty="0" smtClean="0"/>
              <a:t> – Создание механизма для </a:t>
            </a:r>
            <a:r>
              <a:rPr lang="ru-RU" b="1" dirty="0" smtClean="0">
                <a:solidFill>
                  <a:srgbClr val="FF0000"/>
                </a:solidFill>
              </a:rPr>
              <a:t>преобразования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вращательного</a:t>
            </a:r>
            <a:r>
              <a:rPr lang="ru-RU" dirty="0" smtClean="0"/>
              <a:t> движения </a:t>
            </a:r>
            <a:r>
              <a:rPr lang="ru-RU" b="1" dirty="0" smtClean="0">
                <a:solidFill>
                  <a:srgbClr val="0070C0"/>
                </a:solidFill>
              </a:rPr>
              <a:t>ведущего</a:t>
            </a:r>
            <a:r>
              <a:rPr lang="ru-RU" dirty="0" smtClean="0"/>
              <a:t> звена в </a:t>
            </a:r>
            <a:r>
              <a:rPr lang="ru-RU" b="1" dirty="0" smtClean="0">
                <a:solidFill>
                  <a:srgbClr val="FF0000"/>
                </a:solidFill>
              </a:rPr>
              <a:t>возвратно-поступательное</a:t>
            </a:r>
            <a:r>
              <a:rPr lang="ru-RU" dirty="0" smtClean="0"/>
              <a:t> движение </a:t>
            </a:r>
            <a:r>
              <a:rPr lang="ru-RU" b="1" dirty="0" smtClean="0">
                <a:solidFill>
                  <a:srgbClr val="FF0000"/>
                </a:solidFill>
              </a:rPr>
              <a:t>ведомого</a:t>
            </a:r>
            <a:r>
              <a:rPr lang="ru-RU" dirty="0" smtClean="0"/>
              <a:t> звена </a:t>
            </a:r>
            <a:endParaRPr lang="ru-RU" dirty="0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9000" y="4572000"/>
            <a:ext cx="33337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1800" b="1" dirty="0" smtClean="0"/>
              <a:t>1.8 Принцип образования механизмов по </a:t>
            </a:r>
            <a:r>
              <a:rPr lang="ru-RU" sz="1800" b="1" dirty="0" err="1" smtClean="0"/>
              <a:t>Ассуру</a:t>
            </a:r>
            <a:r>
              <a:rPr lang="ru-RU" sz="1800" b="1" dirty="0" smtClean="0"/>
              <a:t> Л.В. (</a:t>
            </a:r>
            <a:r>
              <a:rPr lang="ru-RU" sz="1800" i="1" dirty="0" smtClean="0"/>
              <a:t>продолжение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37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62000" y="304800"/>
            <a:ext cx="769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Структурный синтез </a:t>
            </a:r>
            <a:r>
              <a:rPr lang="ru-RU" b="1" i="1" dirty="0" smtClean="0"/>
              <a:t>рычажных механизмов (продолжение)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52400" y="609600"/>
            <a:ext cx="8839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Сколько звеньев необходимо установить между ними? </a:t>
            </a:r>
            <a:r>
              <a:rPr lang="ru-RU" dirty="0" smtClean="0"/>
              <a:t>Самый </a:t>
            </a:r>
            <a:r>
              <a:rPr lang="ru-RU" b="1" dirty="0" smtClean="0"/>
              <a:t>простой вариант </a:t>
            </a:r>
            <a:r>
              <a:rPr lang="ru-RU" dirty="0" smtClean="0"/>
              <a:t>ответа – </a:t>
            </a:r>
            <a:r>
              <a:rPr lang="ru-RU" b="1" dirty="0" smtClean="0"/>
              <a:t>одно</a:t>
            </a:r>
            <a:r>
              <a:rPr lang="ru-RU" dirty="0" smtClean="0"/>
              <a:t> звено (рис. 12, </a:t>
            </a:r>
            <a:r>
              <a:rPr lang="ru-RU" b="1" i="1" dirty="0" smtClean="0">
                <a:solidFill>
                  <a:srgbClr val="FF0000"/>
                </a:solidFill>
              </a:rPr>
              <a:t>б</a:t>
            </a:r>
            <a:r>
              <a:rPr lang="ru-RU" dirty="0" smtClean="0"/>
              <a:t>). Если полученный механизм по его свойствам </a:t>
            </a:r>
            <a:r>
              <a:rPr lang="ru-RU" b="1" i="1" dirty="0" smtClean="0">
                <a:solidFill>
                  <a:srgbClr val="7030A0"/>
                </a:solidFill>
              </a:rPr>
              <a:t>не устраивает </a:t>
            </a:r>
            <a:r>
              <a:rPr lang="ru-RU" dirty="0" smtClean="0"/>
              <a:t>конструктора,  то как действовать  дальше, сколько  звеньев нужно установить между </a:t>
            </a:r>
            <a:r>
              <a:rPr lang="ru-RU" b="1" dirty="0" smtClean="0"/>
              <a:t>первым</a:t>
            </a:r>
            <a:r>
              <a:rPr lang="ru-RU" dirty="0" smtClean="0"/>
              <a:t> и </a:t>
            </a:r>
            <a:r>
              <a:rPr lang="ru-RU" b="1" dirty="0" smtClean="0"/>
              <a:t>последним</a:t>
            </a:r>
            <a:r>
              <a:rPr lang="ru-RU" dirty="0" smtClean="0"/>
              <a:t> звеньями? Ответ – </a:t>
            </a:r>
            <a:r>
              <a:rPr lang="ru-RU" b="1" dirty="0" smtClean="0"/>
              <a:t>три звена</a:t>
            </a:r>
            <a:r>
              <a:rPr lang="ru-RU" dirty="0" smtClean="0"/>
              <a:t>, которые вместе с ведомым звеном составят </a:t>
            </a:r>
            <a:r>
              <a:rPr lang="ru-RU" b="1" dirty="0" smtClean="0">
                <a:solidFill>
                  <a:srgbClr val="0070C0"/>
                </a:solidFill>
              </a:rPr>
              <a:t>или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две группы</a:t>
            </a:r>
            <a:r>
              <a:rPr lang="ru-RU" b="1" dirty="0" smtClean="0">
                <a:solidFill>
                  <a:srgbClr val="FF0000"/>
                </a:solidFill>
              </a:rPr>
              <a:t> </a:t>
            </a:r>
            <a:r>
              <a:rPr lang="ru-RU" b="1" dirty="0" err="1" smtClean="0"/>
              <a:t>Ассура</a:t>
            </a:r>
            <a:r>
              <a:rPr lang="ru-RU" b="1" dirty="0" smtClean="0">
                <a:solidFill>
                  <a:srgbClr val="FF0000"/>
                </a:solidFill>
              </a:rPr>
              <a:t> второго класса </a:t>
            </a:r>
            <a:r>
              <a:rPr lang="ru-RU" dirty="0" smtClean="0"/>
              <a:t>(рис. 12, </a:t>
            </a:r>
            <a:r>
              <a:rPr lang="ru-RU" b="1" i="1" dirty="0" smtClean="0">
                <a:solidFill>
                  <a:srgbClr val="FF0000"/>
                </a:solidFill>
              </a:rPr>
              <a:t>в</a:t>
            </a:r>
            <a:r>
              <a:rPr lang="ru-RU" dirty="0" smtClean="0"/>
              <a:t>), </a:t>
            </a:r>
            <a:r>
              <a:rPr lang="ru-RU" b="1" dirty="0" smtClean="0">
                <a:solidFill>
                  <a:srgbClr val="0070C0"/>
                </a:solidFill>
              </a:rPr>
              <a:t>или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одну группу </a:t>
            </a:r>
            <a:r>
              <a:rPr lang="ru-RU" b="1" dirty="0" smtClean="0">
                <a:solidFill>
                  <a:srgbClr val="FF0000"/>
                </a:solidFill>
              </a:rPr>
              <a:t>третьего класса</a:t>
            </a:r>
            <a:r>
              <a:rPr lang="ru-RU" dirty="0" smtClean="0"/>
              <a:t> (рис. 12, </a:t>
            </a:r>
            <a:r>
              <a:rPr lang="ru-RU" b="1" i="1" dirty="0" smtClean="0">
                <a:solidFill>
                  <a:srgbClr val="FF0000"/>
                </a:solidFill>
              </a:rPr>
              <a:t>г</a:t>
            </a:r>
            <a:r>
              <a:rPr lang="ru-RU" dirty="0" smtClean="0"/>
              <a:t>). Между первым вариантом с одним промежуточным звеном и двумя другими вариантами с тремя промежуточными звеньями решения нет.</a:t>
            </a:r>
            <a:endParaRPr lang="ru-RU" dirty="0"/>
          </a:p>
        </p:txBody>
      </p:sp>
      <p:pic>
        <p:nvPicPr>
          <p:cNvPr id="69640" name="Picture 8"/>
          <p:cNvPicPr>
            <a:picLocks noChangeAspect="1" noChangeArrowheads="1"/>
          </p:cNvPicPr>
          <p:nvPr/>
        </p:nvPicPr>
        <p:blipFill>
          <a:blip r:embed="rId3"/>
          <a:srcRect b="6545"/>
          <a:stretch>
            <a:fillRect/>
          </a:stretch>
        </p:blipFill>
        <p:spPr bwMode="auto">
          <a:xfrm>
            <a:off x="3124200" y="2590800"/>
            <a:ext cx="5772150" cy="205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Прямоугольник 26"/>
          <p:cNvSpPr/>
          <p:nvPr/>
        </p:nvSpPr>
        <p:spPr>
          <a:xfrm>
            <a:off x="152400" y="2590800"/>
            <a:ext cx="2895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Рис. </a:t>
            </a:r>
            <a:r>
              <a:rPr lang="ru-RU" b="1" dirty="0" smtClean="0"/>
              <a:t>12</a:t>
            </a:r>
            <a:r>
              <a:rPr lang="ru-RU" dirty="0" smtClean="0"/>
              <a:t> </a:t>
            </a:r>
            <a:r>
              <a:rPr lang="ru-RU" b="1" dirty="0" smtClean="0"/>
              <a:t>(продолжение)</a:t>
            </a:r>
            <a:r>
              <a:rPr lang="ru-RU" dirty="0" smtClean="0"/>
              <a:t> – Создание механизма для </a:t>
            </a:r>
            <a:r>
              <a:rPr lang="ru-RU" b="1" dirty="0" smtClean="0">
                <a:solidFill>
                  <a:srgbClr val="FF0000"/>
                </a:solidFill>
              </a:rPr>
              <a:t>преобразования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вращательного</a:t>
            </a:r>
            <a:r>
              <a:rPr lang="ru-RU" dirty="0" smtClean="0"/>
              <a:t> движения </a:t>
            </a:r>
            <a:r>
              <a:rPr lang="ru-RU" b="1" dirty="0" smtClean="0">
                <a:solidFill>
                  <a:srgbClr val="0070C0"/>
                </a:solidFill>
              </a:rPr>
              <a:t>ведущего</a:t>
            </a:r>
            <a:r>
              <a:rPr lang="ru-RU" dirty="0" smtClean="0"/>
              <a:t> звена в </a:t>
            </a:r>
            <a:r>
              <a:rPr lang="ru-RU" b="1" dirty="0" smtClean="0">
                <a:solidFill>
                  <a:srgbClr val="FF0000"/>
                </a:solidFill>
              </a:rPr>
              <a:t>возвратно-поступательное</a:t>
            </a:r>
            <a:r>
              <a:rPr lang="ru-RU" dirty="0" smtClean="0"/>
              <a:t> движение </a:t>
            </a:r>
            <a:r>
              <a:rPr lang="ru-RU" b="1" dirty="0" smtClean="0"/>
              <a:t>ведомого</a:t>
            </a:r>
            <a:r>
              <a:rPr lang="ru-RU" dirty="0" smtClean="0"/>
              <a:t> звена 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52400" y="4648200"/>
            <a:ext cx="89916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solidFill>
                  <a:srgbClr val="FF0000"/>
                </a:solidFill>
              </a:rPr>
              <a:t>Конструктивным преобразованием </a:t>
            </a:r>
            <a:r>
              <a:rPr lang="ru-RU" sz="1600" b="1" i="1" dirty="0" smtClean="0"/>
              <a:t>механизма </a:t>
            </a:r>
            <a:r>
              <a:rPr lang="ru-RU" sz="1600" dirty="0" smtClean="0"/>
              <a:t>называют </a:t>
            </a:r>
            <a:r>
              <a:rPr lang="ru-RU" sz="1600" b="1" dirty="0" smtClean="0">
                <a:solidFill>
                  <a:srgbClr val="7030A0"/>
                </a:solidFill>
              </a:rPr>
              <a:t>изменение</a:t>
            </a:r>
            <a:r>
              <a:rPr lang="ru-RU" sz="1600" b="1" dirty="0" smtClean="0"/>
              <a:t> соотношений </a:t>
            </a:r>
            <a:r>
              <a:rPr lang="ru-RU" sz="1600" b="1" dirty="0" smtClean="0">
                <a:solidFill>
                  <a:srgbClr val="C00000"/>
                </a:solidFill>
              </a:rPr>
              <a:t>размеров</a:t>
            </a:r>
            <a:r>
              <a:rPr lang="ru-RU" sz="1600" dirty="0" smtClean="0"/>
              <a:t>, </a:t>
            </a:r>
            <a:r>
              <a:rPr lang="ru-RU" sz="1600" b="1" dirty="0" smtClean="0">
                <a:solidFill>
                  <a:srgbClr val="0070C0"/>
                </a:solidFill>
              </a:rPr>
              <a:t>формы</a:t>
            </a:r>
            <a:r>
              <a:rPr lang="ru-RU" sz="1600" dirty="0" smtClean="0"/>
              <a:t>, </a:t>
            </a:r>
            <a:r>
              <a:rPr lang="ru-RU" sz="1600" b="1" dirty="0" smtClean="0">
                <a:solidFill>
                  <a:srgbClr val="7030A0"/>
                </a:solidFill>
              </a:rPr>
              <a:t>расположения звеньев</a:t>
            </a:r>
            <a:r>
              <a:rPr lang="ru-RU" sz="1600" dirty="0" smtClean="0"/>
              <a:t>, приводящее к качественно иным техническим решениям при </a:t>
            </a:r>
            <a:r>
              <a:rPr lang="ru-RU" sz="1600" b="1" dirty="0" smtClean="0">
                <a:solidFill>
                  <a:srgbClr val="FF0000"/>
                </a:solidFill>
              </a:rPr>
              <a:t>сохранении структурной схемы </a:t>
            </a:r>
            <a:r>
              <a:rPr lang="ru-RU" sz="1600" dirty="0" smtClean="0"/>
              <a:t>или </a:t>
            </a:r>
            <a:r>
              <a:rPr lang="ru-RU" sz="1600" b="1" dirty="0" smtClean="0">
                <a:solidFill>
                  <a:srgbClr val="7030A0"/>
                </a:solidFill>
              </a:rPr>
              <a:t>вида</a:t>
            </a:r>
            <a:r>
              <a:rPr lang="ru-RU" sz="1600" dirty="0" smtClean="0"/>
              <a:t> механизма. В основу конструктивного преобразования механизмов положено: </a:t>
            </a:r>
            <a:r>
              <a:rPr lang="ru-RU" sz="1600" b="1" dirty="0" smtClean="0">
                <a:solidFill>
                  <a:srgbClr val="FF0000"/>
                </a:solidFill>
              </a:rPr>
              <a:t>совмещение функций звеньев</a:t>
            </a:r>
            <a:r>
              <a:rPr lang="ru-RU" sz="1600" dirty="0" smtClean="0"/>
              <a:t>; </a:t>
            </a:r>
            <a:r>
              <a:rPr lang="ru-RU" sz="1600" b="1" dirty="0" smtClean="0">
                <a:solidFill>
                  <a:srgbClr val="7030A0"/>
                </a:solidFill>
              </a:rPr>
              <a:t>выполнение элементов шарниров </a:t>
            </a:r>
            <a:r>
              <a:rPr lang="ru-RU" sz="1600" dirty="0" smtClean="0"/>
              <a:t>и других </a:t>
            </a:r>
            <a:r>
              <a:rPr lang="ru-RU" sz="1600" b="1" dirty="0" smtClean="0">
                <a:solidFill>
                  <a:srgbClr val="FF0000"/>
                </a:solidFill>
              </a:rPr>
              <a:t>кинематических пар </a:t>
            </a:r>
            <a:r>
              <a:rPr lang="ru-RU" sz="1600" b="1" dirty="0" smtClean="0"/>
              <a:t>большими по размерам</a:t>
            </a:r>
            <a:r>
              <a:rPr lang="ru-RU" sz="1600" dirty="0" smtClean="0"/>
              <a:t>, чем </a:t>
            </a:r>
            <a:r>
              <a:rPr lang="ru-RU" sz="1600" b="1" dirty="0" smtClean="0">
                <a:solidFill>
                  <a:srgbClr val="7030A0"/>
                </a:solidFill>
              </a:rPr>
              <a:t>размеры звеньев</a:t>
            </a:r>
            <a:r>
              <a:rPr lang="ru-RU" sz="1600" dirty="0" smtClean="0"/>
              <a:t>; </a:t>
            </a:r>
            <a:r>
              <a:rPr lang="ru-RU" sz="1600" b="1" dirty="0" smtClean="0">
                <a:solidFill>
                  <a:srgbClr val="FF0000"/>
                </a:solidFill>
              </a:rPr>
              <a:t>замена охватывающих </a:t>
            </a:r>
            <a:r>
              <a:rPr lang="ru-RU" sz="1600" dirty="0" smtClean="0"/>
              <a:t>элементов </a:t>
            </a:r>
            <a:r>
              <a:rPr lang="ru-RU" sz="1600" b="1" dirty="0" smtClean="0">
                <a:solidFill>
                  <a:srgbClr val="7030A0"/>
                </a:solidFill>
              </a:rPr>
              <a:t>охватываемыми</a:t>
            </a:r>
            <a:r>
              <a:rPr lang="ru-RU" sz="1600" dirty="0" smtClean="0"/>
              <a:t>; </a:t>
            </a:r>
            <a:r>
              <a:rPr lang="ru-RU" sz="1600" b="1" dirty="0" smtClean="0"/>
              <a:t>размещение одних звеньев </a:t>
            </a:r>
            <a:r>
              <a:rPr lang="ru-RU" sz="1600" dirty="0" smtClean="0"/>
              <a:t>и элементов </a:t>
            </a:r>
            <a:r>
              <a:rPr lang="ru-RU" sz="1600" b="1" dirty="0" smtClean="0">
                <a:solidFill>
                  <a:srgbClr val="FF0000"/>
                </a:solidFill>
              </a:rPr>
              <a:t>кинематических пар </a:t>
            </a:r>
            <a:r>
              <a:rPr lang="ru-RU" sz="1600" dirty="0" smtClean="0"/>
              <a:t>внутри других  элементов кинематических пар; </a:t>
            </a:r>
            <a:r>
              <a:rPr lang="ru-RU" sz="1600" b="1" dirty="0" smtClean="0"/>
              <a:t>замена одних звеньев </a:t>
            </a:r>
            <a:r>
              <a:rPr lang="ru-RU" sz="1600" dirty="0" smtClean="0"/>
              <a:t>и </a:t>
            </a:r>
            <a:r>
              <a:rPr lang="ru-RU" sz="1600" b="1" dirty="0" smtClean="0">
                <a:solidFill>
                  <a:srgbClr val="FF0000"/>
                </a:solidFill>
              </a:rPr>
              <a:t>кинематических пар </a:t>
            </a:r>
            <a:r>
              <a:rPr lang="ru-RU" sz="1600" dirty="0" smtClean="0"/>
              <a:t>другими звеньями и парами </a:t>
            </a:r>
            <a:r>
              <a:rPr lang="ru-RU" sz="1600" b="1" dirty="0" smtClean="0">
                <a:solidFill>
                  <a:srgbClr val="FF0000"/>
                </a:solidFill>
              </a:rPr>
              <a:t>с теми же функциональными признаками.</a:t>
            </a:r>
            <a:endParaRPr lang="ru-RU" sz="1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1800" b="1" dirty="0" smtClean="0"/>
              <a:t>1.8 Принцип образования механизмов по </a:t>
            </a:r>
            <a:r>
              <a:rPr lang="ru-RU" sz="1800" b="1" dirty="0" err="1" smtClean="0"/>
              <a:t>Ассуру</a:t>
            </a:r>
            <a:r>
              <a:rPr lang="ru-RU" sz="1800" b="1" dirty="0" smtClean="0"/>
              <a:t> Л.В. (</a:t>
            </a:r>
            <a:r>
              <a:rPr lang="ru-RU" sz="1800" i="1" dirty="0" smtClean="0"/>
              <a:t>продолжение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38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62000" y="304800"/>
            <a:ext cx="769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7030A0"/>
                </a:solidFill>
              </a:rPr>
              <a:t>Порядок</a:t>
            </a:r>
            <a:r>
              <a:rPr lang="ru-RU" b="1" i="1" dirty="0" smtClean="0"/>
              <a:t> </a:t>
            </a:r>
            <a:r>
              <a:rPr lang="ru-RU" b="1" i="1" dirty="0" smtClean="0">
                <a:solidFill>
                  <a:srgbClr val="C00000"/>
                </a:solidFill>
              </a:rPr>
              <a:t>структурного исследования </a:t>
            </a:r>
            <a:r>
              <a:rPr lang="ru-RU" b="1" i="1" dirty="0" smtClean="0">
                <a:solidFill>
                  <a:srgbClr val="FF0000"/>
                </a:solidFill>
              </a:rPr>
              <a:t>плоского</a:t>
            </a:r>
            <a:r>
              <a:rPr lang="ru-RU" b="1" i="1" dirty="0" smtClean="0"/>
              <a:t> механизма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52400" y="609600"/>
            <a:ext cx="89916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1) </a:t>
            </a:r>
            <a:r>
              <a:rPr lang="ru-RU" b="1" dirty="0" smtClean="0">
                <a:solidFill>
                  <a:srgbClr val="FF0000"/>
                </a:solidFill>
              </a:rPr>
              <a:t>Пронумеровать</a:t>
            </a:r>
            <a:r>
              <a:rPr lang="ru-RU" dirty="0" smtClean="0"/>
              <a:t> все </a:t>
            </a:r>
            <a:r>
              <a:rPr lang="ru-RU" b="1" dirty="0" smtClean="0">
                <a:solidFill>
                  <a:srgbClr val="7030A0"/>
                </a:solidFill>
              </a:rPr>
              <a:t>звенья</a:t>
            </a:r>
            <a:r>
              <a:rPr lang="ru-RU" dirty="0" smtClean="0"/>
              <a:t> механизма (если номера звеньев не указаны); </a:t>
            </a:r>
            <a:r>
              <a:rPr lang="ru-RU" b="1" dirty="0" smtClean="0">
                <a:solidFill>
                  <a:srgbClr val="7030A0"/>
                </a:solidFill>
              </a:rPr>
              <a:t>неподвижному звену </a:t>
            </a:r>
            <a:r>
              <a:rPr lang="ru-RU" dirty="0" smtClean="0"/>
              <a:t>(стойке) </a:t>
            </a:r>
            <a:r>
              <a:rPr lang="ru-RU" b="1" dirty="0" smtClean="0"/>
              <a:t>обычно</a:t>
            </a:r>
            <a:r>
              <a:rPr lang="ru-RU" dirty="0" smtClean="0"/>
              <a:t> присваивают </a:t>
            </a:r>
            <a:r>
              <a:rPr lang="ru-RU" b="1" dirty="0" smtClean="0">
                <a:solidFill>
                  <a:srgbClr val="7030A0"/>
                </a:solidFill>
              </a:rPr>
              <a:t>последний номер</a:t>
            </a:r>
            <a:r>
              <a:rPr lang="ru-RU" dirty="0" smtClean="0"/>
              <a:t>.</a:t>
            </a:r>
          </a:p>
          <a:p>
            <a:r>
              <a:rPr lang="ru-RU" dirty="0" smtClean="0"/>
              <a:t>2) </a:t>
            </a:r>
            <a:r>
              <a:rPr lang="ru-RU" b="1" dirty="0" smtClean="0">
                <a:solidFill>
                  <a:srgbClr val="FF0000"/>
                </a:solidFill>
              </a:rPr>
              <a:t>Рассчитать степень </a:t>
            </a:r>
            <a:r>
              <a:rPr lang="ru-RU" b="1" dirty="0" smtClean="0">
                <a:solidFill>
                  <a:srgbClr val="0070C0"/>
                </a:solidFill>
              </a:rPr>
              <a:t>подвижности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механизма </a:t>
            </a:r>
            <a:r>
              <a:rPr lang="en-US" b="1" i="1" dirty="0" smtClean="0">
                <a:solidFill>
                  <a:srgbClr val="0070C0"/>
                </a:solidFill>
              </a:rPr>
              <a:t>W</a:t>
            </a:r>
            <a:r>
              <a:rPr lang="en-US" baseline="-25000" dirty="0" smtClean="0"/>
              <a:t> </a:t>
            </a:r>
            <a:r>
              <a:rPr lang="ru-RU" dirty="0" smtClean="0"/>
              <a:t>и </a:t>
            </a:r>
            <a:r>
              <a:rPr lang="ru-RU" b="1" dirty="0" smtClean="0">
                <a:solidFill>
                  <a:srgbClr val="7030A0"/>
                </a:solidFill>
              </a:rPr>
              <a:t>проанализировать</a:t>
            </a:r>
            <a:r>
              <a:rPr lang="ru-RU" dirty="0" smtClean="0"/>
              <a:t> полученный результат; при </a:t>
            </a:r>
            <a:r>
              <a:rPr lang="ru-RU" b="1" dirty="0" smtClean="0"/>
              <a:t>наличии</a:t>
            </a:r>
            <a:r>
              <a:rPr lang="ru-RU" b="1" dirty="0" smtClean="0">
                <a:solidFill>
                  <a:srgbClr val="0070C0"/>
                </a:solidFill>
              </a:rPr>
              <a:t> местных подвижностей </a:t>
            </a:r>
            <a:r>
              <a:rPr lang="ru-RU" dirty="0" smtClean="0"/>
              <a:t>и (или) </a:t>
            </a:r>
            <a:r>
              <a:rPr lang="ru-RU" b="1" dirty="0" smtClean="0"/>
              <a:t>пассивных</a:t>
            </a:r>
            <a:r>
              <a:rPr lang="ru-RU" dirty="0" smtClean="0"/>
              <a:t> связей </a:t>
            </a:r>
            <a:r>
              <a:rPr lang="ru-RU" b="1" dirty="0" smtClean="0">
                <a:solidFill>
                  <a:srgbClr val="FF0000"/>
                </a:solidFill>
              </a:rPr>
              <a:t>избавиться от них</a:t>
            </a:r>
            <a:r>
              <a:rPr lang="ru-RU" dirty="0" smtClean="0"/>
              <a:t>, и повторить расчет </a:t>
            </a:r>
            <a:r>
              <a:rPr lang="en-US" b="1" i="1" dirty="0" smtClean="0">
                <a:solidFill>
                  <a:srgbClr val="0070C0"/>
                </a:solidFill>
              </a:rPr>
              <a:t> W </a:t>
            </a:r>
            <a:r>
              <a:rPr lang="ru-RU" dirty="0" smtClean="0"/>
              <a:t> – в результате должна получиться фактическая степень подвижности механизма.</a:t>
            </a:r>
          </a:p>
          <a:p>
            <a:r>
              <a:rPr lang="ru-RU" dirty="0" smtClean="0"/>
              <a:t>3) </a:t>
            </a:r>
            <a:r>
              <a:rPr lang="ru-RU" b="1" dirty="0" smtClean="0">
                <a:solidFill>
                  <a:srgbClr val="FF0000"/>
                </a:solidFill>
              </a:rPr>
              <a:t>Произвести замену </a:t>
            </a:r>
            <a:r>
              <a:rPr lang="ru-RU" dirty="0" smtClean="0"/>
              <a:t>всех высших кинематических пар </a:t>
            </a:r>
            <a:r>
              <a:rPr lang="ru-RU" b="1" dirty="0" smtClean="0">
                <a:solidFill>
                  <a:srgbClr val="FF0000"/>
                </a:solidFill>
              </a:rPr>
              <a:t>фиктивными звеньями </a:t>
            </a:r>
            <a:r>
              <a:rPr lang="ru-RU" dirty="0" smtClean="0"/>
              <a:t>и низшими парами (замену следует производить непосредственно на кинематической схеме механизма, используя контактные нормали и центры кривизны профилей); подтвердить расчетом величину </a:t>
            </a:r>
            <a:r>
              <a:rPr lang="en-US" b="1" i="1" dirty="0" smtClean="0">
                <a:solidFill>
                  <a:srgbClr val="0070C0"/>
                </a:solidFill>
              </a:rPr>
              <a:t> W </a:t>
            </a:r>
            <a:r>
              <a:rPr lang="ru-RU" dirty="0" smtClean="0"/>
              <a:t> – она должна остаться прежней.</a:t>
            </a:r>
          </a:p>
          <a:p>
            <a:r>
              <a:rPr lang="ru-RU" dirty="0" smtClean="0"/>
              <a:t>Если </a:t>
            </a:r>
            <a:r>
              <a:rPr lang="ru-RU" b="1" dirty="0" smtClean="0"/>
              <a:t>кинематическая схема </a:t>
            </a:r>
            <a:r>
              <a:rPr lang="ru-RU" b="1" dirty="0" smtClean="0">
                <a:solidFill>
                  <a:srgbClr val="FF0000"/>
                </a:solidFill>
              </a:rPr>
              <a:t>сложна</a:t>
            </a:r>
            <a:r>
              <a:rPr lang="ru-RU" dirty="0" smtClean="0"/>
              <a:t> для анализа, можно для облегчения </a:t>
            </a:r>
            <a:r>
              <a:rPr lang="ru-RU" b="1" dirty="0" smtClean="0">
                <a:solidFill>
                  <a:srgbClr val="7030A0"/>
                </a:solidFill>
              </a:rPr>
              <a:t>изобразить структурную схему</a:t>
            </a:r>
            <a:r>
              <a:rPr lang="ru-RU" dirty="0" smtClean="0"/>
              <a:t> по описанным ранее правилам (при этом нумерация звеньев обязательно должны быть сохранена).</a:t>
            </a:r>
          </a:p>
          <a:p>
            <a:r>
              <a:rPr lang="ru-RU" dirty="0" smtClean="0"/>
              <a:t>4) </a:t>
            </a:r>
            <a:r>
              <a:rPr lang="ru-RU" b="1" dirty="0" smtClean="0">
                <a:solidFill>
                  <a:srgbClr val="FF0000"/>
                </a:solidFill>
              </a:rPr>
              <a:t>Выбрать </a:t>
            </a:r>
            <a:r>
              <a:rPr lang="ru-RU" b="1" dirty="0" smtClean="0">
                <a:solidFill>
                  <a:srgbClr val="0070C0"/>
                </a:solidFill>
              </a:rPr>
              <a:t>начальные</a:t>
            </a:r>
            <a:r>
              <a:rPr lang="ru-RU" b="1" dirty="0" smtClean="0">
                <a:solidFill>
                  <a:srgbClr val="FF0000"/>
                </a:solidFill>
              </a:rPr>
              <a:t> звенья механизма </a:t>
            </a:r>
            <a:r>
              <a:rPr lang="ru-RU" dirty="0" smtClean="0"/>
              <a:t>(если они не были заданы условием задачи): </a:t>
            </a:r>
            <a:r>
              <a:rPr lang="ru-RU" i="1" dirty="0" smtClean="0"/>
              <a:t>если после структурного исследования механизма будет выполняться его кинематический расчет, то начальные звенья совпадают с входными, т.е. с теми, которым заданы законы движения; при последующем силовом анализе механизма за начальные звенья принимают те, к которым приложены неизвестные внешние силы или вращающие моменты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Написать </a:t>
            </a:r>
            <a:r>
              <a:rPr lang="ru-RU" b="1" dirty="0" smtClean="0"/>
              <a:t>формулу строения механизма </a:t>
            </a:r>
            <a:r>
              <a:rPr lang="ru-RU" dirty="0" smtClean="0"/>
              <a:t>по типу: </a:t>
            </a:r>
            <a:r>
              <a:rPr lang="en-US" b="1" i="1" dirty="0" smtClean="0">
                <a:solidFill>
                  <a:srgbClr val="0070C0"/>
                </a:solidFill>
              </a:rPr>
              <a:t>W</a:t>
            </a:r>
            <a:r>
              <a:rPr lang="en-US" dirty="0" smtClean="0"/>
              <a:t> = </a:t>
            </a:r>
            <a:r>
              <a:rPr lang="en-US" b="1" dirty="0" smtClean="0"/>
              <a:t>6</a:t>
            </a:r>
            <a:r>
              <a:rPr lang="en-US" b="1" i="1" dirty="0" smtClean="0">
                <a:solidFill>
                  <a:srgbClr val="0070C0"/>
                </a:solidFill>
              </a:rPr>
              <a:t>n</a:t>
            </a:r>
            <a:r>
              <a:rPr lang="en-US" b="1" dirty="0" smtClean="0"/>
              <a:t> -5</a:t>
            </a:r>
            <a:r>
              <a:rPr lang="en-US" b="1" i="1" dirty="0" smtClean="0">
                <a:solidFill>
                  <a:srgbClr val="FF0000"/>
                </a:solidFill>
              </a:rPr>
              <a:t>p</a:t>
            </a:r>
            <a:r>
              <a:rPr lang="en-US" b="1" baseline="-25000" dirty="0" smtClean="0"/>
              <a:t>5</a:t>
            </a:r>
            <a:r>
              <a:rPr lang="en-US" b="1" dirty="0" smtClean="0"/>
              <a:t> - 4</a:t>
            </a:r>
            <a:r>
              <a:rPr lang="en-US" b="1" i="1" dirty="0" smtClean="0">
                <a:solidFill>
                  <a:srgbClr val="FF0000"/>
                </a:solidFill>
              </a:rPr>
              <a:t>p</a:t>
            </a:r>
            <a:r>
              <a:rPr lang="en-US" b="1" baseline="-25000" dirty="0" smtClean="0"/>
              <a:t>4</a:t>
            </a:r>
            <a:r>
              <a:rPr lang="en-US" b="1" dirty="0" smtClean="0"/>
              <a:t> - 3</a:t>
            </a:r>
            <a:r>
              <a:rPr lang="en-US" b="1" i="1" dirty="0" smtClean="0">
                <a:solidFill>
                  <a:srgbClr val="FF0000"/>
                </a:solidFill>
              </a:rPr>
              <a:t>p</a:t>
            </a:r>
            <a:r>
              <a:rPr lang="en-US" b="1" baseline="-25000" dirty="0" smtClean="0"/>
              <a:t>3</a:t>
            </a:r>
            <a:r>
              <a:rPr lang="en-US" b="1" dirty="0" smtClean="0"/>
              <a:t> - 2</a:t>
            </a:r>
            <a:r>
              <a:rPr lang="en-US" b="1" i="1" dirty="0" smtClean="0">
                <a:solidFill>
                  <a:srgbClr val="FF0000"/>
                </a:solidFill>
              </a:rPr>
              <a:t>p</a:t>
            </a:r>
            <a:r>
              <a:rPr lang="en-US" b="1" baseline="-25000" dirty="0" smtClean="0"/>
              <a:t>2</a:t>
            </a:r>
            <a:r>
              <a:rPr lang="en-US" b="1" dirty="0" smtClean="0"/>
              <a:t> – </a:t>
            </a:r>
            <a:r>
              <a:rPr lang="en-US" b="1" i="1" dirty="0" smtClean="0">
                <a:solidFill>
                  <a:srgbClr val="FF0000"/>
                </a:solidFill>
              </a:rPr>
              <a:t>p</a:t>
            </a:r>
            <a:r>
              <a:rPr lang="en-US" b="1" baseline="-25000" dirty="0" smtClean="0"/>
              <a:t>1</a:t>
            </a:r>
            <a:r>
              <a:rPr lang="ru-RU" dirty="0" smtClean="0"/>
              <a:t>; каждому варианту выбора начальных звеньев соответствует единственный вариант этой формулы.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1800" b="1" dirty="0" smtClean="0"/>
              <a:t>1.8 Принцип образования механизмов по </a:t>
            </a:r>
            <a:r>
              <a:rPr lang="ru-RU" sz="1800" b="1" dirty="0" err="1" smtClean="0"/>
              <a:t>Ассуру</a:t>
            </a:r>
            <a:r>
              <a:rPr lang="ru-RU" sz="1800" b="1" dirty="0" smtClean="0"/>
              <a:t> Л.В. (</a:t>
            </a:r>
            <a:r>
              <a:rPr lang="ru-RU" sz="1800" i="1" dirty="0" smtClean="0"/>
              <a:t>продолжение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39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62000" y="304800"/>
            <a:ext cx="769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Порядок структурного исследования плоского механизма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52400" y="609600"/>
            <a:ext cx="8991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При расчете степени подвижности механизма по структурной формуле для </a:t>
            </a:r>
            <a:r>
              <a:rPr lang="ru-RU" b="1" dirty="0" smtClean="0">
                <a:solidFill>
                  <a:srgbClr val="FF0000"/>
                </a:solidFill>
              </a:rPr>
              <a:t>плоских</a:t>
            </a:r>
            <a:r>
              <a:rPr lang="ru-RU" dirty="0" smtClean="0"/>
              <a:t> механизмов общего вида </a:t>
            </a:r>
            <a:r>
              <a:rPr lang="en-US" b="1" i="1" dirty="0" smtClean="0">
                <a:solidFill>
                  <a:srgbClr val="0070C0"/>
                </a:solidFill>
              </a:rPr>
              <a:t>W</a:t>
            </a:r>
            <a:r>
              <a:rPr lang="ru-RU" b="1" baseline="-25000" dirty="0" err="1" smtClean="0"/>
              <a:t>гр</a:t>
            </a:r>
            <a:r>
              <a:rPr lang="ru-RU" b="1" baseline="-25000" dirty="0" smtClean="0"/>
              <a:t> (</a:t>
            </a:r>
            <a:r>
              <a:rPr lang="ru-RU" b="1" baseline="-25000" dirty="0" smtClean="0">
                <a:solidFill>
                  <a:srgbClr val="FF0000"/>
                </a:solidFill>
              </a:rPr>
              <a:t>мех)</a:t>
            </a:r>
            <a:r>
              <a:rPr lang="ru-RU" dirty="0" smtClean="0"/>
              <a:t> </a:t>
            </a:r>
            <a:r>
              <a:rPr lang="en-US" dirty="0" smtClean="0"/>
              <a:t>= </a:t>
            </a:r>
            <a:r>
              <a:rPr lang="ru-RU" b="1" dirty="0" smtClean="0"/>
              <a:t>3</a:t>
            </a:r>
            <a:r>
              <a:rPr lang="en-US" b="1" i="1" dirty="0" smtClean="0">
                <a:solidFill>
                  <a:srgbClr val="0070C0"/>
                </a:solidFill>
              </a:rPr>
              <a:t>n</a:t>
            </a:r>
            <a:r>
              <a:rPr lang="en-US" b="1" dirty="0" smtClean="0"/>
              <a:t> -</a:t>
            </a:r>
            <a:r>
              <a:rPr lang="ru-RU" b="1" dirty="0" smtClean="0"/>
              <a:t>2</a:t>
            </a:r>
            <a:r>
              <a:rPr lang="en-US" b="1" i="1" dirty="0" smtClean="0">
                <a:solidFill>
                  <a:srgbClr val="FF0000"/>
                </a:solidFill>
              </a:rPr>
              <a:t>p</a:t>
            </a:r>
            <a:r>
              <a:rPr lang="en-US" b="1" baseline="-25000" dirty="0" smtClean="0"/>
              <a:t>5</a:t>
            </a:r>
            <a:r>
              <a:rPr lang="en-US" b="1" dirty="0" smtClean="0"/>
              <a:t> - </a:t>
            </a:r>
            <a:r>
              <a:rPr lang="en-US" b="1" i="1" dirty="0" smtClean="0">
                <a:solidFill>
                  <a:srgbClr val="FF0000"/>
                </a:solidFill>
              </a:rPr>
              <a:t>p</a:t>
            </a:r>
            <a:r>
              <a:rPr lang="en-US" b="1" baseline="-25000" dirty="0" smtClean="0"/>
              <a:t>4</a:t>
            </a:r>
            <a:r>
              <a:rPr lang="en-US" b="1" dirty="0" smtClean="0"/>
              <a:t> </a:t>
            </a:r>
            <a:r>
              <a:rPr lang="ru-RU" b="1" dirty="0" smtClean="0"/>
              <a:t> </a:t>
            </a:r>
            <a:r>
              <a:rPr lang="ru-RU" dirty="0" smtClean="0"/>
              <a:t>(</a:t>
            </a:r>
            <a:r>
              <a:rPr lang="ru-RU" b="1" dirty="0" smtClean="0">
                <a:solidFill>
                  <a:srgbClr val="FF0000"/>
                </a:solidFill>
              </a:rPr>
              <a:t>1</a:t>
            </a:r>
            <a:r>
              <a:rPr lang="ru-RU" dirty="0" smtClean="0"/>
              <a:t>); необходимо учитывать следующие, нередко встречающиеся </a:t>
            </a:r>
            <a:r>
              <a:rPr lang="ru-RU" b="1" dirty="0" smtClean="0">
                <a:solidFill>
                  <a:srgbClr val="FF0000"/>
                </a:solidFill>
              </a:rPr>
              <a:t>ситуации</a:t>
            </a:r>
            <a:r>
              <a:rPr lang="ru-RU" dirty="0" smtClean="0"/>
              <a:t>: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1</a:t>
            </a:r>
            <a:r>
              <a:rPr lang="ru-RU" dirty="0" smtClean="0"/>
              <a:t>) </a:t>
            </a:r>
            <a:r>
              <a:rPr lang="ru-RU" b="1" dirty="0" smtClean="0"/>
              <a:t>наличие кратных шарниров</a:t>
            </a:r>
            <a:r>
              <a:rPr lang="ru-RU" dirty="0" smtClean="0"/>
              <a:t>; так, соединение звеньев, показанное на </a:t>
            </a:r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13</a:t>
            </a:r>
            <a:r>
              <a:rPr lang="ru-RU" dirty="0" smtClean="0"/>
              <a:t>, необходимо </a:t>
            </a:r>
            <a:r>
              <a:rPr lang="ru-RU" b="1" dirty="0" smtClean="0">
                <a:solidFill>
                  <a:srgbClr val="FF0000"/>
                </a:solidFill>
              </a:rPr>
              <a:t>считать как два шарнира</a:t>
            </a:r>
            <a:r>
              <a:rPr lang="ru-RU" dirty="0" smtClean="0"/>
              <a:t>, иначе расчет по (</a:t>
            </a:r>
            <a:r>
              <a:rPr lang="ru-RU" b="1" dirty="0" smtClean="0">
                <a:solidFill>
                  <a:srgbClr val="FF0000"/>
                </a:solidFill>
              </a:rPr>
              <a:t>1</a:t>
            </a:r>
            <a:r>
              <a:rPr lang="ru-RU" dirty="0" smtClean="0"/>
              <a:t>) даст завышенное значение </a:t>
            </a:r>
            <a:r>
              <a:rPr lang="en-US" b="1" i="1" dirty="0" smtClean="0">
                <a:solidFill>
                  <a:srgbClr val="0070C0"/>
                </a:solidFill>
              </a:rPr>
              <a:t>W</a:t>
            </a:r>
            <a:r>
              <a:rPr lang="ru-RU" i="1" dirty="0" smtClean="0"/>
              <a:t>;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2</a:t>
            </a:r>
            <a:r>
              <a:rPr lang="ru-RU" dirty="0" smtClean="0"/>
              <a:t>) </a:t>
            </a:r>
            <a:r>
              <a:rPr lang="ru-RU" b="1" dirty="0" smtClean="0"/>
              <a:t>наличие местных подвижностей</a:t>
            </a:r>
            <a:r>
              <a:rPr lang="ru-RU" dirty="0" smtClean="0"/>
              <a:t>, т.е. таких, </a:t>
            </a:r>
            <a:r>
              <a:rPr lang="ru-RU" b="1" dirty="0" smtClean="0">
                <a:solidFill>
                  <a:srgbClr val="FF0000"/>
                </a:solidFill>
              </a:rPr>
              <a:t>устранение</a:t>
            </a:r>
            <a:r>
              <a:rPr lang="ru-RU" dirty="0" smtClean="0"/>
              <a:t> которых </a:t>
            </a:r>
            <a:r>
              <a:rPr lang="ru-RU" b="1" dirty="0" smtClean="0">
                <a:solidFill>
                  <a:srgbClr val="FF0000"/>
                </a:solidFill>
              </a:rPr>
              <a:t>не повлияет </a:t>
            </a:r>
            <a:r>
              <a:rPr lang="ru-RU" dirty="0" smtClean="0"/>
              <a:t>на кинематику механизма; у механизма по </a:t>
            </a:r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14</a:t>
            </a:r>
            <a:r>
              <a:rPr lang="ru-RU" b="1" dirty="0" smtClean="0"/>
              <a:t> , </a:t>
            </a:r>
            <a:r>
              <a:rPr lang="ru-RU" b="1" i="1" dirty="0" smtClean="0">
                <a:solidFill>
                  <a:srgbClr val="FF0000"/>
                </a:solidFill>
              </a:rPr>
              <a:t>а </a:t>
            </a:r>
            <a:r>
              <a:rPr lang="ru-RU" b="1" dirty="0" smtClean="0"/>
              <a:t> </a:t>
            </a:r>
            <a:r>
              <a:rPr lang="ru-RU" dirty="0" smtClean="0"/>
              <a:t>при любом положении </a:t>
            </a:r>
            <a:r>
              <a:rPr lang="ru-RU" b="1" dirty="0" smtClean="0"/>
              <a:t>кулачка 1</a:t>
            </a:r>
            <a:r>
              <a:rPr lang="ru-RU" dirty="0" smtClean="0"/>
              <a:t> </a:t>
            </a:r>
            <a:r>
              <a:rPr lang="ru-RU" b="1" dirty="0" smtClean="0"/>
              <a:t>коромысло 3</a:t>
            </a:r>
            <a:r>
              <a:rPr lang="ru-RU" dirty="0" smtClean="0"/>
              <a:t> может занимать только одно (</a:t>
            </a:r>
            <a:r>
              <a:rPr lang="ru-RU" b="1" dirty="0" smtClean="0">
                <a:solidFill>
                  <a:srgbClr val="FF0000"/>
                </a:solidFill>
              </a:rPr>
              <a:t>единственно возможное</a:t>
            </a:r>
            <a:r>
              <a:rPr lang="ru-RU" dirty="0" smtClean="0"/>
              <a:t>) положение; следовательно, у этого механизма </a:t>
            </a:r>
            <a:r>
              <a:rPr lang="ru-RU" b="1" dirty="0" smtClean="0">
                <a:solidFill>
                  <a:srgbClr val="FF0000"/>
                </a:solidFill>
              </a:rPr>
              <a:t>заведомо</a:t>
            </a:r>
            <a:r>
              <a:rPr lang="ru-RU" dirty="0" smtClean="0"/>
              <a:t> </a:t>
            </a:r>
            <a:r>
              <a:rPr lang="en-US" b="1" i="1" dirty="0" smtClean="0">
                <a:solidFill>
                  <a:srgbClr val="0070C0"/>
                </a:solidFill>
              </a:rPr>
              <a:t>W</a:t>
            </a:r>
            <a:r>
              <a:rPr lang="ru-RU" dirty="0" smtClean="0"/>
              <a:t>=</a:t>
            </a:r>
            <a:r>
              <a:rPr lang="ru-RU" b="1" dirty="0" smtClean="0"/>
              <a:t>1</a:t>
            </a:r>
            <a:r>
              <a:rPr lang="ru-RU" dirty="0" smtClean="0"/>
              <a:t>, однако расчет по формуле </a:t>
            </a:r>
            <a:r>
              <a:rPr lang="ru-RU" b="1" i="1" dirty="0" smtClean="0">
                <a:solidFill>
                  <a:srgbClr val="7030A0"/>
                </a:solidFill>
              </a:rPr>
              <a:t>H</a:t>
            </a:r>
            <a:r>
              <a:rPr lang="ru-RU" dirty="0" smtClean="0"/>
              <a:t>=6−</a:t>
            </a:r>
            <a:r>
              <a:rPr lang="ru-RU" b="1" i="1" dirty="0" smtClean="0">
                <a:solidFill>
                  <a:srgbClr val="0070C0"/>
                </a:solidFill>
              </a:rPr>
              <a:t>S</a:t>
            </a:r>
            <a:r>
              <a:rPr lang="ru-RU" i="1" dirty="0" smtClean="0"/>
              <a:t> </a:t>
            </a:r>
            <a:r>
              <a:rPr lang="ru-RU" dirty="0" smtClean="0"/>
              <a:t>(</a:t>
            </a:r>
            <a:r>
              <a:rPr lang="ru-RU" b="1" dirty="0" smtClean="0">
                <a:solidFill>
                  <a:srgbClr val="FF0000"/>
                </a:solidFill>
              </a:rPr>
              <a:t>2</a:t>
            </a:r>
            <a:r>
              <a:rPr lang="ru-RU" dirty="0" smtClean="0"/>
              <a:t>) приводит к явно завышенному значению </a:t>
            </a:r>
            <a:r>
              <a:rPr lang="ru-RU" b="1" i="1" dirty="0" err="1" smtClean="0">
                <a:solidFill>
                  <a:srgbClr val="0070C0"/>
                </a:solidFill>
              </a:rPr>
              <a:t>W</a:t>
            </a:r>
            <a:r>
              <a:rPr lang="ru-RU" b="1" baseline="-25000" dirty="0" err="1" smtClean="0"/>
              <a:t>гр</a:t>
            </a:r>
            <a:r>
              <a:rPr lang="ru-RU" b="1" baseline="-25000" dirty="0" smtClean="0">
                <a:solidFill>
                  <a:srgbClr val="FF0000"/>
                </a:solidFill>
              </a:rPr>
              <a:t> (мех)</a:t>
            </a:r>
            <a:r>
              <a:rPr lang="ru-RU" dirty="0" smtClean="0"/>
              <a:t>=3</a:t>
            </a:r>
            <a:r>
              <a:rPr lang="ru-RU" b="1" i="1" dirty="0" smtClean="0">
                <a:solidFill>
                  <a:srgbClr val="0070C0"/>
                </a:solidFill>
              </a:rPr>
              <a:t>n</a:t>
            </a:r>
            <a:r>
              <a:rPr lang="ru-RU" dirty="0" smtClean="0"/>
              <a:t>–2</a:t>
            </a:r>
            <a:r>
              <a:rPr lang="ru-RU" b="1" i="1" dirty="0" smtClean="0">
                <a:solidFill>
                  <a:srgbClr val="FF0000"/>
                </a:solidFill>
              </a:rPr>
              <a:t>p</a:t>
            </a:r>
            <a:r>
              <a:rPr lang="ru-RU" baseline="-25000" dirty="0" smtClean="0"/>
              <a:t>5</a:t>
            </a:r>
            <a:r>
              <a:rPr lang="ru-RU" dirty="0" smtClean="0"/>
              <a:t>–</a:t>
            </a:r>
            <a:r>
              <a:rPr lang="ru-RU" b="1" i="1" dirty="0" smtClean="0">
                <a:solidFill>
                  <a:srgbClr val="FF0000"/>
                </a:solidFill>
              </a:rPr>
              <a:t>p</a:t>
            </a:r>
            <a:r>
              <a:rPr lang="ru-RU" baseline="-25000" dirty="0" smtClean="0"/>
              <a:t>4</a:t>
            </a:r>
            <a:r>
              <a:rPr lang="ru-RU" dirty="0" smtClean="0"/>
              <a:t>= 3∙</a:t>
            </a:r>
            <a:r>
              <a:rPr lang="ru-RU" b="1" dirty="0" smtClean="0">
                <a:solidFill>
                  <a:srgbClr val="0070C0"/>
                </a:solidFill>
              </a:rPr>
              <a:t>3</a:t>
            </a:r>
            <a:r>
              <a:rPr lang="ru-RU" dirty="0" smtClean="0"/>
              <a:t>–2∙</a:t>
            </a:r>
            <a:r>
              <a:rPr lang="ru-RU" b="1" dirty="0" smtClean="0">
                <a:solidFill>
                  <a:srgbClr val="FF0000"/>
                </a:solidFill>
              </a:rPr>
              <a:t>3</a:t>
            </a:r>
            <a:r>
              <a:rPr lang="ru-RU" dirty="0" smtClean="0"/>
              <a:t>–</a:t>
            </a:r>
            <a:r>
              <a:rPr lang="ru-RU" b="1" dirty="0" smtClean="0">
                <a:solidFill>
                  <a:srgbClr val="FF0000"/>
                </a:solidFill>
              </a:rPr>
              <a:t>1</a:t>
            </a:r>
            <a:r>
              <a:rPr lang="ru-RU" dirty="0" smtClean="0"/>
              <a:t>= </a:t>
            </a:r>
            <a:r>
              <a:rPr lang="ru-RU" b="1" dirty="0" smtClean="0">
                <a:solidFill>
                  <a:srgbClr val="FF0000"/>
                </a:solidFill>
              </a:rPr>
              <a:t>2.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Поэтому</a:t>
            </a:r>
            <a:r>
              <a:rPr lang="ru-RU" dirty="0" smtClean="0"/>
              <a:t> для получения </a:t>
            </a:r>
            <a:r>
              <a:rPr lang="ru-RU" b="1" dirty="0" smtClean="0">
                <a:solidFill>
                  <a:srgbClr val="FF0000"/>
                </a:solidFill>
              </a:rPr>
              <a:t>достоверного</a:t>
            </a:r>
            <a:r>
              <a:rPr lang="ru-RU" dirty="0" smtClean="0"/>
              <a:t> результата нужно </a:t>
            </a:r>
            <a:r>
              <a:rPr lang="ru-RU" b="1" dirty="0" smtClean="0"/>
              <a:t>ролик 2</a:t>
            </a:r>
            <a:r>
              <a:rPr lang="ru-RU" dirty="0" smtClean="0"/>
              <a:t> </a:t>
            </a:r>
            <a:r>
              <a:rPr lang="ru-RU" b="1" u="sng" dirty="0" smtClean="0">
                <a:solidFill>
                  <a:srgbClr val="FF0000"/>
                </a:solidFill>
              </a:rPr>
              <a:t>мысленно</a:t>
            </a:r>
            <a:r>
              <a:rPr lang="ru-RU" b="1" dirty="0" smtClean="0">
                <a:solidFill>
                  <a:srgbClr val="FF0000"/>
                </a:solidFill>
              </a:rPr>
              <a:t> объединить </a:t>
            </a:r>
            <a:r>
              <a:rPr lang="ru-RU" dirty="0" smtClean="0"/>
              <a:t>с </a:t>
            </a:r>
            <a:r>
              <a:rPr lang="ru-RU" b="1" dirty="0" smtClean="0"/>
              <a:t>коромыслом 3</a:t>
            </a:r>
            <a:r>
              <a:rPr lang="ru-RU" dirty="0" smtClean="0"/>
              <a:t> в одно звено (</a:t>
            </a:r>
            <a:r>
              <a:rPr lang="ru-RU" b="1" dirty="0" smtClean="0"/>
              <a:t>рис. 14, </a:t>
            </a:r>
            <a:r>
              <a:rPr lang="ru-RU" b="1" i="1" dirty="0" smtClean="0">
                <a:solidFill>
                  <a:srgbClr val="FF0000"/>
                </a:solidFill>
              </a:rPr>
              <a:t>б</a:t>
            </a:r>
            <a:r>
              <a:rPr lang="ru-RU" dirty="0" smtClean="0"/>
              <a:t>), тогда фактическая подвижность </a:t>
            </a:r>
            <a:r>
              <a:rPr lang="ru-RU" b="1" dirty="0" smtClean="0">
                <a:solidFill>
                  <a:srgbClr val="FF0000"/>
                </a:solidFill>
              </a:rPr>
              <a:t>механизма</a:t>
            </a:r>
            <a:r>
              <a:rPr lang="ru-RU" dirty="0" smtClean="0"/>
              <a:t> </a:t>
            </a:r>
          </a:p>
          <a:p>
            <a:r>
              <a:rPr lang="en-US" b="1" i="1" dirty="0" smtClean="0">
                <a:solidFill>
                  <a:srgbClr val="0070C0"/>
                </a:solidFill>
              </a:rPr>
              <a:t>W</a:t>
            </a:r>
            <a:r>
              <a:rPr lang="ru-RU" b="1" baseline="-25000" dirty="0" smtClean="0">
                <a:solidFill>
                  <a:srgbClr val="FF0000"/>
                </a:solidFill>
              </a:rPr>
              <a:t>мех</a:t>
            </a:r>
            <a:r>
              <a:rPr lang="en-US" dirty="0" smtClean="0"/>
              <a:t>=3∙</a:t>
            </a:r>
            <a:r>
              <a:rPr lang="en-US" b="1" dirty="0" smtClean="0">
                <a:solidFill>
                  <a:srgbClr val="0070C0"/>
                </a:solidFill>
              </a:rPr>
              <a:t>2</a:t>
            </a:r>
            <a:r>
              <a:rPr lang="ru-RU" dirty="0" smtClean="0"/>
              <a:t>–</a:t>
            </a:r>
            <a:r>
              <a:rPr lang="en-US" dirty="0" smtClean="0"/>
              <a:t>2∙</a:t>
            </a: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–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r>
              <a:rPr lang="en-US" dirty="0" smtClean="0"/>
              <a:t>=</a:t>
            </a:r>
            <a:r>
              <a:rPr lang="en-US" b="1" dirty="0" smtClean="0"/>
              <a:t>1</a:t>
            </a:r>
            <a:r>
              <a:rPr lang="ru-RU" b="1" dirty="0" smtClean="0"/>
              <a:t>. </a:t>
            </a:r>
            <a:r>
              <a:rPr lang="ru-RU" dirty="0" smtClean="0"/>
              <a:t>Эти действия </a:t>
            </a:r>
            <a:r>
              <a:rPr lang="ru-RU" b="1" dirty="0" smtClean="0">
                <a:solidFill>
                  <a:srgbClr val="FF0000"/>
                </a:solidFill>
              </a:rPr>
              <a:t>корректны</a:t>
            </a:r>
            <a:r>
              <a:rPr lang="ru-RU" dirty="0" smtClean="0"/>
              <a:t> только при </a:t>
            </a:r>
            <a:r>
              <a:rPr lang="ru-RU" b="1" dirty="0" smtClean="0">
                <a:solidFill>
                  <a:srgbClr val="FF0000"/>
                </a:solidFill>
              </a:rPr>
              <a:t>круглом ролике</a:t>
            </a:r>
            <a:r>
              <a:rPr lang="ru-RU" dirty="0" smtClean="0"/>
              <a:t>, у которого </a:t>
            </a:r>
            <a:r>
              <a:rPr lang="ru-RU" b="1" dirty="0" smtClean="0"/>
              <a:t>геометрический центр </a:t>
            </a:r>
            <a:r>
              <a:rPr lang="ru-RU" dirty="0" smtClean="0"/>
              <a:t>совпадает с </a:t>
            </a:r>
            <a:r>
              <a:rPr lang="ru-RU" b="1" dirty="0" smtClean="0"/>
              <a:t>центром шарнира</a:t>
            </a:r>
            <a:r>
              <a:rPr lang="ru-RU" dirty="0" smtClean="0"/>
              <a:t>;</a:t>
            </a:r>
            <a:endParaRPr lang="ru-RU" b="1" dirty="0"/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4572000"/>
            <a:ext cx="128587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152400" y="5715000"/>
            <a:ext cx="1905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13</a:t>
            </a:r>
            <a:r>
              <a:rPr lang="ru-RU" b="1" dirty="0" smtClean="0"/>
              <a:t>.</a:t>
            </a:r>
            <a:r>
              <a:rPr lang="ru-RU" dirty="0" smtClean="0"/>
              <a:t> Двойной шарнир</a:t>
            </a:r>
            <a:endParaRPr lang="ru-RU" dirty="0"/>
          </a:p>
        </p:txBody>
      </p:sp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7400" y="4495800"/>
            <a:ext cx="256189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1905000" y="5638800"/>
            <a:ext cx="2514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14</a:t>
            </a:r>
            <a:r>
              <a:rPr lang="ru-RU" b="1" dirty="0" smtClean="0"/>
              <a:t>.</a:t>
            </a:r>
            <a:r>
              <a:rPr lang="ru-RU" dirty="0" smtClean="0"/>
              <a:t> Устранение местной подвижности</a:t>
            </a:r>
            <a:endParaRPr lang="ru-RU" dirty="0"/>
          </a:p>
        </p:txBody>
      </p:sp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09800" y="5410200"/>
            <a:ext cx="228600" cy="20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61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0" y="5334000"/>
            <a:ext cx="3048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0662" name="Rectangle 6"/>
          <p:cNvSpPr>
            <a:spLocks noChangeArrowheads="1"/>
          </p:cNvSpPr>
          <p:nvPr/>
        </p:nvSpPr>
        <p:spPr bwMode="auto">
          <a:xfrm>
            <a:off x="5105400" y="4876800"/>
            <a:ext cx="38862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25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С14 </a:t>
            </a:r>
            <a:r>
              <a:rPr lang="ru-RU" sz="1000" dirty="0" smtClean="0"/>
              <a:t>Если на движение звена в пространстве не наложено никаких условий связи, то оно обладает шестью степенями свободы. Тогда если число звеньев кинематической цепи равно </a:t>
            </a:r>
            <a:r>
              <a:rPr lang="ru-RU" sz="1000" i="1" dirty="0" smtClean="0"/>
              <a:t>к</a:t>
            </a:r>
            <a:r>
              <a:rPr lang="ru-RU" sz="1000" dirty="0" smtClean="0"/>
              <a:t>, то общее число степеней свободы, которым обладают </a:t>
            </a:r>
            <a:r>
              <a:rPr lang="ru-RU" sz="1000" i="1" dirty="0" smtClean="0"/>
              <a:t>к</a:t>
            </a:r>
            <a:r>
              <a:rPr lang="ru-RU" sz="1000" dirty="0" smtClean="0"/>
              <a:t> звеньев до их соединения в кинематические пары, равно 6</a:t>
            </a:r>
            <a:r>
              <a:rPr lang="ru-RU" sz="1000" i="1" dirty="0" smtClean="0"/>
              <a:t>к</a:t>
            </a:r>
            <a:r>
              <a:rPr lang="ru-RU" sz="1000" dirty="0" smtClean="0"/>
              <a:t>. Соединение звеньев в кинематические пары накладывает различное число условий связи </a:t>
            </a:r>
            <a:r>
              <a:rPr lang="ru-RU" sz="1000" i="1" dirty="0" smtClean="0"/>
              <a:t>S</a:t>
            </a:r>
            <a:r>
              <a:rPr lang="ru-RU" sz="1000" dirty="0" smtClean="0"/>
              <a:t> на относительное движение звеньев, зависящее от класса пар.</a:t>
            </a:r>
            <a:endParaRPr lang="ru-RU" sz="10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1800" b="1" dirty="0" smtClean="0"/>
              <a:t>1.8 Принцип образования механизмов по </a:t>
            </a:r>
            <a:r>
              <a:rPr lang="ru-RU" sz="1800" b="1" dirty="0" err="1" smtClean="0"/>
              <a:t>Ассуру</a:t>
            </a:r>
            <a:r>
              <a:rPr lang="ru-RU" sz="1800" b="1" dirty="0" smtClean="0"/>
              <a:t> Л.В. (</a:t>
            </a:r>
            <a:r>
              <a:rPr lang="ru-RU" sz="1800" i="1" dirty="0" smtClean="0"/>
              <a:t>продолжение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40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62000" y="228600"/>
            <a:ext cx="769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Порядок структурного исследования плоского механизма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52400" y="533400"/>
            <a:ext cx="89916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5200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)</a:t>
            </a:r>
            <a:r>
              <a:rPr lang="ru-RU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 наличие </a:t>
            </a:r>
            <a:r>
              <a:rPr lang="ru-RU" b="1" dirty="0" smtClean="0"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пассивных</a:t>
            </a:r>
            <a:r>
              <a:rPr lang="ru-RU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(или </a:t>
            </a:r>
            <a:r>
              <a:rPr lang="ru-RU" b="1" dirty="0" smtClean="0"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избыточных</a:t>
            </a:r>
            <a:r>
              <a:rPr lang="ru-RU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) связей</a:t>
            </a:r>
            <a:r>
              <a:rPr lang="ru-RU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cs typeface="Arial" pitchFamily="34" charset="0"/>
            </a:endParaRPr>
          </a:p>
          <a:p>
            <a:r>
              <a:rPr lang="ru-RU" sz="16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На </a:t>
            </a:r>
            <a:r>
              <a:rPr lang="ru-RU" sz="1600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рис. 15, </a:t>
            </a:r>
            <a:r>
              <a:rPr lang="ru-RU" sz="1600" b="1" i="1" dirty="0" smtClean="0"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а</a:t>
            </a:r>
            <a:r>
              <a:rPr lang="ru-RU" sz="1600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 – </a:t>
            </a:r>
            <a:r>
              <a:rPr lang="ru-RU" sz="1600" b="1" i="1" dirty="0" smtClean="0"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г</a:t>
            </a:r>
            <a:r>
              <a:rPr lang="ru-RU" sz="16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  показаны четыре варианта исполнения механизма эллипсографа (длины звеньев </a:t>
            </a:r>
            <a:r>
              <a:rPr lang="en-US" sz="16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OA</a:t>
            </a:r>
            <a:r>
              <a:rPr lang="ru-RU" sz="16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=</a:t>
            </a:r>
            <a:r>
              <a:rPr lang="en-US" sz="16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AB</a:t>
            </a:r>
            <a:r>
              <a:rPr lang="ru-RU" sz="16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=</a:t>
            </a:r>
            <a:r>
              <a:rPr lang="en-US" sz="16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AC</a:t>
            </a:r>
            <a:r>
              <a:rPr lang="ru-RU" sz="16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).</a:t>
            </a:r>
            <a:r>
              <a:rPr lang="ru-RU" sz="1600" dirty="0" smtClean="0"/>
              <a:t> Анализ кинематических свойств этих схем показывает следующее:</a:t>
            </a:r>
          </a:p>
          <a:p>
            <a:r>
              <a:rPr lang="ru-RU" sz="1600" dirty="0" smtClean="0"/>
              <a:t>- у механизма на </a:t>
            </a:r>
            <a:r>
              <a:rPr lang="ru-RU" sz="1600" b="1" dirty="0" smtClean="0"/>
              <a:t>рис. 15, </a:t>
            </a:r>
            <a:r>
              <a:rPr lang="ru-RU" sz="1600" b="1" i="1" dirty="0" smtClean="0">
                <a:solidFill>
                  <a:srgbClr val="C00000"/>
                </a:solidFill>
              </a:rPr>
              <a:t>а</a:t>
            </a:r>
            <a:r>
              <a:rPr lang="ru-RU" sz="1600" dirty="0" smtClean="0"/>
              <a:t>  подвижность </a:t>
            </a:r>
            <a:r>
              <a:rPr lang="en-US" sz="1600" b="1" i="1" dirty="0" smtClean="0">
                <a:solidFill>
                  <a:srgbClr val="0070C0"/>
                </a:solidFill>
              </a:rPr>
              <a:t>W</a:t>
            </a:r>
            <a:r>
              <a:rPr lang="ru-RU" sz="1600" dirty="0" smtClean="0"/>
              <a:t>=</a:t>
            </a:r>
            <a:r>
              <a:rPr lang="ru-RU" sz="1600" b="1" dirty="0" smtClean="0"/>
              <a:t>1</a:t>
            </a:r>
            <a:r>
              <a:rPr lang="ru-RU" sz="1600" dirty="0" smtClean="0"/>
              <a:t>, траектория точки </a:t>
            </a:r>
            <a:r>
              <a:rPr lang="en-US" sz="1600" b="1" i="1" dirty="0" smtClean="0">
                <a:solidFill>
                  <a:srgbClr val="C00000"/>
                </a:solidFill>
              </a:rPr>
              <a:t>B</a:t>
            </a:r>
            <a:r>
              <a:rPr lang="en-US" sz="1600" dirty="0" smtClean="0"/>
              <a:t> </a:t>
            </a:r>
            <a:r>
              <a:rPr lang="ru-RU" sz="1600" dirty="0" smtClean="0"/>
              <a:t>– </a:t>
            </a:r>
            <a:r>
              <a:rPr lang="ru-RU" sz="1600" b="1" dirty="0" smtClean="0">
                <a:solidFill>
                  <a:srgbClr val="FF0000"/>
                </a:solidFill>
              </a:rPr>
              <a:t>горизонтальная</a:t>
            </a:r>
            <a:r>
              <a:rPr lang="ru-RU" sz="1600" dirty="0" smtClean="0">
                <a:solidFill>
                  <a:srgbClr val="FF0000"/>
                </a:solidFill>
              </a:rPr>
              <a:t> </a:t>
            </a:r>
            <a:r>
              <a:rPr lang="ru-RU" sz="1600" dirty="0" smtClean="0"/>
              <a:t>прямая; следовательно, </a:t>
            </a:r>
            <a:r>
              <a:rPr lang="ru-RU" sz="1600" b="1" dirty="0" smtClean="0">
                <a:solidFill>
                  <a:srgbClr val="C00000"/>
                </a:solidFill>
              </a:rPr>
              <a:t>без ущерба </a:t>
            </a:r>
            <a:r>
              <a:rPr lang="ru-RU" sz="1600" b="1" dirty="0" smtClean="0"/>
              <a:t>для подвижности и </a:t>
            </a:r>
            <a:r>
              <a:rPr lang="ru-RU" sz="1600" b="1" dirty="0" smtClean="0">
                <a:solidFill>
                  <a:srgbClr val="C00000"/>
                </a:solidFill>
              </a:rPr>
              <a:t>кинематики</a:t>
            </a:r>
            <a:r>
              <a:rPr lang="ru-RU" sz="1600" b="1" dirty="0" smtClean="0"/>
              <a:t> </a:t>
            </a:r>
            <a:r>
              <a:rPr lang="ru-RU" sz="1600" dirty="0" smtClean="0"/>
              <a:t>механизма </a:t>
            </a:r>
            <a:r>
              <a:rPr lang="ru-RU" sz="1600" b="1" dirty="0" smtClean="0"/>
              <a:t>допускается</a:t>
            </a:r>
            <a:r>
              <a:rPr lang="ru-RU" sz="1600" dirty="0" smtClean="0"/>
              <a:t> </a:t>
            </a:r>
            <a:r>
              <a:rPr lang="ru-RU" sz="1600" b="1" dirty="0" smtClean="0">
                <a:solidFill>
                  <a:srgbClr val="C00000"/>
                </a:solidFill>
              </a:rPr>
              <a:t>включение</a:t>
            </a:r>
            <a:r>
              <a:rPr lang="ru-RU" sz="1600" dirty="0" smtClean="0"/>
              <a:t> в его схему </a:t>
            </a:r>
            <a:r>
              <a:rPr lang="ru-RU" sz="1600" b="1" dirty="0" smtClean="0">
                <a:solidFill>
                  <a:srgbClr val="C00000"/>
                </a:solidFill>
              </a:rPr>
              <a:t>ползуна 3</a:t>
            </a:r>
            <a:r>
              <a:rPr lang="ru-RU" sz="1600" dirty="0" smtClean="0"/>
              <a:t> (как в схеме на </a:t>
            </a:r>
            <a:r>
              <a:rPr lang="ru-RU" sz="1600" b="1" dirty="0" smtClean="0"/>
              <a:t>рис. 15, </a:t>
            </a:r>
            <a:r>
              <a:rPr lang="ru-RU" sz="1600" b="1" i="1" dirty="0" smtClean="0">
                <a:solidFill>
                  <a:srgbClr val="C00000"/>
                </a:solidFill>
              </a:rPr>
              <a:t>г</a:t>
            </a:r>
            <a:r>
              <a:rPr lang="ru-RU" sz="1600" dirty="0" smtClean="0"/>
              <a:t>);</a:t>
            </a:r>
          </a:p>
          <a:p>
            <a:r>
              <a:rPr lang="ru-RU" sz="1600" dirty="0" smtClean="0"/>
              <a:t>- аналогично у механизма на </a:t>
            </a:r>
            <a:r>
              <a:rPr lang="ru-RU" sz="1600" b="1" dirty="0" smtClean="0"/>
              <a:t>рис. 15, </a:t>
            </a:r>
            <a:r>
              <a:rPr lang="ru-RU" sz="1600" b="1" i="1" dirty="0" smtClean="0">
                <a:solidFill>
                  <a:srgbClr val="C00000"/>
                </a:solidFill>
              </a:rPr>
              <a:t>б</a:t>
            </a:r>
            <a:r>
              <a:rPr lang="ru-RU" sz="1600" dirty="0" smtClean="0"/>
              <a:t> также </a:t>
            </a:r>
            <a:r>
              <a:rPr lang="en-US" sz="1600" b="1" i="1" dirty="0" smtClean="0">
                <a:solidFill>
                  <a:srgbClr val="0070C0"/>
                </a:solidFill>
              </a:rPr>
              <a:t>W</a:t>
            </a:r>
            <a:r>
              <a:rPr lang="ru-RU" sz="1600" dirty="0" smtClean="0"/>
              <a:t>=</a:t>
            </a:r>
            <a:r>
              <a:rPr lang="ru-RU" sz="1600" b="1" dirty="0" smtClean="0"/>
              <a:t>1</a:t>
            </a:r>
            <a:r>
              <a:rPr lang="ru-RU" sz="1600" dirty="0" smtClean="0"/>
              <a:t>, а траектория точки </a:t>
            </a:r>
            <a:r>
              <a:rPr lang="en-US" sz="1600" b="1" i="1" dirty="0" smtClean="0">
                <a:solidFill>
                  <a:srgbClr val="7030A0"/>
                </a:solidFill>
              </a:rPr>
              <a:t>C</a:t>
            </a:r>
            <a:r>
              <a:rPr lang="en-US" sz="1600" dirty="0" smtClean="0"/>
              <a:t> </a:t>
            </a:r>
            <a:r>
              <a:rPr lang="ru-RU" sz="1600" dirty="0" smtClean="0"/>
              <a:t>– </a:t>
            </a:r>
            <a:r>
              <a:rPr lang="ru-RU" sz="1600" b="1" dirty="0" smtClean="0">
                <a:solidFill>
                  <a:srgbClr val="7030A0"/>
                </a:solidFill>
              </a:rPr>
              <a:t>вертикальная</a:t>
            </a:r>
            <a:r>
              <a:rPr lang="ru-RU" sz="1600" dirty="0" smtClean="0"/>
              <a:t> прямая и </a:t>
            </a:r>
            <a:r>
              <a:rPr lang="ru-RU" sz="1600" b="1" dirty="0" smtClean="0">
                <a:solidFill>
                  <a:srgbClr val="7030A0"/>
                </a:solidFill>
              </a:rPr>
              <a:t>его схему можно заменить </a:t>
            </a:r>
            <a:r>
              <a:rPr lang="ru-RU" sz="1600" dirty="0" smtClean="0"/>
              <a:t>той же схемой из </a:t>
            </a:r>
            <a:r>
              <a:rPr lang="ru-RU" sz="1600" b="1" dirty="0" smtClean="0"/>
              <a:t>рис. 15, </a:t>
            </a:r>
            <a:r>
              <a:rPr lang="ru-RU" sz="1600" b="1" i="1" dirty="0" smtClean="0">
                <a:solidFill>
                  <a:srgbClr val="FF0000"/>
                </a:solidFill>
              </a:rPr>
              <a:t>г</a:t>
            </a:r>
            <a:r>
              <a:rPr lang="ru-RU" sz="1600" i="1" dirty="0" smtClean="0"/>
              <a:t> </a:t>
            </a:r>
            <a:r>
              <a:rPr lang="ru-RU" sz="1600" dirty="0" smtClean="0"/>
              <a:t> постановкой </a:t>
            </a:r>
            <a:r>
              <a:rPr lang="ru-RU" sz="1600" b="1" dirty="0" smtClean="0">
                <a:solidFill>
                  <a:srgbClr val="7030A0"/>
                </a:solidFill>
              </a:rPr>
              <a:t>ползуна 4</a:t>
            </a:r>
            <a:r>
              <a:rPr lang="ru-RU" sz="1600" dirty="0" smtClean="0"/>
              <a:t>;</a:t>
            </a:r>
          </a:p>
          <a:p>
            <a:r>
              <a:rPr lang="ru-RU" sz="1600" dirty="0" smtClean="0"/>
              <a:t>- у механизма по </a:t>
            </a:r>
            <a:r>
              <a:rPr lang="ru-RU" sz="1600" b="1" dirty="0" smtClean="0"/>
              <a:t>рис. 15, </a:t>
            </a:r>
            <a:r>
              <a:rPr lang="ru-RU" sz="1600" b="1" i="1" dirty="0" smtClean="0">
                <a:solidFill>
                  <a:srgbClr val="FF0000"/>
                </a:solidFill>
              </a:rPr>
              <a:t>в</a:t>
            </a:r>
            <a:r>
              <a:rPr lang="ru-RU" sz="1600" dirty="0" smtClean="0"/>
              <a:t> степень подвижности </a:t>
            </a:r>
            <a:r>
              <a:rPr lang="en-US" sz="1600" b="1" i="1" dirty="0" smtClean="0">
                <a:solidFill>
                  <a:srgbClr val="0070C0"/>
                </a:solidFill>
              </a:rPr>
              <a:t> W</a:t>
            </a:r>
            <a:r>
              <a:rPr lang="ru-RU" sz="1600" dirty="0" smtClean="0"/>
              <a:t>=</a:t>
            </a:r>
            <a:r>
              <a:rPr lang="ru-RU" sz="1600" b="1" dirty="0" smtClean="0"/>
              <a:t>1 </a:t>
            </a:r>
            <a:r>
              <a:rPr lang="ru-RU" sz="1600" dirty="0" smtClean="0"/>
              <a:t>и траектория точки </a:t>
            </a:r>
            <a:r>
              <a:rPr lang="en-US" sz="1600" b="1" i="1" dirty="0" smtClean="0">
                <a:solidFill>
                  <a:srgbClr val="C00000"/>
                </a:solidFill>
              </a:rPr>
              <a:t>A</a:t>
            </a:r>
            <a:r>
              <a:rPr lang="en-US" sz="1600" dirty="0" smtClean="0"/>
              <a:t> </a:t>
            </a:r>
            <a:r>
              <a:rPr lang="ru-RU" sz="1600" dirty="0" smtClean="0"/>
              <a:t>– </a:t>
            </a:r>
            <a:r>
              <a:rPr lang="ru-RU" sz="1600" b="1" dirty="0" smtClean="0">
                <a:solidFill>
                  <a:srgbClr val="C00000"/>
                </a:solidFill>
              </a:rPr>
              <a:t>окружность</a:t>
            </a:r>
            <a:r>
              <a:rPr lang="ru-RU" sz="1600" dirty="0" smtClean="0"/>
              <a:t> радиуса </a:t>
            </a:r>
            <a:r>
              <a:rPr lang="en-US" sz="1600" b="1" i="1" dirty="0" smtClean="0"/>
              <a:t>OA</a:t>
            </a:r>
            <a:r>
              <a:rPr lang="ru-RU" sz="1600" dirty="0" smtClean="0"/>
              <a:t>; следовательно, </a:t>
            </a:r>
            <a:r>
              <a:rPr lang="ru-RU" sz="1600" b="1" dirty="0" smtClean="0">
                <a:solidFill>
                  <a:srgbClr val="C00000"/>
                </a:solidFill>
              </a:rPr>
              <a:t>без ущерба </a:t>
            </a:r>
            <a:r>
              <a:rPr lang="ru-RU" sz="1600" dirty="0" smtClean="0"/>
              <a:t>для подвижности и кинематики механизма в его </a:t>
            </a:r>
            <a:r>
              <a:rPr lang="ru-RU" sz="1600" b="1" dirty="0" smtClean="0"/>
              <a:t>схему можно включить </a:t>
            </a:r>
            <a:r>
              <a:rPr lang="ru-RU" sz="1600" b="1" dirty="0" smtClean="0">
                <a:solidFill>
                  <a:srgbClr val="0070C0"/>
                </a:solidFill>
              </a:rPr>
              <a:t>кривошип 1</a:t>
            </a:r>
            <a:r>
              <a:rPr lang="ru-RU" sz="1600" b="1" dirty="0" smtClean="0"/>
              <a:t> </a:t>
            </a:r>
            <a:r>
              <a:rPr lang="ru-RU" sz="1600" dirty="0" smtClean="0"/>
              <a:t>длиной </a:t>
            </a:r>
            <a:r>
              <a:rPr lang="en-US" sz="1600" dirty="0" smtClean="0"/>
              <a:t>OA</a:t>
            </a:r>
            <a:r>
              <a:rPr lang="ru-RU" sz="1600" dirty="0" smtClean="0"/>
              <a:t>=</a:t>
            </a:r>
            <a:r>
              <a:rPr lang="en-US" sz="1600" dirty="0" smtClean="0"/>
              <a:t>AB</a:t>
            </a:r>
            <a:r>
              <a:rPr lang="ru-RU" sz="1600" dirty="0" smtClean="0"/>
              <a:t>=</a:t>
            </a:r>
            <a:r>
              <a:rPr lang="en-US" sz="1600" dirty="0" smtClean="0"/>
              <a:t>AC</a:t>
            </a:r>
            <a:r>
              <a:rPr lang="ru-RU" sz="1600" dirty="0" smtClean="0"/>
              <a:t>, как в схеме на </a:t>
            </a:r>
            <a:r>
              <a:rPr lang="ru-RU" sz="1600" b="1" dirty="0" smtClean="0"/>
              <a:t>рис. 15, </a:t>
            </a:r>
            <a:r>
              <a:rPr lang="ru-RU" sz="1600" b="1" i="1" dirty="0" smtClean="0">
                <a:solidFill>
                  <a:srgbClr val="FF0000"/>
                </a:solidFill>
              </a:rPr>
              <a:t>г</a:t>
            </a:r>
            <a:r>
              <a:rPr lang="ru-RU" sz="1600" b="1" dirty="0" smtClean="0"/>
              <a:t>. </a:t>
            </a:r>
            <a:r>
              <a:rPr lang="ru-RU" sz="1600" dirty="0" smtClean="0"/>
              <a:t>Заключаем, что механизм на </a:t>
            </a:r>
            <a:r>
              <a:rPr lang="ru-RU" sz="1600" b="1" dirty="0" smtClean="0"/>
              <a:t>рис. 15, </a:t>
            </a:r>
            <a:r>
              <a:rPr lang="ru-RU" sz="1600" b="1" i="1" dirty="0" smtClean="0">
                <a:solidFill>
                  <a:srgbClr val="FF0000"/>
                </a:solidFill>
              </a:rPr>
              <a:t>г</a:t>
            </a:r>
            <a:r>
              <a:rPr lang="ru-RU" sz="1600" dirty="0" smtClean="0"/>
              <a:t> </a:t>
            </a:r>
            <a:r>
              <a:rPr lang="ru-RU" sz="1600" b="1" dirty="0" err="1" smtClean="0"/>
              <a:t>кинематически</a:t>
            </a:r>
            <a:r>
              <a:rPr lang="ru-RU" sz="1600" b="1" dirty="0" smtClean="0"/>
              <a:t> </a:t>
            </a:r>
            <a:r>
              <a:rPr lang="ru-RU" sz="1600" b="1" dirty="0" smtClean="0">
                <a:solidFill>
                  <a:srgbClr val="FF0000"/>
                </a:solidFill>
              </a:rPr>
              <a:t>эквивалентен</a:t>
            </a:r>
            <a:r>
              <a:rPr lang="ru-RU" sz="1600" b="1" dirty="0" smtClean="0"/>
              <a:t> </a:t>
            </a:r>
            <a:r>
              <a:rPr lang="ru-RU" sz="1600" dirty="0" smtClean="0"/>
              <a:t>любому из трех остальных механизмов; однако расчет по </a:t>
            </a:r>
            <a:r>
              <a:rPr lang="ru-RU" sz="1600" b="1" dirty="0" smtClean="0"/>
              <a:t>формуле </a:t>
            </a:r>
            <a:r>
              <a:rPr lang="ru-RU" b="1" i="1" dirty="0" err="1" smtClean="0">
                <a:solidFill>
                  <a:srgbClr val="0070C0"/>
                </a:solidFill>
              </a:rPr>
              <a:t>W</a:t>
            </a:r>
            <a:r>
              <a:rPr lang="ru-RU" b="1" baseline="-25000" dirty="0" err="1" smtClean="0"/>
              <a:t>гр</a:t>
            </a:r>
            <a:r>
              <a:rPr lang="ru-RU" b="1" baseline="-25000" dirty="0" smtClean="0">
                <a:solidFill>
                  <a:srgbClr val="FF0000"/>
                </a:solidFill>
              </a:rPr>
              <a:t> (</a:t>
            </a:r>
            <a:r>
              <a:rPr lang="ru-RU" b="1" u="sng" baseline="-25000" dirty="0" smtClean="0">
                <a:solidFill>
                  <a:srgbClr val="FF0000"/>
                </a:solidFill>
              </a:rPr>
              <a:t>мех</a:t>
            </a:r>
            <a:r>
              <a:rPr lang="ru-RU" b="1" baseline="-25000" dirty="0" smtClean="0">
                <a:solidFill>
                  <a:srgbClr val="FF0000"/>
                </a:solidFill>
              </a:rPr>
              <a:t>)</a:t>
            </a:r>
            <a:r>
              <a:rPr lang="ru-RU" dirty="0" smtClean="0"/>
              <a:t>=3</a:t>
            </a:r>
            <a:r>
              <a:rPr lang="ru-RU" b="1" i="1" dirty="0" smtClean="0">
                <a:solidFill>
                  <a:srgbClr val="0070C0"/>
                </a:solidFill>
              </a:rPr>
              <a:t>n</a:t>
            </a:r>
            <a:r>
              <a:rPr lang="ru-RU" dirty="0" smtClean="0"/>
              <a:t>–2</a:t>
            </a:r>
            <a:r>
              <a:rPr lang="ru-RU" b="1" i="1" dirty="0" smtClean="0">
                <a:solidFill>
                  <a:srgbClr val="FF0000"/>
                </a:solidFill>
              </a:rPr>
              <a:t>p</a:t>
            </a:r>
            <a:r>
              <a:rPr lang="ru-RU" baseline="-25000" dirty="0" smtClean="0"/>
              <a:t>5</a:t>
            </a:r>
            <a:r>
              <a:rPr lang="ru-RU" dirty="0" smtClean="0"/>
              <a:t>–</a:t>
            </a:r>
            <a:r>
              <a:rPr lang="ru-RU" b="1" i="1" dirty="0" smtClean="0">
                <a:solidFill>
                  <a:srgbClr val="FF0000"/>
                </a:solidFill>
              </a:rPr>
              <a:t>p</a:t>
            </a:r>
            <a:r>
              <a:rPr lang="ru-RU" baseline="-25000" dirty="0" smtClean="0"/>
              <a:t>4</a:t>
            </a:r>
            <a:r>
              <a:rPr lang="ru-RU" dirty="0" smtClean="0"/>
              <a:t> </a:t>
            </a:r>
            <a:r>
              <a:rPr lang="ru-RU" sz="1600" dirty="0" smtClean="0"/>
              <a:t>приводит к заведомо </a:t>
            </a:r>
            <a:r>
              <a:rPr lang="ru-RU" sz="1600" b="1" dirty="0" smtClean="0">
                <a:solidFill>
                  <a:srgbClr val="FF0000"/>
                </a:solidFill>
              </a:rPr>
              <a:t>заниженному </a:t>
            </a:r>
            <a:r>
              <a:rPr lang="ru-RU" sz="1600" dirty="0" smtClean="0"/>
              <a:t>результату: </a:t>
            </a:r>
            <a:r>
              <a:rPr lang="en-US" b="1" i="1" dirty="0" smtClean="0">
                <a:solidFill>
                  <a:srgbClr val="0070C0"/>
                </a:solidFill>
              </a:rPr>
              <a:t>W</a:t>
            </a:r>
            <a:r>
              <a:rPr lang="ru-RU" b="1" baseline="-25000" dirty="0" smtClean="0">
                <a:solidFill>
                  <a:srgbClr val="FF0000"/>
                </a:solidFill>
              </a:rPr>
              <a:t>мех</a:t>
            </a:r>
            <a:r>
              <a:rPr lang="ru-RU" dirty="0" smtClean="0"/>
              <a:t>=3∙</a:t>
            </a:r>
            <a:r>
              <a:rPr lang="ru-RU" b="1" dirty="0" smtClean="0">
                <a:solidFill>
                  <a:srgbClr val="0070C0"/>
                </a:solidFill>
              </a:rPr>
              <a:t>4</a:t>
            </a:r>
            <a:r>
              <a:rPr lang="ru-RU" dirty="0" smtClean="0"/>
              <a:t>-2∙</a:t>
            </a:r>
            <a:r>
              <a:rPr lang="ru-RU" b="1" dirty="0" smtClean="0">
                <a:solidFill>
                  <a:srgbClr val="FF0000"/>
                </a:solidFill>
              </a:rPr>
              <a:t>6</a:t>
            </a:r>
            <a:r>
              <a:rPr lang="ru-RU" dirty="0" smtClean="0"/>
              <a:t>–</a:t>
            </a:r>
            <a:r>
              <a:rPr lang="ru-RU" dirty="0" smtClean="0">
                <a:solidFill>
                  <a:srgbClr val="FF0000"/>
                </a:solidFill>
              </a:rPr>
              <a:t>0</a:t>
            </a:r>
            <a:r>
              <a:rPr lang="ru-RU" dirty="0" smtClean="0"/>
              <a:t>=</a:t>
            </a:r>
            <a:r>
              <a:rPr lang="ru-RU" b="1" dirty="0" smtClean="0">
                <a:solidFill>
                  <a:srgbClr val="FF0000"/>
                </a:solidFill>
              </a:rPr>
              <a:t>0</a:t>
            </a:r>
            <a:r>
              <a:rPr lang="ru-RU" dirty="0" smtClean="0"/>
              <a:t>, </a:t>
            </a:r>
            <a:r>
              <a:rPr lang="ru-RU" sz="1600" b="1" dirty="0" smtClean="0">
                <a:solidFill>
                  <a:srgbClr val="7030A0"/>
                </a:solidFill>
              </a:rPr>
              <a:t>т.е. </a:t>
            </a:r>
            <a:r>
              <a:rPr lang="en-US" sz="1600" b="1" dirty="0" smtClean="0">
                <a:solidFill>
                  <a:srgbClr val="FF0000"/>
                </a:solidFill>
              </a:rPr>
              <a:t>0</a:t>
            </a:r>
            <a:r>
              <a:rPr lang="en-US" sz="1600" b="1" dirty="0" smtClean="0">
                <a:solidFill>
                  <a:srgbClr val="7030A0"/>
                </a:solidFill>
              </a:rPr>
              <a:t> </a:t>
            </a:r>
            <a:r>
              <a:rPr lang="ru-RU" sz="1600" b="1" dirty="0" smtClean="0">
                <a:solidFill>
                  <a:srgbClr val="7030A0"/>
                </a:solidFill>
              </a:rPr>
              <a:t>формально </a:t>
            </a:r>
            <a:r>
              <a:rPr lang="ru-RU" sz="1600" dirty="0" smtClean="0"/>
              <a:t>– </a:t>
            </a:r>
            <a:r>
              <a:rPr lang="ru-RU" sz="1600" b="1" dirty="0" smtClean="0"/>
              <a:t>это </a:t>
            </a:r>
            <a:r>
              <a:rPr lang="ru-RU" sz="1600" b="1" dirty="0" smtClean="0">
                <a:solidFill>
                  <a:srgbClr val="FF0000"/>
                </a:solidFill>
              </a:rPr>
              <a:t>не</a:t>
            </a:r>
            <a:r>
              <a:rPr lang="ru-RU" sz="1600" b="1" dirty="0" smtClean="0"/>
              <a:t> </a:t>
            </a:r>
            <a:r>
              <a:rPr lang="ru-RU" sz="1600" b="1" dirty="0" smtClean="0">
                <a:solidFill>
                  <a:srgbClr val="7030A0"/>
                </a:solidFill>
              </a:rPr>
              <a:t>механизм</a:t>
            </a:r>
            <a:r>
              <a:rPr lang="ru-RU" sz="1600" dirty="0" smtClean="0"/>
              <a:t>, а </a:t>
            </a:r>
            <a:r>
              <a:rPr lang="ru-RU" sz="1600" b="1" dirty="0" smtClean="0">
                <a:solidFill>
                  <a:srgbClr val="FF0000"/>
                </a:solidFill>
              </a:rPr>
              <a:t>ферма</a:t>
            </a:r>
            <a:r>
              <a:rPr lang="ru-RU" sz="1600" dirty="0" smtClean="0"/>
              <a:t>, что </a:t>
            </a:r>
            <a:r>
              <a:rPr lang="ru-RU" sz="1600" b="1" dirty="0" smtClean="0">
                <a:solidFill>
                  <a:srgbClr val="7030A0"/>
                </a:solidFill>
              </a:rPr>
              <a:t>противоречит фактам</a:t>
            </a:r>
            <a:r>
              <a:rPr lang="ru-RU" sz="1600" dirty="0" smtClean="0"/>
              <a:t>. В таких случаях говорят, что </a:t>
            </a:r>
            <a:r>
              <a:rPr lang="ru-RU" sz="1600" b="1" dirty="0" smtClean="0"/>
              <a:t>механизм имеет </a:t>
            </a:r>
            <a:r>
              <a:rPr lang="ru-RU" sz="1600" b="1" dirty="0" smtClean="0">
                <a:solidFill>
                  <a:srgbClr val="FF0000"/>
                </a:solidFill>
              </a:rPr>
              <a:t>избыточные</a:t>
            </a:r>
            <a:r>
              <a:rPr lang="ru-RU" sz="1600" b="1" dirty="0" smtClean="0"/>
              <a:t> или пассивные связи</a:t>
            </a:r>
            <a:r>
              <a:rPr lang="ru-RU" sz="1600" dirty="0" smtClean="0"/>
              <a:t>, которые, </a:t>
            </a:r>
            <a:r>
              <a:rPr lang="ru-RU" sz="1600" b="1" dirty="0" smtClean="0">
                <a:solidFill>
                  <a:srgbClr val="FF0000"/>
                </a:solidFill>
              </a:rPr>
              <a:t>хотя и присутствуют </a:t>
            </a:r>
            <a:r>
              <a:rPr lang="ru-RU" sz="1600" dirty="0" smtClean="0"/>
              <a:t>в механизме, </a:t>
            </a:r>
            <a:r>
              <a:rPr lang="ru-RU" sz="1600" b="1" dirty="0" smtClean="0">
                <a:solidFill>
                  <a:srgbClr val="FF0000"/>
                </a:solidFill>
              </a:rPr>
              <a:t>не влияют </a:t>
            </a:r>
            <a:r>
              <a:rPr lang="ru-RU" sz="1600" dirty="0" smtClean="0"/>
              <a:t>на его </a:t>
            </a:r>
            <a:r>
              <a:rPr lang="ru-RU" sz="1600" b="1" dirty="0" smtClean="0">
                <a:solidFill>
                  <a:srgbClr val="FF0000"/>
                </a:solidFill>
              </a:rPr>
              <a:t>кинематику</a:t>
            </a:r>
            <a:r>
              <a:rPr lang="ru-RU" sz="1600" dirty="0" smtClean="0"/>
              <a:t>.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6488668"/>
            <a:ext cx="784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15 </a:t>
            </a:r>
            <a:r>
              <a:rPr lang="ru-RU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–  Устранение </a:t>
            </a:r>
            <a:r>
              <a:rPr lang="ru-RU" b="1" dirty="0" smtClean="0"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избыточных</a:t>
            </a:r>
            <a:r>
              <a:rPr lang="ru-RU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связей</a:t>
            </a:r>
            <a:endParaRPr lang="ru-RU" dirty="0"/>
          </a:p>
        </p:txBody>
      </p:sp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6172200"/>
            <a:ext cx="228600" cy="20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6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6600" y="6172200"/>
            <a:ext cx="3048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4572000"/>
            <a:ext cx="42576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4648200"/>
            <a:ext cx="4394423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81600" y="6172200"/>
            <a:ext cx="3333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924800" y="6248400"/>
            <a:ext cx="31432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1800" b="1" dirty="0" smtClean="0"/>
              <a:t>1.8 Принцип образования механизмов по </a:t>
            </a:r>
            <a:r>
              <a:rPr lang="ru-RU" sz="1800" b="1" dirty="0" err="1" smtClean="0"/>
              <a:t>Ассуру</a:t>
            </a:r>
            <a:r>
              <a:rPr lang="ru-RU" sz="1800" b="1" dirty="0" smtClean="0"/>
              <a:t> Л.В. (</a:t>
            </a:r>
            <a:r>
              <a:rPr lang="ru-RU" sz="1800" i="1" dirty="0" smtClean="0"/>
              <a:t>продолжение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41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62000" y="228600"/>
            <a:ext cx="769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Порядок структурного исследования плоского механизма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52400" y="533400"/>
            <a:ext cx="89916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5200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)</a:t>
            </a:r>
            <a:r>
              <a:rPr lang="ru-RU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 наличие </a:t>
            </a:r>
            <a:r>
              <a:rPr lang="ru-RU" b="1" dirty="0" smtClean="0"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пассивных</a:t>
            </a:r>
            <a:r>
              <a:rPr lang="ru-RU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(или </a:t>
            </a:r>
            <a:r>
              <a:rPr lang="ru-RU" b="1" dirty="0" smtClean="0"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избыточных</a:t>
            </a:r>
            <a:r>
              <a:rPr lang="ru-RU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) связей (</a:t>
            </a:r>
            <a:r>
              <a:rPr lang="ru-RU" i="1" dirty="0" smtClean="0"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продолжение</a:t>
            </a:r>
            <a:r>
              <a:rPr lang="ru-RU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)</a:t>
            </a:r>
            <a:r>
              <a:rPr lang="ru-RU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cs typeface="Arial" pitchFamily="34" charset="0"/>
            </a:endParaRPr>
          </a:p>
          <a:p>
            <a:r>
              <a:rPr lang="ru-RU" sz="1200" dirty="0" smtClean="0"/>
              <a:t>Заключаем, что механизм на </a:t>
            </a:r>
            <a:r>
              <a:rPr lang="ru-RU" sz="1200" b="1" dirty="0" smtClean="0"/>
              <a:t>рис. 15, </a:t>
            </a:r>
            <a:r>
              <a:rPr lang="ru-RU" sz="1200" b="1" i="1" dirty="0" smtClean="0">
                <a:solidFill>
                  <a:srgbClr val="FF0000"/>
                </a:solidFill>
              </a:rPr>
              <a:t>г</a:t>
            </a:r>
            <a:r>
              <a:rPr lang="ru-RU" sz="1200" dirty="0" smtClean="0"/>
              <a:t> </a:t>
            </a:r>
            <a:r>
              <a:rPr lang="ru-RU" sz="1200" b="1" dirty="0" err="1" smtClean="0"/>
              <a:t>кинематически</a:t>
            </a:r>
            <a:r>
              <a:rPr lang="ru-RU" sz="1200" b="1" dirty="0" smtClean="0"/>
              <a:t> </a:t>
            </a:r>
            <a:r>
              <a:rPr lang="ru-RU" sz="1200" b="1" dirty="0" smtClean="0">
                <a:solidFill>
                  <a:srgbClr val="FF0000"/>
                </a:solidFill>
              </a:rPr>
              <a:t>эквивалентен</a:t>
            </a:r>
            <a:r>
              <a:rPr lang="ru-RU" sz="1200" b="1" dirty="0" smtClean="0"/>
              <a:t> </a:t>
            </a:r>
            <a:r>
              <a:rPr lang="ru-RU" sz="1200" dirty="0" smtClean="0"/>
              <a:t>любому из трех остальных механизмов; однако расчет по </a:t>
            </a:r>
            <a:r>
              <a:rPr lang="ru-RU" sz="1200" b="1" dirty="0" smtClean="0"/>
              <a:t>формуле </a:t>
            </a:r>
            <a:r>
              <a:rPr lang="ru-RU" b="1" i="1" dirty="0" err="1" smtClean="0">
                <a:solidFill>
                  <a:srgbClr val="0070C0"/>
                </a:solidFill>
              </a:rPr>
              <a:t>W</a:t>
            </a:r>
            <a:r>
              <a:rPr lang="ru-RU" b="1" baseline="-25000" dirty="0" err="1" smtClean="0">
                <a:solidFill>
                  <a:srgbClr val="FF0000"/>
                </a:solidFill>
              </a:rPr>
              <a:t>мех</a:t>
            </a:r>
            <a:r>
              <a:rPr lang="ru-RU" dirty="0" err="1" smtClean="0"/>
              <a:t>=</a:t>
            </a:r>
            <a:r>
              <a:rPr lang="ru-RU" dirty="0" smtClean="0"/>
              <a:t>(</a:t>
            </a:r>
            <a:r>
              <a:rPr lang="ru-RU" b="1" i="1" dirty="0" err="1" smtClean="0">
                <a:solidFill>
                  <a:srgbClr val="0070C0"/>
                </a:solidFill>
              </a:rPr>
              <a:t>W</a:t>
            </a:r>
            <a:r>
              <a:rPr lang="ru-RU" b="1" baseline="-25000" dirty="0" err="1" smtClean="0">
                <a:solidFill>
                  <a:srgbClr val="FF0000"/>
                </a:solidFill>
              </a:rPr>
              <a:t>гр</a:t>
            </a:r>
            <a:r>
              <a:rPr lang="ru-RU" dirty="0" smtClean="0"/>
              <a:t>) =3</a:t>
            </a:r>
            <a:r>
              <a:rPr lang="ru-RU" b="1" i="1" dirty="0" smtClean="0">
                <a:solidFill>
                  <a:srgbClr val="0070C0"/>
                </a:solidFill>
              </a:rPr>
              <a:t>n</a:t>
            </a:r>
            <a:r>
              <a:rPr lang="ru-RU" dirty="0" smtClean="0"/>
              <a:t>–2</a:t>
            </a:r>
            <a:r>
              <a:rPr lang="ru-RU" b="1" i="1" dirty="0" smtClean="0">
                <a:solidFill>
                  <a:srgbClr val="FF0000"/>
                </a:solidFill>
              </a:rPr>
              <a:t>p</a:t>
            </a:r>
            <a:r>
              <a:rPr lang="ru-RU" baseline="-25000" dirty="0" smtClean="0"/>
              <a:t>5</a:t>
            </a:r>
            <a:r>
              <a:rPr lang="ru-RU" dirty="0" smtClean="0"/>
              <a:t>–</a:t>
            </a:r>
            <a:r>
              <a:rPr lang="ru-RU" b="1" i="1" dirty="0" smtClean="0">
                <a:solidFill>
                  <a:srgbClr val="FF0000"/>
                </a:solidFill>
              </a:rPr>
              <a:t>p</a:t>
            </a:r>
            <a:r>
              <a:rPr lang="ru-RU" baseline="-25000" dirty="0" smtClean="0"/>
              <a:t>4</a:t>
            </a:r>
            <a:r>
              <a:rPr lang="ru-RU" dirty="0" smtClean="0"/>
              <a:t> (</a:t>
            </a:r>
            <a:r>
              <a:rPr lang="ru-RU" b="1" dirty="0" smtClean="0">
                <a:solidFill>
                  <a:srgbClr val="FF0000"/>
                </a:solidFill>
              </a:rPr>
              <a:t>1</a:t>
            </a:r>
            <a:r>
              <a:rPr lang="ru-RU" dirty="0" smtClean="0"/>
              <a:t>) </a:t>
            </a:r>
            <a:r>
              <a:rPr lang="ru-RU" sz="1200" dirty="0" smtClean="0"/>
              <a:t>приводит к заведомо </a:t>
            </a:r>
            <a:r>
              <a:rPr lang="ru-RU" sz="1200" b="1" dirty="0" smtClean="0">
                <a:solidFill>
                  <a:srgbClr val="FF0000"/>
                </a:solidFill>
              </a:rPr>
              <a:t>заниженному </a:t>
            </a:r>
            <a:r>
              <a:rPr lang="ru-RU" sz="1200" dirty="0" smtClean="0"/>
              <a:t>результату: </a:t>
            </a:r>
            <a:r>
              <a:rPr lang="en-US" sz="1200" b="1" i="1" dirty="0" smtClean="0">
                <a:solidFill>
                  <a:srgbClr val="0070C0"/>
                </a:solidFill>
              </a:rPr>
              <a:t>W</a:t>
            </a:r>
            <a:r>
              <a:rPr lang="en-US" sz="1200" dirty="0" smtClean="0"/>
              <a:t> </a:t>
            </a:r>
            <a:r>
              <a:rPr lang="ru-RU" sz="1200" dirty="0" smtClean="0"/>
              <a:t>= 3∙</a:t>
            </a:r>
            <a:r>
              <a:rPr lang="ru-RU" sz="1200" b="1" dirty="0" smtClean="0">
                <a:solidFill>
                  <a:srgbClr val="0070C0"/>
                </a:solidFill>
              </a:rPr>
              <a:t>4</a:t>
            </a:r>
            <a:r>
              <a:rPr lang="ru-RU" sz="1200" dirty="0" smtClean="0"/>
              <a:t> - 2∙</a:t>
            </a:r>
            <a:r>
              <a:rPr lang="ru-RU" sz="1200" b="1" dirty="0" smtClean="0">
                <a:solidFill>
                  <a:srgbClr val="FF0000"/>
                </a:solidFill>
              </a:rPr>
              <a:t>6</a:t>
            </a:r>
            <a:r>
              <a:rPr lang="ru-RU" sz="1200" dirty="0" smtClean="0"/>
              <a:t> – </a:t>
            </a:r>
            <a:r>
              <a:rPr lang="ru-RU" sz="1200" dirty="0" smtClean="0">
                <a:solidFill>
                  <a:srgbClr val="FF0000"/>
                </a:solidFill>
              </a:rPr>
              <a:t>0</a:t>
            </a:r>
            <a:r>
              <a:rPr lang="ru-RU" sz="1200" dirty="0" smtClean="0"/>
              <a:t> = 0, </a:t>
            </a:r>
            <a:r>
              <a:rPr lang="ru-RU" sz="1200" b="1" dirty="0" smtClean="0">
                <a:solidFill>
                  <a:srgbClr val="7030A0"/>
                </a:solidFill>
              </a:rPr>
              <a:t>т.е. формально </a:t>
            </a:r>
            <a:r>
              <a:rPr lang="ru-RU" sz="1200" dirty="0" smtClean="0"/>
              <a:t>– </a:t>
            </a:r>
            <a:r>
              <a:rPr lang="ru-RU" sz="1200" b="1" dirty="0" smtClean="0"/>
              <a:t>это </a:t>
            </a:r>
            <a:r>
              <a:rPr lang="ru-RU" sz="1200" b="1" dirty="0" smtClean="0">
                <a:solidFill>
                  <a:srgbClr val="FF0000"/>
                </a:solidFill>
              </a:rPr>
              <a:t>не</a:t>
            </a:r>
            <a:r>
              <a:rPr lang="ru-RU" sz="1200" b="1" dirty="0" smtClean="0"/>
              <a:t> </a:t>
            </a:r>
            <a:r>
              <a:rPr lang="ru-RU" sz="1200" b="1" dirty="0" smtClean="0">
                <a:solidFill>
                  <a:srgbClr val="7030A0"/>
                </a:solidFill>
              </a:rPr>
              <a:t>механизм</a:t>
            </a:r>
            <a:r>
              <a:rPr lang="ru-RU" sz="1200" dirty="0" smtClean="0"/>
              <a:t>, а </a:t>
            </a:r>
            <a:r>
              <a:rPr lang="ru-RU" sz="1200" b="1" dirty="0" smtClean="0">
                <a:solidFill>
                  <a:srgbClr val="FF0000"/>
                </a:solidFill>
              </a:rPr>
              <a:t>ферма</a:t>
            </a:r>
            <a:r>
              <a:rPr lang="ru-RU" sz="1200" dirty="0" smtClean="0"/>
              <a:t>, что </a:t>
            </a:r>
            <a:r>
              <a:rPr lang="ru-RU" sz="1200" b="1" dirty="0" smtClean="0">
                <a:solidFill>
                  <a:srgbClr val="7030A0"/>
                </a:solidFill>
              </a:rPr>
              <a:t>противоречит фактам</a:t>
            </a:r>
            <a:r>
              <a:rPr lang="ru-RU" sz="1200" dirty="0" smtClean="0"/>
              <a:t>. В таких случаях говорят, что </a:t>
            </a:r>
            <a:r>
              <a:rPr lang="ru-RU" sz="1200" b="1" dirty="0" smtClean="0"/>
              <a:t>механизм имеет </a:t>
            </a:r>
            <a:r>
              <a:rPr lang="ru-RU" sz="1200" b="1" dirty="0" smtClean="0">
                <a:solidFill>
                  <a:srgbClr val="FF0000"/>
                </a:solidFill>
              </a:rPr>
              <a:t>избыточные</a:t>
            </a:r>
            <a:r>
              <a:rPr lang="ru-RU" sz="1200" b="1" dirty="0" smtClean="0"/>
              <a:t> или пассивные связи</a:t>
            </a:r>
            <a:r>
              <a:rPr lang="ru-RU" sz="1200" dirty="0" smtClean="0"/>
              <a:t>, которые, </a:t>
            </a:r>
            <a:r>
              <a:rPr lang="ru-RU" sz="1200" b="1" dirty="0" smtClean="0">
                <a:solidFill>
                  <a:srgbClr val="FF0000"/>
                </a:solidFill>
              </a:rPr>
              <a:t>хотя и присутствуют </a:t>
            </a:r>
            <a:r>
              <a:rPr lang="ru-RU" sz="1200" dirty="0" smtClean="0"/>
              <a:t>в механизме, </a:t>
            </a:r>
            <a:r>
              <a:rPr lang="ru-RU" sz="1200" b="1" dirty="0" smtClean="0">
                <a:solidFill>
                  <a:srgbClr val="FF0000"/>
                </a:solidFill>
              </a:rPr>
              <a:t>не влияют </a:t>
            </a:r>
            <a:r>
              <a:rPr lang="ru-RU" sz="1200" dirty="0" smtClean="0"/>
              <a:t>на его </a:t>
            </a:r>
            <a:r>
              <a:rPr lang="ru-RU" sz="1200" b="1" dirty="0" smtClean="0">
                <a:solidFill>
                  <a:srgbClr val="FF0000"/>
                </a:solidFill>
              </a:rPr>
              <a:t>кинематику</a:t>
            </a:r>
            <a:r>
              <a:rPr lang="ru-RU" sz="1200" dirty="0" smtClean="0"/>
              <a:t>.</a:t>
            </a:r>
            <a:r>
              <a:rPr lang="en-US" sz="1200" dirty="0" smtClean="0"/>
              <a:t>{</a:t>
            </a:r>
            <a:r>
              <a:rPr lang="ru-RU" b="1" i="1" dirty="0" smtClean="0">
                <a:solidFill>
                  <a:srgbClr val="0070C0"/>
                </a:solidFill>
              </a:rPr>
              <a:t>W</a:t>
            </a:r>
            <a:r>
              <a:rPr lang="ru-RU" dirty="0" smtClean="0"/>
              <a:t> – степень подвижности механизма; </a:t>
            </a:r>
            <a:r>
              <a:rPr lang="ru-RU" b="1" i="1" dirty="0" err="1" smtClean="0">
                <a:solidFill>
                  <a:srgbClr val="0070C0"/>
                </a:solidFill>
              </a:rPr>
              <a:t>n</a:t>
            </a:r>
            <a:r>
              <a:rPr lang="ru-RU" dirty="0" smtClean="0"/>
              <a:t> – число </a:t>
            </a:r>
            <a:r>
              <a:rPr lang="ru-RU" b="1" dirty="0" smtClean="0">
                <a:solidFill>
                  <a:srgbClr val="0070C0"/>
                </a:solidFill>
              </a:rPr>
              <a:t>подвижных</a:t>
            </a:r>
            <a:r>
              <a:rPr lang="ru-RU" dirty="0" smtClean="0"/>
              <a:t> </a:t>
            </a:r>
            <a:r>
              <a:rPr lang="ru-RU" b="1" dirty="0" smtClean="0"/>
              <a:t>звеньев</a:t>
            </a:r>
            <a:r>
              <a:rPr lang="ru-RU" dirty="0" smtClean="0"/>
              <a:t> цепи; </a:t>
            </a:r>
            <a:r>
              <a:rPr lang="ru-RU" b="1" i="1" dirty="0" smtClean="0">
                <a:solidFill>
                  <a:srgbClr val="FF0000"/>
                </a:solidFill>
              </a:rPr>
              <a:t>p</a:t>
            </a:r>
            <a:r>
              <a:rPr lang="ru-RU" b="1" baseline="-25000" dirty="0" smtClean="0"/>
              <a:t>5</a:t>
            </a:r>
            <a:r>
              <a:rPr lang="ru-RU" dirty="0" smtClean="0"/>
              <a:t> – число </a:t>
            </a:r>
            <a:r>
              <a:rPr lang="ru-RU" b="1" dirty="0" smtClean="0">
                <a:solidFill>
                  <a:srgbClr val="FF0000"/>
                </a:solidFill>
              </a:rPr>
              <a:t>кинематических пар </a:t>
            </a:r>
            <a:r>
              <a:rPr lang="ru-RU" b="1" dirty="0" smtClean="0"/>
              <a:t>пятого класса</a:t>
            </a:r>
            <a:r>
              <a:rPr lang="ru-RU" dirty="0" smtClean="0"/>
              <a:t>; </a:t>
            </a:r>
            <a:r>
              <a:rPr lang="ru-RU" b="1" i="1" dirty="0" smtClean="0">
                <a:solidFill>
                  <a:srgbClr val="FF0000"/>
                </a:solidFill>
              </a:rPr>
              <a:t>p</a:t>
            </a:r>
            <a:r>
              <a:rPr lang="ru-RU" b="1" baseline="-25000" dirty="0" smtClean="0"/>
              <a:t>4</a:t>
            </a:r>
            <a:r>
              <a:rPr lang="ru-RU" dirty="0" smtClean="0"/>
              <a:t> – число </a:t>
            </a:r>
            <a:r>
              <a:rPr lang="ru-RU" b="1" dirty="0" smtClean="0">
                <a:solidFill>
                  <a:srgbClr val="FF0000"/>
                </a:solidFill>
              </a:rPr>
              <a:t>кинематических пар </a:t>
            </a:r>
            <a:r>
              <a:rPr lang="ru-RU" b="1" dirty="0" smtClean="0"/>
              <a:t>четвертого класса</a:t>
            </a:r>
            <a:r>
              <a:rPr lang="ru-RU" dirty="0" smtClean="0"/>
              <a:t>.</a:t>
            </a:r>
            <a:r>
              <a:rPr lang="en-US" dirty="0" smtClean="0"/>
              <a:t>}</a:t>
            </a:r>
            <a:r>
              <a:rPr lang="ru-RU" dirty="0" smtClean="0"/>
              <a:t> </a:t>
            </a:r>
          </a:p>
          <a:p>
            <a:endParaRPr lang="ru-RU" sz="1200" dirty="0" smtClean="0"/>
          </a:p>
          <a:p>
            <a:r>
              <a:rPr lang="ru-RU" dirty="0" smtClean="0"/>
              <a:t>От пассивных связей при структурном анализе механизмов следует избавляться: в данном случае, в </a:t>
            </a:r>
            <a:r>
              <a:rPr lang="ru-RU" b="1" dirty="0" smtClean="0"/>
              <a:t>зависимости от смысла</a:t>
            </a:r>
            <a:r>
              <a:rPr lang="ru-RU" dirty="0" smtClean="0"/>
              <a:t> решаемой задачи, цель достигается </a:t>
            </a:r>
            <a:r>
              <a:rPr lang="ru-RU" b="1" dirty="0" smtClean="0">
                <a:solidFill>
                  <a:srgbClr val="FF0000"/>
                </a:solidFill>
              </a:rPr>
              <a:t>удалением одного из звеньев </a:t>
            </a:r>
            <a:r>
              <a:rPr lang="ru-RU" dirty="0" smtClean="0"/>
              <a:t>– </a:t>
            </a:r>
            <a:r>
              <a:rPr lang="ru-RU" b="1" dirty="0" smtClean="0"/>
              <a:t>1</a:t>
            </a:r>
            <a:r>
              <a:rPr lang="ru-RU" dirty="0" smtClean="0"/>
              <a:t>, </a:t>
            </a:r>
            <a:r>
              <a:rPr lang="ru-RU" b="1" dirty="0" smtClean="0"/>
              <a:t>3</a:t>
            </a:r>
            <a:r>
              <a:rPr lang="ru-RU" dirty="0" smtClean="0"/>
              <a:t> или </a:t>
            </a:r>
            <a:r>
              <a:rPr lang="ru-RU" b="1" dirty="0" smtClean="0"/>
              <a:t>4</a:t>
            </a:r>
            <a:r>
              <a:rPr lang="ru-RU" dirty="0" smtClean="0"/>
              <a:t> (</a:t>
            </a:r>
            <a:r>
              <a:rPr lang="ru-RU" b="1" dirty="0" smtClean="0"/>
              <a:t>вместе с соответствующими </a:t>
            </a:r>
            <a:r>
              <a:rPr lang="ru-RU" b="1" dirty="0" smtClean="0">
                <a:solidFill>
                  <a:srgbClr val="FF0000"/>
                </a:solidFill>
              </a:rPr>
              <a:t>кинематическими парами</a:t>
            </a:r>
            <a:r>
              <a:rPr lang="ru-RU" dirty="0" smtClean="0"/>
              <a:t>). Тогда </a:t>
            </a:r>
            <a:r>
              <a:rPr lang="en-US" b="1" i="1" dirty="0" smtClean="0">
                <a:solidFill>
                  <a:srgbClr val="0070C0"/>
                </a:solidFill>
              </a:rPr>
              <a:t>W</a:t>
            </a:r>
            <a:r>
              <a:rPr lang="ru-RU" b="1" baseline="-25000" dirty="0" smtClean="0">
                <a:solidFill>
                  <a:srgbClr val="FF0000"/>
                </a:solidFill>
              </a:rPr>
              <a:t>мех </a:t>
            </a:r>
            <a:r>
              <a:rPr lang="ru-RU" b="1" dirty="0" smtClean="0"/>
              <a:t>= 3∙</a:t>
            </a:r>
            <a:r>
              <a:rPr lang="ru-RU" b="1" dirty="0" smtClean="0">
                <a:solidFill>
                  <a:srgbClr val="0070C0"/>
                </a:solidFill>
              </a:rPr>
              <a:t>3</a:t>
            </a:r>
            <a:r>
              <a:rPr lang="ru-RU" b="1" dirty="0" smtClean="0"/>
              <a:t> - 2∙</a:t>
            </a:r>
            <a:r>
              <a:rPr lang="ru-RU" b="1" dirty="0" smtClean="0">
                <a:solidFill>
                  <a:srgbClr val="FF0000"/>
                </a:solidFill>
              </a:rPr>
              <a:t>4</a:t>
            </a:r>
            <a:r>
              <a:rPr lang="ru-RU" b="1" dirty="0" smtClean="0"/>
              <a:t>– </a:t>
            </a:r>
            <a:r>
              <a:rPr lang="ru-RU" b="1" dirty="0" smtClean="0">
                <a:solidFill>
                  <a:srgbClr val="FF0000"/>
                </a:solidFill>
              </a:rPr>
              <a:t>0</a:t>
            </a:r>
            <a:r>
              <a:rPr lang="ru-RU" b="1" dirty="0" smtClean="0"/>
              <a:t> = 1</a:t>
            </a:r>
            <a:r>
              <a:rPr lang="ru-RU" dirty="0" smtClean="0"/>
              <a:t>, что соответствует истине.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85800" y="6096000"/>
            <a:ext cx="731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15 </a:t>
            </a:r>
            <a:r>
              <a:rPr lang="ru-RU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(</a:t>
            </a:r>
            <a:r>
              <a:rPr lang="ru-RU" i="1" dirty="0" smtClean="0"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повтор</a:t>
            </a:r>
            <a:r>
              <a:rPr lang="ru-RU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) – Устранение </a:t>
            </a:r>
            <a:r>
              <a:rPr lang="ru-RU" b="1" dirty="0" smtClean="0"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избыточных</a:t>
            </a:r>
            <a:r>
              <a:rPr lang="ru-RU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связей</a:t>
            </a:r>
            <a:endParaRPr lang="ru-RU" dirty="0"/>
          </a:p>
        </p:txBody>
      </p:sp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5791200"/>
            <a:ext cx="228600" cy="20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6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71800" y="5715000"/>
            <a:ext cx="3048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4191000"/>
            <a:ext cx="42576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4267200"/>
            <a:ext cx="4394423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81600" y="5715000"/>
            <a:ext cx="3333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543800" y="5791200"/>
            <a:ext cx="31432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1800" b="1" dirty="0" smtClean="0"/>
              <a:t>1.8 Принцип образования механизмов по </a:t>
            </a:r>
            <a:r>
              <a:rPr lang="ru-RU" sz="1800" b="1" dirty="0" err="1" smtClean="0"/>
              <a:t>Ассуру</a:t>
            </a:r>
            <a:r>
              <a:rPr lang="ru-RU" sz="1800" b="1" dirty="0" smtClean="0"/>
              <a:t> Л.В. (</a:t>
            </a:r>
            <a:r>
              <a:rPr lang="ru-RU" sz="1800" i="1" dirty="0" smtClean="0"/>
              <a:t>продолжение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42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22860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Порядок структурного исследования плоского механизма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b="1" i="1" dirty="0" smtClean="0">
                <a:solidFill>
                  <a:srgbClr val="FF0000"/>
                </a:solidFill>
              </a:rPr>
              <a:t>Лишние степени свободы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533400"/>
            <a:ext cx="9144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00"/>
            <a:r>
              <a:rPr lang="ru-RU" dirty="0" smtClean="0"/>
              <a:t>Кроме </a:t>
            </a:r>
            <a:r>
              <a:rPr lang="ru-RU" b="1" dirty="0" smtClean="0"/>
              <a:t>степеней </a:t>
            </a:r>
            <a:r>
              <a:rPr lang="ru-RU" b="1" dirty="0" smtClean="0">
                <a:solidFill>
                  <a:srgbClr val="0070C0"/>
                </a:solidFill>
              </a:rPr>
              <a:t>свободы</a:t>
            </a:r>
            <a:r>
              <a:rPr lang="ru-RU" b="1" dirty="0" smtClean="0"/>
              <a:t> </a:t>
            </a:r>
            <a:r>
              <a:rPr lang="ru-RU" dirty="0" smtClean="0"/>
              <a:t>и </a:t>
            </a:r>
            <a:r>
              <a:rPr lang="ru-RU" b="1" dirty="0" smtClean="0">
                <a:solidFill>
                  <a:srgbClr val="7030A0"/>
                </a:solidFill>
              </a:rPr>
              <a:t>связей</a:t>
            </a:r>
            <a:r>
              <a:rPr lang="ru-RU" dirty="0" smtClean="0"/>
              <a:t>, активно воздействующих на характер движения механизмов, в них могут встретиться </a:t>
            </a:r>
            <a:r>
              <a:rPr lang="ru-RU" b="1" dirty="0" smtClean="0"/>
              <a:t>степени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свободы</a:t>
            </a:r>
            <a:r>
              <a:rPr lang="ru-RU" dirty="0" smtClean="0"/>
              <a:t> и </a:t>
            </a:r>
            <a:r>
              <a:rPr lang="ru-RU" b="1" dirty="0" smtClean="0">
                <a:solidFill>
                  <a:srgbClr val="7030A0"/>
                </a:solidFill>
              </a:rPr>
              <a:t>условия связи</a:t>
            </a:r>
            <a:r>
              <a:rPr lang="ru-RU" dirty="0" smtClean="0"/>
              <a:t>, </a:t>
            </a:r>
            <a:r>
              <a:rPr lang="ru-RU" b="1" dirty="0" smtClean="0">
                <a:solidFill>
                  <a:srgbClr val="FF0000"/>
                </a:solidFill>
              </a:rPr>
              <a:t>не оказывающие </a:t>
            </a:r>
            <a:r>
              <a:rPr lang="ru-RU" dirty="0" smtClean="0"/>
              <a:t>никакого </a:t>
            </a:r>
            <a:r>
              <a:rPr lang="ru-RU" b="1" dirty="0" smtClean="0">
                <a:solidFill>
                  <a:srgbClr val="FF0000"/>
                </a:solidFill>
              </a:rPr>
              <a:t>влияния</a:t>
            </a:r>
            <a:r>
              <a:rPr lang="ru-RU" dirty="0" smtClean="0"/>
              <a:t> на </a:t>
            </a:r>
            <a:r>
              <a:rPr lang="ru-RU" b="1" dirty="0" smtClean="0"/>
              <a:t>характер движения </a:t>
            </a:r>
            <a:r>
              <a:rPr lang="ru-RU" b="1" dirty="0" smtClean="0">
                <a:solidFill>
                  <a:srgbClr val="7030A0"/>
                </a:solidFill>
              </a:rPr>
              <a:t>механизма</a:t>
            </a:r>
            <a:r>
              <a:rPr lang="ru-RU" dirty="0" smtClean="0"/>
              <a:t> в целом или </a:t>
            </a:r>
            <a:r>
              <a:rPr lang="ru-RU" b="1" dirty="0" smtClean="0">
                <a:solidFill>
                  <a:srgbClr val="FF0000"/>
                </a:solidFill>
              </a:rPr>
              <a:t>повторяют</a:t>
            </a:r>
            <a:r>
              <a:rPr lang="ru-RU" b="1" dirty="0" smtClean="0"/>
              <a:t> ограничения </a:t>
            </a:r>
            <a:r>
              <a:rPr lang="ru-RU" u="sng" dirty="0" smtClean="0">
                <a:solidFill>
                  <a:srgbClr val="7030A0"/>
                </a:solidFill>
              </a:rPr>
              <a:t>наложенные другими связями</a:t>
            </a:r>
            <a:r>
              <a:rPr lang="ru-RU" dirty="0" smtClean="0"/>
              <a:t>. Такие </a:t>
            </a:r>
            <a:r>
              <a:rPr lang="ru-RU" b="1" dirty="0" smtClean="0"/>
              <a:t>степени </a:t>
            </a:r>
            <a:r>
              <a:rPr lang="ru-RU" b="1" dirty="0" smtClean="0">
                <a:solidFill>
                  <a:srgbClr val="0070C0"/>
                </a:solidFill>
              </a:rPr>
              <a:t>свободы</a:t>
            </a:r>
            <a:r>
              <a:rPr lang="ru-RU" b="1" dirty="0" smtClean="0"/>
              <a:t> </a:t>
            </a:r>
            <a:r>
              <a:rPr lang="ru-RU" dirty="0" smtClean="0"/>
              <a:t>называются </a:t>
            </a:r>
            <a:r>
              <a:rPr lang="ru-RU" b="1" i="1" dirty="0" smtClean="0">
                <a:solidFill>
                  <a:srgbClr val="FF0000"/>
                </a:solidFill>
              </a:rPr>
              <a:t>лишними</a:t>
            </a:r>
            <a:r>
              <a:rPr lang="ru-RU" b="1" i="1" dirty="0" smtClean="0"/>
              <a:t> степенями свободы</a:t>
            </a:r>
            <a:r>
              <a:rPr lang="ru-RU" dirty="0" smtClean="0"/>
              <a:t>, или соответственно </a:t>
            </a:r>
            <a:r>
              <a:rPr lang="ru-RU" b="1" i="1" dirty="0" smtClean="0">
                <a:solidFill>
                  <a:srgbClr val="FF0000"/>
                </a:solidFill>
              </a:rPr>
              <a:t>местными</a:t>
            </a:r>
            <a:r>
              <a:rPr lang="ru-RU" b="1" i="1" dirty="0" smtClean="0"/>
              <a:t> или </a:t>
            </a:r>
            <a:r>
              <a:rPr lang="ru-RU" b="1" i="1" dirty="0" smtClean="0">
                <a:solidFill>
                  <a:srgbClr val="FF0000"/>
                </a:solidFill>
              </a:rPr>
              <a:t>групповыми</a:t>
            </a:r>
            <a:r>
              <a:rPr lang="ru-RU" b="1" i="1" dirty="0" smtClean="0"/>
              <a:t> </a:t>
            </a:r>
            <a:r>
              <a:rPr lang="ru-RU" b="1" i="1" dirty="0" smtClean="0">
                <a:solidFill>
                  <a:srgbClr val="0070C0"/>
                </a:solidFill>
              </a:rPr>
              <a:t>подвижностями</a:t>
            </a:r>
            <a:r>
              <a:rPr lang="ru-RU" dirty="0" smtClean="0"/>
              <a:t>, а </a:t>
            </a:r>
            <a:r>
              <a:rPr lang="ru-RU" b="1" dirty="0" smtClean="0">
                <a:solidFill>
                  <a:srgbClr val="7030A0"/>
                </a:solidFill>
              </a:rPr>
              <a:t>связи</a:t>
            </a:r>
            <a:r>
              <a:rPr lang="ru-RU" dirty="0" smtClean="0"/>
              <a:t> – </a:t>
            </a:r>
            <a:r>
              <a:rPr lang="ru-RU" b="1" i="1" dirty="0" smtClean="0">
                <a:solidFill>
                  <a:srgbClr val="C00000"/>
                </a:solidFill>
              </a:rPr>
              <a:t>избыточными</a:t>
            </a:r>
            <a:r>
              <a:rPr lang="ru-RU" b="1" i="1" dirty="0" smtClean="0"/>
              <a:t> или </a:t>
            </a:r>
            <a:r>
              <a:rPr lang="ru-RU" b="1" i="1" dirty="0" smtClean="0">
                <a:solidFill>
                  <a:srgbClr val="FF0000"/>
                </a:solidFill>
              </a:rPr>
              <a:t>пассивными</a:t>
            </a:r>
            <a:r>
              <a:rPr lang="ru-RU" dirty="0" smtClean="0"/>
              <a:t>.</a:t>
            </a:r>
          </a:p>
          <a:p>
            <a:pPr indent="252000"/>
            <a:r>
              <a:rPr lang="ru-RU" dirty="0" smtClean="0"/>
              <a:t>Местные </a:t>
            </a:r>
            <a:r>
              <a:rPr lang="ru-RU" b="1" dirty="0" smtClean="0">
                <a:solidFill>
                  <a:srgbClr val="0070C0"/>
                </a:solidFill>
              </a:rPr>
              <a:t>подвижности</a:t>
            </a:r>
            <a:r>
              <a:rPr lang="ru-RU" dirty="0" smtClean="0"/>
              <a:t> бывают полезными или вредными для работы механизма. Их часто </a:t>
            </a:r>
            <a:r>
              <a:rPr lang="ru-RU" b="1" dirty="0" smtClean="0">
                <a:solidFill>
                  <a:srgbClr val="FF0000"/>
                </a:solidFill>
              </a:rPr>
              <a:t>специально вводят </a:t>
            </a:r>
            <a:r>
              <a:rPr lang="ru-RU" dirty="0" smtClean="0"/>
              <a:t>в механизм для </a:t>
            </a:r>
            <a:r>
              <a:rPr lang="ru-RU" b="1" dirty="0" smtClean="0">
                <a:solidFill>
                  <a:srgbClr val="FF0000"/>
                </a:solidFill>
              </a:rPr>
              <a:t>уменьшения износа </a:t>
            </a:r>
            <a:r>
              <a:rPr lang="ru-RU" dirty="0" smtClean="0"/>
              <a:t>элементов пары, улучшения условий смазки, </a:t>
            </a:r>
            <a:r>
              <a:rPr lang="ru-RU" b="1" dirty="0" err="1" smtClean="0">
                <a:solidFill>
                  <a:srgbClr val="FF0000"/>
                </a:solidFill>
              </a:rPr>
              <a:t>самоустановки</a:t>
            </a:r>
            <a:r>
              <a:rPr lang="ru-RU" dirty="0" smtClean="0"/>
              <a:t> звеньев под нагрузкой, </a:t>
            </a:r>
            <a:r>
              <a:rPr lang="ru-RU" b="1" dirty="0" smtClean="0">
                <a:solidFill>
                  <a:srgbClr val="FF0000"/>
                </a:solidFill>
              </a:rPr>
              <a:t>повышения надежности </a:t>
            </a:r>
            <a:r>
              <a:rPr lang="ru-RU" dirty="0" smtClean="0"/>
              <a:t>и </a:t>
            </a:r>
            <a:r>
              <a:rPr lang="ru-RU" b="1" dirty="0" smtClean="0">
                <a:solidFill>
                  <a:srgbClr val="FF0000"/>
                </a:solidFill>
              </a:rPr>
              <a:t>КПД</a:t>
            </a:r>
            <a:r>
              <a:rPr lang="ru-RU" dirty="0" smtClean="0"/>
              <a:t>. Например, применение </a:t>
            </a:r>
            <a:r>
              <a:rPr lang="ru-RU" b="1" dirty="0" smtClean="0"/>
              <a:t>ролика 2</a:t>
            </a:r>
            <a:r>
              <a:rPr lang="ru-RU" dirty="0" smtClean="0"/>
              <a:t> (</a:t>
            </a:r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16</a:t>
            </a:r>
            <a:r>
              <a:rPr lang="ru-RU" dirty="0" smtClean="0"/>
              <a:t>) позволяет заменить </a:t>
            </a:r>
            <a:r>
              <a:rPr lang="ru-RU" dirty="0" smtClean="0">
                <a:solidFill>
                  <a:srgbClr val="FF0000"/>
                </a:solidFill>
              </a:rPr>
              <a:t>трение скольжения </a:t>
            </a:r>
            <a:r>
              <a:rPr lang="ru-RU" dirty="0" smtClean="0"/>
              <a:t>между </a:t>
            </a:r>
            <a:r>
              <a:rPr lang="ru-RU" b="1" dirty="0" smtClean="0"/>
              <a:t>кулачком 1</a:t>
            </a:r>
            <a:r>
              <a:rPr lang="ru-RU" dirty="0" smtClean="0"/>
              <a:t> и </a:t>
            </a:r>
            <a:r>
              <a:rPr lang="ru-RU" b="1" dirty="0" smtClean="0"/>
              <a:t>коромыслом 3</a:t>
            </a:r>
            <a:r>
              <a:rPr lang="ru-RU" dirty="0" smtClean="0"/>
              <a:t> на </a:t>
            </a:r>
            <a:r>
              <a:rPr lang="ru-RU" b="1" dirty="0" smtClean="0">
                <a:solidFill>
                  <a:srgbClr val="FF0000"/>
                </a:solidFill>
              </a:rPr>
              <a:t>трение качения</a:t>
            </a:r>
            <a:r>
              <a:rPr lang="ru-RU" dirty="0" smtClean="0"/>
              <a:t>, </a:t>
            </a:r>
            <a:r>
              <a:rPr lang="ru-RU" b="1" dirty="0" smtClean="0"/>
              <a:t>уменьшая</a:t>
            </a:r>
            <a:r>
              <a:rPr lang="ru-RU" dirty="0" smtClean="0"/>
              <a:t> при этом</a:t>
            </a:r>
            <a:r>
              <a:rPr lang="ru-RU" b="1" dirty="0" smtClean="0">
                <a:solidFill>
                  <a:srgbClr val="FF0000"/>
                </a:solidFill>
              </a:rPr>
              <a:t> износ.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5715000"/>
            <a:ext cx="3276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16 </a:t>
            </a:r>
            <a:r>
              <a:rPr lang="ru-RU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– Введение </a:t>
            </a:r>
            <a:r>
              <a:rPr lang="ru-RU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местной </a:t>
            </a:r>
            <a:r>
              <a:rPr lang="ru-RU" b="1" dirty="0" smtClean="0">
                <a:solidFill>
                  <a:srgbClr val="0070C0"/>
                </a:solidFill>
                <a:ea typeface="Times New Roman" pitchFamily="18" charset="0"/>
                <a:cs typeface="Times New Roman" pitchFamily="18" charset="0"/>
              </a:rPr>
              <a:t>подвижности</a:t>
            </a:r>
            <a:r>
              <a:rPr lang="ru-RU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(избыточной </a:t>
            </a:r>
            <a:r>
              <a:rPr lang="ru-RU" b="1" dirty="0" smtClean="0">
                <a:solidFill>
                  <a:srgbClr val="7030A0"/>
                </a:solidFill>
                <a:ea typeface="Times New Roman" pitchFamily="18" charset="0"/>
                <a:cs typeface="Times New Roman" pitchFamily="18" charset="0"/>
              </a:rPr>
              <a:t>связи</a:t>
            </a:r>
            <a:r>
              <a:rPr lang="ru-RU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): </a:t>
            </a:r>
            <a:r>
              <a:rPr lang="ru-RU" dirty="0" smtClean="0"/>
              <a:t>применение </a:t>
            </a:r>
            <a:r>
              <a:rPr lang="ru-RU" b="1" dirty="0" smtClean="0"/>
              <a:t>ролика 2</a:t>
            </a:r>
            <a:r>
              <a:rPr lang="ru-RU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657600"/>
            <a:ext cx="3002280" cy="2144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3276600" y="3581400"/>
            <a:ext cx="5867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25200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 тоже время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лишние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степени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свободы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могут приводить к возникновению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ополнительных  вибраций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инерционных сил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Вращение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шатуна 2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вокруг своей оси  (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сфера,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lang="ru-RU" sz="16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–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вращение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  в 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четырехзвеннике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(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рис.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17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 может оказаться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полезной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или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вредной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лишней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степенью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свободы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что может быть установлено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только при специальном исследовании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781800" y="5486400"/>
            <a:ext cx="2133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17 </a:t>
            </a:r>
            <a:r>
              <a:rPr lang="ru-RU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– </a:t>
            </a:r>
            <a:r>
              <a:rPr lang="ru-RU" b="1" dirty="0" smtClean="0">
                <a:ea typeface="Times New Roman" pitchFamily="18" charset="0"/>
                <a:cs typeface="Times New Roman" pitchFamily="18" charset="0"/>
              </a:rPr>
              <a:t>Введение </a:t>
            </a:r>
            <a:r>
              <a:rPr lang="ru-RU" b="1" dirty="0" smtClean="0"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дополнительной  </a:t>
            </a:r>
            <a:r>
              <a:rPr lang="ru-RU" b="1" dirty="0" smtClean="0">
                <a:solidFill>
                  <a:srgbClr val="0070C0"/>
                </a:solidFill>
                <a:ea typeface="Times New Roman" pitchFamily="18" charset="0"/>
                <a:cs typeface="Times New Roman" pitchFamily="18" charset="0"/>
              </a:rPr>
              <a:t>подвижности </a:t>
            </a:r>
            <a:r>
              <a:rPr lang="ru-RU" b="1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lang="ru-RU" b="1" dirty="0" smtClean="0">
                <a:solidFill>
                  <a:srgbClr val="0070C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 </a:t>
            </a:r>
            <a:r>
              <a:rPr lang="ru-RU" b="1" smtClean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вместо </a:t>
            </a:r>
            <a:r>
              <a:rPr lang="ru-RU" b="1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lang="ru-RU" b="1" smtClean="0">
                <a:solidFill>
                  <a:srgbClr val="0070C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lang="ru-RU" b="1" smtClean="0">
                <a:solidFill>
                  <a:srgbClr val="0070C0"/>
                </a:solidFill>
                <a:ea typeface="Times New Roman" pitchFamily="18" charset="0"/>
                <a:cs typeface="Times New Roman" pitchFamily="18" charset="0"/>
              </a:rPr>
              <a:t>.</a:t>
            </a:r>
            <a:r>
              <a:rPr lang="ru-RU" b="1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62400" y="5181600"/>
            <a:ext cx="2783457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1800" b="1" dirty="0" smtClean="0"/>
              <a:t>1.8 Принцип образования механизмов по </a:t>
            </a:r>
            <a:r>
              <a:rPr lang="ru-RU" sz="1800" b="1" dirty="0" err="1" smtClean="0"/>
              <a:t>Ассуру</a:t>
            </a:r>
            <a:r>
              <a:rPr lang="ru-RU" sz="1800" b="1" dirty="0" smtClean="0"/>
              <a:t> Л.В. (</a:t>
            </a:r>
            <a:r>
              <a:rPr lang="ru-RU" sz="1800" i="1" dirty="0" smtClean="0"/>
              <a:t>продолжение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43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19200" y="228600"/>
            <a:ext cx="541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Введение</a:t>
            </a:r>
            <a:r>
              <a:rPr lang="ru-RU" b="1" i="1" dirty="0" smtClean="0">
                <a:solidFill>
                  <a:srgbClr val="FF0000"/>
                </a:solidFill>
              </a:rPr>
              <a:t> дополнительной </a:t>
            </a:r>
            <a:r>
              <a:rPr lang="ru-RU" b="1" i="1" dirty="0" smtClean="0"/>
              <a:t>степени </a:t>
            </a:r>
            <a:r>
              <a:rPr lang="ru-RU" b="1" i="1" dirty="0" smtClean="0">
                <a:solidFill>
                  <a:srgbClr val="0070C0"/>
                </a:solidFill>
              </a:rPr>
              <a:t>свободы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53340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00"/>
            <a:r>
              <a:rPr lang="ru-RU" dirty="0" smtClean="0"/>
              <a:t>Если </a:t>
            </a:r>
            <a:r>
              <a:rPr lang="ru-RU" b="1" dirty="0" smtClean="0">
                <a:solidFill>
                  <a:srgbClr val="FF0000"/>
                </a:solidFill>
              </a:rPr>
              <a:t>местная </a:t>
            </a:r>
            <a:r>
              <a:rPr lang="ru-RU" b="1" dirty="0" smtClean="0">
                <a:solidFill>
                  <a:srgbClr val="0070C0"/>
                </a:solidFill>
              </a:rPr>
              <a:t>подвижность</a:t>
            </a:r>
            <a:r>
              <a:rPr lang="ru-RU" dirty="0" smtClean="0"/>
              <a:t> часто оказывается </a:t>
            </a:r>
            <a:r>
              <a:rPr lang="ru-RU" b="1" dirty="0" smtClean="0"/>
              <a:t>полезной</a:t>
            </a:r>
            <a:r>
              <a:rPr lang="ru-RU" dirty="0" smtClean="0"/>
              <a:t>, то </a:t>
            </a:r>
            <a:r>
              <a:rPr lang="ru-RU" b="1" dirty="0" smtClean="0">
                <a:solidFill>
                  <a:srgbClr val="7030A0"/>
                </a:solidFill>
              </a:rPr>
              <a:t>групповая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подвижность</a:t>
            </a:r>
            <a:r>
              <a:rPr lang="ru-RU" b="1" dirty="0" smtClean="0"/>
              <a:t> </a:t>
            </a:r>
            <a:r>
              <a:rPr lang="ru-RU" dirty="0" smtClean="0"/>
              <a:t>в большинстве случаев </a:t>
            </a:r>
            <a:r>
              <a:rPr lang="ru-RU" b="1" dirty="0" smtClean="0">
                <a:solidFill>
                  <a:srgbClr val="FF0000"/>
                </a:solidFill>
              </a:rPr>
              <a:t>недопустима</a:t>
            </a:r>
            <a:r>
              <a:rPr lang="ru-RU" dirty="0" smtClean="0"/>
              <a:t>, например, в </a:t>
            </a:r>
            <a:r>
              <a:rPr lang="ru-RU" b="1" dirty="0" err="1" smtClean="0">
                <a:solidFill>
                  <a:srgbClr val="7030A0"/>
                </a:solidFill>
              </a:rPr>
              <a:t>четырехзвеннике</a:t>
            </a:r>
            <a:r>
              <a:rPr lang="ru-RU" dirty="0" smtClean="0"/>
              <a:t> (</a:t>
            </a:r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18</a:t>
            </a:r>
            <a:r>
              <a:rPr lang="ru-RU" dirty="0" smtClean="0"/>
              <a:t>) </a:t>
            </a:r>
            <a:r>
              <a:rPr lang="ru-RU" b="1" dirty="0" smtClean="0"/>
              <a:t>шатун 2</a:t>
            </a:r>
            <a:r>
              <a:rPr lang="ru-RU" dirty="0" smtClean="0"/>
              <a:t> и </a:t>
            </a:r>
            <a:r>
              <a:rPr lang="ru-RU" b="1" dirty="0" smtClean="0"/>
              <a:t>коромысло 3</a:t>
            </a:r>
            <a:r>
              <a:rPr lang="ru-RU" dirty="0" smtClean="0"/>
              <a:t> имеют </a:t>
            </a:r>
            <a:r>
              <a:rPr lang="ru-RU" b="1" dirty="0" smtClean="0"/>
              <a:t>возможность </a:t>
            </a:r>
            <a:r>
              <a:rPr lang="ru-RU" b="1" dirty="0" smtClean="0">
                <a:solidFill>
                  <a:srgbClr val="0070C0"/>
                </a:solidFill>
              </a:rPr>
              <a:t>поворота</a:t>
            </a:r>
            <a:r>
              <a:rPr lang="ru-RU" b="1" dirty="0" smtClean="0"/>
              <a:t> вокруг оси</a:t>
            </a:r>
            <a:r>
              <a:rPr lang="ru-RU" dirty="0" smtClean="0"/>
              <a:t>, проходящей через шарниры </a:t>
            </a:r>
            <a:r>
              <a:rPr lang="ru-RU" b="1" i="1" dirty="0" smtClean="0">
                <a:solidFill>
                  <a:srgbClr val="FF0000"/>
                </a:solidFill>
              </a:rPr>
              <a:t>В</a:t>
            </a:r>
            <a:r>
              <a:rPr lang="ru-RU" dirty="0" smtClean="0"/>
              <a:t> и </a:t>
            </a:r>
            <a:r>
              <a:rPr lang="en-US" b="1" i="1" dirty="0" smtClean="0">
                <a:solidFill>
                  <a:srgbClr val="FF0000"/>
                </a:solidFill>
              </a:rPr>
              <a:t>D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ru-RU" b="1" dirty="0" smtClean="0">
                <a:solidFill>
                  <a:srgbClr val="0070C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сферические </a:t>
            </a:r>
            <a:r>
              <a:rPr lang="ru-RU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шарниры)</a:t>
            </a:r>
            <a:r>
              <a:rPr lang="ru-RU" dirty="0" smtClean="0"/>
              <a:t>, что может привести к </a:t>
            </a:r>
            <a:r>
              <a:rPr lang="ru-RU" b="1" dirty="0" smtClean="0">
                <a:solidFill>
                  <a:srgbClr val="FF0000"/>
                </a:solidFill>
              </a:rPr>
              <a:t>заклиниванию</a:t>
            </a:r>
            <a:r>
              <a:rPr lang="ru-RU" dirty="0" smtClean="0"/>
              <a:t> механизма.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28600" y="6096000"/>
            <a:ext cx="2514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600" b="1" dirty="0" smtClean="0"/>
              <a:t>Рис. </a:t>
            </a:r>
            <a:r>
              <a:rPr lang="ru-RU" sz="1600" b="1" dirty="0" smtClean="0">
                <a:solidFill>
                  <a:srgbClr val="FF0000"/>
                </a:solidFill>
              </a:rPr>
              <a:t>19 </a:t>
            </a:r>
            <a:r>
              <a:rPr lang="ru-RU" sz="1600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– </a:t>
            </a:r>
            <a:r>
              <a:rPr lang="ru-RU" sz="16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Пример наличия</a:t>
            </a:r>
            <a:r>
              <a:rPr lang="ru-RU" sz="1600" b="1" dirty="0" smtClean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мгновенной</a:t>
            </a:r>
            <a:r>
              <a:rPr lang="ru-RU" sz="1600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70C0"/>
                </a:solidFill>
                <a:ea typeface="Times New Roman" pitchFamily="18" charset="0"/>
                <a:cs typeface="Times New Roman" pitchFamily="18" charset="0"/>
              </a:rPr>
              <a:t>подвижности</a:t>
            </a:r>
            <a:endParaRPr lang="ru-RU" sz="16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086600" y="3276600"/>
            <a:ext cx="2057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Рис. </a:t>
            </a:r>
            <a:r>
              <a:rPr lang="ru-RU" sz="1600" b="1" dirty="0" smtClean="0">
                <a:solidFill>
                  <a:srgbClr val="FF0000"/>
                </a:solidFill>
              </a:rPr>
              <a:t>18 </a:t>
            </a:r>
            <a:r>
              <a:rPr lang="ru-RU" sz="1600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– </a:t>
            </a:r>
            <a:r>
              <a:rPr lang="ru-RU" sz="1600" b="1" dirty="0" smtClean="0"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Введение дополнительной</a:t>
            </a:r>
            <a:r>
              <a:rPr lang="ru-RU" sz="16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степени </a:t>
            </a:r>
            <a:r>
              <a:rPr lang="ru-RU" sz="1600" b="1" dirty="0" smtClean="0">
                <a:solidFill>
                  <a:srgbClr val="0070C0"/>
                </a:solidFill>
                <a:ea typeface="Times New Roman" pitchFamily="18" charset="0"/>
                <a:cs typeface="Times New Roman" pitchFamily="18" charset="0"/>
              </a:rPr>
              <a:t>свободы </a:t>
            </a:r>
            <a:r>
              <a:rPr lang="ru-RU" sz="1600" b="1" dirty="0" smtClean="0">
                <a:ea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solidFill>
                  <a:srgbClr val="0070C0"/>
                </a:solidFill>
                <a:ea typeface="Times New Roman" pitchFamily="18" charset="0"/>
                <a:cs typeface="Times New Roman" pitchFamily="18" charset="0"/>
              </a:rPr>
              <a:t>сферические </a:t>
            </a:r>
            <a:r>
              <a:rPr lang="ru-RU" sz="1600" b="1" dirty="0" smtClean="0">
                <a:ea typeface="Times New Roman" pitchFamily="18" charset="0"/>
                <a:cs typeface="Times New Roman" pitchFamily="18" charset="0"/>
              </a:rPr>
              <a:t>шарниры</a:t>
            </a:r>
            <a:r>
              <a:rPr lang="ru-RU" sz="1600" b="1" dirty="0" smtClean="0">
                <a:solidFill>
                  <a:srgbClr val="0070C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smtClean="0"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</a:t>
            </a:r>
            <a:r>
              <a:rPr lang="ru-RU" sz="1600" b="1" dirty="0" smtClean="0">
                <a:solidFill>
                  <a:srgbClr val="0070C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ea typeface="Times New Roman" pitchFamily="18" charset="0"/>
                <a:cs typeface="Times New Roman" pitchFamily="18" charset="0"/>
              </a:rPr>
              <a:t>и</a:t>
            </a:r>
            <a:r>
              <a:rPr lang="ru-RU" sz="1600" b="1" dirty="0" smtClean="0">
                <a:solidFill>
                  <a:srgbClr val="0070C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b="1" i="1" dirty="0" smtClean="0"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D</a:t>
            </a:r>
            <a:r>
              <a:rPr lang="en-US" sz="1600" b="1" dirty="0" smtClean="0">
                <a:ea typeface="Times New Roman" pitchFamily="18" charset="0"/>
                <a:cs typeface="Times New Roman" pitchFamily="18" charset="0"/>
              </a:rPr>
              <a:t>)</a:t>
            </a:r>
            <a:r>
              <a:rPr lang="ru-RU" sz="1600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endParaRPr lang="ru-RU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13575" y="1676400"/>
            <a:ext cx="2030425" cy="1687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52400" y="1676400"/>
            <a:ext cx="701040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2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В то же время у манипуляторов промышленных роботов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ea typeface="Times New Roman" pitchFamily="18" charset="0"/>
                <a:cs typeface="Times New Roman" pitchFamily="18" charset="0"/>
              </a:rPr>
              <a:t>подвижность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Times New Roman" pitchFamily="18" charset="0"/>
                <a:cs typeface="Times New Roman" pitchFamily="18" charset="0"/>
              </a:rPr>
              <a:t>группы звеньев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позволяет обеспечить необходимую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маневренность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 Маневренность манипулятора –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способность манипулятора обходить препятствия в рабочем пространстве. Она дает возможность некоторым звеньям манипулятора располагаться в более удобной позиции при одном и том же положении захвата.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252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В некоторых механизмах встречается</a:t>
            </a:r>
            <a:r>
              <a:rPr lang="ru-RU" sz="16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мгновенная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ea typeface="Times New Roman" pitchFamily="18" charset="0"/>
                <a:cs typeface="Times New Roman" pitchFamily="18" charset="0"/>
              </a:rPr>
              <a:t>подвижность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,</a:t>
            </a:r>
            <a:r>
              <a:rPr lang="ru-RU" sz="16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под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которой понимается степень свободы механизма, существующая только в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определенных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его положениях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. Например, в механизме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Times New Roman" pitchFamily="18" charset="0"/>
                <a:cs typeface="Times New Roman" pitchFamily="18" charset="0"/>
              </a:rPr>
              <a:t>шарнирного параллелограмма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рис.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19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AB=DC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BC=AD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, поэтому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угловые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скорости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ea typeface="Times New Roman" pitchFamily="18" charset="0"/>
                <a:cs typeface="Times New Roman" pitchFamily="18" charset="0"/>
              </a:rPr>
              <a:t>входного 1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выходного 3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звеньев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совпадают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4572000"/>
            <a:ext cx="277368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2895600" y="4724400"/>
            <a:ext cx="60198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25200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 положении, когда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все звенья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располагаются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 одной линии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показано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штриховой линией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), появляется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еще одна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степень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свободы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– возможность поворота точки</a:t>
            </a:r>
            <a:r>
              <a:rPr lang="ru-RU" sz="1600" dirty="0" smtClean="0"/>
              <a:t> вокруг шарниров </a:t>
            </a:r>
            <a:r>
              <a:rPr lang="ru-RU" sz="1600" b="1" i="1" dirty="0" smtClean="0"/>
              <a:t>В</a:t>
            </a:r>
            <a:r>
              <a:rPr lang="ru-RU" sz="1600" dirty="0" smtClean="0"/>
              <a:t> и</a:t>
            </a:r>
            <a:r>
              <a:rPr lang="ru-RU" sz="1600" b="1" i="1" dirty="0" smtClean="0"/>
              <a:t> D </a:t>
            </a:r>
            <a:r>
              <a:rPr lang="ru-RU" sz="1600" dirty="0" smtClean="0"/>
              <a:t>при </a:t>
            </a:r>
            <a:r>
              <a:rPr lang="ru-RU" sz="1600" b="1" dirty="0" smtClean="0">
                <a:solidFill>
                  <a:srgbClr val="FF0000"/>
                </a:solidFill>
              </a:rPr>
              <a:t>неподвижном</a:t>
            </a:r>
            <a:r>
              <a:rPr lang="ru-RU" sz="1600" b="1" dirty="0" smtClean="0"/>
              <a:t> </a:t>
            </a:r>
            <a:r>
              <a:rPr lang="ru-RU" sz="1600" b="1" dirty="0" smtClean="0">
                <a:solidFill>
                  <a:srgbClr val="7030A0"/>
                </a:solidFill>
              </a:rPr>
              <a:t>звене 1</a:t>
            </a:r>
            <a:r>
              <a:rPr lang="ru-RU" sz="1600" dirty="0" smtClean="0"/>
              <a:t>. </a:t>
            </a:r>
            <a:r>
              <a:rPr lang="ru-RU" sz="1600" b="1" dirty="0" smtClean="0">
                <a:solidFill>
                  <a:srgbClr val="FF0000"/>
                </a:solidFill>
              </a:rPr>
              <a:t>Мгновенная</a:t>
            </a:r>
            <a:r>
              <a:rPr lang="ru-RU" sz="1600" b="1" dirty="0" smtClean="0"/>
              <a:t> подвижность </a:t>
            </a:r>
            <a:r>
              <a:rPr lang="ru-RU" sz="1600" dirty="0" smtClean="0"/>
              <a:t>появилась вследствие того, что </a:t>
            </a:r>
            <a:r>
              <a:rPr lang="ru-RU" sz="1600" b="1" dirty="0" smtClean="0"/>
              <a:t>в данном положении </a:t>
            </a:r>
            <a:r>
              <a:rPr lang="ru-RU" sz="1600" dirty="0" smtClean="0"/>
              <a:t>механизма </a:t>
            </a:r>
            <a:r>
              <a:rPr lang="ru-RU" sz="1600" b="1" dirty="0" smtClean="0">
                <a:solidFill>
                  <a:srgbClr val="7030A0"/>
                </a:solidFill>
              </a:rPr>
              <a:t>две </a:t>
            </a:r>
            <a:r>
              <a:rPr lang="ru-RU" sz="1600" b="1" dirty="0" smtClean="0">
                <a:solidFill>
                  <a:srgbClr val="FF0000"/>
                </a:solidFill>
              </a:rPr>
              <a:t>разные</a:t>
            </a:r>
            <a:r>
              <a:rPr lang="ru-RU" sz="1600" b="1" dirty="0" smtClean="0">
                <a:solidFill>
                  <a:srgbClr val="7030A0"/>
                </a:solidFill>
              </a:rPr>
              <a:t> связи </a:t>
            </a:r>
            <a:r>
              <a:rPr lang="ru-RU" sz="1600" dirty="0" smtClean="0"/>
              <a:t>стали </a:t>
            </a:r>
            <a:r>
              <a:rPr lang="ru-RU" sz="1600" b="1" dirty="0" smtClean="0">
                <a:solidFill>
                  <a:srgbClr val="7030A0"/>
                </a:solidFill>
              </a:rPr>
              <a:t>тождественными</a:t>
            </a:r>
            <a:r>
              <a:rPr lang="ru-RU" sz="1600" dirty="0" smtClean="0"/>
              <a:t>, то есть появилась </a:t>
            </a:r>
            <a:r>
              <a:rPr lang="ru-RU" sz="1600" b="1" dirty="0" smtClean="0">
                <a:solidFill>
                  <a:srgbClr val="FF0000"/>
                </a:solidFill>
              </a:rPr>
              <a:t>мгновенная</a:t>
            </a:r>
            <a:r>
              <a:rPr lang="ru-RU" sz="1600" b="1" dirty="0" smtClean="0"/>
              <a:t> избыточная связь.</a:t>
            </a:r>
            <a:endParaRPr kumimoji="0" lang="ru-RU" sz="16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1800" b="1" dirty="0" smtClean="0"/>
              <a:t>1.9 </a:t>
            </a:r>
            <a:r>
              <a:rPr lang="ru-RU" sz="1600" b="1" i="1" dirty="0" smtClean="0"/>
              <a:t>Исследования плоского механизма. </a:t>
            </a:r>
            <a:r>
              <a:rPr lang="ru-RU" sz="1800" b="1" dirty="0" smtClean="0">
                <a:solidFill>
                  <a:srgbClr val="FF0000"/>
                </a:solidFill>
              </a:rPr>
              <a:t>Виды механизмов 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44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00"/>
            <a:r>
              <a:rPr lang="ru-RU" sz="2000" dirty="0" smtClean="0"/>
              <a:t>На </a:t>
            </a:r>
            <a:r>
              <a:rPr lang="ru-RU" sz="2000" b="1" dirty="0" smtClean="0"/>
              <a:t>рис. </a:t>
            </a:r>
            <a:r>
              <a:rPr lang="ru-RU" sz="2000" b="1" dirty="0" smtClean="0">
                <a:solidFill>
                  <a:srgbClr val="FF0000"/>
                </a:solidFill>
              </a:rPr>
              <a:t>20</a:t>
            </a:r>
            <a:r>
              <a:rPr lang="ru-RU" sz="2000" b="1" dirty="0" smtClean="0"/>
              <a:t> </a:t>
            </a:r>
            <a:r>
              <a:rPr lang="ru-RU" sz="2000" dirty="0" smtClean="0"/>
              <a:t>обозначим номера </a:t>
            </a:r>
            <a:r>
              <a:rPr lang="ru-RU" sz="2000" b="1" dirty="0" smtClean="0">
                <a:solidFill>
                  <a:srgbClr val="0070C0"/>
                </a:solidFill>
              </a:rPr>
              <a:t>подвижных</a:t>
            </a:r>
            <a:r>
              <a:rPr lang="ru-RU" sz="2000" dirty="0" smtClean="0"/>
              <a:t> звеньев данной схемы </a:t>
            </a:r>
            <a:r>
              <a:rPr lang="ru-RU" sz="2000" b="1" dirty="0" smtClean="0">
                <a:solidFill>
                  <a:srgbClr val="0070C0"/>
                </a:solidFill>
              </a:rPr>
              <a:t>арабскими цифрами</a:t>
            </a:r>
            <a:r>
              <a:rPr lang="ru-RU" sz="2000" dirty="0" smtClean="0"/>
              <a:t>, их количество  составит </a:t>
            </a:r>
            <a:r>
              <a:rPr lang="en-US" sz="2000" b="1" i="1" dirty="0" smtClean="0">
                <a:solidFill>
                  <a:srgbClr val="0070C0"/>
                </a:solidFill>
              </a:rPr>
              <a:t>n</a:t>
            </a:r>
            <a:r>
              <a:rPr lang="en-US" sz="2000" dirty="0" smtClean="0"/>
              <a:t> </a:t>
            </a:r>
            <a:r>
              <a:rPr lang="ru-RU" sz="2000" dirty="0" smtClean="0"/>
              <a:t>= </a:t>
            </a:r>
            <a:r>
              <a:rPr lang="ru-RU" sz="2000" b="1" dirty="0" smtClean="0">
                <a:solidFill>
                  <a:srgbClr val="0070C0"/>
                </a:solidFill>
              </a:rPr>
              <a:t>5</a:t>
            </a:r>
            <a:r>
              <a:rPr lang="ru-RU" sz="2000" dirty="0" smtClean="0"/>
              <a:t>, </a:t>
            </a:r>
            <a:r>
              <a:rPr lang="ru-RU" sz="2000" b="1" dirty="0" smtClean="0">
                <a:solidFill>
                  <a:srgbClr val="7030A0"/>
                </a:solidFill>
              </a:rPr>
              <a:t>римскими цифрами </a:t>
            </a:r>
            <a:r>
              <a:rPr lang="ru-RU" sz="2000" dirty="0" smtClean="0"/>
              <a:t>обозначим </a:t>
            </a:r>
            <a:r>
              <a:rPr lang="ru-RU" sz="2000" b="1" dirty="0" smtClean="0">
                <a:solidFill>
                  <a:srgbClr val="7030A0"/>
                </a:solidFill>
              </a:rPr>
              <a:t>номера кинематических пар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5-го класса</a:t>
            </a:r>
            <a:r>
              <a:rPr lang="ru-RU" sz="2000" dirty="0" smtClean="0"/>
              <a:t>, получив  их количество </a:t>
            </a:r>
            <a:r>
              <a:rPr lang="en-US" sz="2000" b="1" i="1" dirty="0" smtClean="0">
                <a:solidFill>
                  <a:srgbClr val="FF0000"/>
                </a:solidFill>
              </a:rPr>
              <a:t>p</a:t>
            </a:r>
            <a:r>
              <a:rPr lang="ru-RU" sz="2000" b="1" i="1" baseline="-25000" dirty="0" smtClean="0"/>
              <a:t>5</a:t>
            </a:r>
            <a:r>
              <a:rPr lang="ru-RU" sz="2000" b="1" dirty="0" smtClean="0"/>
              <a:t> = </a:t>
            </a:r>
            <a:r>
              <a:rPr lang="ru-RU" sz="2000" b="1" dirty="0" smtClean="0">
                <a:solidFill>
                  <a:srgbClr val="7030A0"/>
                </a:solidFill>
              </a:rPr>
              <a:t>7</a:t>
            </a:r>
            <a:r>
              <a:rPr lang="ru-RU" sz="2000" dirty="0" smtClean="0"/>
              <a:t>, </a:t>
            </a:r>
            <a:r>
              <a:rPr lang="ru-RU" sz="2000" b="1" dirty="0" smtClean="0">
                <a:solidFill>
                  <a:srgbClr val="C00000"/>
                </a:solidFill>
              </a:rPr>
              <a:t>пары 4-го класса </a:t>
            </a:r>
            <a:r>
              <a:rPr lang="ru-RU" sz="2000" dirty="0" smtClean="0"/>
              <a:t>в этом механизме </a:t>
            </a:r>
            <a:r>
              <a:rPr lang="ru-RU" sz="2000" b="1" dirty="0" smtClean="0">
                <a:solidFill>
                  <a:srgbClr val="C00000"/>
                </a:solidFill>
              </a:rPr>
              <a:t>отсутствуют</a:t>
            </a:r>
            <a:r>
              <a:rPr lang="ru-RU" sz="2000" dirty="0" smtClean="0"/>
              <a:t>, т. е. </a:t>
            </a:r>
            <a:r>
              <a:rPr lang="en-US" sz="2000" b="1" i="1" dirty="0" smtClean="0">
                <a:solidFill>
                  <a:srgbClr val="C00000"/>
                </a:solidFill>
              </a:rPr>
              <a:t>p</a:t>
            </a:r>
            <a:r>
              <a:rPr lang="ru-RU" sz="2000" b="1" i="1" baseline="-25000" dirty="0" smtClean="0"/>
              <a:t>4</a:t>
            </a:r>
            <a:r>
              <a:rPr lang="ru-RU" sz="2000" dirty="0" smtClean="0"/>
              <a:t> = </a:t>
            </a:r>
            <a:r>
              <a:rPr lang="ru-RU" sz="2000" b="1" dirty="0" smtClean="0">
                <a:solidFill>
                  <a:srgbClr val="C00000"/>
                </a:solidFill>
              </a:rPr>
              <a:t>0</a:t>
            </a:r>
            <a:r>
              <a:rPr lang="ru-RU" sz="2000" dirty="0" smtClean="0"/>
              <a:t>. Расчёт по формуле Чебышева (5) даёт </a:t>
            </a:r>
            <a:r>
              <a:rPr lang="en-US" sz="2000" b="1" i="1" dirty="0" smtClean="0">
                <a:solidFill>
                  <a:srgbClr val="0070C0"/>
                </a:solidFill>
              </a:rPr>
              <a:t>W</a:t>
            </a:r>
            <a:r>
              <a:rPr lang="ru-RU" sz="2000" dirty="0" smtClean="0"/>
              <a:t> = 3</a:t>
            </a:r>
            <a:r>
              <a:rPr lang="en-US" sz="2000" b="1" i="1" dirty="0" smtClean="0">
                <a:solidFill>
                  <a:srgbClr val="0070C0"/>
                </a:solidFill>
              </a:rPr>
              <a:t>n</a:t>
            </a:r>
            <a:r>
              <a:rPr lang="ru-RU" sz="2000" dirty="0" smtClean="0"/>
              <a:t> - 2</a:t>
            </a:r>
            <a:r>
              <a:rPr lang="en-US" sz="2000" b="1" i="1" dirty="0" smtClean="0">
                <a:solidFill>
                  <a:srgbClr val="FF0000"/>
                </a:solidFill>
              </a:rPr>
              <a:t>p</a:t>
            </a:r>
            <a:r>
              <a:rPr lang="ru-RU" sz="2000" baseline="-25000" dirty="0" smtClean="0"/>
              <a:t>5</a:t>
            </a:r>
            <a:r>
              <a:rPr lang="ru-RU" sz="2000" dirty="0" smtClean="0"/>
              <a:t> – </a:t>
            </a:r>
            <a:r>
              <a:rPr lang="en-US" sz="2000" b="1" i="1" dirty="0" smtClean="0">
                <a:solidFill>
                  <a:srgbClr val="C00000"/>
                </a:solidFill>
              </a:rPr>
              <a:t>p</a:t>
            </a:r>
            <a:r>
              <a:rPr lang="ru-RU" sz="2000" baseline="-25000" dirty="0" smtClean="0"/>
              <a:t>4 </a:t>
            </a:r>
            <a:r>
              <a:rPr lang="ru-RU" sz="2000" dirty="0" smtClean="0"/>
              <a:t>= 3∙</a:t>
            </a:r>
            <a:r>
              <a:rPr lang="ru-RU" sz="2000" b="1" dirty="0" smtClean="0">
                <a:solidFill>
                  <a:srgbClr val="0070C0"/>
                </a:solidFill>
              </a:rPr>
              <a:t>5</a:t>
            </a:r>
            <a:r>
              <a:rPr lang="ru-RU" sz="2000" dirty="0" smtClean="0"/>
              <a:t> - 2∙</a:t>
            </a:r>
            <a:r>
              <a:rPr lang="ru-RU" sz="2000" b="1" dirty="0" smtClean="0">
                <a:solidFill>
                  <a:srgbClr val="7030A0"/>
                </a:solidFill>
              </a:rPr>
              <a:t>7</a:t>
            </a:r>
            <a:r>
              <a:rPr lang="ru-RU" sz="2000" dirty="0" smtClean="0"/>
              <a:t> - 1∙</a:t>
            </a:r>
            <a:r>
              <a:rPr lang="ru-RU" sz="2000" b="1" dirty="0" smtClean="0">
                <a:solidFill>
                  <a:srgbClr val="FF0000"/>
                </a:solidFill>
              </a:rPr>
              <a:t>0</a:t>
            </a:r>
            <a:r>
              <a:rPr lang="ru-RU" sz="2000" dirty="0" smtClean="0"/>
              <a:t> = </a:t>
            </a:r>
            <a:r>
              <a:rPr lang="ru-RU" sz="2000" b="1" dirty="0" smtClean="0">
                <a:solidFill>
                  <a:srgbClr val="0070C0"/>
                </a:solidFill>
              </a:rPr>
              <a:t>1</a:t>
            </a:r>
            <a:r>
              <a:rPr lang="ru-RU" sz="2000" dirty="0" smtClean="0"/>
              <a:t>. </a:t>
            </a:r>
          </a:p>
          <a:p>
            <a:pPr indent="252000"/>
            <a:r>
              <a:rPr lang="ru-RU" sz="2000" dirty="0" smtClean="0"/>
              <a:t>Следовательно, в этом механизме </a:t>
            </a:r>
          </a:p>
          <a:p>
            <a:pPr indent="252000"/>
            <a:r>
              <a:rPr lang="ru-RU" sz="2000" b="1" dirty="0" smtClean="0">
                <a:solidFill>
                  <a:srgbClr val="0070C0"/>
                </a:solidFill>
              </a:rPr>
              <a:t>одна</a:t>
            </a:r>
            <a:r>
              <a:rPr lang="ru-RU" sz="2000" b="1" dirty="0" smtClean="0"/>
              <a:t> степень  свободы</a:t>
            </a:r>
            <a:r>
              <a:rPr lang="ru-RU" sz="2000" dirty="0" smtClean="0"/>
              <a:t>, что означает </a:t>
            </a:r>
          </a:p>
          <a:p>
            <a:pPr indent="252000"/>
            <a:r>
              <a:rPr lang="ru-RU" sz="2000" dirty="0" smtClean="0"/>
              <a:t>необходимость  выбрать</a:t>
            </a:r>
          </a:p>
          <a:p>
            <a:r>
              <a:rPr lang="ru-RU" sz="2000" dirty="0" smtClean="0"/>
              <a:t>  </a:t>
            </a:r>
            <a:r>
              <a:rPr lang="ru-RU" sz="2000" b="1" dirty="0" smtClean="0">
                <a:solidFill>
                  <a:srgbClr val="0070C0"/>
                </a:solidFill>
              </a:rPr>
              <a:t>одно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7030A0"/>
                </a:solidFill>
              </a:rPr>
              <a:t>ведущее звено</a:t>
            </a:r>
            <a:r>
              <a:rPr lang="ru-RU" sz="2000" dirty="0" smtClean="0"/>
              <a:t> для его нормального </a:t>
            </a:r>
          </a:p>
          <a:p>
            <a:r>
              <a:rPr lang="ru-RU" sz="2000" dirty="0" smtClean="0"/>
              <a:t>функционирования. </a:t>
            </a:r>
            <a:endParaRPr lang="ru-RU" sz="20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133600" y="3276600"/>
            <a:ext cx="3276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/>
              <a:t>Рис. </a:t>
            </a:r>
            <a:r>
              <a:rPr lang="ru-RU" sz="2400" b="1" dirty="0" smtClean="0">
                <a:solidFill>
                  <a:srgbClr val="FF0000"/>
                </a:solidFill>
              </a:rPr>
              <a:t>20 </a:t>
            </a:r>
            <a:r>
              <a:rPr lang="ru-RU" sz="2400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– </a:t>
            </a:r>
            <a:r>
              <a:rPr lang="ru-RU" sz="2400" b="1" dirty="0" smtClean="0"/>
              <a:t>Механизм поперечно - строгального станка</a:t>
            </a:r>
            <a:r>
              <a:rPr lang="ru-RU" sz="2400" dirty="0" smtClean="0"/>
              <a:t>. 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1 – кривошип</a:t>
            </a:r>
            <a:r>
              <a:rPr lang="ru-RU" sz="2400" b="1" dirty="0" smtClean="0"/>
              <a:t>; </a:t>
            </a:r>
          </a:p>
          <a:p>
            <a:r>
              <a:rPr lang="ru-RU" sz="2400" b="1" dirty="0" smtClean="0"/>
              <a:t>2 – кулисный камень; </a:t>
            </a:r>
          </a:p>
          <a:p>
            <a:r>
              <a:rPr lang="ru-RU" sz="2400" b="1" dirty="0" smtClean="0"/>
              <a:t>3 – кулиса; 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4 – шатун</a:t>
            </a:r>
            <a:r>
              <a:rPr lang="ru-RU" sz="2400" b="1" dirty="0" smtClean="0"/>
              <a:t>; </a:t>
            </a:r>
          </a:p>
          <a:p>
            <a:r>
              <a:rPr lang="ru-RU" sz="2400" b="1" dirty="0" smtClean="0"/>
              <a:t>5 – ползун;</a:t>
            </a:r>
          </a:p>
          <a:p>
            <a:r>
              <a:rPr lang="ru-RU" sz="2400" b="1" dirty="0" smtClean="0"/>
              <a:t> 0 – стойка.</a:t>
            </a:r>
            <a:endParaRPr lang="ru-RU" sz="2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1" y="1960569"/>
            <a:ext cx="3478800" cy="4420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1800" b="1" dirty="0" smtClean="0"/>
              <a:t>1.9 </a:t>
            </a:r>
            <a:r>
              <a:rPr lang="ru-RU" sz="1600" b="1" i="1" dirty="0" smtClean="0"/>
              <a:t>Исследования плоского механизма. </a:t>
            </a:r>
            <a:r>
              <a:rPr lang="ru-RU" sz="1800" b="1" i="1" dirty="0" smtClean="0"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Виды</a:t>
            </a:r>
            <a:r>
              <a:rPr lang="ru-RU" sz="1800" b="1" i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smtClean="0">
                <a:solidFill>
                  <a:srgbClr val="7030A0"/>
                </a:solidFill>
                <a:ea typeface="Times New Roman" pitchFamily="18" charset="0"/>
                <a:cs typeface="Times New Roman" pitchFamily="18" charset="0"/>
              </a:rPr>
              <a:t>звеньев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45</a:t>
            </a:fld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b="1384"/>
          <a:stretch>
            <a:fillRect/>
          </a:stretch>
        </p:blipFill>
        <p:spPr bwMode="auto">
          <a:xfrm>
            <a:off x="5938575" y="304800"/>
            <a:ext cx="3205425" cy="2179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Прямоугольник 14"/>
          <p:cNvSpPr/>
          <p:nvPr/>
        </p:nvSpPr>
        <p:spPr>
          <a:xfrm>
            <a:off x="6172200" y="2438400"/>
            <a:ext cx="2514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21 </a:t>
            </a:r>
            <a:r>
              <a:rPr lang="ru-RU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– Кривошипно-ползунный м</a:t>
            </a:r>
            <a:r>
              <a:rPr lang="ru-RU" dirty="0" smtClean="0"/>
              <a:t>еханизм</a:t>
            </a:r>
            <a:endParaRPr lang="ru-RU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52400" y="381001"/>
            <a:ext cx="5638800" cy="64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стойка</a:t>
            </a:r>
            <a:r>
              <a:rPr lang="ru-RU" sz="16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 – звено, принимаемое за неподвижное; такое звено в механизме может быть только </a:t>
            </a:r>
            <a:r>
              <a:rPr lang="ru-RU" sz="1600" b="1" dirty="0" smtClean="0">
                <a:solidFill>
                  <a:srgbClr val="7030A0"/>
                </a:solidFill>
                <a:ea typeface="Times New Roman" pitchFamily="18" charset="0"/>
                <a:cs typeface="Times New Roman" pitchFamily="18" charset="0"/>
              </a:rPr>
              <a:t>одно</a:t>
            </a:r>
            <a:r>
              <a:rPr lang="ru-RU" sz="16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, но  может быть большим и </a:t>
            </a:r>
            <a:r>
              <a:rPr lang="ru-RU" sz="1600" b="1" dirty="0" smtClean="0">
                <a:solidFill>
                  <a:srgbClr val="7030A0"/>
                </a:solidFill>
                <a:ea typeface="Times New Roman" pitchFamily="18" charset="0"/>
                <a:cs typeface="Times New Roman" pitchFamily="18" charset="0"/>
              </a:rPr>
              <a:t>пространственным</a:t>
            </a:r>
            <a:r>
              <a:rPr lang="ru-RU" sz="16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;</a:t>
            </a:r>
            <a:endParaRPr lang="ru-RU" sz="1600" dirty="0" smtClean="0"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кривошип</a:t>
            </a:r>
            <a:r>
              <a:rPr lang="ru-RU" sz="1600" i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– вращающееся звено рычажного механизма, которое может совершать полный оборот вокруг неподвижной оси;</a:t>
            </a:r>
            <a:r>
              <a:rPr lang="ru-RU" sz="1600" b="1" i="1" dirty="0" smtClean="0"/>
              <a:t> коромысло</a:t>
            </a:r>
            <a:r>
              <a:rPr lang="ru-RU" sz="1600" dirty="0" smtClean="0"/>
              <a:t> – вращающееся звено рычажного механизма, которое может совершать только неполный оборот вокруг неподвижной оси;</a:t>
            </a:r>
            <a:r>
              <a:rPr lang="ru-RU" sz="1600" b="1" i="1" dirty="0" smtClean="0"/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/>
              <a:t>шатун</a:t>
            </a:r>
            <a:r>
              <a:rPr lang="ru-RU" sz="1600" dirty="0" smtClean="0"/>
              <a:t> –  звено рычажного механизма, образующее кинематические пары только с подвижными звеньями;</a:t>
            </a:r>
            <a:r>
              <a:rPr lang="ru-RU" sz="1600" b="1" i="1" dirty="0" smtClean="0"/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/>
              <a:t>кулиса</a:t>
            </a:r>
            <a:r>
              <a:rPr lang="ru-RU" sz="1600" i="1" dirty="0" smtClean="0"/>
              <a:t> </a:t>
            </a:r>
            <a:r>
              <a:rPr lang="ru-RU" sz="1600" dirty="0" smtClean="0"/>
              <a:t>–  звено рычажного механизма, вращающееся вокруг неподвижной оси и образующее с другим подвижным звеном поступательную пару; в зависимости от степени протяженности элемента поступательной пары различают «камень»  (звено меньшей протяженности) и «направляющую»;</a:t>
            </a:r>
            <a:r>
              <a:rPr lang="ru-RU" sz="1600" b="1" i="1" dirty="0" smtClean="0"/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/>
              <a:t>ползун</a:t>
            </a:r>
            <a:r>
              <a:rPr lang="ru-RU" sz="1600" i="1" dirty="0" smtClean="0"/>
              <a:t> </a:t>
            </a:r>
            <a:r>
              <a:rPr lang="ru-RU" sz="1600" dirty="0" smtClean="0"/>
              <a:t>–  звено рычажного механизма, образующее поступательную пару со стойкой;</a:t>
            </a:r>
            <a:r>
              <a:rPr lang="ru-RU" sz="1600" b="1" i="1" dirty="0" smtClean="0"/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/>
              <a:t>кулачок</a:t>
            </a:r>
            <a:r>
              <a:rPr lang="ru-RU" sz="1600" dirty="0" smtClean="0"/>
              <a:t> –  звено, имеющее элемент высшей пары, выполненный в виде поверхности переменной кривизны;</a:t>
            </a:r>
            <a:r>
              <a:rPr lang="ru-RU" sz="1600" b="1" i="1" dirty="0" smtClean="0"/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/>
              <a:t>камень</a:t>
            </a:r>
            <a:r>
              <a:rPr lang="ru-RU" sz="1600" dirty="0" smtClean="0"/>
              <a:t> – звено, совершающее поступательное движение относительно подвижной направляющей, называемой кулисой;</a:t>
            </a:r>
            <a:r>
              <a:rPr lang="ru-RU" sz="1600" b="1" i="1" dirty="0" smtClean="0"/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/>
              <a:t>зубчатое колесо</a:t>
            </a:r>
            <a:r>
              <a:rPr lang="ru-RU" sz="1600" dirty="0" smtClean="0"/>
              <a:t> – звено с замкнутой системой зубьев, обеспечивающее непрерывное движение другого зубчатого колеса или рейки.</a:t>
            </a:r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3200400"/>
            <a:ext cx="2667000" cy="1652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6248400" y="6096000"/>
            <a:ext cx="2667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22 </a:t>
            </a:r>
            <a:r>
              <a:rPr lang="ru-RU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– Кулачковый м</a:t>
            </a:r>
            <a:r>
              <a:rPr lang="ru-RU" dirty="0" smtClean="0"/>
              <a:t>еханизм</a:t>
            </a:r>
            <a:endParaRPr lang="ru-RU" dirty="0"/>
          </a:p>
        </p:txBody>
      </p:sp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72200" y="4953000"/>
            <a:ext cx="2735683" cy="1189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1800" b="1" dirty="0" smtClean="0"/>
              <a:t>1.9 </a:t>
            </a:r>
            <a:r>
              <a:rPr lang="ru-RU" sz="2000" b="1" dirty="0" smtClean="0">
                <a:solidFill>
                  <a:srgbClr val="FF0000"/>
                </a:solidFill>
              </a:rPr>
              <a:t>Виды механизмов </a:t>
            </a:r>
            <a:r>
              <a:rPr lang="ru-RU" sz="1800" b="1" dirty="0" smtClean="0"/>
              <a:t>(</a:t>
            </a:r>
            <a:r>
              <a:rPr lang="ru-RU" sz="1800" i="1" dirty="0" smtClean="0"/>
              <a:t>продолжение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46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533400"/>
            <a:ext cx="9144000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00"/>
            <a:r>
              <a:rPr lang="ru-RU" dirty="0" smtClean="0"/>
              <a:t>Среди всего многообразия конструкций механизмов различают: </a:t>
            </a:r>
            <a:r>
              <a:rPr lang="ru-RU" b="1" dirty="0" smtClean="0">
                <a:solidFill>
                  <a:srgbClr val="FF0000"/>
                </a:solidFill>
              </a:rPr>
              <a:t>стержневые</a:t>
            </a:r>
            <a:r>
              <a:rPr lang="ru-RU" dirty="0" smtClean="0"/>
              <a:t> (</a:t>
            </a:r>
            <a:r>
              <a:rPr lang="ru-RU" b="1" dirty="0" smtClean="0">
                <a:solidFill>
                  <a:srgbClr val="FF0000"/>
                </a:solidFill>
              </a:rPr>
              <a:t>рычажные</a:t>
            </a:r>
            <a:r>
              <a:rPr lang="ru-RU" dirty="0" smtClean="0"/>
              <a:t>), </a:t>
            </a:r>
            <a:r>
              <a:rPr lang="ru-RU" b="1" dirty="0" smtClean="0">
                <a:solidFill>
                  <a:srgbClr val="7030A0"/>
                </a:solidFill>
              </a:rPr>
              <a:t>кулачковые</a:t>
            </a:r>
            <a:r>
              <a:rPr lang="ru-RU" dirty="0" smtClean="0"/>
              <a:t>, </a:t>
            </a:r>
            <a:r>
              <a:rPr lang="ru-RU" b="1" dirty="0" smtClean="0">
                <a:solidFill>
                  <a:srgbClr val="C00000"/>
                </a:solidFill>
              </a:rPr>
              <a:t>фрикционные</a:t>
            </a:r>
            <a:r>
              <a:rPr lang="ru-RU" dirty="0" smtClean="0"/>
              <a:t>, </a:t>
            </a:r>
            <a:r>
              <a:rPr lang="ru-RU" b="1" dirty="0" smtClean="0">
                <a:solidFill>
                  <a:srgbClr val="FF0000"/>
                </a:solidFill>
              </a:rPr>
              <a:t>зубчатые механизмы</a:t>
            </a:r>
            <a:r>
              <a:rPr lang="ru-RU" dirty="0" smtClean="0"/>
              <a:t>, </a:t>
            </a:r>
            <a:r>
              <a:rPr lang="ru-RU" b="1" dirty="0" smtClean="0">
                <a:solidFill>
                  <a:srgbClr val="0070C0"/>
                </a:solidFill>
              </a:rPr>
              <a:t>механизмы с гибкими звеньями </a:t>
            </a:r>
            <a:r>
              <a:rPr lang="ru-RU" dirty="0" smtClean="0"/>
              <a:t>(например, ременные передачи) и др. виды. </a:t>
            </a:r>
            <a:r>
              <a:rPr lang="ru-RU" sz="1200" dirty="0" smtClean="0"/>
              <a:t>Учитывая возможность условного превращения практически любого механизма с высшими парами в рычажный, в дальнейшем наиболее подробно рассматривается именно эти механизмы, а структурные схемы других механизмов изложены в соответствующих разделах.</a:t>
            </a:r>
          </a:p>
          <a:p>
            <a:pPr indent="252000"/>
            <a:r>
              <a:rPr lang="ru-RU" b="1" dirty="0" smtClean="0">
                <a:solidFill>
                  <a:srgbClr val="FF0000"/>
                </a:solidFill>
              </a:rPr>
              <a:t>Рычажные механизмы </a:t>
            </a:r>
            <a:r>
              <a:rPr lang="ru-RU" dirty="0" smtClean="0"/>
              <a:t>применяют в машинах, приборах и аппаратах для обеспечения требуемого движения рабочего органа. В рычажных механизмах, в отличии от зубчатого, кулачкового и других механизмов, каждое из </a:t>
            </a:r>
            <a:r>
              <a:rPr lang="ru-RU" b="1" dirty="0" smtClean="0">
                <a:solidFill>
                  <a:srgbClr val="7030A0"/>
                </a:solidFill>
              </a:rPr>
              <a:t>звеньев</a:t>
            </a:r>
            <a:r>
              <a:rPr lang="ru-RU" dirty="0" smtClean="0"/>
              <a:t> представляет собой </a:t>
            </a:r>
            <a:r>
              <a:rPr lang="ru-RU" b="1" dirty="0" smtClean="0">
                <a:solidFill>
                  <a:srgbClr val="FF0000"/>
                </a:solidFill>
              </a:rPr>
              <a:t>рычаг</a:t>
            </a:r>
            <a:r>
              <a:rPr lang="ru-RU" dirty="0" smtClean="0"/>
              <a:t>. Достоинства рычажных механизмов перед другими типами механизмов состоят в способности </a:t>
            </a:r>
            <a:r>
              <a:rPr lang="ru-RU" b="1" dirty="0" smtClean="0">
                <a:solidFill>
                  <a:srgbClr val="FF0000"/>
                </a:solidFill>
              </a:rPr>
              <a:t>передавать большие силы</a:t>
            </a:r>
            <a:r>
              <a:rPr lang="ru-RU" dirty="0" smtClean="0"/>
              <a:t>, </a:t>
            </a:r>
            <a:r>
              <a:rPr lang="ru-RU" b="1" dirty="0" smtClean="0">
                <a:solidFill>
                  <a:srgbClr val="7030A0"/>
                </a:solidFill>
              </a:rPr>
              <a:t>разнообразии движения </a:t>
            </a:r>
            <a:r>
              <a:rPr lang="ru-RU" b="1" dirty="0" smtClean="0">
                <a:solidFill>
                  <a:srgbClr val="0070C0"/>
                </a:solidFill>
              </a:rPr>
              <a:t>выходного</a:t>
            </a:r>
            <a:r>
              <a:rPr lang="ru-RU" dirty="0" smtClean="0"/>
              <a:t> звена, </a:t>
            </a:r>
            <a:r>
              <a:rPr lang="ru-RU" b="1" dirty="0" smtClean="0">
                <a:solidFill>
                  <a:srgbClr val="C00000"/>
                </a:solidFill>
              </a:rPr>
              <a:t>высокой надежности</a:t>
            </a:r>
            <a:r>
              <a:rPr lang="ru-RU" dirty="0" smtClean="0"/>
              <a:t>, сравнительно </a:t>
            </a:r>
            <a:r>
              <a:rPr lang="ru-RU" b="1" dirty="0" smtClean="0">
                <a:solidFill>
                  <a:srgbClr val="FF0000"/>
                </a:solidFill>
              </a:rPr>
              <a:t>низкой стоимости </a:t>
            </a:r>
            <a:r>
              <a:rPr lang="ru-RU" dirty="0" smtClean="0"/>
              <a:t>и др.</a:t>
            </a:r>
          </a:p>
          <a:p>
            <a:pPr indent="252000"/>
            <a:r>
              <a:rPr lang="ru-RU" dirty="0" smtClean="0"/>
              <a:t>Среди рычажных механизмов наиболее распространенны так называемые </a:t>
            </a:r>
            <a:r>
              <a:rPr lang="ru-RU" b="1" dirty="0" smtClean="0">
                <a:solidFill>
                  <a:srgbClr val="7030A0"/>
                </a:solidFill>
              </a:rPr>
              <a:t>четырехзвенные</a:t>
            </a:r>
            <a:r>
              <a:rPr lang="ru-RU" dirty="0" smtClean="0"/>
              <a:t>, примеры которых представлены на </a:t>
            </a:r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22</a:t>
            </a:r>
            <a:r>
              <a:rPr lang="ru-RU" b="1" dirty="0" smtClean="0"/>
              <a:t>, </a:t>
            </a:r>
            <a:r>
              <a:rPr lang="ru-RU" b="1" i="1" dirty="0" err="1" smtClean="0">
                <a:solidFill>
                  <a:srgbClr val="FF0000"/>
                </a:solidFill>
              </a:rPr>
              <a:t>а</a:t>
            </a:r>
            <a:r>
              <a:rPr lang="ru-RU" b="1" i="1" dirty="0" err="1" smtClean="0"/>
              <a:t>-</a:t>
            </a:r>
            <a:r>
              <a:rPr lang="ru-RU" b="1" i="1" dirty="0" err="1" smtClean="0">
                <a:solidFill>
                  <a:srgbClr val="FF0000"/>
                </a:solidFill>
              </a:rPr>
              <a:t>г</a:t>
            </a:r>
            <a:r>
              <a:rPr lang="ru-RU" i="1" dirty="0" smtClean="0"/>
              <a:t>.</a:t>
            </a:r>
            <a:r>
              <a:rPr lang="ru-RU" dirty="0" smtClean="0"/>
              <a:t> </a:t>
            </a:r>
            <a:endParaRPr lang="ru-RU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209800" y="6324600"/>
            <a:ext cx="495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22 </a:t>
            </a:r>
            <a:r>
              <a:rPr lang="ru-RU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– </a:t>
            </a:r>
            <a:r>
              <a:rPr lang="ru-RU" b="1" dirty="0" smtClean="0">
                <a:solidFill>
                  <a:srgbClr val="7030A0"/>
                </a:solidFill>
                <a:ea typeface="Times New Roman" pitchFamily="18" charset="0"/>
                <a:cs typeface="Times New Roman" pitchFamily="18" charset="0"/>
              </a:rPr>
              <a:t>Ч</a:t>
            </a:r>
            <a:r>
              <a:rPr lang="ru-RU" b="1" dirty="0" smtClean="0">
                <a:solidFill>
                  <a:srgbClr val="7030A0"/>
                </a:solidFill>
              </a:rPr>
              <a:t>етырехзвенные механизмы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0175" y="4572000"/>
            <a:ext cx="22891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 t="3375"/>
          <a:stretch>
            <a:fillRect/>
          </a:stretch>
        </p:blipFill>
        <p:spPr bwMode="auto">
          <a:xfrm>
            <a:off x="2743200" y="4483993"/>
            <a:ext cx="1647825" cy="1340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0600" y="4495800"/>
            <a:ext cx="1981200" cy="1159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Прямоугольник 13"/>
          <p:cNvSpPr/>
          <p:nvPr/>
        </p:nvSpPr>
        <p:spPr>
          <a:xfrm>
            <a:off x="304800" y="5562600"/>
            <a:ext cx="23553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а </a:t>
            </a:r>
            <a:r>
              <a:rPr lang="ru-RU" b="1" i="1" dirty="0" smtClean="0"/>
              <a:t>– кривошипно-</a:t>
            </a:r>
          </a:p>
          <a:p>
            <a:pPr algn="ctr"/>
            <a:r>
              <a:rPr lang="ru-RU" b="1" i="1" dirty="0" smtClean="0"/>
              <a:t>ползунный механизм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667000" y="5715000"/>
            <a:ext cx="259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б </a:t>
            </a:r>
            <a:r>
              <a:rPr lang="ru-RU" b="1" i="1" dirty="0" smtClean="0"/>
              <a:t>– </a:t>
            </a:r>
            <a:r>
              <a:rPr lang="ru-RU" b="1" i="1" dirty="0" err="1" smtClean="0"/>
              <a:t>четырёх-шарнирный</a:t>
            </a:r>
            <a:r>
              <a:rPr lang="ru-RU" b="1" i="1" dirty="0" smtClean="0"/>
              <a:t> механизм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105400" y="5638800"/>
            <a:ext cx="1600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в </a:t>
            </a:r>
            <a:r>
              <a:rPr lang="ru-RU" b="1" i="1" dirty="0" smtClean="0"/>
              <a:t>– кулисный механизм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7162800" y="5791200"/>
            <a:ext cx="14841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в </a:t>
            </a:r>
            <a:r>
              <a:rPr lang="ru-RU" b="1" i="1" dirty="0" smtClean="0"/>
              <a:t>– синусный механизм</a:t>
            </a:r>
            <a:endParaRPr lang="ru-RU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86600" y="4495800"/>
            <a:ext cx="1527073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47</a:t>
            </a:fld>
            <a:endParaRPr lang="en-US" sz="2400" dirty="0">
              <a:solidFill>
                <a:srgbClr val="7030A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1" y="0"/>
            <a:ext cx="8534400" cy="644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48</a:t>
            </a:fld>
            <a:endParaRPr lang="en-US" sz="2400" dirty="0">
              <a:solidFill>
                <a:srgbClr val="7030A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0038" y="304800"/>
            <a:ext cx="88530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49</a:t>
            </a:fld>
            <a:endParaRPr lang="en-US" sz="2400" dirty="0">
              <a:solidFill>
                <a:srgbClr val="7030A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89" y="228600"/>
            <a:ext cx="9106911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50</a:t>
            </a:fld>
            <a:endParaRPr lang="en-US" sz="2400" dirty="0">
              <a:solidFill>
                <a:srgbClr val="7030A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304800"/>
            <a:ext cx="6746545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51</a:t>
            </a:fld>
            <a:endParaRPr lang="en-US" sz="2400" dirty="0">
              <a:solidFill>
                <a:srgbClr val="7030A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762000"/>
            <a:ext cx="8396288" cy="4233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52</a:t>
            </a:fld>
            <a:endParaRPr lang="en-US" sz="2400" dirty="0">
              <a:solidFill>
                <a:srgbClr val="7030A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52400"/>
            <a:ext cx="4743450" cy="611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53</a:t>
            </a:fld>
            <a:endParaRPr lang="en-US" sz="2400" dirty="0">
              <a:solidFill>
                <a:srgbClr val="7030A0"/>
              </a:solidFill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"/>
            <a:ext cx="7498884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54</a:t>
            </a:fld>
            <a:endParaRPr lang="en-US" sz="2400" dirty="0">
              <a:solidFill>
                <a:srgbClr val="7030A0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81000"/>
            <a:ext cx="8077138" cy="50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55</a:t>
            </a:fld>
            <a:endParaRPr lang="en-US" sz="2400" dirty="0">
              <a:solidFill>
                <a:srgbClr val="7030A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8444953" cy="454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4724400"/>
            <a:ext cx="704703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56</a:t>
            </a:fld>
            <a:endParaRPr lang="en-US" sz="2400" dirty="0">
              <a:solidFill>
                <a:srgbClr val="7030A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52400"/>
            <a:ext cx="6807947" cy="650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57</a:t>
            </a:fld>
            <a:endParaRPr lang="en-US" sz="2400" dirty="0">
              <a:solidFill>
                <a:srgbClr val="7030A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8677275" cy="621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58</a:t>
            </a:fld>
            <a:endParaRPr lang="en-US" sz="2400" dirty="0">
              <a:solidFill>
                <a:srgbClr val="7030A0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28600"/>
            <a:ext cx="8877300" cy="605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59</a:t>
            </a:fld>
            <a:endParaRPr lang="en-US" sz="2400" dirty="0">
              <a:solidFill>
                <a:srgbClr val="7030A0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5570" y="152400"/>
            <a:ext cx="7618806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60</a:t>
            </a:fld>
            <a:endParaRPr lang="en-US" sz="2400" dirty="0">
              <a:solidFill>
                <a:srgbClr val="7030A0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"/>
            <a:ext cx="6286500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962400"/>
            <a:ext cx="5029200" cy="608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4572000"/>
            <a:ext cx="6762750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61</a:t>
            </a:fld>
            <a:endParaRPr lang="en-US" sz="2400" dirty="0">
              <a:solidFill>
                <a:srgbClr val="7030A0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52400"/>
            <a:ext cx="7248525" cy="596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62</a:t>
            </a:fld>
            <a:endParaRPr lang="en-US" sz="2400" dirty="0">
              <a:solidFill>
                <a:srgbClr val="7030A0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04800"/>
            <a:ext cx="8601717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63</a:t>
            </a:fld>
            <a:endParaRPr lang="en-US" sz="2400" dirty="0">
              <a:solidFill>
                <a:srgbClr val="7030A0"/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8776721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64</a:t>
            </a:fld>
            <a:endParaRPr lang="en-US" sz="2400" dirty="0">
              <a:solidFill>
                <a:srgbClr val="7030A0"/>
              </a:solidFill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87630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4244</TotalTime>
  <Words>5288</Words>
  <PresentationFormat>Экран (4:3)</PresentationFormat>
  <Paragraphs>462</Paragraphs>
  <Slides>64</Slides>
  <Notes>26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64</vt:i4>
      </vt:variant>
    </vt:vector>
  </HeadingPairs>
  <TitlesOfParts>
    <vt:vector size="65" baseType="lpstr">
      <vt:lpstr>Office Theme</vt:lpstr>
      <vt:lpstr>Слайд 1</vt:lpstr>
      <vt:lpstr>ЛИТЕРАТУРА (основная)</vt:lpstr>
      <vt:lpstr>Содержание</vt:lpstr>
      <vt:lpstr>Цель и задачи "Теории механизмов и машин"</vt:lpstr>
      <vt:lpstr>Глава 1. СТРУКТУРНЫЙ АНАЛИЗ МЕХАНИЗМОВ</vt:lpstr>
      <vt:lpstr>1.1 Основные понятия</vt:lpstr>
      <vt:lpstr>1.2 Степени свободы и условия связей</vt:lpstr>
      <vt:lpstr>условия связи</vt:lpstr>
      <vt:lpstr>1.3 Основы теории кинематических пар по Дворникову Л.Т.</vt:lpstr>
      <vt:lpstr>1.3 Основы теории кинематических пар по Дворникову Л.Т. (продолжение)</vt:lpstr>
      <vt:lpstr>1.3 Основы теории кинематических пар по Дворникову Л.Т. (продолжение)</vt:lpstr>
      <vt:lpstr>1.3.1 Основы теории кинематических пар по Дворникову Л.Т. (продолжение)</vt:lpstr>
      <vt:lpstr>1.3.1 Основы теории кинематических пар по Дворникову Л.Т. (продолжение)</vt:lpstr>
      <vt:lpstr>1.3.1 Основы теории кинематических пар по Дворникову Л.Т. (продолжение)</vt:lpstr>
      <vt:lpstr>1.3.2-1.3.3 Основы теории кинематических пар по Дворникову Л.Т. (продолжение)</vt:lpstr>
      <vt:lpstr>1.3.4 Критерии классификации кинематических пар</vt:lpstr>
      <vt:lpstr>1.3.4 Критерии классификации кинематических пар (продолжение)</vt:lpstr>
      <vt:lpstr>1.3.4 Критерии классификации кинематических пар (продолжение)</vt:lpstr>
      <vt:lpstr>1.4 Условное изображение кинематических пар</vt:lpstr>
      <vt:lpstr>1.4 Условное изображение кинематических пар (продолжение)</vt:lpstr>
      <vt:lpstr>1.5 Кинематические цепи</vt:lpstr>
      <vt:lpstr>1.5 Кинематические цепи (продолжение)</vt:lpstr>
      <vt:lpstr>1.5 Кинематические цепи (продолжение)</vt:lpstr>
      <vt:lpstr>1.7 Плоские механизмы или механизмы третьего семейства</vt:lpstr>
      <vt:lpstr>1.7 Плоские механизмы или механизмы третьего семейства (продолжение)</vt:lpstr>
      <vt:lpstr>1.8 Принцип образования механизмов по Ассуру Л.В. Группы Ассура</vt:lpstr>
      <vt:lpstr>1.8 Принцип образования механизмов по Ассуру Л.В. (продолжение)</vt:lpstr>
      <vt:lpstr>1.8 Принцип образования механизмов по Ассуру Л.В. (продолжение)</vt:lpstr>
      <vt:lpstr>1.8 Принцип образования механизмов по Ассуру Л.В. (продолжение)</vt:lpstr>
      <vt:lpstr>1.8 Принцип образования механизмов по Ассуру Л.В. (продолжение)</vt:lpstr>
      <vt:lpstr>1.8 Принцип образования механизмов по Ассуру Л.В. (продолжение)</vt:lpstr>
      <vt:lpstr>1.8 Принцип образования механизмов по Ассуру Л.В. (продолжение)</vt:lpstr>
      <vt:lpstr>1.8 Принцип образования механизмов по Ассуру Л.В. (продолжение)</vt:lpstr>
      <vt:lpstr>1.8 Принцип образования механизмов по Ассуру Л.В. (продолжение)</vt:lpstr>
      <vt:lpstr>1.8 Принцип образования механизмов по Ассуру Л.В. (продолжение)</vt:lpstr>
      <vt:lpstr>1.8 Принцип образования механизмов по Ассуру Л.В. (продолжение)</vt:lpstr>
      <vt:lpstr>1.8 Принцип образования механизмов по Ассуру Л.В. (продолжение)</vt:lpstr>
      <vt:lpstr>1.8 Принцип образования механизмов по Ассуру Л.В. (продолжение)</vt:lpstr>
      <vt:lpstr>1.8 Принцип образования механизмов по Ассуру Л.В. (продолжение)</vt:lpstr>
      <vt:lpstr>1.8 Принцип образования механизмов по Ассуру Л.В. (продолжение)</vt:lpstr>
      <vt:lpstr>1.8 Принцип образования механизмов по Ассуру Л.В. (продолжение)</vt:lpstr>
      <vt:lpstr>1.8 Принцип образования механизмов по Ассуру Л.В. (продолжение)</vt:lpstr>
      <vt:lpstr>1.8 Принцип образования механизмов по Ассуру Л.В. (продолжение)</vt:lpstr>
      <vt:lpstr>1.9 Исследования плоского механизма. Виды механизмов </vt:lpstr>
      <vt:lpstr>1.9 Исследования плоского механизма. Виды звеньев</vt:lpstr>
      <vt:lpstr>1.9 Виды механизмов (продолжение)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Теоретическая механика </dc:title>
  <dc:creator>Samsung</dc:creator>
  <cp:lastModifiedBy>1</cp:lastModifiedBy>
  <cp:revision>359</cp:revision>
  <dcterms:created xsi:type="dcterms:W3CDTF">2019-09-01T15:11:42Z</dcterms:created>
  <dcterms:modified xsi:type="dcterms:W3CDTF">2024-09-25T16:38:53Z</dcterms:modified>
</cp:coreProperties>
</file>